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301" r:id="rId5"/>
    <p:sldId id="391" r:id="rId6"/>
    <p:sldId id="392" r:id="rId7"/>
    <p:sldId id="376" r:id="rId8"/>
    <p:sldId id="390" r:id="rId9"/>
    <p:sldId id="366" r:id="rId10"/>
    <p:sldId id="352" r:id="rId11"/>
    <p:sldId id="354" r:id="rId12"/>
    <p:sldId id="368" r:id="rId13"/>
    <p:sldId id="377" r:id="rId14"/>
    <p:sldId id="385" r:id="rId15"/>
    <p:sldId id="383" r:id="rId16"/>
    <p:sldId id="356" r:id="rId17"/>
    <p:sldId id="357" r:id="rId18"/>
    <p:sldId id="389" r:id="rId19"/>
    <p:sldId id="393" r:id="rId20"/>
    <p:sldId id="395" r:id="rId21"/>
    <p:sldId id="350" r:id="rId22"/>
  </p:sldIdLst>
  <p:sldSz cx="9144000" cy="6858000" type="screen4x3"/>
  <p:notesSz cx="9928225"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89483" autoAdjust="0"/>
  </p:normalViewPr>
  <p:slideViewPr>
    <p:cSldViewPr snapToGrid="0" snapToObjects="1" showGuides="1">
      <p:cViewPr>
        <p:scale>
          <a:sx n="66" d="100"/>
          <a:sy n="66" d="100"/>
        </p:scale>
        <p:origin x="1398" y="-13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32"/>
    </p:cViewPr>
  </p:sorterViewPr>
  <p:notesViewPr>
    <p:cSldViewPr snapToGrid="0" snapToObjects="1">
      <p:cViewPr varScale="1">
        <p:scale>
          <a:sx n="110" d="100"/>
          <a:sy n="110" d="100"/>
        </p:scale>
        <p:origin x="64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64D5FE-061D-49D9-A4AA-EF1562C689E0}"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364CEA23-489C-4D2B-B007-EAABBC0F8157}">
      <dgm:prSet phldrT="[Text]" custT="1"/>
      <dgm:spPr/>
      <dgm:t>
        <a:bodyPr/>
        <a:lstStyle/>
        <a:p>
          <a:r>
            <a:rPr lang="en-US" sz="2200" b="1" dirty="0"/>
            <a:t>Definitions &amp; Taxonomies</a:t>
          </a:r>
        </a:p>
      </dgm:t>
    </dgm:pt>
    <dgm:pt modelId="{CEA60D7F-7B8E-4F25-A0CE-C937E72A0117}" type="parTrans" cxnId="{4F281155-59B3-421E-BDA8-1353B1983AA6}">
      <dgm:prSet/>
      <dgm:spPr/>
      <dgm:t>
        <a:bodyPr/>
        <a:lstStyle/>
        <a:p>
          <a:endParaRPr lang="en-US" sz="2200" b="1"/>
        </a:p>
      </dgm:t>
    </dgm:pt>
    <dgm:pt modelId="{3C1F2520-A033-4373-859E-F2A48170A5E2}" type="sibTrans" cxnId="{4F281155-59B3-421E-BDA8-1353B1983AA6}">
      <dgm:prSet/>
      <dgm:spPr/>
      <dgm:t>
        <a:bodyPr/>
        <a:lstStyle/>
        <a:p>
          <a:endParaRPr lang="en-US" sz="2200" b="1"/>
        </a:p>
      </dgm:t>
    </dgm:pt>
    <dgm:pt modelId="{E8426BD1-5DCB-48C3-9754-D57DAF3DA1D7}">
      <dgm:prSet phldrT="[Text]" custT="1"/>
      <dgm:spPr/>
      <dgm:t>
        <a:bodyPr/>
        <a:lstStyle/>
        <a:p>
          <a:r>
            <a:rPr lang="en-US" sz="2200" b="1" dirty="0"/>
            <a:t>Requirements &amp; Use Case</a:t>
          </a:r>
        </a:p>
      </dgm:t>
    </dgm:pt>
    <dgm:pt modelId="{D1B9F664-23A6-4E01-8555-A90075A07ABE}" type="parTrans" cxnId="{890FB5FE-BE3F-4030-970F-9A558AAB7EAD}">
      <dgm:prSet/>
      <dgm:spPr/>
      <dgm:t>
        <a:bodyPr/>
        <a:lstStyle/>
        <a:p>
          <a:endParaRPr lang="en-US" sz="2200" b="1"/>
        </a:p>
      </dgm:t>
    </dgm:pt>
    <dgm:pt modelId="{FB9B6EF9-09F0-42BE-9223-868194DDD5DE}" type="sibTrans" cxnId="{890FB5FE-BE3F-4030-970F-9A558AAB7EAD}">
      <dgm:prSet/>
      <dgm:spPr/>
      <dgm:t>
        <a:bodyPr/>
        <a:lstStyle/>
        <a:p>
          <a:endParaRPr lang="en-US" sz="2200" b="1"/>
        </a:p>
      </dgm:t>
    </dgm:pt>
    <dgm:pt modelId="{8C8F0828-7E20-4210-ADC3-39DE9D1FD270}">
      <dgm:prSet phldrT="[Text]" custT="1"/>
      <dgm:spPr/>
      <dgm:t>
        <a:bodyPr/>
        <a:lstStyle/>
        <a:p>
          <a:r>
            <a:rPr lang="en-US" sz="2200" b="1" dirty="0"/>
            <a:t>Security &amp; Privacy</a:t>
          </a:r>
        </a:p>
      </dgm:t>
    </dgm:pt>
    <dgm:pt modelId="{A7343951-C458-4A32-9EB4-62BE14EAA1DD}" type="parTrans" cxnId="{069491AE-7D45-4E02-912E-9BFF03B5DE87}">
      <dgm:prSet/>
      <dgm:spPr/>
      <dgm:t>
        <a:bodyPr/>
        <a:lstStyle/>
        <a:p>
          <a:endParaRPr lang="en-US" sz="2200" b="1"/>
        </a:p>
      </dgm:t>
    </dgm:pt>
    <dgm:pt modelId="{7B9E50A1-E805-4446-B941-3D5C74820567}" type="sibTrans" cxnId="{069491AE-7D45-4E02-912E-9BFF03B5DE87}">
      <dgm:prSet/>
      <dgm:spPr/>
      <dgm:t>
        <a:bodyPr/>
        <a:lstStyle/>
        <a:p>
          <a:endParaRPr lang="en-US" sz="2200" b="1"/>
        </a:p>
      </dgm:t>
    </dgm:pt>
    <dgm:pt modelId="{15DB42F1-8BBA-47C5-BA1E-C8973904BFFE}">
      <dgm:prSet phldrT="[Text]" custT="1"/>
      <dgm:spPr/>
      <dgm:t>
        <a:bodyPr/>
        <a:lstStyle/>
        <a:p>
          <a:r>
            <a:rPr lang="en-US" sz="2200" b="1" dirty="0"/>
            <a:t>Reference Architecture</a:t>
          </a:r>
        </a:p>
      </dgm:t>
    </dgm:pt>
    <dgm:pt modelId="{92531FB3-F862-4A6E-A582-8A6229A25704}" type="parTrans" cxnId="{1AB32E1B-9DEB-4B67-81CE-72F578D6EA87}">
      <dgm:prSet/>
      <dgm:spPr/>
      <dgm:t>
        <a:bodyPr/>
        <a:lstStyle/>
        <a:p>
          <a:endParaRPr lang="en-US" sz="2200" b="1"/>
        </a:p>
      </dgm:t>
    </dgm:pt>
    <dgm:pt modelId="{E792B7F6-AB9C-4A7F-B818-4095723E5644}" type="sibTrans" cxnId="{1AB32E1B-9DEB-4B67-81CE-72F578D6EA87}">
      <dgm:prSet/>
      <dgm:spPr/>
      <dgm:t>
        <a:bodyPr/>
        <a:lstStyle/>
        <a:p>
          <a:endParaRPr lang="en-US" sz="2200" b="1"/>
        </a:p>
      </dgm:t>
    </dgm:pt>
    <dgm:pt modelId="{293DC8B5-2A50-4B56-823D-62D8E30148D4}">
      <dgm:prSet phldrT="[Text]" custT="1"/>
      <dgm:spPr/>
      <dgm:t>
        <a:bodyPr/>
        <a:lstStyle/>
        <a:p>
          <a:r>
            <a:rPr lang="en-US" sz="2200" b="1" dirty="0"/>
            <a:t>Technology Roadmap</a:t>
          </a:r>
        </a:p>
      </dgm:t>
    </dgm:pt>
    <dgm:pt modelId="{348E3DC5-7EC2-44C6-89BA-70A6FED5D41F}" type="parTrans" cxnId="{81E1226F-9222-4315-A041-414FD48061AC}">
      <dgm:prSet/>
      <dgm:spPr/>
      <dgm:t>
        <a:bodyPr/>
        <a:lstStyle/>
        <a:p>
          <a:endParaRPr lang="en-US" sz="2200" b="1"/>
        </a:p>
      </dgm:t>
    </dgm:pt>
    <dgm:pt modelId="{29F53BC4-309C-41D3-A962-4F9CF57618A9}" type="sibTrans" cxnId="{81E1226F-9222-4315-A041-414FD48061AC}">
      <dgm:prSet/>
      <dgm:spPr/>
      <dgm:t>
        <a:bodyPr/>
        <a:lstStyle/>
        <a:p>
          <a:endParaRPr lang="en-US" sz="2200" b="1"/>
        </a:p>
      </dgm:t>
    </dgm:pt>
    <dgm:pt modelId="{CBBC21F6-C730-44E5-9231-BB7294B2459B}" type="pres">
      <dgm:prSet presAssocID="{C264D5FE-061D-49D9-A4AA-EF1562C689E0}" presName="Name0" presStyleCnt="0">
        <dgm:presLayoutVars>
          <dgm:chMax val="7"/>
          <dgm:chPref val="7"/>
          <dgm:dir/>
        </dgm:presLayoutVars>
      </dgm:prSet>
      <dgm:spPr/>
    </dgm:pt>
    <dgm:pt modelId="{EB8C7917-0A42-4764-9B12-6A4B7500A0FB}" type="pres">
      <dgm:prSet presAssocID="{C264D5FE-061D-49D9-A4AA-EF1562C689E0}" presName="Name1" presStyleCnt="0"/>
      <dgm:spPr/>
    </dgm:pt>
    <dgm:pt modelId="{F8995E86-B2FD-42E6-84D6-E4B412C651BA}" type="pres">
      <dgm:prSet presAssocID="{C264D5FE-061D-49D9-A4AA-EF1562C689E0}" presName="cycle" presStyleCnt="0"/>
      <dgm:spPr/>
    </dgm:pt>
    <dgm:pt modelId="{5470B320-9B44-4156-9B6C-456C97414FA2}" type="pres">
      <dgm:prSet presAssocID="{C264D5FE-061D-49D9-A4AA-EF1562C689E0}" presName="srcNode" presStyleLbl="node1" presStyleIdx="0" presStyleCnt="5"/>
      <dgm:spPr/>
    </dgm:pt>
    <dgm:pt modelId="{4E20A466-01FB-427E-B636-0F9846DBF726}" type="pres">
      <dgm:prSet presAssocID="{C264D5FE-061D-49D9-A4AA-EF1562C689E0}" presName="conn" presStyleLbl="parChTrans1D2" presStyleIdx="0" presStyleCnt="1"/>
      <dgm:spPr/>
    </dgm:pt>
    <dgm:pt modelId="{C9AAE620-B95C-4E80-807A-DEB6C1BCF9E2}" type="pres">
      <dgm:prSet presAssocID="{C264D5FE-061D-49D9-A4AA-EF1562C689E0}" presName="extraNode" presStyleLbl="node1" presStyleIdx="0" presStyleCnt="5"/>
      <dgm:spPr/>
    </dgm:pt>
    <dgm:pt modelId="{38FA0D11-7AA8-437A-BF4E-5AB914D7E642}" type="pres">
      <dgm:prSet presAssocID="{C264D5FE-061D-49D9-A4AA-EF1562C689E0}" presName="dstNode" presStyleLbl="node1" presStyleIdx="0" presStyleCnt="5"/>
      <dgm:spPr/>
    </dgm:pt>
    <dgm:pt modelId="{1B0C03BA-B4AD-4C0C-AA47-223D3D97E442}" type="pres">
      <dgm:prSet presAssocID="{364CEA23-489C-4D2B-B007-EAABBC0F8157}" presName="text_1" presStyleLbl="node1" presStyleIdx="0" presStyleCnt="5">
        <dgm:presLayoutVars>
          <dgm:bulletEnabled val="1"/>
        </dgm:presLayoutVars>
      </dgm:prSet>
      <dgm:spPr/>
    </dgm:pt>
    <dgm:pt modelId="{77E51206-F25C-49ED-B5CF-92C89CC44F8F}" type="pres">
      <dgm:prSet presAssocID="{364CEA23-489C-4D2B-B007-EAABBC0F8157}" presName="accent_1" presStyleCnt="0"/>
      <dgm:spPr/>
    </dgm:pt>
    <dgm:pt modelId="{020021EB-CF67-4F99-8DC8-9821EA2A8767}" type="pres">
      <dgm:prSet presAssocID="{364CEA23-489C-4D2B-B007-EAABBC0F8157}" presName="accentRepeatNode" presStyleLbl="solidFgAcc1" presStyleIdx="0" presStyleCnt="5"/>
      <dgm:spPr/>
    </dgm:pt>
    <dgm:pt modelId="{0C1FAC9E-F7B9-4CE8-AAB2-8FCD0815DFFD}" type="pres">
      <dgm:prSet presAssocID="{E8426BD1-5DCB-48C3-9754-D57DAF3DA1D7}" presName="text_2" presStyleLbl="node1" presStyleIdx="1" presStyleCnt="5">
        <dgm:presLayoutVars>
          <dgm:bulletEnabled val="1"/>
        </dgm:presLayoutVars>
      </dgm:prSet>
      <dgm:spPr/>
    </dgm:pt>
    <dgm:pt modelId="{D1F96536-7F93-48F7-95B4-117D64710D77}" type="pres">
      <dgm:prSet presAssocID="{E8426BD1-5DCB-48C3-9754-D57DAF3DA1D7}" presName="accent_2" presStyleCnt="0"/>
      <dgm:spPr/>
    </dgm:pt>
    <dgm:pt modelId="{C2A3F9C5-3A75-4836-8E9C-F90183D014D8}" type="pres">
      <dgm:prSet presAssocID="{E8426BD1-5DCB-48C3-9754-D57DAF3DA1D7}" presName="accentRepeatNode" presStyleLbl="solidFgAcc1" presStyleIdx="1" presStyleCnt="5"/>
      <dgm:spPr/>
    </dgm:pt>
    <dgm:pt modelId="{DD4E3F07-6F33-4C34-AB30-169C91E77ABB}" type="pres">
      <dgm:prSet presAssocID="{8C8F0828-7E20-4210-ADC3-39DE9D1FD270}" presName="text_3" presStyleLbl="node1" presStyleIdx="2" presStyleCnt="5">
        <dgm:presLayoutVars>
          <dgm:bulletEnabled val="1"/>
        </dgm:presLayoutVars>
      </dgm:prSet>
      <dgm:spPr/>
    </dgm:pt>
    <dgm:pt modelId="{2E189A07-C245-4AD7-BCE8-2A346DAE2793}" type="pres">
      <dgm:prSet presAssocID="{8C8F0828-7E20-4210-ADC3-39DE9D1FD270}" presName="accent_3" presStyleCnt="0"/>
      <dgm:spPr/>
    </dgm:pt>
    <dgm:pt modelId="{677A11CE-CAC1-468F-9B5A-2949FC598A57}" type="pres">
      <dgm:prSet presAssocID="{8C8F0828-7E20-4210-ADC3-39DE9D1FD270}" presName="accentRepeatNode" presStyleLbl="solidFgAcc1" presStyleIdx="2" presStyleCnt="5"/>
      <dgm:spPr/>
    </dgm:pt>
    <dgm:pt modelId="{97BEEE99-9C68-443D-BA7A-9F893C86C725}" type="pres">
      <dgm:prSet presAssocID="{15DB42F1-8BBA-47C5-BA1E-C8973904BFFE}" presName="text_4" presStyleLbl="node1" presStyleIdx="3" presStyleCnt="5">
        <dgm:presLayoutVars>
          <dgm:bulletEnabled val="1"/>
        </dgm:presLayoutVars>
      </dgm:prSet>
      <dgm:spPr/>
    </dgm:pt>
    <dgm:pt modelId="{6B46C9A1-BA30-4EA4-A2F8-6DA02BACF2BD}" type="pres">
      <dgm:prSet presAssocID="{15DB42F1-8BBA-47C5-BA1E-C8973904BFFE}" presName="accent_4" presStyleCnt="0"/>
      <dgm:spPr/>
    </dgm:pt>
    <dgm:pt modelId="{BB43CC2C-EE5B-4A9E-B255-CA4091079A8A}" type="pres">
      <dgm:prSet presAssocID="{15DB42F1-8BBA-47C5-BA1E-C8973904BFFE}" presName="accentRepeatNode" presStyleLbl="solidFgAcc1" presStyleIdx="3" presStyleCnt="5"/>
      <dgm:spPr/>
    </dgm:pt>
    <dgm:pt modelId="{C4CF3DE1-2C8C-4516-99DC-CB65FCC01517}" type="pres">
      <dgm:prSet presAssocID="{293DC8B5-2A50-4B56-823D-62D8E30148D4}" presName="text_5" presStyleLbl="node1" presStyleIdx="4" presStyleCnt="5">
        <dgm:presLayoutVars>
          <dgm:bulletEnabled val="1"/>
        </dgm:presLayoutVars>
      </dgm:prSet>
      <dgm:spPr/>
    </dgm:pt>
    <dgm:pt modelId="{C7FF4E16-ABAC-47ED-98C6-76BEF9B9FA9A}" type="pres">
      <dgm:prSet presAssocID="{293DC8B5-2A50-4B56-823D-62D8E30148D4}" presName="accent_5" presStyleCnt="0"/>
      <dgm:spPr/>
    </dgm:pt>
    <dgm:pt modelId="{C24E9FBA-4650-4357-BE8E-692E7F9CD095}" type="pres">
      <dgm:prSet presAssocID="{293DC8B5-2A50-4B56-823D-62D8E30148D4}" presName="accentRepeatNode" presStyleLbl="solidFgAcc1" presStyleIdx="4" presStyleCnt="5"/>
      <dgm:spPr/>
    </dgm:pt>
  </dgm:ptLst>
  <dgm:cxnLst>
    <dgm:cxn modelId="{1AB32E1B-9DEB-4B67-81CE-72F578D6EA87}" srcId="{C264D5FE-061D-49D9-A4AA-EF1562C689E0}" destId="{15DB42F1-8BBA-47C5-BA1E-C8973904BFFE}" srcOrd="3" destOrd="0" parTransId="{92531FB3-F862-4A6E-A582-8A6229A25704}" sibTransId="{E792B7F6-AB9C-4A7F-B818-4095723E5644}"/>
    <dgm:cxn modelId="{5A91D224-61A8-4862-B914-672F8D765DA5}" type="presOf" srcId="{C264D5FE-061D-49D9-A4AA-EF1562C689E0}" destId="{CBBC21F6-C730-44E5-9231-BB7294B2459B}" srcOrd="0" destOrd="0" presId="urn:microsoft.com/office/officeart/2008/layout/VerticalCurvedList"/>
    <dgm:cxn modelId="{10E50436-FA4D-4422-8E75-8F635BBC8335}" type="presOf" srcId="{E8426BD1-5DCB-48C3-9754-D57DAF3DA1D7}" destId="{0C1FAC9E-F7B9-4CE8-AAB2-8FCD0815DFFD}" srcOrd="0" destOrd="0" presId="urn:microsoft.com/office/officeart/2008/layout/VerticalCurvedList"/>
    <dgm:cxn modelId="{C84B6347-95D5-44C9-A88B-1FF7DA87D3BC}" type="presOf" srcId="{293DC8B5-2A50-4B56-823D-62D8E30148D4}" destId="{C4CF3DE1-2C8C-4516-99DC-CB65FCC01517}" srcOrd="0" destOrd="0" presId="urn:microsoft.com/office/officeart/2008/layout/VerticalCurvedList"/>
    <dgm:cxn modelId="{81E1226F-9222-4315-A041-414FD48061AC}" srcId="{C264D5FE-061D-49D9-A4AA-EF1562C689E0}" destId="{293DC8B5-2A50-4B56-823D-62D8E30148D4}" srcOrd="4" destOrd="0" parTransId="{348E3DC5-7EC2-44C6-89BA-70A6FED5D41F}" sibTransId="{29F53BC4-309C-41D3-A962-4F9CF57618A9}"/>
    <dgm:cxn modelId="{4F281155-59B3-421E-BDA8-1353B1983AA6}" srcId="{C264D5FE-061D-49D9-A4AA-EF1562C689E0}" destId="{364CEA23-489C-4D2B-B007-EAABBC0F8157}" srcOrd="0" destOrd="0" parTransId="{CEA60D7F-7B8E-4F25-A0CE-C937E72A0117}" sibTransId="{3C1F2520-A033-4373-859E-F2A48170A5E2}"/>
    <dgm:cxn modelId="{21E39258-AF56-4B46-AB67-26D2F5D6C987}" type="presOf" srcId="{3C1F2520-A033-4373-859E-F2A48170A5E2}" destId="{4E20A466-01FB-427E-B636-0F9846DBF726}" srcOrd="0" destOrd="0" presId="urn:microsoft.com/office/officeart/2008/layout/VerticalCurvedList"/>
    <dgm:cxn modelId="{37C66490-7B4E-4630-907F-FCAA31839989}" type="presOf" srcId="{364CEA23-489C-4D2B-B007-EAABBC0F8157}" destId="{1B0C03BA-B4AD-4C0C-AA47-223D3D97E442}" srcOrd="0" destOrd="0" presId="urn:microsoft.com/office/officeart/2008/layout/VerticalCurvedList"/>
    <dgm:cxn modelId="{069491AE-7D45-4E02-912E-9BFF03B5DE87}" srcId="{C264D5FE-061D-49D9-A4AA-EF1562C689E0}" destId="{8C8F0828-7E20-4210-ADC3-39DE9D1FD270}" srcOrd="2" destOrd="0" parTransId="{A7343951-C458-4A32-9EB4-62BE14EAA1DD}" sibTransId="{7B9E50A1-E805-4446-B941-3D5C74820567}"/>
    <dgm:cxn modelId="{9C8F88C7-C92B-4D24-A3C7-816E55F252A4}" type="presOf" srcId="{8C8F0828-7E20-4210-ADC3-39DE9D1FD270}" destId="{DD4E3F07-6F33-4C34-AB30-169C91E77ABB}" srcOrd="0" destOrd="0" presId="urn:microsoft.com/office/officeart/2008/layout/VerticalCurvedList"/>
    <dgm:cxn modelId="{704220CB-6CBE-4B25-981F-48DA84DD8049}" type="presOf" srcId="{15DB42F1-8BBA-47C5-BA1E-C8973904BFFE}" destId="{97BEEE99-9C68-443D-BA7A-9F893C86C725}" srcOrd="0" destOrd="0" presId="urn:microsoft.com/office/officeart/2008/layout/VerticalCurvedList"/>
    <dgm:cxn modelId="{890FB5FE-BE3F-4030-970F-9A558AAB7EAD}" srcId="{C264D5FE-061D-49D9-A4AA-EF1562C689E0}" destId="{E8426BD1-5DCB-48C3-9754-D57DAF3DA1D7}" srcOrd="1" destOrd="0" parTransId="{D1B9F664-23A6-4E01-8555-A90075A07ABE}" sibTransId="{FB9B6EF9-09F0-42BE-9223-868194DDD5DE}"/>
    <dgm:cxn modelId="{4D45AB34-AE36-404E-A874-BBA6EAF6A26E}" type="presParOf" srcId="{CBBC21F6-C730-44E5-9231-BB7294B2459B}" destId="{EB8C7917-0A42-4764-9B12-6A4B7500A0FB}" srcOrd="0" destOrd="0" presId="urn:microsoft.com/office/officeart/2008/layout/VerticalCurvedList"/>
    <dgm:cxn modelId="{35A99667-36D1-4699-BAD4-A5CE94CC07EF}" type="presParOf" srcId="{EB8C7917-0A42-4764-9B12-6A4B7500A0FB}" destId="{F8995E86-B2FD-42E6-84D6-E4B412C651BA}" srcOrd="0" destOrd="0" presId="urn:microsoft.com/office/officeart/2008/layout/VerticalCurvedList"/>
    <dgm:cxn modelId="{EE59E892-6411-49BC-B5B8-64B6729FC41D}" type="presParOf" srcId="{F8995E86-B2FD-42E6-84D6-E4B412C651BA}" destId="{5470B320-9B44-4156-9B6C-456C97414FA2}" srcOrd="0" destOrd="0" presId="urn:microsoft.com/office/officeart/2008/layout/VerticalCurvedList"/>
    <dgm:cxn modelId="{0A216E48-0737-4E9B-A616-E16210B8E6D0}" type="presParOf" srcId="{F8995E86-B2FD-42E6-84D6-E4B412C651BA}" destId="{4E20A466-01FB-427E-B636-0F9846DBF726}" srcOrd="1" destOrd="0" presId="urn:microsoft.com/office/officeart/2008/layout/VerticalCurvedList"/>
    <dgm:cxn modelId="{16883712-E5E3-455A-93D7-E27B4FE8FA4D}" type="presParOf" srcId="{F8995E86-B2FD-42E6-84D6-E4B412C651BA}" destId="{C9AAE620-B95C-4E80-807A-DEB6C1BCF9E2}" srcOrd="2" destOrd="0" presId="urn:microsoft.com/office/officeart/2008/layout/VerticalCurvedList"/>
    <dgm:cxn modelId="{9D72AF81-C9F7-4767-818F-5A63AAF49B9D}" type="presParOf" srcId="{F8995E86-B2FD-42E6-84D6-E4B412C651BA}" destId="{38FA0D11-7AA8-437A-BF4E-5AB914D7E642}" srcOrd="3" destOrd="0" presId="urn:microsoft.com/office/officeart/2008/layout/VerticalCurvedList"/>
    <dgm:cxn modelId="{892876F8-DC4C-40BF-9FDD-8F1E1C3DB8B2}" type="presParOf" srcId="{EB8C7917-0A42-4764-9B12-6A4B7500A0FB}" destId="{1B0C03BA-B4AD-4C0C-AA47-223D3D97E442}" srcOrd="1" destOrd="0" presId="urn:microsoft.com/office/officeart/2008/layout/VerticalCurvedList"/>
    <dgm:cxn modelId="{C68482B3-05E7-4BA9-B669-0169DEDD6136}" type="presParOf" srcId="{EB8C7917-0A42-4764-9B12-6A4B7500A0FB}" destId="{77E51206-F25C-49ED-B5CF-92C89CC44F8F}" srcOrd="2" destOrd="0" presId="urn:microsoft.com/office/officeart/2008/layout/VerticalCurvedList"/>
    <dgm:cxn modelId="{A408F2CC-C14E-4E9A-9000-2E943B20BFB6}" type="presParOf" srcId="{77E51206-F25C-49ED-B5CF-92C89CC44F8F}" destId="{020021EB-CF67-4F99-8DC8-9821EA2A8767}" srcOrd="0" destOrd="0" presId="urn:microsoft.com/office/officeart/2008/layout/VerticalCurvedList"/>
    <dgm:cxn modelId="{BA78BC0A-C152-495C-84E0-9082C264A1EE}" type="presParOf" srcId="{EB8C7917-0A42-4764-9B12-6A4B7500A0FB}" destId="{0C1FAC9E-F7B9-4CE8-AAB2-8FCD0815DFFD}" srcOrd="3" destOrd="0" presId="urn:microsoft.com/office/officeart/2008/layout/VerticalCurvedList"/>
    <dgm:cxn modelId="{74354723-7FDD-4242-92CF-2384D0732C0A}" type="presParOf" srcId="{EB8C7917-0A42-4764-9B12-6A4B7500A0FB}" destId="{D1F96536-7F93-48F7-95B4-117D64710D77}" srcOrd="4" destOrd="0" presId="urn:microsoft.com/office/officeart/2008/layout/VerticalCurvedList"/>
    <dgm:cxn modelId="{5B41EEA2-ABD4-4064-9E46-77C79A4082A0}" type="presParOf" srcId="{D1F96536-7F93-48F7-95B4-117D64710D77}" destId="{C2A3F9C5-3A75-4836-8E9C-F90183D014D8}" srcOrd="0" destOrd="0" presId="urn:microsoft.com/office/officeart/2008/layout/VerticalCurvedList"/>
    <dgm:cxn modelId="{32757B18-E91F-406D-BCE7-6C59E2F5552C}" type="presParOf" srcId="{EB8C7917-0A42-4764-9B12-6A4B7500A0FB}" destId="{DD4E3F07-6F33-4C34-AB30-169C91E77ABB}" srcOrd="5" destOrd="0" presId="urn:microsoft.com/office/officeart/2008/layout/VerticalCurvedList"/>
    <dgm:cxn modelId="{9DF851DA-859D-4F16-8041-6692360748AD}" type="presParOf" srcId="{EB8C7917-0A42-4764-9B12-6A4B7500A0FB}" destId="{2E189A07-C245-4AD7-BCE8-2A346DAE2793}" srcOrd="6" destOrd="0" presId="urn:microsoft.com/office/officeart/2008/layout/VerticalCurvedList"/>
    <dgm:cxn modelId="{A23198E1-0BB4-4FBE-924E-8E3B93FED2D9}" type="presParOf" srcId="{2E189A07-C245-4AD7-BCE8-2A346DAE2793}" destId="{677A11CE-CAC1-468F-9B5A-2949FC598A57}" srcOrd="0" destOrd="0" presId="urn:microsoft.com/office/officeart/2008/layout/VerticalCurvedList"/>
    <dgm:cxn modelId="{C4A6E7DC-E5D1-4F18-9D67-C0B530FAA59A}" type="presParOf" srcId="{EB8C7917-0A42-4764-9B12-6A4B7500A0FB}" destId="{97BEEE99-9C68-443D-BA7A-9F893C86C725}" srcOrd="7" destOrd="0" presId="urn:microsoft.com/office/officeart/2008/layout/VerticalCurvedList"/>
    <dgm:cxn modelId="{3FC3E2E9-A3AA-49EF-AE65-6C03982F2941}" type="presParOf" srcId="{EB8C7917-0A42-4764-9B12-6A4B7500A0FB}" destId="{6B46C9A1-BA30-4EA4-A2F8-6DA02BACF2BD}" srcOrd="8" destOrd="0" presId="urn:microsoft.com/office/officeart/2008/layout/VerticalCurvedList"/>
    <dgm:cxn modelId="{A030F46A-CFEB-47FF-9501-6C79C3842D4F}" type="presParOf" srcId="{6B46C9A1-BA30-4EA4-A2F8-6DA02BACF2BD}" destId="{BB43CC2C-EE5B-4A9E-B255-CA4091079A8A}" srcOrd="0" destOrd="0" presId="urn:microsoft.com/office/officeart/2008/layout/VerticalCurvedList"/>
    <dgm:cxn modelId="{B43DB541-4DC8-4EA1-847A-F97C42184AC1}" type="presParOf" srcId="{EB8C7917-0A42-4764-9B12-6A4B7500A0FB}" destId="{C4CF3DE1-2C8C-4516-99DC-CB65FCC01517}" srcOrd="9" destOrd="0" presId="urn:microsoft.com/office/officeart/2008/layout/VerticalCurvedList"/>
    <dgm:cxn modelId="{5CE3DE49-B98D-470C-A56B-D2EB63ABF47F}" type="presParOf" srcId="{EB8C7917-0A42-4764-9B12-6A4B7500A0FB}" destId="{C7FF4E16-ABAC-47ED-98C6-76BEF9B9FA9A}" srcOrd="10" destOrd="0" presId="urn:microsoft.com/office/officeart/2008/layout/VerticalCurvedList"/>
    <dgm:cxn modelId="{15B6CD2D-D1ED-4F94-BCA6-F9243B1EA53D}" type="presParOf" srcId="{C7FF4E16-ABAC-47ED-98C6-76BEF9B9FA9A}" destId="{C24E9FBA-4650-4357-BE8E-692E7F9CD09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0A466-01FB-427E-B636-0F9846DBF726}">
      <dsp:nvSpPr>
        <dsp:cNvPr id="0" name=""/>
        <dsp:cNvSpPr/>
      </dsp:nvSpPr>
      <dsp:spPr>
        <a:xfrm>
          <a:off x="-4195515" y="-643776"/>
          <a:ext cx="4999046" cy="4999046"/>
        </a:xfrm>
        <a:prstGeom prst="blockArc">
          <a:avLst>
            <a:gd name="adj1" fmla="val 18900000"/>
            <a:gd name="adj2" fmla="val 2700000"/>
            <a:gd name="adj3" fmla="val 432"/>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0C03BA-B4AD-4C0C-AA47-223D3D97E442}">
      <dsp:nvSpPr>
        <dsp:cNvPr id="0" name=""/>
        <dsp:cNvSpPr/>
      </dsp:nvSpPr>
      <dsp:spPr>
        <a:xfrm>
          <a:off x="351964" y="231894"/>
          <a:ext cx="5170355" cy="46408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68"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dirty="0"/>
            <a:t>Definitions &amp; Taxonomies</a:t>
          </a:r>
        </a:p>
      </dsp:txBody>
      <dsp:txXfrm>
        <a:off x="351964" y="231894"/>
        <a:ext cx="5170355" cy="464085"/>
      </dsp:txXfrm>
    </dsp:sp>
    <dsp:sp modelId="{020021EB-CF67-4F99-8DC8-9821EA2A8767}">
      <dsp:nvSpPr>
        <dsp:cNvPr id="0" name=""/>
        <dsp:cNvSpPr/>
      </dsp:nvSpPr>
      <dsp:spPr>
        <a:xfrm>
          <a:off x="61911" y="173883"/>
          <a:ext cx="580106" cy="580106"/>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1FAC9E-F7B9-4CE8-AAB2-8FCD0815DFFD}">
      <dsp:nvSpPr>
        <dsp:cNvPr id="0" name=""/>
        <dsp:cNvSpPr/>
      </dsp:nvSpPr>
      <dsp:spPr>
        <a:xfrm>
          <a:off x="684514" y="927799"/>
          <a:ext cx="4837805" cy="464085"/>
        </a:xfrm>
        <a:prstGeom prst="rect">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68"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dirty="0"/>
            <a:t>Requirements &amp; Use Case</a:t>
          </a:r>
        </a:p>
      </dsp:txBody>
      <dsp:txXfrm>
        <a:off x="684514" y="927799"/>
        <a:ext cx="4837805" cy="464085"/>
      </dsp:txXfrm>
    </dsp:sp>
    <dsp:sp modelId="{C2A3F9C5-3A75-4836-8E9C-F90183D014D8}">
      <dsp:nvSpPr>
        <dsp:cNvPr id="0" name=""/>
        <dsp:cNvSpPr/>
      </dsp:nvSpPr>
      <dsp:spPr>
        <a:xfrm>
          <a:off x="394461" y="869788"/>
          <a:ext cx="580106" cy="580106"/>
        </a:xfrm>
        <a:prstGeom prst="ellipse">
          <a:avLst/>
        </a:prstGeom>
        <a:solidFill>
          <a:schemeClr val="lt1">
            <a:hueOff val="0"/>
            <a:satOff val="0"/>
            <a:lumOff val="0"/>
            <a:alphaOff val="0"/>
          </a:schemeClr>
        </a:solidFill>
        <a:ln w="25400" cap="flat" cmpd="sng" algn="ctr">
          <a:solidFill>
            <a:schemeClr val="accent4">
              <a:hueOff val="-1116192"/>
              <a:satOff val="6725"/>
              <a:lumOff val="539"/>
              <a:alphaOff val="0"/>
            </a:schemeClr>
          </a:solidFill>
          <a:prstDash val="solid"/>
        </a:ln>
        <a:effectLst/>
      </dsp:spPr>
      <dsp:style>
        <a:lnRef idx="2">
          <a:scrgbClr r="0" g="0" b="0"/>
        </a:lnRef>
        <a:fillRef idx="1">
          <a:scrgbClr r="0" g="0" b="0"/>
        </a:fillRef>
        <a:effectRef idx="0">
          <a:scrgbClr r="0" g="0" b="0"/>
        </a:effectRef>
        <a:fontRef idx="minor"/>
      </dsp:style>
    </dsp:sp>
    <dsp:sp modelId="{DD4E3F07-6F33-4C34-AB30-169C91E77ABB}">
      <dsp:nvSpPr>
        <dsp:cNvPr id="0" name=""/>
        <dsp:cNvSpPr/>
      </dsp:nvSpPr>
      <dsp:spPr>
        <a:xfrm>
          <a:off x="786580" y="1623703"/>
          <a:ext cx="4735739" cy="464085"/>
        </a:xfrm>
        <a:prstGeom prst="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68"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dirty="0"/>
            <a:t>Security &amp; Privacy</a:t>
          </a:r>
        </a:p>
      </dsp:txBody>
      <dsp:txXfrm>
        <a:off x="786580" y="1623703"/>
        <a:ext cx="4735739" cy="464085"/>
      </dsp:txXfrm>
    </dsp:sp>
    <dsp:sp modelId="{677A11CE-CAC1-468F-9B5A-2949FC598A57}">
      <dsp:nvSpPr>
        <dsp:cNvPr id="0" name=""/>
        <dsp:cNvSpPr/>
      </dsp:nvSpPr>
      <dsp:spPr>
        <a:xfrm>
          <a:off x="496527" y="1565693"/>
          <a:ext cx="580106" cy="580106"/>
        </a:xfrm>
        <a:prstGeom prst="ellipse">
          <a:avLst/>
        </a:prstGeom>
        <a:solidFill>
          <a:schemeClr val="lt1">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sp>
    <dsp:sp modelId="{97BEEE99-9C68-443D-BA7A-9F893C86C725}">
      <dsp:nvSpPr>
        <dsp:cNvPr id="0" name=""/>
        <dsp:cNvSpPr/>
      </dsp:nvSpPr>
      <dsp:spPr>
        <a:xfrm>
          <a:off x="684514" y="2319608"/>
          <a:ext cx="4837805" cy="464085"/>
        </a:xfrm>
        <a:prstGeom prst="rect">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68"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dirty="0"/>
            <a:t>Reference Architecture</a:t>
          </a:r>
        </a:p>
      </dsp:txBody>
      <dsp:txXfrm>
        <a:off x="684514" y="2319608"/>
        <a:ext cx="4837805" cy="464085"/>
      </dsp:txXfrm>
    </dsp:sp>
    <dsp:sp modelId="{BB43CC2C-EE5B-4A9E-B255-CA4091079A8A}">
      <dsp:nvSpPr>
        <dsp:cNvPr id="0" name=""/>
        <dsp:cNvSpPr/>
      </dsp:nvSpPr>
      <dsp:spPr>
        <a:xfrm>
          <a:off x="394461" y="2261598"/>
          <a:ext cx="580106" cy="580106"/>
        </a:xfrm>
        <a:prstGeom prst="ellipse">
          <a:avLst/>
        </a:prstGeom>
        <a:solidFill>
          <a:schemeClr val="lt1">
            <a:hueOff val="0"/>
            <a:satOff val="0"/>
            <a:lumOff val="0"/>
            <a:alphaOff val="0"/>
          </a:schemeClr>
        </a:solidFill>
        <a:ln w="25400" cap="flat" cmpd="sng" algn="ctr">
          <a:solidFill>
            <a:schemeClr val="accent4">
              <a:hueOff val="-3348577"/>
              <a:satOff val="20174"/>
              <a:lumOff val="1617"/>
              <a:alphaOff val="0"/>
            </a:schemeClr>
          </a:solidFill>
          <a:prstDash val="solid"/>
        </a:ln>
        <a:effectLst/>
      </dsp:spPr>
      <dsp:style>
        <a:lnRef idx="2">
          <a:scrgbClr r="0" g="0" b="0"/>
        </a:lnRef>
        <a:fillRef idx="1">
          <a:scrgbClr r="0" g="0" b="0"/>
        </a:fillRef>
        <a:effectRef idx="0">
          <a:scrgbClr r="0" g="0" b="0"/>
        </a:effectRef>
        <a:fontRef idx="minor"/>
      </dsp:style>
    </dsp:sp>
    <dsp:sp modelId="{C4CF3DE1-2C8C-4516-99DC-CB65FCC01517}">
      <dsp:nvSpPr>
        <dsp:cNvPr id="0" name=""/>
        <dsp:cNvSpPr/>
      </dsp:nvSpPr>
      <dsp:spPr>
        <a:xfrm>
          <a:off x="351964" y="3015513"/>
          <a:ext cx="5170355" cy="464085"/>
        </a:xfrm>
        <a:prstGeom prst="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68"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dirty="0"/>
            <a:t>Technology Roadmap</a:t>
          </a:r>
        </a:p>
      </dsp:txBody>
      <dsp:txXfrm>
        <a:off x="351964" y="3015513"/>
        <a:ext cx="5170355" cy="464085"/>
      </dsp:txXfrm>
    </dsp:sp>
    <dsp:sp modelId="{C24E9FBA-4650-4357-BE8E-692E7F9CD095}">
      <dsp:nvSpPr>
        <dsp:cNvPr id="0" name=""/>
        <dsp:cNvSpPr/>
      </dsp:nvSpPr>
      <dsp:spPr>
        <a:xfrm>
          <a:off x="61911" y="2957503"/>
          <a:ext cx="580106" cy="580106"/>
        </a:xfrm>
        <a:prstGeom prst="ellipse">
          <a:avLst/>
        </a:prstGeom>
        <a:solidFill>
          <a:schemeClr val="lt1">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623699" y="1"/>
            <a:ext cx="4302231" cy="341064"/>
          </a:xfrm>
          <a:prstGeom prst="rect">
            <a:avLst/>
          </a:prstGeom>
        </p:spPr>
        <p:txBody>
          <a:bodyPr vert="horz" lIns="91440" tIns="45720" rIns="91440" bIns="45720" rtlCol="0"/>
          <a:lstStyle>
            <a:lvl1pPr algn="r">
              <a:defRPr sz="1200"/>
            </a:lvl1pPr>
          </a:lstStyle>
          <a:p>
            <a:fld id="{19043458-52AD-4732-8CDD-1DD0811904F2}" type="datetimeFigureOut">
              <a:rPr lang="en-US" smtClean="0"/>
              <a:t>4/17/2017</a:t>
            </a:fld>
            <a:endParaRPr lang="en-US"/>
          </a:p>
        </p:txBody>
      </p:sp>
      <p:sp>
        <p:nvSpPr>
          <p:cNvPr id="4" name="Footer Placeholder 3"/>
          <p:cNvSpPr>
            <a:spLocks noGrp="1"/>
          </p:cNvSpPr>
          <p:nvPr>
            <p:ph type="ftr" sz="quarter" idx="2"/>
          </p:nvPr>
        </p:nvSpPr>
        <p:spPr>
          <a:xfrm>
            <a:off x="1" y="6456617"/>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9" y="6456617"/>
            <a:ext cx="4302231" cy="341063"/>
          </a:xfrm>
          <a:prstGeom prst="rect">
            <a:avLst/>
          </a:prstGeom>
        </p:spPr>
        <p:txBody>
          <a:bodyPr vert="horz" lIns="91440" tIns="45720" rIns="91440" bIns="45720" rtlCol="0" anchor="b"/>
          <a:lstStyle>
            <a:lvl1pPr algn="r">
              <a:defRPr sz="1200"/>
            </a:lvl1pPr>
          </a:lstStyle>
          <a:p>
            <a:fld id="{B39C3D32-BE30-4FAD-8B4A-E63DFB82193F}" type="slidenum">
              <a:rPr lang="en-US" smtClean="0"/>
              <a:t>‹#›</a:t>
            </a:fld>
            <a:endParaRPr lang="en-US"/>
          </a:p>
        </p:txBody>
      </p:sp>
    </p:spTree>
    <p:extLst>
      <p:ext uri="{BB962C8B-B14F-4D97-AF65-F5344CB8AC3E}">
        <p14:creationId xmlns:p14="http://schemas.microsoft.com/office/powerpoint/2010/main" val="447146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5"/>
            <a:ext cx="4302125" cy="339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2926" y="5"/>
            <a:ext cx="4303713" cy="339725"/>
          </a:xfrm>
          <a:prstGeom prst="rect">
            <a:avLst/>
          </a:prstGeom>
        </p:spPr>
        <p:txBody>
          <a:bodyPr vert="horz" lIns="91440" tIns="45720" rIns="91440" bIns="45720" rtlCol="0"/>
          <a:lstStyle>
            <a:lvl1pPr algn="r">
              <a:defRPr sz="1200"/>
            </a:lvl1pPr>
          </a:lstStyle>
          <a:p>
            <a:fld id="{989933D4-F91A-4EA5-9A61-A67F16632459}" type="datetimeFigureOut">
              <a:rPr lang="en-US" smtClean="0"/>
              <a:t>4/17/2017</a:t>
            </a:fld>
            <a:endParaRPr lang="en-US"/>
          </a:p>
        </p:txBody>
      </p:sp>
      <p:sp>
        <p:nvSpPr>
          <p:cNvPr id="4" name="Slide Image Placeholder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191" y="3228979"/>
            <a:ext cx="7943850" cy="30591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4" y="6456368"/>
            <a:ext cx="4302125" cy="339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2926" y="6456368"/>
            <a:ext cx="4303713" cy="339725"/>
          </a:xfrm>
          <a:prstGeom prst="rect">
            <a:avLst/>
          </a:prstGeom>
        </p:spPr>
        <p:txBody>
          <a:bodyPr vert="horz" lIns="91440" tIns="45720" rIns="91440" bIns="45720" rtlCol="0" anchor="b"/>
          <a:lstStyle>
            <a:lvl1pPr algn="r">
              <a:defRPr sz="1200"/>
            </a:lvl1pPr>
          </a:lstStyle>
          <a:p>
            <a:fld id="{245ECFA5-82D6-4FAA-AC71-4FE3398F1523}" type="slidenum">
              <a:rPr lang="en-US" smtClean="0"/>
              <a:t>‹#›</a:t>
            </a:fld>
            <a:endParaRPr lang="en-US"/>
          </a:p>
        </p:txBody>
      </p:sp>
    </p:spTree>
    <p:extLst>
      <p:ext uri="{BB962C8B-B14F-4D97-AF65-F5344CB8AC3E}">
        <p14:creationId xmlns:p14="http://schemas.microsoft.com/office/powerpoint/2010/main" val="70042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ECFA5-82D6-4FAA-AC71-4FE3398F1523}" type="slidenum">
              <a:rPr lang="en-US" smtClean="0"/>
              <a:t>1</a:t>
            </a:fld>
            <a:endParaRPr lang="en-US"/>
          </a:p>
        </p:txBody>
      </p:sp>
    </p:spTree>
    <p:extLst>
      <p:ext uri="{BB962C8B-B14F-4D97-AF65-F5344CB8AC3E}">
        <p14:creationId xmlns:p14="http://schemas.microsoft.com/office/powerpoint/2010/main" val="107007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Decreased Costs: When healthcare providers take advantage of the connectivity of the healthcare solutions, patient monitoring can be done on a real time basis, thus significantly cutting down on unnecessary visits by doctors. In particular, home care facilities that are advanced are guaranteed to cut down on hospital stays and re-admissions.</a:t>
            </a:r>
          </a:p>
          <a:p>
            <a:pPr fontAlgn="base"/>
            <a:r>
              <a:rPr lang="en-US" sz="1200" b="0" i="0" kern="1200" dirty="0">
                <a:solidFill>
                  <a:schemeClr val="tx1"/>
                </a:solidFill>
                <a:effectLst/>
                <a:latin typeface="+mn-lt"/>
                <a:ea typeface="+mn-ea"/>
                <a:cs typeface="+mn-cs"/>
              </a:rPr>
              <a:t>Improved Outcomes of Treatment: Connectivity of health care solutions through cloud computing or other virtual infrastructure gives caregivers the ability to access real time information that enables them to make informed decisions as well as offer treatment that is evidence based. This ensures health care provision is timely and treatment outcomes are improved.</a:t>
            </a:r>
          </a:p>
          <a:p>
            <a:pPr fontAlgn="base"/>
            <a:r>
              <a:rPr lang="en-US" sz="1200" b="0" i="0" kern="1200" dirty="0">
                <a:solidFill>
                  <a:schemeClr val="tx1"/>
                </a:solidFill>
                <a:effectLst/>
                <a:latin typeface="+mn-lt"/>
                <a:ea typeface="+mn-ea"/>
                <a:cs typeface="+mn-cs"/>
              </a:rPr>
              <a:t>Improved Disease Management: When patients are monitored on a continuous basis and health care providers are able to access real time data, diseases are treated before they get out of hand.</a:t>
            </a:r>
          </a:p>
          <a:p>
            <a:pPr fontAlgn="base"/>
            <a:r>
              <a:rPr lang="en-US" sz="1200" b="0" i="0" kern="1200" dirty="0">
                <a:solidFill>
                  <a:schemeClr val="tx1"/>
                </a:solidFill>
                <a:effectLst/>
                <a:latin typeface="+mn-lt"/>
                <a:ea typeface="+mn-ea"/>
                <a:cs typeface="+mn-cs"/>
              </a:rPr>
              <a:t>Reduced Errors: Accurate collection of data, automated workflows combined with data driven decisions are an excellent way of cutting down on waste, reducing system costs and most importantly minimizing on errors.</a:t>
            </a:r>
          </a:p>
          <a:p>
            <a:pPr fontAlgn="base"/>
            <a:r>
              <a:rPr lang="en-US" sz="1200" b="0" i="0" kern="1200" dirty="0">
                <a:solidFill>
                  <a:schemeClr val="tx1"/>
                </a:solidFill>
                <a:effectLst/>
                <a:latin typeface="+mn-lt"/>
                <a:ea typeface="+mn-ea"/>
                <a:cs typeface="+mn-cs"/>
              </a:rPr>
              <a:t>Enhanced Patient Experience: The connectivity of the health care system through the internet of things, places emphasis on the needs of the patient. That is, proactive treatments, improved accuracy when it comes to diagnosis, timely intervention by physicians and enhanced treatment outcomes result in accountable care that is highly trusted among patients.</a:t>
            </a:r>
          </a:p>
          <a:p>
            <a:pPr fontAlgn="base"/>
            <a:r>
              <a:rPr lang="en-US" sz="1200" b="0" i="0" kern="1200" dirty="0">
                <a:solidFill>
                  <a:schemeClr val="tx1"/>
                </a:solidFill>
                <a:effectLst/>
                <a:latin typeface="+mn-lt"/>
                <a:ea typeface="+mn-ea"/>
                <a:cs typeface="+mn-cs"/>
              </a:rPr>
              <a:t>Enhanced Management of Drugs: Creation as well as management of drugs is a major expense in the healthcare industry. Even then, with </a:t>
            </a:r>
            <a:r>
              <a:rPr lang="en-US" sz="1200" b="0" i="0" kern="1200" dirty="0" err="1">
                <a:solidFill>
                  <a:schemeClr val="tx1"/>
                </a:solidFill>
                <a:effectLst/>
                <a:latin typeface="+mn-lt"/>
                <a:ea typeface="+mn-ea"/>
                <a:cs typeface="+mn-cs"/>
              </a:rPr>
              <a:t>IoT</a:t>
            </a:r>
            <a:r>
              <a:rPr lang="en-US" sz="1200" b="0" i="0" kern="1200" dirty="0">
                <a:solidFill>
                  <a:schemeClr val="tx1"/>
                </a:solidFill>
                <a:effectLst/>
                <a:latin typeface="+mn-lt"/>
                <a:ea typeface="+mn-ea"/>
                <a:cs typeface="+mn-cs"/>
              </a:rPr>
              <a:t> processes and devices, it is possible to manage these costs better.</a:t>
            </a:r>
          </a:p>
          <a:p>
            <a:endParaRPr lang="en-US" dirty="0"/>
          </a:p>
        </p:txBody>
      </p:sp>
      <p:sp>
        <p:nvSpPr>
          <p:cNvPr id="4" name="Slide Number Placeholder 3"/>
          <p:cNvSpPr>
            <a:spLocks noGrp="1"/>
          </p:cNvSpPr>
          <p:nvPr>
            <p:ph type="sldNum" sz="quarter" idx="10"/>
          </p:nvPr>
        </p:nvSpPr>
        <p:spPr/>
        <p:txBody>
          <a:bodyPr/>
          <a:lstStyle/>
          <a:p>
            <a:fld id="{245ECFA5-82D6-4FAA-AC71-4FE3398F1523}" type="slidenum">
              <a:rPr lang="en-US" smtClean="0"/>
              <a:t>5</a:t>
            </a:fld>
            <a:endParaRPr lang="en-US"/>
          </a:p>
        </p:txBody>
      </p:sp>
    </p:spTree>
    <p:extLst>
      <p:ext uri="{BB962C8B-B14F-4D97-AF65-F5344CB8AC3E}">
        <p14:creationId xmlns:p14="http://schemas.microsoft.com/office/powerpoint/2010/main" val="353189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4AC7F3B8-4F86-42B8-9DE2-CEF591FDEB13}" type="slidenum">
              <a:rPr lang="id-ID" smtClean="0"/>
              <a:t>17</a:t>
            </a:fld>
            <a:endParaRPr lang="id-ID"/>
          </a:p>
        </p:txBody>
      </p:sp>
    </p:spTree>
    <p:extLst>
      <p:ext uri="{BB962C8B-B14F-4D97-AF65-F5344CB8AC3E}">
        <p14:creationId xmlns:p14="http://schemas.microsoft.com/office/powerpoint/2010/main" val="2684025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283C63E4-F9BE-C24A-B4FF-309EB18BA564}" type="slidenum">
              <a:rPr lang="en-US" smtClean="0"/>
              <a:t>‹#›</a:t>
            </a:fld>
            <a:endParaRPr lang="en-US"/>
          </a:p>
        </p:txBody>
      </p:sp>
      <p:sp>
        <p:nvSpPr>
          <p:cNvPr id="5" name="Rectangle 4"/>
          <p:cNvSpPr/>
          <p:nvPr userDrawn="1"/>
        </p:nvSpPr>
        <p:spPr>
          <a:xfrm>
            <a:off x="398761" y="6054768"/>
            <a:ext cx="1457540" cy="608454"/>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1357506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283C63E4-F9BE-C24A-B4FF-309EB18BA564}" type="slidenum">
              <a:rPr lang="en-US" smtClean="0"/>
              <a:t>‹#›</a:t>
            </a:fld>
            <a:endParaRPr lang="en-US"/>
          </a:p>
        </p:txBody>
      </p:sp>
      <p:sp>
        <p:nvSpPr>
          <p:cNvPr id="5" name="Rectangle 4"/>
          <p:cNvSpPr/>
          <p:nvPr userDrawn="1"/>
        </p:nvSpPr>
        <p:spPr>
          <a:xfrm>
            <a:off x="398761" y="6054768"/>
            <a:ext cx="1457540" cy="608454"/>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01293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2083"/>
            <a:ext cx="2057400" cy="52599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82083"/>
            <a:ext cx="6019800" cy="52599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283C63E4-F9BE-C24A-B4FF-309EB18BA564}" type="slidenum">
              <a:rPr lang="en-US" smtClean="0"/>
              <a:t>‹#›</a:t>
            </a:fld>
            <a:endParaRPr lang="en-US"/>
          </a:p>
        </p:txBody>
      </p:sp>
      <p:sp>
        <p:nvSpPr>
          <p:cNvPr id="5" name="Rectangle 4"/>
          <p:cNvSpPr/>
          <p:nvPr userDrawn="1"/>
        </p:nvSpPr>
        <p:spPr>
          <a:xfrm>
            <a:off x="398761" y="6054768"/>
            <a:ext cx="1457540" cy="608454"/>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4111037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5" name="Table Placeholder 4"/>
          <p:cNvSpPr>
            <a:spLocks noGrp="1"/>
          </p:cNvSpPr>
          <p:nvPr>
            <p:ph type="tbl" sz="quarter" idx="13"/>
          </p:nvPr>
        </p:nvSpPr>
        <p:spPr>
          <a:xfrm>
            <a:off x="635674" y="1348913"/>
            <a:ext cx="7981950" cy="4354513"/>
          </a:xfrm>
        </p:spPr>
        <p:txBody>
          <a:bodyPr rtlCol="0">
            <a:noAutofit/>
          </a:bodyPr>
          <a:lstStyle/>
          <a:p>
            <a:pPr lvl="0"/>
            <a:endParaRPr lang="en-US" noProof="0"/>
          </a:p>
        </p:txBody>
      </p:sp>
      <p:sp>
        <p:nvSpPr>
          <p:cNvPr id="8" name="Title Placeholder 1"/>
          <p:cNvSpPr>
            <a:spLocks noGrp="1"/>
          </p:cNvSpPr>
          <p:nvPr>
            <p:ph type="title"/>
          </p:nvPr>
        </p:nvSpPr>
        <p:spPr>
          <a:xfrm>
            <a:off x="361081" y="254674"/>
            <a:ext cx="8462018" cy="533633"/>
          </a:xfrm>
          <a:prstGeom prst="rect">
            <a:avLst/>
          </a:prstGeom>
        </p:spPr>
        <p:txBody>
          <a:bodyPr rtlCol="0">
            <a:noAutofit/>
          </a:bodyPr>
          <a:lstStyle/>
          <a:p>
            <a:r>
              <a:rPr lang="en-CA"/>
              <a:t>Click to edit Master title style</a:t>
            </a:r>
            <a:endParaRPr lang="en-US" dirty="0"/>
          </a:p>
        </p:txBody>
      </p:sp>
      <p:sp>
        <p:nvSpPr>
          <p:cNvPr id="7" name="Footer Placeholder 4"/>
          <p:cNvSpPr>
            <a:spLocks noGrp="1"/>
          </p:cNvSpPr>
          <p:nvPr>
            <p:ph type="ftr" sz="quarter" idx="11"/>
          </p:nvPr>
        </p:nvSpPr>
        <p:spPr>
          <a:xfrm>
            <a:off x="2562225" y="6427788"/>
            <a:ext cx="6062663" cy="365125"/>
          </a:xfrm>
        </p:spPr>
        <p:txBody>
          <a:bodyPr/>
          <a:lstStyle>
            <a:lvl1pPr algn="r">
              <a:defRPr sz="1200">
                <a:solidFill>
                  <a:schemeClr val="tx1"/>
                </a:solidFill>
              </a:defRPr>
            </a:lvl1pPr>
          </a:lstStyle>
          <a:p>
            <a:pPr>
              <a:defRPr/>
            </a:pPr>
            <a:r>
              <a:rPr lang="en-US" dirty="0"/>
              <a:t>Machine Learning Keynote Version</a:t>
            </a:r>
          </a:p>
        </p:txBody>
      </p:sp>
      <p:sp>
        <p:nvSpPr>
          <p:cNvPr id="9" name="Slide Number Placeholder 5"/>
          <p:cNvSpPr>
            <a:spLocks noGrp="1"/>
          </p:cNvSpPr>
          <p:nvPr>
            <p:ph type="sldNum" sz="quarter" idx="4"/>
          </p:nvPr>
        </p:nvSpPr>
        <p:spPr>
          <a:xfrm>
            <a:off x="8629650" y="6427788"/>
            <a:ext cx="377825" cy="365125"/>
          </a:xfrm>
          <a:prstGeom prst="rect">
            <a:avLst/>
          </a:prstGeom>
        </p:spPr>
        <p:txBody>
          <a:bodyPr vert="horz" wrap="square" lIns="91440" tIns="45720" rIns="91440" bIns="45720" numCol="1" anchor="ctr" anchorCtr="0" compatLnSpc="1">
            <a:prstTxWarp prst="textNoShape">
              <a:avLst/>
            </a:prstTxWarp>
          </a:bodyPr>
          <a:lstStyle>
            <a:lvl1pPr algn="ctr">
              <a:defRPr sz="1000">
                <a:solidFill>
                  <a:schemeClr val="tx1"/>
                </a:solidFill>
              </a:defRPr>
            </a:lvl1pPr>
          </a:lstStyle>
          <a:p>
            <a:pPr>
              <a:defRPr/>
            </a:pPr>
            <a:fld id="{032810DB-6D0D-6546-9933-38ADD1A5F8A4}" type="slidenum">
              <a:rPr lang="en-US" smtClean="0"/>
              <a:pPr>
                <a:defRPr/>
              </a:pPr>
              <a:t>‹#›</a:t>
            </a:fld>
            <a:endParaRPr lang="en-US" dirty="0"/>
          </a:p>
        </p:txBody>
      </p:sp>
      <p:sp>
        <p:nvSpPr>
          <p:cNvPr id="6" name="Rectangle 5"/>
          <p:cNvSpPr/>
          <p:nvPr userDrawn="1"/>
        </p:nvSpPr>
        <p:spPr>
          <a:xfrm>
            <a:off x="398761" y="6054768"/>
            <a:ext cx="1457540" cy="608454"/>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123173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283C63E4-F9BE-C24A-B4FF-309EB18BA564}" type="slidenum">
              <a:rPr lang="en-US" smtClean="0"/>
              <a:t>‹#›</a:t>
            </a:fld>
            <a:endParaRPr lang="en-US"/>
          </a:p>
        </p:txBody>
      </p:sp>
      <p:sp>
        <p:nvSpPr>
          <p:cNvPr id="5" name="Rectangle 4"/>
          <p:cNvSpPr/>
          <p:nvPr userDrawn="1"/>
        </p:nvSpPr>
        <p:spPr>
          <a:xfrm>
            <a:off x="398761" y="6054768"/>
            <a:ext cx="1457540" cy="608454"/>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54994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58ED5"/>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283C63E4-F9BE-C24A-B4FF-309EB18BA564}" type="slidenum">
              <a:rPr lang="en-US" smtClean="0"/>
              <a:t>‹#›</a:t>
            </a:fld>
            <a:endParaRPr lang="en-US"/>
          </a:p>
        </p:txBody>
      </p:sp>
      <p:sp>
        <p:nvSpPr>
          <p:cNvPr id="5" name="Rectangle 4"/>
          <p:cNvSpPr/>
          <p:nvPr userDrawn="1"/>
        </p:nvSpPr>
        <p:spPr>
          <a:xfrm>
            <a:off x="398761" y="6054768"/>
            <a:ext cx="1457540" cy="608454"/>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370245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2629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2629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283C63E4-F9BE-C24A-B4FF-309EB18BA564}" type="slidenum">
              <a:rPr lang="en-US" smtClean="0"/>
              <a:t>‹#›</a:t>
            </a:fld>
            <a:endParaRPr lang="en-US"/>
          </a:p>
        </p:txBody>
      </p:sp>
      <p:sp>
        <p:nvSpPr>
          <p:cNvPr id="6" name="Rectangle 5"/>
          <p:cNvSpPr/>
          <p:nvPr userDrawn="1"/>
        </p:nvSpPr>
        <p:spPr>
          <a:xfrm>
            <a:off x="398761" y="6054768"/>
            <a:ext cx="1457540" cy="608454"/>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19045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6882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6882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283C63E4-F9BE-C24A-B4FF-309EB18BA564}" type="slidenum">
              <a:rPr lang="en-US" smtClean="0"/>
              <a:t>‹#›</a:t>
            </a:fld>
            <a:endParaRPr lang="en-US"/>
          </a:p>
        </p:txBody>
      </p:sp>
      <p:sp>
        <p:nvSpPr>
          <p:cNvPr id="8" name="Rectangle 7"/>
          <p:cNvSpPr/>
          <p:nvPr userDrawn="1"/>
        </p:nvSpPr>
        <p:spPr>
          <a:xfrm>
            <a:off x="398761" y="6054768"/>
            <a:ext cx="1457540" cy="608454"/>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301355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283C63E4-F9BE-C24A-B4FF-309EB18BA564}" type="slidenum">
              <a:rPr lang="en-US" smtClean="0"/>
              <a:t>‹#›</a:t>
            </a:fld>
            <a:endParaRPr lang="en-US"/>
          </a:p>
        </p:txBody>
      </p:sp>
      <p:sp>
        <p:nvSpPr>
          <p:cNvPr id="4" name="Rectangle 3"/>
          <p:cNvSpPr/>
          <p:nvPr userDrawn="1"/>
        </p:nvSpPr>
        <p:spPr>
          <a:xfrm>
            <a:off x="398761" y="6054768"/>
            <a:ext cx="1457540" cy="608454"/>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421523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83C63E4-F9BE-C24A-B4FF-309EB18BA564}" type="slidenum">
              <a:rPr lang="en-US" smtClean="0"/>
              <a:t>‹#›</a:t>
            </a:fld>
            <a:endParaRPr lang="en-US"/>
          </a:p>
        </p:txBody>
      </p:sp>
      <p:sp>
        <p:nvSpPr>
          <p:cNvPr id="3" name="Rectangle 2"/>
          <p:cNvSpPr/>
          <p:nvPr userDrawn="1"/>
        </p:nvSpPr>
        <p:spPr>
          <a:xfrm>
            <a:off x="398761" y="6054768"/>
            <a:ext cx="1457540" cy="608454"/>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1383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50"/>
            <a:ext cx="3008313" cy="8318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03250"/>
            <a:ext cx="5111750" cy="512233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2904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283C63E4-F9BE-C24A-B4FF-309EB18BA564}" type="slidenum">
              <a:rPr lang="en-US" smtClean="0"/>
              <a:t>‹#›</a:t>
            </a:fld>
            <a:endParaRPr lang="en-US"/>
          </a:p>
        </p:txBody>
      </p:sp>
      <p:sp>
        <p:nvSpPr>
          <p:cNvPr id="6" name="Rectangle 5"/>
          <p:cNvSpPr/>
          <p:nvPr userDrawn="1"/>
        </p:nvSpPr>
        <p:spPr>
          <a:xfrm>
            <a:off x="398761" y="6054768"/>
            <a:ext cx="1457540" cy="608454"/>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97824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506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283C63E4-F9BE-C24A-B4FF-309EB18BA564}" type="slidenum">
              <a:rPr lang="en-US" smtClean="0"/>
              <a:t>‹#›</a:t>
            </a:fld>
            <a:endParaRPr lang="en-US"/>
          </a:p>
        </p:txBody>
      </p:sp>
      <p:sp>
        <p:nvSpPr>
          <p:cNvPr id="6" name="Rectangle 5"/>
          <p:cNvSpPr/>
          <p:nvPr userDrawn="1"/>
        </p:nvSpPr>
        <p:spPr>
          <a:xfrm>
            <a:off x="398761" y="6054768"/>
            <a:ext cx="1457540" cy="608454"/>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69405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70972"/>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968500"/>
            <a:ext cx="8229600" cy="3831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3505200" y="6176433"/>
            <a:ext cx="2133600" cy="365125"/>
          </a:xfrm>
          <a:prstGeom prst="rect">
            <a:avLst/>
          </a:prstGeom>
        </p:spPr>
        <p:txBody>
          <a:bodyPr vert="horz" lIns="91440" tIns="45720" rIns="91440" bIns="45720" rtlCol="0" anchor="ctr"/>
          <a:lstStyle>
            <a:lvl1pPr algn="ctr">
              <a:defRPr sz="1200">
                <a:solidFill>
                  <a:schemeClr val="accent1">
                    <a:lumMod val="60000"/>
                    <a:lumOff val="40000"/>
                  </a:schemeClr>
                </a:solidFill>
              </a:defRPr>
            </a:lvl1pPr>
          </a:lstStyle>
          <a:p>
            <a:fld id="{283C63E4-F9BE-C24A-B4FF-309EB18BA564}" type="slidenum">
              <a:rPr lang="en-US" smtClean="0"/>
              <a:pPr/>
              <a:t>‹#›</a:t>
            </a:fld>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82798-24C5-4738-8AF0-4230251F7F44}" type="datetimeFigureOut">
              <a:rPr lang="en-SG" smtClean="0"/>
              <a:t>17/4/2017</a:t>
            </a:fld>
            <a:endParaRPr lang="en-SG"/>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Tree>
    <p:extLst>
      <p:ext uri="{BB962C8B-B14F-4D97-AF65-F5344CB8AC3E}">
        <p14:creationId xmlns:p14="http://schemas.microsoft.com/office/powerpoint/2010/main" val="3468638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hf hdr="0" ftr="0" dt="0"/>
  <p:txStyles>
    <p:titleStyle>
      <a:lvl1pPr algn="ctr" defTabSz="457200" rtl="0" eaLnBrk="1" latinLnBrk="0" hangingPunct="1">
        <a:spcBef>
          <a:spcPct val="0"/>
        </a:spcBef>
        <a:buNone/>
        <a:defRPr sz="4400" b="1" i="0" kern="1200">
          <a:solidFill>
            <a:schemeClr val="tx1"/>
          </a:solidFill>
          <a:latin typeface="Calibri"/>
          <a:ea typeface="+mj-ea"/>
          <a:cs typeface="Calibri"/>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tu.int/en/ITU-T/Workshops-and-Seminars/iot/20160118/Pages/default.asp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g"/><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83625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b="1" i="0" kern="1200">
                <a:solidFill>
                  <a:schemeClr val="bg1"/>
                </a:solidFill>
                <a:latin typeface="Calibri"/>
                <a:ea typeface="+mj-ea"/>
                <a:cs typeface="Calibri"/>
              </a:defRPr>
            </a:lvl1pPr>
          </a:lstStyle>
          <a:p>
            <a:endParaRPr lang="en-US" sz="5400" dirty="0">
              <a:solidFill>
                <a:srgbClr val="558ED5"/>
              </a:solidFill>
            </a:endParaRPr>
          </a:p>
        </p:txBody>
      </p:sp>
      <p:sp>
        <p:nvSpPr>
          <p:cNvPr id="3" name="Title 1"/>
          <p:cNvSpPr txBox="1">
            <a:spLocks/>
          </p:cNvSpPr>
          <p:nvPr/>
        </p:nvSpPr>
        <p:spPr>
          <a:xfrm>
            <a:off x="457200" y="4910596"/>
            <a:ext cx="8229600" cy="74372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b="1" i="0" kern="1200">
                <a:solidFill>
                  <a:schemeClr val="bg1"/>
                </a:solidFill>
                <a:latin typeface="Calibri"/>
                <a:ea typeface="+mj-ea"/>
                <a:cs typeface="Calibri"/>
              </a:defRPr>
            </a:lvl1pPr>
          </a:lstStyle>
          <a:p>
            <a:pPr>
              <a:lnSpc>
                <a:spcPct val="107000"/>
              </a:lnSpc>
              <a:spcAft>
                <a:spcPts val="800"/>
              </a:spcAft>
            </a:pPr>
            <a:endParaRPr lang="en-US" sz="2800" dirty="0">
              <a:solidFill>
                <a:schemeClr val="tx2">
                  <a:lumMod val="60000"/>
                  <a:lumOff val="40000"/>
                </a:schemeClr>
              </a:solidFill>
              <a:latin typeface="Calibri" panose="020F0502020204030204" pitchFamily="34" charset="0"/>
              <a:ea typeface="Calibri" panose="020F0502020204030204" pitchFamily="34" charset="0"/>
              <a:cs typeface="Arial" panose="020B0604020202020204" pitchFamily="34" charset="0"/>
            </a:endParaRPr>
          </a:p>
        </p:txBody>
      </p:sp>
      <p:sp>
        <p:nvSpPr>
          <p:cNvPr id="4" name="Title 3"/>
          <p:cNvSpPr>
            <a:spLocks noGrp="1"/>
          </p:cNvSpPr>
          <p:nvPr>
            <p:ph type="title"/>
          </p:nvPr>
        </p:nvSpPr>
        <p:spPr>
          <a:xfrm>
            <a:off x="457200" y="515643"/>
            <a:ext cx="8229600" cy="1444251"/>
          </a:xfrm>
        </p:spPr>
        <p:txBody>
          <a:bodyPr>
            <a:noAutofit/>
          </a:bodyPr>
          <a:lstStyle/>
          <a:p>
            <a:r>
              <a:rPr lang="en-US" sz="2800" dirty="0"/>
              <a:t>ITU Forum on Internet of Things: </a:t>
            </a:r>
            <a:br>
              <a:rPr lang="en-US" sz="2800" dirty="0"/>
            </a:br>
            <a:r>
              <a:rPr lang="en-SG" sz="2800" dirty="0">
                <a:hlinkClick r:id="rId3"/>
              </a:rPr>
              <a:t>A New Age of Smarter Living</a:t>
            </a:r>
            <a:br>
              <a:rPr lang="en-SG" sz="2800" dirty="0"/>
            </a:br>
            <a:r>
              <a:rPr lang="en-US" sz="2000" dirty="0"/>
              <a:t>18th January 2016</a:t>
            </a:r>
            <a:br>
              <a:rPr lang="en-US" sz="2000" dirty="0"/>
            </a:br>
            <a:r>
              <a:rPr lang="en-US" sz="2000" dirty="0"/>
              <a:t>Singapore</a:t>
            </a:r>
            <a:endParaRPr lang="en-US" sz="1800" i="1" dirty="0"/>
          </a:p>
        </p:txBody>
      </p:sp>
      <p:sp>
        <p:nvSpPr>
          <p:cNvPr id="9" name="Content Placeholder 8"/>
          <p:cNvSpPr>
            <a:spLocks noGrp="1"/>
          </p:cNvSpPr>
          <p:nvPr>
            <p:ph idx="1"/>
          </p:nvPr>
        </p:nvSpPr>
        <p:spPr>
          <a:xfrm>
            <a:off x="537028" y="2428620"/>
            <a:ext cx="8229600" cy="3202433"/>
          </a:xfrm>
        </p:spPr>
        <p:txBody>
          <a:bodyPr>
            <a:normAutofit fontScale="25000" lnSpcReduction="20000"/>
          </a:bodyPr>
          <a:lstStyle/>
          <a:p>
            <a:pPr marL="0" indent="0" algn="ctr">
              <a:buNone/>
            </a:pPr>
            <a:r>
              <a:rPr lang="en-US" sz="14400" b="1" dirty="0">
                <a:solidFill>
                  <a:srgbClr val="7030A0"/>
                </a:solidFill>
              </a:rPr>
              <a:t>IoT Meets Big Data</a:t>
            </a:r>
          </a:p>
          <a:p>
            <a:pPr marL="0" indent="0" algn="ctr">
              <a:buNone/>
            </a:pPr>
            <a:r>
              <a:rPr lang="en-US" sz="12800" dirty="0">
                <a:solidFill>
                  <a:srgbClr val="7030A0"/>
                </a:solidFill>
              </a:rPr>
              <a:t>Standardization Considerations</a:t>
            </a:r>
            <a:endParaRPr lang="en-US" sz="9600" dirty="0">
              <a:solidFill>
                <a:srgbClr val="7030A0"/>
              </a:solidFill>
            </a:endParaRPr>
          </a:p>
          <a:p>
            <a:pPr marL="0" indent="0" algn="ctr">
              <a:buNone/>
            </a:pPr>
            <a:endParaRPr lang="en-US" sz="16000" b="1" dirty="0"/>
          </a:p>
          <a:p>
            <a:pPr marL="0" indent="0" algn="ctr">
              <a:buNone/>
            </a:pPr>
            <a:r>
              <a:rPr lang="en-US" sz="11200" b="1" dirty="0">
                <a:solidFill>
                  <a:srgbClr val="0070C0"/>
                </a:solidFill>
              </a:rPr>
              <a:t>Sekhar Kondepudi Ph.D.</a:t>
            </a:r>
          </a:p>
          <a:p>
            <a:pPr marL="0" indent="0" algn="ctr">
              <a:buNone/>
            </a:pPr>
            <a:r>
              <a:rPr lang="en-US" sz="8000" dirty="0">
                <a:solidFill>
                  <a:srgbClr val="0070C0"/>
                </a:solidFill>
              </a:rPr>
              <a:t>Associate Professor</a:t>
            </a:r>
          </a:p>
          <a:p>
            <a:pPr marL="0" indent="0" algn="ctr">
              <a:buNone/>
            </a:pPr>
            <a:r>
              <a:rPr lang="en-US" sz="8000" dirty="0">
                <a:solidFill>
                  <a:srgbClr val="0070C0"/>
                </a:solidFill>
              </a:rPr>
              <a:t>Director, Smart Buildings, Smart Cities &amp; IoT Lab</a:t>
            </a:r>
          </a:p>
          <a:p>
            <a:pPr marL="0" indent="0" algn="ctr">
              <a:buNone/>
            </a:pPr>
            <a:endParaRPr lang="en-US" sz="16000" b="1" i="1" dirty="0"/>
          </a:p>
          <a:p>
            <a:pPr marL="0" indent="0" algn="ctr">
              <a:buNone/>
            </a:pPr>
            <a:br>
              <a:rPr lang="en-US" sz="16000" b="1" i="1" dirty="0"/>
            </a:br>
            <a:br>
              <a:rPr lang="en-US" sz="2000" b="1" i="1" dirty="0"/>
            </a:br>
            <a:br>
              <a:rPr lang="en-US" sz="2000" b="1" i="1" dirty="0"/>
            </a:br>
            <a:r>
              <a:rPr lang="en-US" b="1" i="1" dirty="0"/>
              <a:t> </a:t>
            </a:r>
            <a:br>
              <a:rPr lang="en-US" dirty="0">
                <a:latin typeface="Calibri" panose="020F0502020204030204" pitchFamily="34" charset="0"/>
                <a:cs typeface="Arial" panose="020B0604020202020204" pitchFamily="34" charset="0"/>
              </a:rPr>
            </a:br>
            <a:r>
              <a:rPr lang="en-US" dirty="0">
                <a:latin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5" name="Slide Number Placeholder 4"/>
          <p:cNvSpPr>
            <a:spLocks noGrp="1"/>
          </p:cNvSpPr>
          <p:nvPr>
            <p:ph type="sldNum" sz="quarter" idx="12"/>
          </p:nvPr>
        </p:nvSpPr>
        <p:spPr>
          <a:xfrm>
            <a:off x="3505200" y="6176433"/>
            <a:ext cx="2133600" cy="365125"/>
          </a:xfrm>
        </p:spPr>
        <p:txBody>
          <a:bodyPr/>
          <a:lstStyle/>
          <a:p>
            <a:fld id="{283C63E4-F9BE-C24A-B4FF-309EB18BA564}" type="slidenum">
              <a:rPr lang="en-US" smtClean="0"/>
              <a:t>1</a:t>
            </a:fld>
            <a:endParaRPr lang="en-US" dirty="0"/>
          </a:p>
        </p:txBody>
      </p:sp>
      <p:pic>
        <p:nvPicPr>
          <p:cNvPr id="6" name="Picture 5"/>
          <p:cNvPicPr>
            <a:picLocks noChangeAspect="1"/>
          </p:cNvPicPr>
          <p:nvPr/>
        </p:nvPicPr>
        <p:blipFill rotWithShape="1">
          <a:blip r:embed="rId4"/>
          <a:srcRect l="11615" t="13817" r="8647" b="21087"/>
          <a:stretch/>
        </p:blipFill>
        <p:spPr>
          <a:xfrm>
            <a:off x="3795907" y="5218423"/>
            <a:ext cx="1465099" cy="726781"/>
          </a:xfrm>
          <a:prstGeom prst="rect">
            <a:avLst/>
          </a:prstGeom>
        </p:spPr>
      </p:pic>
    </p:spTree>
    <p:extLst>
      <p:ext uri="{BB962C8B-B14F-4D97-AF65-F5344CB8AC3E}">
        <p14:creationId xmlns:p14="http://schemas.microsoft.com/office/powerpoint/2010/main" val="1414143445"/>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Generalized Approach to Standardization</a:t>
            </a:r>
          </a:p>
        </p:txBody>
      </p:sp>
      <p:sp>
        <p:nvSpPr>
          <p:cNvPr id="5" name="Slide Number Placeholder 4"/>
          <p:cNvSpPr>
            <a:spLocks noGrp="1"/>
          </p:cNvSpPr>
          <p:nvPr>
            <p:ph type="sldNum" sz="quarter" idx="12"/>
          </p:nvPr>
        </p:nvSpPr>
        <p:spPr/>
        <p:txBody>
          <a:bodyPr/>
          <a:lstStyle/>
          <a:p>
            <a:fld id="{2A013F82-EE5E-44EE-A61D-E31C6657F26F}" type="slidenum">
              <a:rPr lang="en-US" smtClean="0"/>
              <a:t>10</a:t>
            </a:fld>
            <a:endParaRPr lang="en-US"/>
          </a:p>
        </p:txBody>
      </p:sp>
      <p:graphicFrame>
        <p:nvGraphicFramePr>
          <p:cNvPr id="6" name="Diagram 5"/>
          <p:cNvGraphicFramePr/>
          <p:nvPr>
            <p:extLst>
              <p:ext uri="{D42A27DB-BD31-4B8C-83A1-F6EECF244321}">
                <p14:modId xmlns:p14="http://schemas.microsoft.com/office/powerpoint/2010/main" val="2002435257"/>
              </p:ext>
            </p:extLst>
          </p:nvPr>
        </p:nvGraphicFramePr>
        <p:xfrm>
          <a:off x="1923143" y="1796677"/>
          <a:ext cx="5571939" cy="3711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6204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graphicEl>
                                              <a:dgm id="{4E20A466-01FB-427E-B636-0F9846DBF726}"/>
                                            </p:graphicEl>
                                          </p:spTgt>
                                        </p:tgtEl>
                                        <p:attrNameLst>
                                          <p:attrName>style.visibility</p:attrName>
                                        </p:attrNameLst>
                                      </p:cBhvr>
                                      <p:to>
                                        <p:strVal val="visible"/>
                                      </p:to>
                                    </p:set>
                                    <p:animEffect transition="in" filter="wipe(left)">
                                      <p:cBhvr>
                                        <p:cTn id="7" dur="500"/>
                                        <p:tgtEl>
                                          <p:spTgt spid="6">
                                            <p:graphicEl>
                                              <a:dgm id="{4E20A466-01FB-427E-B636-0F9846DBF726}"/>
                                            </p:graphicEl>
                                          </p:spTgt>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6">
                                            <p:graphicEl>
                                              <a:dgm id="{020021EB-CF67-4F99-8DC8-9821EA2A8767}"/>
                                            </p:graphicEl>
                                          </p:spTgt>
                                        </p:tgtEl>
                                        <p:attrNameLst>
                                          <p:attrName>style.visibility</p:attrName>
                                        </p:attrNameLst>
                                      </p:cBhvr>
                                      <p:to>
                                        <p:strVal val="visible"/>
                                      </p:to>
                                    </p:set>
                                    <p:animEffect transition="in" filter="wipe(left)">
                                      <p:cBhvr>
                                        <p:cTn id="10" dur="500"/>
                                        <p:tgtEl>
                                          <p:spTgt spid="6">
                                            <p:graphicEl>
                                              <a:dgm id="{020021EB-CF67-4F99-8DC8-9821EA2A8767}"/>
                                            </p:graphicEl>
                                          </p:spTgt>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6">
                                            <p:graphicEl>
                                              <a:dgm id="{1B0C03BA-B4AD-4C0C-AA47-223D3D97E442}"/>
                                            </p:graphicEl>
                                          </p:spTgt>
                                        </p:tgtEl>
                                        <p:attrNameLst>
                                          <p:attrName>style.visibility</p:attrName>
                                        </p:attrNameLst>
                                      </p:cBhvr>
                                      <p:to>
                                        <p:strVal val="visible"/>
                                      </p:to>
                                    </p:set>
                                    <p:animEffect transition="in" filter="wipe(left)">
                                      <p:cBhvr>
                                        <p:cTn id="13" dur="500"/>
                                        <p:tgtEl>
                                          <p:spTgt spid="6">
                                            <p:graphicEl>
                                              <a:dgm id="{1B0C03BA-B4AD-4C0C-AA47-223D3D97E442}"/>
                                            </p:graphicEl>
                                          </p:spTgt>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6">
                                            <p:graphicEl>
                                              <a:dgm id="{C2A3F9C5-3A75-4836-8E9C-F90183D014D8}"/>
                                            </p:graphicEl>
                                          </p:spTgt>
                                        </p:tgtEl>
                                        <p:attrNameLst>
                                          <p:attrName>style.visibility</p:attrName>
                                        </p:attrNameLst>
                                      </p:cBhvr>
                                      <p:to>
                                        <p:strVal val="visible"/>
                                      </p:to>
                                    </p:set>
                                    <p:animEffect transition="in" filter="wipe(left)">
                                      <p:cBhvr>
                                        <p:cTn id="16" dur="500"/>
                                        <p:tgtEl>
                                          <p:spTgt spid="6">
                                            <p:graphicEl>
                                              <a:dgm id="{C2A3F9C5-3A75-4836-8E9C-F90183D014D8}"/>
                                            </p:graphicEl>
                                          </p:spTgt>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6">
                                            <p:graphicEl>
                                              <a:dgm id="{0C1FAC9E-F7B9-4CE8-AAB2-8FCD0815DFFD}"/>
                                            </p:graphicEl>
                                          </p:spTgt>
                                        </p:tgtEl>
                                        <p:attrNameLst>
                                          <p:attrName>style.visibility</p:attrName>
                                        </p:attrNameLst>
                                      </p:cBhvr>
                                      <p:to>
                                        <p:strVal val="visible"/>
                                      </p:to>
                                    </p:set>
                                    <p:animEffect transition="in" filter="wipe(left)">
                                      <p:cBhvr>
                                        <p:cTn id="19" dur="500"/>
                                        <p:tgtEl>
                                          <p:spTgt spid="6">
                                            <p:graphicEl>
                                              <a:dgm id="{0C1FAC9E-F7B9-4CE8-AAB2-8FCD0815DFFD}"/>
                                            </p:graphicEl>
                                          </p:spTgt>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6">
                                            <p:graphicEl>
                                              <a:dgm id="{677A11CE-CAC1-468F-9B5A-2949FC598A57}"/>
                                            </p:graphicEl>
                                          </p:spTgt>
                                        </p:tgtEl>
                                        <p:attrNameLst>
                                          <p:attrName>style.visibility</p:attrName>
                                        </p:attrNameLst>
                                      </p:cBhvr>
                                      <p:to>
                                        <p:strVal val="visible"/>
                                      </p:to>
                                    </p:set>
                                    <p:animEffect transition="in" filter="wipe(left)">
                                      <p:cBhvr>
                                        <p:cTn id="22" dur="500"/>
                                        <p:tgtEl>
                                          <p:spTgt spid="6">
                                            <p:graphicEl>
                                              <a:dgm id="{677A11CE-CAC1-468F-9B5A-2949FC598A57}"/>
                                            </p:graphicEl>
                                          </p:spTgt>
                                        </p:tgtEl>
                                      </p:cBhvr>
                                    </p:animEffect>
                                  </p:childTnLst>
                                </p:cTn>
                              </p:par>
                              <p:par>
                                <p:cTn id="23" presetID="22" presetClass="entr" presetSubtype="8" fill="hold" grpId="0" nodeType="withEffect">
                                  <p:stCondLst>
                                    <p:cond delay="1500"/>
                                  </p:stCondLst>
                                  <p:childTnLst>
                                    <p:set>
                                      <p:cBhvr>
                                        <p:cTn id="24" dur="1" fill="hold">
                                          <p:stCondLst>
                                            <p:cond delay="0"/>
                                          </p:stCondLst>
                                        </p:cTn>
                                        <p:tgtEl>
                                          <p:spTgt spid="6">
                                            <p:graphicEl>
                                              <a:dgm id="{DD4E3F07-6F33-4C34-AB30-169C91E77ABB}"/>
                                            </p:graphicEl>
                                          </p:spTgt>
                                        </p:tgtEl>
                                        <p:attrNameLst>
                                          <p:attrName>style.visibility</p:attrName>
                                        </p:attrNameLst>
                                      </p:cBhvr>
                                      <p:to>
                                        <p:strVal val="visible"/>
                                      </p:to>
                                    </p:set>
                                    <p:animEffect transition="in" filter="wipe(left)">
                                      <p:cBhvr>
                                        <p:cTn id="25" dur="500"/>
                                        <p:tgtEl>
                                          <p:spTgt spid="6">
                                            <p:graphicEl>
                                              <a:dgm id="{DD4E3F07-6F33-4C34-AB30-169C91E77ABB}"/>
                                            </p:graphicEl>
                                          </p:spTgt>
                                        </p:tgtEl>
                                      </p:cBhvr>
                                    </p:animEffect>
                                  </p:childTnLst>
                                </p:cTn>
                              </p:par>
                              <p:par>
                                <p:cTn id="26" presetID="22" presetClass="entr" presetSubtype="8" fill="hold" grpId="0" nodeType="withEffect">
                                  <p:stCondLst>
                                    <p:cond delay="1750"/>
                                  </p:stCondLst>
                                  <p:childTnLst>
                                    <p:set>
                                      <p:cBhvr>
                                        <p:cTn id="27" dur="1" fill="hold">
                                          <p:stCondLst>
                                            <p:cond delay="0"/>
                                          </p:stCondLst>
                                        </p:cTn>
                                        <p:tgtEl>
                                          <p:spTgt spid="6">
                                            <p:graphicEl>
                                              <a:dgm id="{BB43CC2C-EE5B-4A9E-B255-CA4091079A8A}"/>
                                            </p:graphicEl>
                                          </p:spTgt>
                                        </p:tgtEl>
                                        <p:attrNameLst>
                                          <p:attrName>style.visibility</p:attrName>
                                        </p:attrNameLst>
                                      </p:cBhvr>
                                      <p:to>
                                        <p:strVal val="visible"/>
                                      </p:to>
                                    </p:set>
                                    <p:animEffect transition="in" filter="wipe(left)">
                                      <p:cBhvr>
                                        <p:cTn id="28" dur="500"/>
                                        <p:tgtEl>
                                          <p:spTgt spid="6">
                                            <p:graphicEl>
                                              <a:dgm id="{BB43CC2C-EE5B-4A9E-B255-CA4091079A8A}"/>
                                            </p:graphicEl>
                                          </p:spTgt>
                                        </p:tgtEl>
                                      </p:cBhvr>
                                    </p:animEffect>
                                  </p:childTnLst>
                                </p:cTn>
                              </p:par>
                              <p:par>
                                <p:cTn id="29" presetID="22" presetClass="entr" presetSubtype="8" fill="hold" grpId="0" nodeType="withEffect">
                                  <p:stCondLst>
                                    <p:cond delay="2000"/>
                                  </p:stCondLst>
                                  <p:childTnLst>
                                    <p:set>
                                      <p:cBhvr>
                                        <p:cTn id="30" dur="1" fill="hold">
                                          <p:stCondLst>
                                            <p:cond delay="0"/>
                                          </p:stCondLst>
                                        </p:cTn>
                                        <p:tgtEl>
                                          <p:spTgt spid="6">
                                            <p:graphicEl>
                                              <a:dgm id="{97BEEE99-9C68-443D-BA7A-9F893C86C725}"/>
                                            </p:graphicEl>
                                          </p:spTgt>
                                        </p:tgtEl>
                                        <p:attrNameLst>
                                          <p:attrName>style.visibility</p:attrName>
                                        </p:attrNameLst>
                                      </p:cBhvr>
                                      <p:to>
                                        <p:strVal val="visible"/>
                                      </p:to>
                                    </p:set>
                                    <p:animEffect transition="in" filter="wipe(left)">
                                      <p:cBhvr>
                                        <p:cTn id="31" dur="500"/>
                                        <p:tgtEl>
                                          <p:spTgt spid="6">
                                            <p:graphicEl>
                                              <a:dgm id="{97BEEE99-9C68-443D-BA7A-9F893C86C725}"/>
                                            </p:graphicEl>
                                          </p:spTgt>
                                        </p:tgtEl>
                                      </p:cBhvr>
                                    </p:animEffect>
                                  </p:childTnLst>
                                </p:cTn>
                              </p:par>
                              <p:par>
                                <p:cTn id="32" presetID="22" presetClass="entr" presetSubtype="8" fill="hold" grpId="0" nodeType="withEffect">
                                  <p:stCondLst>
                                    <p:cond delay="2250"/>
                                  </p:stCondLst>
                                  <p:childTnLst>
                                    <p:set>
                                      <p:cBhvr>
                                        <p:cTn id="33" dur="1" fill="hold">
                                          <p:stCondLst>
                                            <p:cond delay="0"/>
                                          </p:stCondLst>
                                        </p:cTn>
                                        <p:tgtEl>
                                          <p:spTgt spid="6">
                                            <p:graphicEl>
                                              <a:dgm id="{C24E9FBA-4650-4357-BE8E-692E7F9CD095}"/>
                                            </p:graphicEl>
                                          </p:spTgt>
                                        </p:tgtEl>
                                        <p:attrNameLst>
                                          <p:attrName>style.visibility</p:attrName>
                                        </p:attrNameLst>
                                      </p:cBhvr>
                                      <p:to>
                                        <p:strVal val="visible"/>
                                      </p:to>
                                    </p:set>
                                    <p:animEffect transition="in" filter="wipe(left)">
                                      <p:cBhvr>
                                        <p:cTn id="34" dur="500"/>
                                        <p:tgtEl>
                                          <p:spTgt spid="6">
                                            <p:graphicEl>
                                              <a:dgm id="{C24E9FBA-4650-4357-BE8E-692E7F9CD095}"/>
                                            </p:graphicEl>
                                          </p:spTgt>
                                        </p:tgtEl>
                                      </p:cBhvr>
                                    </p:animEffect>
                                  </p:childTnLst>
                                </p:cTn>
                              </p:par>
                              <p:par>
                                <p:cTn id="35" presetID="22" presetClass="entr" presetSubtype="8" fill="hold" grpId="0" nodeType="withEffect">
                                  <p:stCondLst>
                                    <p:cond delay="2500"/>
                                  </p:stCondLst>
                                  <p:childTnLst>
                                    <p:set>
                                      <p:cBhvr>
                                        <p:cTn id="36" dur="1" fill="hold">
                                          <p:stCondLst>
                                            <p:cond delay="0"/>
                                          </p:stCondLst>
                                        </p:cTn>
                                        <p:tgtEl>
                                          <p:spTgt spid="6">
                                            <p:graphicEl>
                                              <a:dgm id="{C4CF3DE1-2C8C-4516-99DC-CB65FCC01517}"/>
                                            </p:graphicEl>
                                          </p:spTgt>
                                        </p:tgtEl>
                                        <p:attrNameLst>
                                          <p:attrName>style.visibility</p:attrName>
                                        </p:attrNameLst>
                                      </p:cBhvr>
                                      <p:to>
                                        <p:strVal val="visible"/>
                                      </p:to>
                                    </p:set>
                                    <p:animEffect transition="in" filter="wipe(left)">
                                      <p:cBhvr>
                                        <p:cTn id="37" dur="500"/>
                                        <p:tgtEl>
                                          <p:spTgt spid="6">
                                            <p:graphicEl>
                                              <a:dgm id="{C4CF3DE1-2C8C-4516-99DC-CB65FCC0151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28" y="563714"/>
            <a:ext cx="8984343" cy="822399"/>
          </a:xfrm>
        </p:spPr>
        <p:txBody>
          <a:bodyPr>
            <a:normAutofit/>
          </a:bodyPr>
          <a:lstStyle/>
          <a:p>
            <a:r>
              <a:rPr lang="en-US" sz="3600" dirty="0"/>
              <a:t>Considerations for Big Data Standardization</a:t>
            </a:r>
          </a:p>
        </p:txBody>
      </p:sp>
      <p:sp>
        <p:nvSpPr>
          <p:cNvPr id="4" name="Content Placeholder 3"/>
          <p:cNvSpPr>
            <a:spLocks noGrp="1"/>
          </p:cNvSpPr>
          <p:nvPr>
            <p:ph sz="half" idx="1"/>
          </p:nvPr>
        </p:nvSpPr>
        <p:spPr>
          <a:solidFill>
            <a:schemeClr val="accent1">
              <a:lumMod val="20000"/>
              <a:lumOff val="80000"/>
            </a:schemeClr>
          </a:solidFill>
        </p:spPr>
        <p:txBody>
          <a:bodyPr>
            <a:normAutofit/>
          </a:bodyPr>
          <a:lstStyle/>
          <a:p>
            <a:r>
              <a:rPr lang="en-SG" dirty="0"/>
              <a:t>Variety of Use Cases</a:t>
            </a:r>
          </a:p>
          <a:p>
            <a:r>
              <a:rPr lang="en-SG" dirty="0"/>
              <a:t>Mobility</a:t>
            </a:r>
          </a:p>
          <a:p>
            <a:r>
              <a:rPr lang="en-SG" dirty="0"/>
              <a:t>Security &amp; Privacy</a:t>
            </a:r>
          </a:p>
          <a:p>
            <a:r>
              <a:rPr lang="en-US" dirty="0"/>
              <a:t>Lifecycle Management &amp; Data Quality</a:t>
            </a:r>
          </a:p>
          <a:p>
            <a:r>
              <a:rPr lang="en-US" dirty="0"/>
              <a:t>System Management &amp; Other Issues</a:t>
            </a:r>
          </a:p>
          <a:p>
            <a:endParaRPr lang="en-SG" dirty="0"/>
          </a:p>
        </p:txBody>
      </p:sp>
      <p:sp>
        <p:nvSpPr>
          <p:cNvPr id="3" name="Content Placeholder 2"/>
          <p:cNvSpPr>
            <a:spLocks noGrp="1"/>
          </p:cNvSpPr>
          <p:nvPr>
            <p:ph sz="half" idx="2"/>
          </p:nvPr>
        </p:nvSpPr>
        <p:spPr>
          <a:solidFill>
            <a:schemeClr val="accent1">
              <a:lumMod val="20000"/>
              <a:lumOff val="80000"/>
            </a:schemeClr>
          </a:solidFill>
        </p:spPr>
        <p:txBody>
          <a:bodyPr>
            <a:normAutofit/>
          </a:bodyPr>
          <a:lstStyle/>
          <a:p>
            <a:r>
              <a:rPr lang="en-SG" dirty="0"/>
              <a:t>Data Characteristics</a:t>
            </a:r>
          </a:p>
          <a:p>
            <a:pPr lvl="1"/>
            <a:r>
              <a:rPr lang="en-SG" dirty="0"/>
              <a:t>Distributed / Centralized</a:t>
            </a:r>
          </a:p>
          <a:p>
            <a:pPr lvl="1"/>
            <a:r>
              <a:rPr lang="en-SG" dirty="0"/>
              <a:t>The 4 Vs : Volume, Velocity, Variety, Veracity</a:t>
            </a:r>
          </a:p>
          <a:p>
            <a:r>
              <a:rPr lang="en-SG" dirty="0"/>
              <a:t>Data Collection</a:t>
            </a:r>
          </a:p>
          <a:p>
            <a:r>
              <a:rPr lang="en-SG" dirty="0"/>
              <a:t>Data Visualization</a:t>
            </a:r>
          </a:p>
          <a:p>
            <a:r>
              <a:rPr lang="en-SG" dirty="0"/>
              <a:t>Data Quality</a:t>
            </a:r>
          </a:p>
          <a:p>
            <a:r>
              <a:rPr lang="en-SG" dirty="0"/>
              <a:t>Data Analytics &amp; Action</a:t>
            </a:r>
          </a:p>
          <a:p>
            <a:endParaRPr lang="en-SG" dirty="0"/>
          </a:p>
        </p:txBody>
      </p:sp>
      <p:sp>
        <p:nvSpPr>
          <p:cNvPr id="5" name="Slide Number Placeholder 4"/>
          <p:cNvSpPr>
            <a:spLocks noGrp="1"/>
          </p:cNvSpPr>
          <p:nvPr>
            <p:ph type="sldNum" sz="quarter" idx="12"/>
          </p:nvPr>
        </p:nvSpPr>
        <p:spPr/>
        <p:txBody>
          <a:bodyPr/>
          <a:lstStyle/>
          <a:p>
            <a:fld id="{2A013F82-EE5E-44EE-A61D-E31C6657F26F}" type="slidenum">
              <a:rPr lang="en-US" smtClean="0"/>
              <a:pPr/>
              <a:t>11</a:t>
            </a:fld>
            <a:endParaRPr lang="en-US"/>
          </a:p>
        </p:txBody>
      </p:sp>
    </p:spTree>
    <p:extLst>
      <p:ext uri="{BB962C8B-B14F-4D97-AF65-F5344CB8AC3E}">
        <p14:creationId xmlns:p14="http://schemas.microsoft.com/office/powerpoint/2010/main" val="305077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0972"/>
            <a:ext cx="8229600" cy="964141"/>
          </a:xfrm>
        </p:spPr>
        <p:txBody>
          <a:bodyPr/>
          <a:lstStyle/>
          <a:p>
            <a:r>
              <a:rPr lang="en-SG" dirty="0"/>
              <a:t>Data Sources </a:t>
            </a:r>
          </a:p>
        </p:txBody>
      </p:sp>
      <p:sp>
        <p:nvSpPr>
          <p:cNvPr id="2" name="Text Placeholder 1"/>
          <p:cNvSpPr>
            <a:spLocks noGrp="1"/>
          </p:cNvSpPr>
          <p:nvPr>
            <p:ph type="body" idx="1"/>
          </p:nvPr>
        </p:nvSpPr>
        <p:spPr>
          <a:xfrm>
            <a:off x="457199" y="1535113"/>
            <a:ext cx="2910115" cy="639762"/>
          </a:xfrm>
        </p:spPr>
        <p:txBody>
          <a:bodyPr/>
          <a:lstStyle/>
          <a:p>
            <a:pPr algn="ctr"/>
            <a:r>
              <a:rPr lang="en-SG" dirty="0"/>
              <a:t>Source</a:t>
            </a:r>
          </a:p>
        </p:txBody>
      </p:sp>
      <p:sp>
        <p:nvSpPr>
          <p:cNvPr id="3" name="Content Placeholder 2"/>
          <p:cNvSpPr>
            <a:spLocks noGrp="1"/>
          </p:cNvSpPr>
          <p:nvPr>
            <p:ph sz="half" idx="2"/>
          </p:nvPr>
        </p:nvSpPr>
        <p:spPr>
          <a:xfrm>
            <a:off x="457200" y="2392060"/>
            <a:ext cx="3831772" cy="3137354"/>
          </a:xfrm>
          <a:solidFill>
            <a:schemeClr val="accent1">
              <a:lumMod val="20000"/>
              <a:lumOff val="80000"/>
            </a:schemeClr>
          </a:solidFill>
        </p:spPr>
        <p:txBody>
          <a:bodyPr>
            <a:normAutofit/>
          </a:bodyPr>
          <a:lstStyle/>
          <a:p>
            <a:pPr marL="536575"/>
            <a:r>
              <a:rPr lang="en-US" dirty="0"/>
              <a:t>Sensors</a:t>
            </a:r>
          </a:p>
          <a:p>
            <a:pPr marL="536575"/>
            <a:r>
              <a:rPr lang="en-US" dirty="0"/>
              <a:t>Applications</a:t>
            </a:r>
          </a:p>
          <a:p>
            <a:pPr marL="536575"/>
            <a:r>
              <a:rPr lang="en-US" dirty="0"/>
              <a:t>Software agents</a:t>
            </a:r>
          </a:p>
          <a:p>
            <a:pPr marL="536575"/>
            <a:r>
              <a:rPr lang="en-US" dirty="0"/>
              <a:t>Individuals</a:t>
            </a:r>
          </a:p>
          <a:p>
            <a:pPr marL="536575"/>
            <a:r>
              <a:rPr lang="en-US" dirty="0"/>
              <a:t>Organizations</a:t>
            </a:r>
          </a:p>
          <a:p>
            <a:pPr marL="536575"/>
            <a:r>
              <a:rPr lang="en-US" dirty="0"/>
              <a:t>Hardware resources</a:t>
            </a:r>
          </a:p>
        </p:txBody>
      </p:sp>
      <p:sp>
        <p:nvSpPr>
          <p:cNvPr id="7" name="Text Placeholder 6"/>
          <p:cNvSpPr>
            <a:spLocks noGrp="1"/>
          </p:cNvSpPr>
          <p:nvPr>
            <p:ph type="body" sz="quarter" idx="3"/>
          </p:nvPr>
        </p:nvSpPr>
        <p:spPr/>
        <p:txBody>
          <a:bodyPr/>
          <a:lstStyle/>
          <a:p>
            <a:pPr algn="ctr"/>
            <a:r>
              <a:rPr lang="en-SG" dirty="0"/>
              <a:t>Any*</a:t>
            </a:r>
          </a:p>
        </p:txBody>
      </p:sp>
      <p:sp>
        <p:nvSpPr>
          <p:cNvPr id="8" name="Content Placeholder 7"/>
          <p:cNvSpPr>
            <a:spLocks noGrp="1"/>
          </p:cNvSpPr>
          <p:nvPr>
            <p:ph sz="quarter" idx="4"/>
          </p:nvPr>
        </p:nvSpPr>
        <p:spPr>
          <a:xfrm>
            <a:off x="4645026" y="2392060"/>
            <a:ext cx="4041775" cy="3137354"/>
          </a:xfrm>
          <a:solidFill>
            <a:schemeClr val="accent1">
              <a:lumMod val="20000"/>
              <a:lumOff val="80000"/>
            </a:schemeClr>
          </a:solidFill>
        </p:spPr>
        <p:txBody>
          <a:bodyPr/>
          <a:lstStyle/>
          <a:p>
            <a:pPr marL="536575"/>
            <a:r>
              <a:rPr lang="en-SG" dirty="0"/>
              <a:t>Anytime</a:t>
            </a:r>
          </a:p>
          <a:p>
            <a:pPr marL="536575"/>
            <a:r>
              <a:rPr lang="en-SG" dirty="0"/>
              <a:t>Anything</a:t>
            </a:r>
          </a:p>
          <a:p>
            <a:pPr marL="536575"/>
            <a:r>
              <a:rPr lang="en-SG" dirty="0"/>
              <a:t>Any Device</a:t>
            </a:r>
          </a:p>
          <a:p>
            <a:pPr marL="536575"/>
            <a:r>
              <a:rPr lang="en-SG" dirty="0"/>
              <a:t>Any Context</a:t>
            </a:r>
          </a:p>
          <a:p>
            <a:pPr marL="536575"/>
            <a:r>
              <a:rPr lang="en-SG" dirty="0"/>
              <a:t>Any Place</a:t>
            </a:r>
          </a:p>
          <a:p>
            <a:pPr marL="536575"/>
            <a:r>
              <a:rPr lang="en-SG" dirty="0"/>
              <a:t>Anywhere</a:t>
            </a:r>
          </a:p>
          <a:p>
            <a:pPr marL="536575"/>
            <a:r>
              <a:rPr lang="en-SG" dirty="0"/>
              <a:t>Any one</a:t>
            </a:r>
          </a:p>
        </p:txBody>
      </p:sp>
      <p:sp>
        <p:nvSpPr>
          <p:cNvPr id="5" name="Slide Number Placeholder 4"/>
          <p:cNvSpPr>
            <a:spLocks noGrp="1"/>
          </p:cNvSpPr>
          <p:nvPr>
            <p:ph type="sldNum" sz="quarter" idx="12"/>
          </p:nvPr>
        </p:nvSpPr>
        <p:spPr/>
        <p:txBody>
          <a:bodyPr/>
          <a:lstStyle/>
          <a:p>
            <a:fld id="{2A013F82-EE5E-44EE-A61D-E31C6657F26F}" type="slidenum">
              <a:rPr lang="en-US" smtClean="0"/>
              <a:pPr/>
              <a:t>12</a:t>
            </a:fld>
            <a:endParaRPr lang="en-US"/>
          </a:p>
        </p:txBody>
      </p:sp>
    </p:spTree>
    <p:extLst>
      <p:ext uri="{BB962C8B-B14F-4D97-AF65-F5344CB8AC3E}">
        <p14:creationId xmlns:p14="http://schemas.microsoft.com/office/powerpoint/2010/main" val="17177347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044" y="570972"/>
            <a:ext cx="8498114" cy="1143000"/>
          </a:xfrm>
        </p:spPr>
        <p:txBody>
          <a:bodyPr>
            <a:normAutofit fontScale="90000"/>
          </a:bodyPr>
          <a:lstStyle/>
          <a:p>
            <a:r>
              <a:rPr lang="en-SG" dirty="0"/>
              <a:t>Big Data Standardization Challenges </a:t>
            </a:r>
            <a:r>
              <a:rPr lang="en-SG" sz="3600" dirty="0"/>
              <a:t>(1) </a:t>
            </a:r>
          </a:p>
        </p:txBody>
      </p:sp>
      <p:sp>
        <p:nvSpPr>
          <p:cNvPr id="3" name="Content Placeholder 2"/>
          <p:cNvSpPr>
            <a:spLocks noGrp="1"/>
          </p:cNvSpPr>
          <p:nvPr>
            <p:ph idx="1"/>
          </p:nvPr>
        </p:nvSpPr>
        <p:spPr>
          <a:xfrm>
            <a:off x="457200" y="1713972"/>
            <a:ext cx="8229600" cy="3831167"/>
          </a:xfrm>
        </p:spPr>
        <p:txBody>
          <a:bodyPr>
            <a:normAutofit fontScale="62500" lnSpcReduction="20000"/>
          </a:bodyPr>
          <a:lstStyle/>
          <a:p>
            <a:r>
              <a:rPr lang="en-SG" dirty="0"/>
              <a:t>Big Data use cases, definitions, vocabulary and reference architectures (e.g. system, data, platforms, online/offline)</a:t>
            </a:r>
          </a:p>
          <a:p>
            <a:r>
              <a:rPr lang="en-SG" dirty="0"/>
              <a:t>Specifications and standardization of metadata including data provenance</a:t>
            </a:r>
          </a:p>
          <a:p>
            <a:r>
              <a:rPr lang="en-SG" dirty="0"/>
              <a:t>Application models (e.g. batch, streaming)</a:t>
            </a:r>
          </a:p>
          <a:p>
            <a:r>
              <a:rPr lang="en-SG" dirty="0"/>
              <a:t>Query languages including non-relational queries to support diverse data types (XML, RDF, JSON, multimedia) and Big Data operations (e.g. matrix operations)</a:t>
            </a:r>
          </a:p>
          <a:p>
            <a:r>
              <a:rPr lang="en-SG" dirty="0"/>
              <a:t>Domain-specific languages</a:t>
            </a:r>
          </a:p>
          <a:p>
            <a:r>
              <a:rPr lang="en-SG" dirty="0"/>
              <a:t>Semantics of eventual consistency</a:t>
            </a:r>
          </a:p>
          <a:p>
            <a:r>
              <a:rPr lang="en-SG" dirty="0"/>
              <a:t>Advanced network protocols for efficient data transfer</a:t>
            </a:r>
          </a:p>
          <a:p>
            <a:r>
              <a:rPr lang="en-SG" dirty="0"/>
              <a:t>General and domain specific ontologies and taxonomies for describing data semantics including interoperation between ontologies</a:t>
            </a:r>
          </a:p>
        </p:txBody>
      </p:sp>
      <p:sp>
        <p:nvSpPr>
          <p:cNvPr id="4" name="Slide Number Placeholder 3"/>
          <p:cNvSpPr>
            <a:spLocks noGrp="1"/>
          </p:cNvSpPr>
          <p:nvPr>
            <p:ph type="sldNum" sz="quarter" idx="12"/>
          </p:nvPr>
        </p:nvSpPr>
        <p:spPr/>
        <p:txBody>
          <a:bodyPr/>
          <a:lstStyle/>
          <a:p>
            <a:fld id="{283C63E4-F9BE-C24A-B4FF-309EB18BA564}" type="slidenum">
              <a:rPr lang="en-US" smtClean="0"/>
              <a:t>13</a:t>
            </a:fld>
            <a:endParaRPr lang="en-US"/>
          </a:p>
        </p:txBody>
      </p:sp>
      <p:sp>
        <p:nvSpPr>
          <p:cNvPr id="5" name="TextBox 4"/>
          <p:cNvSpPr txBox="1"/>
          <p:nvPr/>
        </p:nvSpPr>
        <p:spPr>
          <a:xfrm>
            <a:off x="7915921" y="5719737"/>
            <a:ext cx="870751" cy="261610"/>
          </a:xfrm>
          <a:prstGeom prst="rect">
            <a:avLst/>
          </a:prstGeom>
          <a:noFill/>
        </p:spPr>
        <p:txBody>
          <a:bodyPr wrap="none" rtlCol="0">
            <a:spAutoFit/>
          </a:bodyPr>
          <a:lstStyle/>
          <a:p>
            <a:r>
              <a:rPr lang="en-SG" sz="1100" dirty="0"/>
              <a:t>Source : ISO</a:t>
            </a:r>
          </a:p>
        </p:txBody>
      </p:sp>
    </p:spTree>
    <p:extLst>
      <p:ext uri="{BB962C8B-B14F-4D97-AF65-F5344CB8AC3E}">
        <p14:creationId xmlns:p14="http://schemas.microsoft.com/office/powerpoint/2010/main" val="4281915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SG" dirty="0"/>
              <a:t>Big Data security and privacy access controls</a:t>
            </a:r>
          </a:p>
          <a:p>
            <a:r>
              <a:rPr lang="en-SG" dirty="0"/>
              <a:t>Remote, distributed, and federated analytics (taking the analytics to the data) including data and processing resource discovery and data mining</a:t>
            </a:r>
          </a:p>
          <a:p>
            <a:r>
              <a:rPr lang="en-SG" dirty="0"/>
              <a:t>Data sharing and exchange</a:t>
            </a:r>
          </a:p>
          <a:p>
            <a:r>
              <a:rPr lang="en-SG" dirty="0"/>
              <a:t>Data storage, e.g. memory storage system, distributed file system, data warehouse, etc.</a:t>
            </a:r>
          </a:p>
          <a:p>
            <a:r>
              <a:rPr lang="en-SG" dirty="0"/>
              <a:t>Human consumption of the results of big data analysis (e.g. visualization)</a:t>
            </a:r>
          </a:p>
          <a:p>
            <a:r>
              <a:rPr lang="en-SG" dirty="0"/>
              <a:t>Interface between relational (SQL) and non-relational (NoSQL)  </a:t>
            </a:r>
          </a:p>
          <a:p>
            <a:r>
              <a:rPr lang="en-SG" dirty="0"/>
              <a:t>Big Data Quality and Veracity description and management</a:t>
            </a:r>
          </a:p>
          <a:p>
            <a:pPr marL="0" indent="0">
              <a:buNone/>
            </a:pPr>
            <a:endParaRPr lang="en-SG" dirty="0"/>
          </a:p>
        </p:txBody>
      </p:sp>
      <p:sp>
        <p:nvSpPr>
          <p:cNvPr id="4" name="Slide Number Placeholder 3"/>
          <p:cNvSpPr>
            <a:spLocks noGrp="1"/>
          </p:cNvSpPr>
          <p:nvPr>
            <p:ph type="sldNum" sz="quarter" idx="12"/>
          </p:nvPr>
        </p:nvSpPr>
        <p:spPr/>
        <p:txBody>
          <a:bodyPr/>
          <a:lstStyle/>
          <a:p>
            <a:fld id="{283C63E4-F9BE-C24A-B4FF-309EB18BA564}" type="slidenum">
              <a:rPr lang="en-US" smtClean="0"/>
              <a:t>14</a:t>
            </a:fld>
            <a:endParaRPr lang="en-US"/>
          </a:p>
        </p:txBody>
      </p:sp>
      <p:sp>
        <p:nvSpPr>
          <p:cNvPr id="5" name="TextBox 4"/>
          <p:cNvSpPr txBox="1"/>
          <p:nvPr/>
        </p:nvSpPr>
        <p:spPr>
          <a:xfrm>
            <a:off x="7908663" y="5668862"/>
            <a:ext cx="870751" cy="261610"/>
          </a:xfrm>
          <a:prstGeom prst="rect">
            <a:avLst/>
          </a:prstGeom>
          <a:noFill/>
        </p:spPr>
        <p:txBody>
          <a:bodyPr wrap="none" rtlCol="0">
            <a:spAutoFit/>
          </a:bodyPr>
          <a:lstStyle/>
          <a:p>
            <a:r>
              <a:rPr lang="en-SG" sz="1100" dirty="0"/>
              <a:t>Source : ISO</a:t>
            </a:r>
          </a:p>
        </p:txBody>
      </p:sp>
      <p:sp>
        <p:nvSpPr>
          <p:cNvPr id="6" name="Title 1"/>
          <p:cNvSpPr txBox="1">
            <a:spLocks/>
          </p:cNvSpPr>
          <p:nvPr/>
        </p:nvSpPr>
        <p:spPr>
          <a:xfrm>
            <a:off x="322943" y="542472"/>
            <a:ext cx="8498114"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b="1" i="0" kern="1200">
                <a:solidFill>
                  <a:schemeClr val="tx1"/>
                </a:solidFill>
                <a:latin typeface="Calibri"/>
                <a:ea typeface="+mj-ea"/>
                <a:cs typeface="Calibri"/>
              </a:defRPr>
            </a:lvl1pPr>
          </a:lstStyle>
          <a:p>
            <a:r>
              <a:rPr lang="en-SG" dirty="0"/>
              <a:t>Big Data Standardization Challenges </a:t>
            </a:r>
            <a:r>
              <a:rPr lang="en-SG" sz="3600" dirty="0"/>
              <a:t>(2) </a:t>
            </a:r>
          </a:p>
        </p:txBody>
      </p:sp>
    </p:spTree>
    <p:extLst>
      <p:ext uri="{BB962C8B-B14F-4D97-AF65-F5344CB8AC3E}">
        <p14:creationId xmlns:p14="http://schemas.microsoft.com/office/powerpoint/2010/main" val="4292556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8401"/>
            <a:ext cx="8229600" cy="1143000"/>
          </a:xfrm>
        </p:spPr>
        <p:txBody>
          <a:bodyPr/>
          <a:lstStyle/>
          <a:p>
            <a:r>
              <a:rPr lang="en-SG" dirty="0"/>
              <a:t>Big Data or IoT ?</a:t>
            </a:r>
          </a:p>
        </p:txBody>
      </p:sp>
      <p:sp>
        <p:nvSpPr>
          <p:cNvPr id="3" name="Content Placeholder 2"/>
          <p:cNvSpPr>
            <a:spLocks noGrp="1"/>
          </p:cNvSpPr>
          <p:nvPr>
            <p:ph idx="1"/>
          </p:nvPr>
        </p:nvSpPr>
        <p:spPr>
          <a:xfrm>
            <a:off x="609600" y="2048328"/>
            <a:ext cx="8229600" cy="3831167"/>
          </a:xfrm>
        </p:spPr>
        <p:txBody>
          <a:bodyPr>
            <a:normAutofit fontScale="70000" lnSpcReduction="20000"/>
          </a:bodyPr>
          <a:lstStyle/>
          <a:p>
            <a:r>
              <a:rPr lang="en-SG" dirty="0"/>
              <a:t>Every minute, we send 204 million emails, generate 1.8 million Facebook likes, send 278 thousand tweets, and upload 200 thousand photos to Facebook. </a:t>
            </a:r>
            <a:r>
              <a:rPr lang="en-SG" i="1" dirty="0">
                <a:solidFill>
                  <a:srgbClr val="FF0000"/>
                </a:solidFill>
              </a:rPr>
              <a:t>(BIG DATA or IoT ) </a:t>
            </a:r>
            <a:endParaRPr lang="en-SG" dirty="0">
              <a:solidFill>
                <a:srgbClr val="FF0000"/>
              </a:solidFill>
            </a:endParaRPr>
          </a:p>
          <a:p>
            <a:r>
              <a:rPr lang="en-SG" dirty="0"/>
              <a:t>12 million RFID tags (used to capture data and track movement of objects in the physical world) were sold in 2011. By 2021, it’s estimated this number will increase to 209 billion as </a:t>
            </a:r>
            <a:r>
              <a:rPr lang="en-SG" i="1" dirty="0">
                <a:solidFill>
                  <a:srgbClr val="FF0000"/>
                </a:solidFill>
              </a:rPr>
              <a:t>(BIG DATA or IoT ) </a:t>
            </a:r>
            <a:r>
              <a:rPr lang="en-SG" dirty="0"/>
              <a:t>takes off.</a:t>
            </a:r>
          </a:p>
          <a:p>
            <a:r>
              <a:rPr lang="en-SG" dirty="0"/>
              <a:t>The boom of </a:t>
            </a:r>
            <a:r>
              <a:rPr lang="en-SG" i="1" dirty="0">
                <a:solidFill>
                  <a:srgbClr val="FF0000"/>
                </a:solidFill>
              </a:rPr>
              <a:t>(BIG DATA or IoT) </a:t>
            </a:r>
            <a:r>
              <a:rPr lang="en-SG" dirty="0"/>
              <a:t>will mean that the amount of devices that connect to the internet will rise from about 13 billion today to 50 billion by 2020. </a:t>
            </a:r>
          </a:p>
          <a:p>
            <a:r>
              <a:rPr lang="en-SG" dirty="0"/>
              <a:t>The </a:t>
            </a:r>
            <a:r>
              <a:rPr lang="en-SG" i="1" dirty="0">
                <a:solidFill>
                  <a:srgbClr val="FF0000"/>
                </a:solidFill>
              </a:rPr>
              <a:t>(BIG DATA or IoT ) </a:t>
            </a:r>
            <a:r>
              <a:rPr lang="en-SG" dirty="0"/>
              <a:t>industry is expected to grow from US$10.2 billion in 2013 to about US$54.3 billion by 2017.</a:t>
            </a:r>
          </a:p>
          <a:p>
            <a:endParaRPr lang="en-SG" dirty="0"/>
          </a:p>
        </p:txBody>
      </p:sp>
      <p:sp>
        <p:nvSpPr>
          <p:cNvPr id="4" name="Slide Number Placeholder 3"/>
          <p:cNvSpPr>
            <a:spLocks noGrp="1"/>
          </p:cNvSpPr>
          <p:nvPr>
            <p:ph type="sldNum" sz="quarter" idx="12"/>
          </p:nvPr>
        </p:nvSpPr>
        <p:spPr/>
        <p:txBody>
          <a:bodyPr/>
          <a:lstStyle/>
          <a:p>
            <a:fld id="{283C63E4-F9BE-C24A-B4FF-309EB18BA564}" type="slidenum">
              <a:rPr lang="en-US" smtClean="0"/>
              <a:t>15</a:t>
            </a:fld>
            <a:endParaRPr lang="en-US"/>
          </a:p>
        </p:txBody>
      </p:sp>
      <p:sp>
        <p:nvSpPr>
          <p:cNvPr id="5" name="Content Placeholder 2"/>
          <p:cNvSpPr txBox="1">
            <a:spLocks/>
          </p:cNvSpPr>
          <p:nvPr/>
        </p:nvSpPr>
        <p:spPr>
          <a:xfrm>
            <a:off x="609600" y="2048327"/>
            <a:ext cx="8229600" cy="3831167"/>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dirty="0"/>
              <a:t>Every minute, we send 204 million emails, generate 1.8 million Facebook likes, send 278 thousand tweets, and upload 200 thousand photos to Facebook. </a:t>
            </a:r>
            <a:r>
              <a:rPr lang="en-SG" i="1" dirty="0">
                <a:solidFill>
                  <a:srgbClr val="FF0000"/>
                </a:solidFill>
              </a:rPr>
              <a:t>(</a:t>
            </a:r>
            <a:r>
              <a:rPr lang="en-SG" i="1" dirty="0">
                <a:solidFill>
                  <a:schemeClr val="tx2">
                    <a:lumMod val="75000"/>
                  </a:schemeClr>
                </a:solidFill>
              </a:rPr>
              <a:t>BIG DATA </a:t>
            </a:r>
            <a:r>
              <a:rPr lang="en-SG" i="1" strike="sngStrike" dirty="0">
                <a:solidFill>
                  <a:srgbClr val="FF0000"/>
                </a:solidFill>
              </a:rPr>
              <a:t>or IoT </a:t>
            </a:r>
            <a:r>
              <a:rPr lang="en-SG" i="1" dirty="0">
                <a:solidFill>
                  <a:srgbClr val="FF0000"/>
                </a:solidFill>
              </a:rPr>
              <a:t>) </a:t>
            </a:r>
            <a:endParaRPr lang="en-SG" dirty="0">
              <a:solidFill>
                <a:srgbClr val="FF0000"/>
              </a:solidFill>
            </a:endParaRPr>
          </a:p>
          <a:p>
            <a:r>
              <a:rPr lang="en-SG" dirty="0"/>
              <a:t>12 million RFID tags (used to capture data and track movement of objects in the physical world) were sold in 2011. By 2021, it’s estimated this number will increase to 209 billion as </a:t>
            </a:r>
            <a:r>
              <a:rPr lang="en-SG" i="1" dirty="0">
                <a:solidFill>
                  <a:srgbClr val="FF0000"/>
                </a:solidFill>
              </a:rPr>
              <a:t>(</a:t>
            </a:r>
            <a:r>
              <a:rPr lang="en-SG" i="1" strike="sngStrike" dirty="0">
                <a:solidFill>
                  <a:srgbClr val="FF0000"/>
                </a:solidFill>
              </a:rPr>
              <a:t>BIG DATA or</a:t>
            </a:r>
            <a:r>
              <a:rPr lang="en-SG" i="1" dirty="0">
                <a:solidFill>
                  <a:srgbClr val="FF0000"/>
                </a:solidFill>
              </a:rPr>
              <a:t> </a:t>
            </a:r>
            <a:r>
              <a:rPr lang="en-SG" i="1" dirty="0">
                <a:solidFill>
                  <a:schemeClr val="tx2">
                    <a:lumMod val="75000"/>
                  </a:schemeClr>
                </a:solidFill>
              </a:rPr>
              <a:t>IoT </a:t>
            </a:r>
            <a:r>
              <a:rPr lang="en-SG" i="1" dirty="0">
                <a:solidFill>
                  <a:srgbClr val="FF0000"/>
                </a:solidFill>
              </a:rPr>
              <a:t>) </a:t>
            </a:r>
            <a:r>
              <a:rPr lang="en-SG" dirty="0"/>
              <a:t>takes off.</a:t>
            </a:r>
          </a:p>
          <a:p>
            <a:r>
              <a:rPr lang="en-SG" dirty="0"/>
              <a:t>The boom of </a:t>
            </a:r>
            <a:r>
              <a:rPr lang="en-SG" i="1" dirty="0">
                <a:solidFill>
                  <a:srgbClr val="FF0000"/>
                </a:solidFill>
              </a:rPr>
              <a:t>(</a:t>
            </a:r>
            <a:r>
              <a:rPr lang="en-SG" i="1" strike="sngStrike" dirty="0">
                <a:solidFill>
                  <a:srgbClr val="FF0000"/>
                </a:solidFill>
              </a:rPr>
              <a:t>BIG DATA or </a:t>
            </a:r>
            <a:r>
              <a:rPr lang="en-SG" i="1" dirty="0">
                <a:solidFill>
                  <a:schemeClr val="tx2">
                    <a:lumMod val="75000"/>
                  </a:schemeClr>
                </a:solidFill>
              </a:rPr>
              <a:t>IoT</a:t>
            </a:r>
            <a:r>
              <a:rPr lang="en-SG" i="1" dirty="0">
                <a:solidFill>
                  <a:srgbClr val="FF0000"/>
                </a:solidFill>
              </a:rPr>
              <a:t>) </a:t>
            </a:r>
            <a:r>
              <a:rPr lang="en-SG" dirty="0"/>
              <a:t>will mean that the amount of devices that connect to the internet will rise from about 13 billion today to 50 billion by 2020. </a:t>
            </a:r>
          </a:p>
          <a:p>
            <a:r>
              <a:rPr lang="en-SG" dirty="0"/>
              <a:t>The </a:t>
            </a:r>
            <a:r>
              <a:rPr lang="en-SG" i="1" dirty="0">
                <a:solidFill>
                  <a:srgbClr val="FF0000"/>
                </a:solidFill>
              </a:rPr>
              <a:t>(</a:t>
            </a:r>
            <a:r>
              <a:rPr lang="en-SG" i="1" dirty="0">
                <a:solidFill>
                  <a:schemeClr val="tx2">
                    <a:lumMod val="75000"/>
                  </a:schemeClr>
                </a:solidFill>
              </a:rPr>
              <a:t>BIG DATA </a:t>
            </a:r>
            <a:r>
              <a:rPr lang="en-SG" i="1" strike="sngStrike" dirty="0">
                <a:solidFill>
                  <a:srgbClr val="FF0000"/>
                </a:solidFill>
              </a:rPr>
              <a:t>or IoT </a:t>
            </a:r>
            <a:r>
              <a:rPr lang="en-SG" i="1" dirty="0">
                <a:solidFill>
                  <a:srgbClr val="FF0000"/>
                </a:solidFill>
              </a:rPr>
              <a:t>) </a:t>
            </a:r>
            <a:r>
              <a:rPr lang="en-SG" dirty="0"/>
              <a:t>industry is expected to grow from US$10.2 billion in 2013 to about US$54.3 billion by 2017.</a:t>
            </a:r>
          </a:p>
          <a:p>
            <a:endParaRPr lang="en-SG" dirty="0"/>
          </a:p>
        </p:txBody>
      </p:sp>
    </p:spTree>
    <p:extLst>
      <p:ext uri="{BB962C8B-B14F-4D97-AF65-F5344CB8AC3E}">
        <p14:creationId xmlns:p14="http://schemas.microsoft.com/office/powerpoint/2010/main" val="145466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sample</a:t>
            </a:r>
          </a:p>
        </p:txBody>
      </p:sp>
      <p:sp>
        <p:nvSpPr>
          <p:cNvPr id="3" name="Content Placeholder 2"/>
          <p:cNvSpPr>
            <a:spLocks noGrp="1"/>
          </p:cNvSpPr>
          <p:nvPr>
            <p:ph idx="1"/>
          </p:nvPr>
        </p:nvSpPr>
        <p:spPr/>
        <p:txBody>
          <a:bodyPr>
            <a:normAutofit/>
          </a:bodyPr>
          <a:lstStyle/>
          <a:p>
            <a:r>
              <a:rPr lang="en-US" dirty="0"/>
              <a:t>OpenfMRI.org is a project dedicated to the free and open sharing of raw magnetic resonance imaging (MRI) datasets. Number of currently </a:t>
            </a:r>
            <a:r>
              <a:rPr lang="en-US" dirty="0" err="1"/>
              <a:t>avaliable</a:t>
            </a:r>
            <a:r>
              <a:rPr lang="en-US" dirty="0"/>
              <a:t> datasets: 63 Number of subjects across all datasets: 2158 https://openfmri.org/dataset/ds000105/</a:t>
            </a:r>
          </a:p>
        </p:txBody>
      </p:sp>
      <p:sp>
        <p:nvSpPr>
          <p:cNvPr id="4" name="Slide Number Placeholder 3"/>
          <p:cNvSpPr>
            <a:spLocks noGrp="1"/>
          </p:cNvSpPr>
          <p:nvPr>
            <p:ph type="sldNum" sz="quarter" idx="12"/>
          </p:nvPr>
        </p:nvSpPr>
        <p:spPr/>
        <p:txBody>
          <a:bodyPr/>
          <a:lstStyle/>
          <a:p>
            <a:fld id="{283C63E4-F9BE-C24A-B4FF-309EB18BA564}" type="slidenum">
              <a:rPr lang="en-US" smtClean="0"/>
              <a:t>16</a:t>
            </a:fld>
            <a:endParaRPr lang="en-US"/>
          </a:p>
        </p:txBody>
      </p:sp>
    </p:spTree>
    <p:extLst>
      <p:ext uri="{BB962C8B-B14F-4D97-AF65-F5344CB8AC3E}">
        <p14:creationId xmlns:p14="http://schemas.microsoft.com/office/powerpoint/2010/main" val="207688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6874981" y="1546389"/>
            <a:ext cx="2269019" cy="513653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d-ID" sz="1350"/>
          </a:p>
        </p:txBody>
      </p:sp>
      <p:sp>
        <p:nvSpPr>
          <p:cNvPr id="54" name="Rectangle 53"/>
          <p:cNvSpPr/>
          <p:nvPr/>
        </p:nvSpPr>
        <p:spPr>
          <a:xfrm>
            <a:off x="4669877" y="1546527"/>
            <a:ext cx="2186480" cy="513653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id-ID" sz="1350"/>
          </a:p>
        </p:txBody>
      </p:sp>
      <p:sp>
        <p:nvSpPr>
          <p:cNvPr id="52" name="Rectangle 51"/>
          <p:cNvSpPr/>
          <p:nvPr/>
        </p:nvSpPr>
        <p:spPr>
          <a:xfrm>
            <a:off x="-1529" y="1546389"/>
            <a:ext cx="4661875" cy="5136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 name="Title 1"/>
          <p:cNvSpPr>
            <a:spLocks noGrp="1"/>
          </p:cNvSpPr>
          <p:nvPr>
            <p:ph type="title"/>
          </p:nvPr>
        </p:nvSpPr>
        <p:spPr>
          <a:xfrm>
            <a:off x="175384" y="1634873"/>
            <a:ext cx="3805670" cy="683740"/>
          </a:xfrm>
        </p:spPr>
        <p:txBody>
          <a:bodyPr>
            <a:normAutofit/>
          </a:bodyPr>
          <a:lstStyle/>
          <a:p>
            <a:r>
              <a:rPr lang="en-US" sz="2800" dirty="0"/>
              <a:t>Controlled class room</a:t>
            </a:r>
          </a:p>
        </p:txBody>
      </p:sp>
      <p:grpSp>
        <p:nvGrpSpPr>
          <p:cNvPr id="46" name="Group 45"/>
          <p:cNvGrpSpPr/>
          <p:nvPr/>
        </p:nvGrpSpPr>
        <p:grpSpPr>
          <a:xfrm>
            <a:off x="102971" y="2445613"/>
            <a:ext cx="4500920" cy="3143500"/>
            <a:chOff x="588258" y="1356980"/>
            <a:chExt cx="6001227" cy="4191333"/>
          </a:xfrm>
        </p:grpSpPr>
        <p:pic>
          <p:nvPicPr>
            <p:cNvPr id="24" name="Picture 23"/>
            <p:cNvPicPr>
              <a:picLocks noChangeAspect="1"/>
            </p:cNvPicPr>
            <p:nvPr/>
          </p:nvPicPr>
          <p:blipFill>
            <a:blip r:embed="rId3"/>
            <a:stretch>
              <a:fillRect/>
            </a:stretch>
          </p:blipFill>
          <p:spPr>
            <a:xfrm>
              <a:off x="588258" y="1356980"/>
              <a:ext cx="6001227" cy="4191333"/>
            </a:xfrm>
            <a:prstGeom prst="rect">
              <a:avLst/>
            </a:prstGeom>
          </p:spPr>
        </p:pic>
        <p:pic>
          <p:nvPicPr>
            <p:cNvPr id="5" name="Picture 4"/>
            <p:cNvPicPr>
              <a:picLocks noChangeAspect="1"/>
            </p:cNvPicPr>
            <p:nvPr/>
          </p:nvPicPr>
          <p:blipFill rotWithShape="1">
            <a:blip r:embed="rId4"/>
            <a:srcRect l="31224" r="30845"/>
            <a:stretch/>
          </p:blipFill>
          <p:spPr>
            <a:xfrm>
              <a:off x="5576564" y="3009789"/>
              <a:ext cx="335863" cy="885464"/>
            </a:xfrm>
            <a:prstGeom prst="rect">
              <a:avLst/>
            </a:prstGeom>
          </p:spPr>
        </p:pic>
        <p:pic>
          <p:nvPicPr>
            <p:cNvPr id="9" name="Picture 8"/>
            <p:cNvPicPr>
              <a:picLocks noChangeAspect="1"/>
            </p:cNvPicPr>
            <p:nvPr/>
          </p:nvPicPr>
          <p:blipFill>
            <a:blip r:embed="rId5"/>
            <a:stretch>
              <a:fillRect/>
            </a:stretch>
          </p:blipFill>
          <p:spPr>
            <a:xfrm>
              <a:off x="4938632" y="1591849"/>
              <a:ext cx="1299771" cy="847677"/>
            </a:xfrm>
            <a:prstGeom prst="rect">
              <a:avLst/>
            </a:prstGeom>
          </p:spPr>
        </p:pic>
        <p:pic>
          <p:nvPicPr>
            <p:cNvPr id="11" name="Picture 10"/>
            <p:cNvPicPr>
              <a:picLocks noChangeAspect="1"/>
            </p:cNvPicPr>
            <p:nvPr/>
          </p:nvPicPr>
          <p:blipFill rotWithShape="1">
            <a:blip r:embed="rId6"/>
            <a:srcRect l="27630" t="28079" r="29057" b="28486"/>
            <a:stretch/>
          </p:blipFill>
          <p:spPr>
            <a:xfrm>
              <a:off x="4057835" y="3235602"/>
              <a:ext cx="589506" cy="622257"/>
            </a:xfrm>
            <a:prstGeom prst="rect">
              <a:avLst/>
            </a:prstGeom>
          </p:spPr>
        </p:pic>
        <p:pic>
          <p:nvPicPr>
            <p:cNvPr id="13" name="Picture 12"/>
            <p:cNvPicPr>
              <a:picLocks noChangeAspect="1"/>
            </p:cNvPicPr>
            <p:nvPr/>
          </p:nvPicPr>
          <p:blipFill rotWithShape="1">
            <a:blip r:embed="rId7"/>
            <a:srcRect l="8381" t="20316" r="6952" b="17697"/>
            <a:stretch/>
          </p:blipFill>
          <p:spPr>
            <a:xfrm>
              <a:off x="795144" y="1950718"/>
              <a:ext cx="667657" cy="488808"/>
            </a:xfrm>
            <a:prstGeom prst="rect">
              <a:avLst/>
            </a:prstGeom>
          </p:spPr>
        </p:pic>
        <p:pic>
          <p:nvPicPr>
            <p:cNvPr id="14" name="Picture 13"/>
            <p:cNvPicPr>
              <a:picLocks noChangeAspect="1"/>
            </p:cNvPicPr>
            <p:nvPr/>
          </p:nvPicPr>
          <p:blipFill rotWithShape="1">
            <a:blip r:embed="rId8"/>
            <a:srcRect l="14420" r="13783"/>
            <a:stretch/>
          </p:blipFill>
          <p:spPr>
            <a:xfrm>
              <a:off x="838200" y="3188204"/>
              <a:ext cx="581547" cy="809984"/>
            </a:xfrm>
            <a:prstGeom prst="rect">
              <a:avLst/>
            </a:prstGeom>
          </p:spPr>
        </p:pic>
        <p:sp>
          <p:nvSpPr>
            <p:cNvPr id="16" name="TextBox 15"/>
            <p:cNvSpPr txBox="1"/>
            <p:nvPr/>
          </p:nvSpPr>
          <p:spPr>
            <a:xfrm>
              <a:off x="5007533" y="4089168"/>
              <a:ext cx="1453304" cy="677108"/>
            </a:xfrm>
            <a:prstGeom prst="rect">
              <a:avLst/>
            </a:prstGeom>
            <a:solidFill>
              <a:schemeClr val="accent4">
                <a:lumMod val="40000"/>
                <a:lumOff val="60000"/>
              </a:schemeClr>
            </a:solidFill>
            <a:ln>
              <a:solidFill>
                <a:schemeClr val="bg1">
                  <a:lumMod val="75000"/>
                </a:schemeClr>
              </a:solidFill>
            </a:ln>
          </p:spPr>
          <p:txBody>
            <a:bodyPr wrap="none" rtlCol="0">
              <a:spAutoFit/>
            </a:bodyPr>
            <a:lstStyle/>
            <a:p>
              <a:r>
                <a:rPr lang="en-US" sz="1350" dirty="0"/>
                <a:t>Temperature</a:t>
              </a:r>
            </a:p>
            <a:p>
              <a:pPr algn="ctr"/>
              <a:r>
                <a:rPr lang="en-US" sz="1350" dirty="0"/>
                <a:t>sensor</a:t>
              </a:r>
            </a:p>
          </p:txBody>
        </p:sp>
        <p:sp>
          <p:nvSpPr>
            <p:cNvPr id="17" name="TextBox 16"/>
            <p:cNvSpPr txBox="1"/>
            <p:nvPr/>
          </p:nvSpPr>
          <p:spPr>
            <a:xfrm>
              <a:off x="2276026" y="2644031"/>
              <a:ext cx="1232048" cy="677108"/>
            </a:xfrm>
            <a:prstGeom prst="rect">
              <a:avLst/>
            </a:prstGeom>
            <a:solidFill>
              <a:schemeClr val="accent4">
                <a:lumMod val="40000"/>
                <a:lumOff val="60000"/>
              </a:schemeClr>
            </a:solidFill>
            <a:ln>
              <a:solidFill>
                <a:schemeClr val="bg1">
                  <a:lumMod val="75000"/>
                </a:schemeClr>
              </a:solidFill>
            </a:ln>
          </p:spPr>
          <p:txBody>
            <a:bodyPr wrap="none" rtlCol="0">
              <a:spAutoFit/>
            </a:bodyPr>
            <a:lstStyle/>
            <a:p>
              <a:r>
                <a:rPr lang="en-US" sz="1350" dirty="0"/>
                <a:t>Controlled</a:t>
              </a:r>
            </a:p>
            <a:p>
              <a:pPr algn="ctr"/>
              <a:r>
                <a:rPr lang="en-US" sz="1350" dirty="0"/>
                <a:t>Light</a:t>
              </a:r>
            </a:p>
          </p:txBody>
        </p:sp>
        <p:sp>
          <p:nvSpPr>
            <p:cNvPr id="18" name="TextBox 17"/>
            <p:cNvSpPr txBox="1"/>
            <p:nvPr/>
          </p:nvSpPr>
          <p:spPr>
            <a:xfrm>
              <a:off x="3894756" y="3935148"/>
              <a:ext cx="1108595" cy="677108"/>
            </a:xfrm>
            <a:prstGeom prst="rect">
              <a:avLst/>
            </a:prstGeom>
            <a:solidFill>
              <a:schemeClr val="accent4">
                <a:lumMod val="40000"/>
                <a:lumOff val="60000"/>
              </a:schemeClr>
            </a:solidFill>
            <a:ln>
              <a:solidFill>
                <a:schemeClr val="bg1">
                  <a:lumMod val="75000"/>
                </a:schemeClr>
              </a:solidFill>
            </a:ln>
          </p:spPr>
          <p:txBody>
            <a:bodyPr wrap="none" rtlCol="0">
              <a:spAutoFit/>
            </a:bodyPr>
            <a:lstStyle/>
            <a:p>
              <a:r>
                <a:rPr lang="en-US" sz="1350" dirty="0"/>
                <a:t>Humidity</a:t>
              </a:r>
            </a:p>
            <a:p>
              <a:pPr algn="ctr"/>
              <a:r>
                <a:rPr lang="en-US" sz="1350" dirty="0"/>
                <a:t>sensor</a:t>
              </a:r>
            </a:p>
          </p:txBody>
        </p:sp>
        <p:sp>
          <p:nvSpPr>
            <p:cNvPr id="19" name="TextBox 18"/>
            <p:cNvSpPr txBox="1"/>
            <p:nvPr/>
          </p:nvSpPr>
          <p:spPr>
            <a:xfrm>
              <a:off x="695947" y="4038618"/>
              <a:ext cx="866051" cy="677108"/>
            </a:xfrm>
            <a:prstGeom prst="rect">
              <a:avLst/>
            </a:prstGeom>
            <a:solidFill>
              <a:schemeClr val="accent4">
                <a:lumMod val="40000"/>
                <a:lumOff val="60000"/>
              </a:schemeClr>
            </a:solidFill>
            <a:ln>
              <a:solidFill>
                <a:schemeClr val="bg1">
                  <a:lumMod val="75000"/>
                </a:schemeClr>
              </a:solidFill>
            </a:ln>
          </p:spPr>
          <p:txBody>
            <a:bodyPr wrap="none" rtlCol="0">
              <a:spAutoFit/>
            </a:bodyPr>
            <a:lstStyle/>
            <a:p>
              <a:pPr algn="ctr"/>
              <a:r>
                <a:rPr lang="en-US" sz="1350" dirty="0"/>
                <a:t>Light</a:t>
              </a:r>
            </a:p>
            <a:p>
              <a:pPr algn="ctr"/>
              <a:r>
                <a:rPr lang="en-US" sz="1350" dirty="0"/>
                <a:t>sensor</a:t>
              </a:r>
            </a:p>
          </p:txBody>
        </p:sp>
        <p:sp>
          <p:nvSpPr>
            <p:cNvPr id="20" name="TextBox 19"/>
            <p:cNvSpPr txBox="1"/>
            <p:nvPr/>
          </p:nvSpPr>
          <p:spPr>
            <a:xfrm>
              <a:off x="4122300" y="2183595"/>
              <a:ext cx="1283344" cy="677108"/>
            </a:xfrm>
            <a:prstGeom prst="rect">
              <a:avLst/>
            </a:prstGeom>
            <a:solidFill>
              <a:schemeClr val="accent4">
                <a:lumMod val="40000"/>
                <a:lumOff val="60000"/>
              </a:schemeClr>
            </a:solidFill>
            <a:ln>
              <a:solidFill>
                <a:schemeClr val="bg1">
                  <a:lumMod val="75000"/>
                </a:schemeClr>
              </a:solidFill>
            </a:ln>
          </p:spPr>
          <p:txBody>
            <a:bodyPr wrap="none" rtlCol="0">
              <a:spAutoFit/>
            </a:bodyPr>
            <a:lstStyle/>
            <a:p>
              <a:r>
                <a:rPr lang="en-US" sz="1350" dirty="0"/>
                <a:t>Controlled </a:t>
              </a:r>
            </a:p>
            <a:p>
              <a:pPr algn="ctr"/>
              <a:r>
                <a:rPr lang="en-US" sz="1350" dirty="0"/>
                <a:t>A/C</a:t>
              </a:r>
            </a:p>
          </p:txBody>
        </p:sp>
        <p:sp>
          <p:nvSpPr>
            <p:cNvPr id="21" name="TextBox 20"/>
            <p:cNvSpPr txBox="1"/>
            <p:nvPr/>
          </p:nvSpPr>
          <p:spPr>
            <a:xfrm>
              <a:off x="712590" y="2501443"/>
              <a:ext cx="968215" cy="677108"/>
            </a:xfrm>
            <a:prstGeom prst="rect">
              <a:avLst/>
            </a:prstGeom>
            <a:solidFill>
              <a:schemeClr val="accent4">
                <a:lumMod val="40000"/>
                <a:lumOff val="60000"/>
              </a:schemeClr>
            </a:solidFill>
            <a:ln>
              <a:solidFill>
                <a:schemeClr val="bg1">
                  <a:lumMod val="75000"/>
                </a:schemeClr>
              </a:solidFill>
            </a:ln>
          </p:spPr>
          <p:txBody>
            <a:bodyPr wrap="none" rtlCol="0">
              <a:spAutoFit/>
            </a:bodyPr>
            <a:lstStyle/>
            <a:p>
              <a:pPr algn="ctr"/>
              <a:r>
                <a:rPr lang="en-US" sz="1350" dirty="0"/>
                <a:t>Camera</a:t>
              </a:r>
            </a:p>
            <a:p>
              <a:pPr algn="ctr"/>
              <a:r>
                <a:rPr lang="en-US" sz="1350" dirty="0"/>
                <a:t>sensor</a:t>
              </a:r>
            </a:p>
          </p:txBody>
        </p:sp>
        <p:pic>
          <p:nvPicPr>
            <p:cNvPr id="23" name="Picture 22"/>
            <p:cNvPicPr>
              <a:picLocks noChangeAspect="1"/>
            </p:cNvPicPr>
            <p:nvPr/>
          </p:nvPicPr>
          <p:blipFill>
            <a:blip r:embed="rId9"/>
            <a:stretch>
              <a:fillRect/>
            </a:stretch>
          </p:blipFill>
          <p:spPr>
            <a:xfrm>
              <a:off x="2427924" y="1950718"/>
              <a:ext cx="804454" cy="693312"/>
            </a:xfrm>
            <a:prstGeom prst="rect">
              <a:avLst/>
            </a:prstGeom>
          </p:spPr>
        </p:pic>
        <p:pic>
          <p:nvPicPr>
            <p:cNvPr id="28" name="Picture 27"/>
            <p:cNvPicPr>
              <a:picLocks noChangeAspect="1"/>
            </p:cNvPicPr>
            <p:nvPr/>
          </p:nvPicPr>
          <p:blipFill rotWithShape="1">
            <a:blip r:embed="rId10"/>
            <a:srcRect l="15953" t="16491" r="6831" b="9002"/>
            <a:stretch/>
          </p:blipFill>
          <p:spPr>
            <a:xfrm>
              <a:off x="2066035" y="3546731"/>
              <a:ext cx="872441" cy="841830"/>
            </a:xfrm>
            <a:prstGeom prst="rect">
              <a:avLst/>
            </a:prstGeom>
          </p:spPr>
        </p:pic>
        <p:sp>
          <p:nvSpPr>
            <p:cNvPr id="29" name="TextBox 28"/>
            <p:cNvSpPr txBox="1"/>
            <p:nvPr/>
          </p:nvSpPr>
          <p:spPr>
            <a:xfrm>
              <a:off x="2047431" y="4388561"/>
              <a:ext cx="866051" cy="677108"/>
            </a:xfrm>
            <a:prstGeom prst="rect">
              <a:avLst/>
            </a:prstGeom>
            <a:solidFill>
              <a:schemeClr val="accent4">
                <a:lumMod val="40000"/>
                <a:lumOff val="60000"/>
              </a:schemeClr>
            </a:solidFill>
            <a:ln>
              <a:solidFill>
                <a:schemeClr val="bg1">
                  <a:lumMod val="75000"/>
                </a:schemeClr>
              </a:solidFill>
            </a:ln>
          </p:spPr>
          <p:txBody>
            <a:bodyPr wrap="none" rtlCol="0">
              <a:spAutoFit/>
            </a:bodyPr>
            <a:lstStyle/>
            <a:p>
              <a:pPr algn="ctr"/>
              <a:r>
                <a:rPr lang="en-US" sz="1350" dirty="0"/>
                <a:t>Noise</a:t>
              </a:r>
            </a:p>
            <a:p>
              <a:pPr algn="ctr"/>
              <a:r>
                <a:rPr lang="en-US" sz="1350" dirty="0"/>
                <a:t>sensor</a:t>
              </a:r>
            </a:p>
          </p:txBody>
        </p:sp>
      </p:grpSp>
      <p:grpSp>
        <p:nvGrpSpPr>
          <p:cNvPr id="45" name="Group 44"/>
          <p:cNvGrpSpPr/>
          <p:nvPr/>
        </p:nvGrpSpPr>
        <p:grpSpPr>
          <a:xfrm>
            <a:off x="6851875" y="2038224"/>
            <a:ext cx="2320285" cy="4476775"/>
            <a:chOff x="7877459" y="583411"/>
            <a:chExt cx="3093713" cy="5969033"/>
          </a:xfrm>
        </p:grpSpPr>
        <p:pic>
          <p:nvPicPr>
            <p:cNvPr id="26" name="Pictur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79971" y="583411"/>
              <a:ext cx="2872597" cy="5969033"/>
            </a:xfrm>
            <a:prstGeom prst="rect">
              <a:avLst/>
            </a:prstGeom>
          </p:spPr>
        </p:pic>
        <p:pic>
          <p:nvPicPr>
            <p:cNvPr id="31" name="Picture 30"/>
            <p:cNvPicPr>
              <a:picLocks noChangeAspect="1"/>
            </p:cNvPicPr>
            <p:nvPr/>
          </p:nvPicPr>
          <p:blipFill>
            <a:blip r:embed="rId12"/>
            <a:stretch>
              <a:fillRect/>
            </a:stretch>
          </p:blipFill>
          <p:spPr>
            <a:xfrm>
              <a:off x="9394476" y="1882949"/>
              <a:ext cx="944359" cy="342383"/>
            </a:xfrm>
            <a:prstGeom prst="rect">
              <a:avLst/>
            </a:prstGeom>
            <a:ln w="3175">
              <a:solidFill>
                <a:schemeClr val="tx1"/>
              </a:solidFill>
            </a:ln>
          </p:spPr>
        </p:pic>
        <p:sp>
          <p:nvSpPr>
            <p:cNvPr id="32" name="TextBox 31"/>
            <p:cNvSpPr txBox="1"/>
            <p:nvPr/>
          </p:nvSpPr>
          <p:spPr>
            <a:xfrm>
              <a:off x="9402146" y="2253646"/>
              <a:ext cx="1085683" cy="677108"/>
            </a:xfrm>
            <a:prstGeom prst="rect">
              <a:avLst/>
            </a:prstGeom>
            <a:solidFill>
              <a:schemeClr val="accent4">
                <a:lumMod val="40000"/>
                <a:lumOff val="60000"/>
              </a:schemeClr>
            </a:solidFill>
            <a:ln>
              <a:solidFill>
                <a:schemeClr val="bg1">
                  <a:lumMod val="75000"/>
                </a:schemeClr>
              </a:solidFill>
            </a:ln>
          </p:spPr>
          <p:txBody>
            <a:bodyPr wrap="none" rtlCol="0">
              <a:spAutoFit/>
            </a:bodyPr>
            <a:lstStyle/>
            <a:p>
              <a:pPr algn="ctr"/>
              <a:r>
                <a:rPr lang="en-US" sz="1350" dirty="0"/>
                <a:t>ECG / HR</a:t>
              </a:r>
            </a:p>
            <a:p>
              <a:pPr algn="ctr"/>
              <a:r>
                <a:rPr lang="en-US" sz="1350" dirty="0"/>
                <a:t>sensor</a:t>
              </a:r>
            </a:p>
          </p:txBody>
        </p:sp>
        <p:sp>
          <p:nvSpPr>
            <p:cNvPr id="33" name="TextBox 32"/>
            <p:cNvSpPr txBox="1"/>
            <p:nvPr/>
          </p:nvSpPr>
          <p:spPr>
            <a:xfrm>
              <a:off x="10105121" y="3210799"/>
              <a:ext cx="866051" cy="677108"/>
            </a:xfrm>
            <a:prstGeom prst="rect">
              <a:avLst/>
            </a:prstGeom>
            <a:solidFill>
              <a:schemeClr val="accent4">
                <a:lumMod val="40000"/>
                <a:lumOff val="60000"/>
              </a:schemeClr>
            </a:solidFill>
            <a:ln>
              <a:solidFill>
                <a:schemeClr val="bg1">
                  <a:lumMod val="75000"/>
                </a:schemeClr>
              </a:solidFill>
            </a:ln>
          </p:spPr>
          <p:txBody>
            <a:bodyPr wrap="none" rtlCol="0">
              <a:spAutoFit/>
            </a:bodyPr>
            <a:lstStyle/>
            <a:p>
              <a:pPr algn="ctr"/>
              <a:r>
                <a:rPr lang="en-US" sz="1350" dirty="0"/>
                <a:t>stress</a:t>
              </a:r>
            </a:p>
            <a:p>
              <a:pPr algn="ctr"/>
              <a:r>
                <a:rPr lang="en-US" sz="1350" dirty="0"/>
                <a:t>sensor</a:t>
              </a:r>
            </a:p>
          </p:txBody>
        </p:sp>
        <p:pic>
          <p:nvPicPr>
            <p:cNvPr id="34" name="Picture 33"/>
            <p:cNvPicPr>
              <a:picLocks noChangeAspect="1"/>
            </p:cNvPicPr>
            <p:nvPr/>
          </p:nvPicPr>
          <p:blipFill rotWithShape="1">
            <a:blip r:embed="rId4"/>
            <a:srcRect l="31224" r="30845"/>
            <a:stretch/>
          </p:blipFill>
          <p:spPr>
            <a:xfrm>
              <a:off x="9197990" y="3176642"/>
              <a:ext cx="335863" cy="885464"/>
            </a:xfrm>
            <a:prstGeom prst="rect">
              <a:avLst/>
            </a:prstGeom>
          </p:spPr>
        </p:pic>
        <p:sp>
          <p:nvSpPr>
            <p:cNvPr id="35" name="TextBox 34"/>
            <p:cNvSpPr txBox="1"/>
            <p:nvPr/>
          </p:nvSpPr>
          <p:spPr>
            <a:xfrm>
              <a:off x="7877459" y="3280674"/>
              <a:ext cx="866051" cy="677108"/>
            </a:xfrm>
            <a:prstGeom prst="rect">
              <a:avLst/>
            </a:prstGeom>
            <a:solidFill>
              <a:schemeClr val="accent4">
                <a:lumMod val="40000"/>
                <a:lumOff val="60000"/>
              </a:schemeClr>
            </a:solidFill>
            <a:ln>
              <a:solidFill>
                <a:schemeClr val="bg1">
                  <a:lumMod val="75000"/>
                </a:schemeClr>
              </a:solidFill>
            </a:ln>
          </p:spPr>
          <p:txBody>
            <a:bodyPr wrap="none" rtlCol="0">
              <a:spAutoFit/>
            </a:bodyPr>
            <a:lstStyle/>
            <a:p>
              <a:pPr algn="ctr"/>
              <a:r>
                <a:rPr lang="en-US" sz="1350" dirty="0"/>
                <a:t>BP</a:t>
              </a:r>
            </a:p>
            <a:p>
              <a:pPr algn="ctr"/>
              <a:r>
                <a:rPr lang="en-US" sz="1350" dirty="0"/>
                <a:t>sensor</a:t>
              </a:r>
            </a:p>
          </p:txBody>
        </p:sp>
        <p:pic>
          <p:nvPicPr>
            <p:cNvPr id="37" name="Picture 36"/>
            <p:cNvPicPr>
              <a:picLocks noChangeAspect="1"/>
            </p:cNvPicPr>
            <p:nvPr/>
          </p:nvPicPr>
          <p:blipFill rotWithShape="1">
            <a:blip r:embed="rId13">
              <a:extLst>
                <a:ext uri="{BEBA8EAE-BF5A-486C-A8C5-ECC9F3942E4B}">
                  <a14:imgProps xmlns:a14="http://schemas.microsoft.com/office/drawing/2010/main">
                    <a14:imgLayer r:embed="rId14">
                      <a14:imgEffect>
                        <a14:backgroundRemoval t="10000" b="90000" l="10000" r="90000"/>
                      </a14:imgEffect>
                    </a14:imgLayer>
                  </a14:imgProps>
                </a:ext>
              </a:extLst>
            </a:blip>
            <a:srcRect l="19366" t="18565" r="17002" b="30697"/>
            <a:stretch/>
          </p:blipFill>
          <p:spPr>
            <a:xfrm rot="20195247">
              <a:off x="8114103" y="2386167"/>
              <a:ext cx="1146041" cy="913823"/>
            </a:xfrm>
            <a:prstGeom prst="rect">
              <a:avLst/>
            </a:prstGeom>
          </p:spPr>
        </p:pic>
        <p:sp>
          <p:nvSpPr>
            <p:cNvPr id="38" name="TextBox 37"/>
            <p:cNvSpPr txBox="1"/>
            <p:nvPr/>
          </p:nvSpPr>
          <p:spPr>
            <a:xfrm>
              <a:off x="8654763" y="4125575"/>
              <a:ext cx="1453304" cy="677108"/>
            </a:xfrm>
            <a:prstGeom prst="rect">
              <a:avLst/>
            </a:prstGeom>
            <a:solidFill>
              <a:schemeClr val="accent4">
                <a:lumMod val="40000"/>
                <a:lumOff val="60000"/>
              </a:schemeClr>
            </a:solidFill>
            <a:ln>
              <a:solidFill>
                <a:schemeClr val="bg1">
                  <a:lumMod val="75000"/>
                </a:schemeClr>
              </a:solidFill>
            </a:ln>
          </p:spPr>
          <p:txBody>
            <a:bodyPr wrap="none" rtlCol="0">
              <a:spAutoFit/>
            </a:bodyPr>
            <a:lstStyle/>
            <a:p>
              <a:pPr algn="ctr"/>
              <a:r>
                <a:rPr lang="en-US" sz="1350" dirty="0"/>
                <a:t>Temperature</a:t>
              </a:r>
            </a:p>
            <a:p>
              <a:pPr algn="ctr"/>
              <a:r>
                <a:rPr lang="en-US" sz="1350" dirty="0"/>
                <a:t>sensor</a:t>
              </a:r>
            </a:p>
          </p:txBody>
        </p:sp>
        <p:pic>
          <p:nvPicPr>
            <p:cNvPr id="41" name="Picture 40"/>
            <p:cNvPicPr>
              <a:picLocks noChangeAspect="1"/>
            </p:cNvPicPr>
            <p:nvPr/>
          </p:nvPicPr>
          <p:blipFill>
            <a:blip r:embed="rId15"/>
            <a:stretch>
              <a:fillRect/>
            </a:stretch>
          </p:blipFill>
          <p:spPr>
            <a:xfrm>
              <a:off x="8602571" y="701213"/>
              <a:ext cx="829261" cy="870914"/>
            </a:xfrm>
            <a:prstGeom prst="rect">
              <a:avLst/>
            </a:prstGeom>
          </p:spPr>
        </p:pic>
        <p:sp>
          <p:nvSpPr>
            <p:cNvPr id="42" name="TextBox 41"/>
            <p:cNvSpPr txBox="1"/>
            <p:nvPr/>
          </p:nvSpPr>
          <p:spPr>
            <a:xfrm>
              <a:off x="8559191" y="1579002"/>
              <a:ext cx="866051" cy="677108"/>
            </a:xfrm>
            <a:prstGeom prst="rect">
              <a:avLst/>
            </a:prstGeom>
            <a:solidFill>
              <a:schemeClr val="accent4">
                <a:lumMod val="40000"/>
                <a:lumOff val="60000"/>
              </a:schemeClr>
            </a:solidFill>
            <a:ln>
              <a:solidFill>
                <a:schemeClr val="bg1">
                  <a:lumMod val="75000"/>
                </a:schemeClr>
              </a:solidFill>
            </a:ln>
          </p:spPr>
          <p:txBody>
            <a:bodyPr wrap="none" rtlCol="0">
              <a:spAutoFit/>
            </a:bodyPr>
            <a:lstStyle/>
            <a:p>
              <a:pPr algn="ctr"/>
              <a:r>
                <a:rPr lang="en-US" sz="1350" dirty="0"/>
                <a:t>EEG</a:t>
              </a:r>
            </a:p>
            <a:p>
              <a:pPr algn="ctr"/>
              <a:r>
                <a:rPr lang="en-US" sz="1350" dirty="0"/>
                <a:t>sensor</a:t>
              </a:r>
            </a:p>
          </p:txBody>
        </p:sp>
        <p:sp>
          <p:nvSpPr>
            <p:cNvPr id="43" name="TextBox 42"/>
            <p:cNvSpPr txBox="1"/>
            <p:nvPr/>
          </p:nvSpPr>
          <p:spPr>
            <a:xfrm>
              <a:off x="9417730" y="5268487"/>
              <a:ext cx="897852" cy="677108"/>
            </a:xfrm>
            <a:prstGeom prst="rect">
              <a:avLst/>
            </a:prstGeom>
            <a:solidFill>
              <a:schemeClr val="accent4">
                <a:lumMod val="40000"/>
                <a:lumOff val="60000"/>
              </a:schemeClr>
            </a:solidFill>
            <a:ln>
              <a:solidFill>
                <a:schemeClr val="bg1">
                  <a:lumMod val="75000"/>
                </a:schemeClr>
              </a:solidFill>
            </a:ln>
          </p:spPr>
          <p:txBody>
            <a:bodyPr wrap="none" rtlCol="0">
              <a:spAutoFit/>
            </a:bodyPr>
            <a:lstStyle/>
            <a:p>
              <a:pPr algn="ctr"/>
              <a:r>
                <a:rPr lang="en-US" sz="1350" dirty="0"/>
                <a:t>fatigue</a:t>
              </a:r>
            </a:p>
            <a:p>
              <a:pPr algn="ctr"/>
              <a:r>
                <a:rPr lang="en-US" sz="1350" dirty="0"/>
                <a:t>sensor</a:t>
              </a:r>
            </a:p>
          </p:txBody>
        </p:sp>
      </p:grpSp>
      <p:sp>
        <p:nvSpPr>
          <p:cNvPr id="44" name="Title 1"/>
          <p:cNvSpPr txBox="1">
            <a:spLocks/>
          </p:cNvSpPr>
          <p:nvPr/>
        </p:nvSpPr>
        <p:spPr>
          <a:xfrm>
            <a:off x="4807913" y="1657123"/>
            <a:ext cx="1871093" cy="68374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25" dirty="0"/>
              <a:t>UPH campus</a:t>
            </a:r>
            <a:endParaRPr lang="en-US" sz="3300" dirty="0"/>
          </a:p>
        </p:txBody>
      </p:sp>
      <p:pic>
        <p:nvPicPr>
          <p:cNvPr id="47" name="Picture 4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36522" y="2371885"/>
            <a:ext cx="1964531" cy="1307306"/>
          </a:xfrm>
          <a:prstGeom prst="rect">
            <a:avLst/>
          </a:prstGeom>
        </p:spPr>
      </p:pic>
      <p:sp>
        <p:nvSpPr>
          <p:cNvPr id="48" name="TextBox 47"/>
          <p:cNvSpPr txBox="1"/>
          <p:nvPr/>
        </p:nvSpPr>
        <p:spPr>
          <a:xfrm>
            <a:off x="4891827" y="3776167"/>
            <a:ext cx="931665" cy="507831"/>
          </a:xfrm>
          <a:prstGeom prst="rect">
            <a:avLst/>
          </a:prstGeom>
          <a:solidFill>
            <a:schemeClr val="accent4">
              <a:lumMod val="40000"/>
              <a:lumOff val="60000"/>
            </a:schemeClr>
          </a:solidFill>
          <a:ln>
            <a:solidFill>
              <a:schemeClr val="bg1">
                <a:lumMod val="75000"/>
              </a:schemeClr>
            </a:solidFill>
          </a:ln>
        </p:spPr>
        <p:txBody>
          <a:bodyPr wrap="none" rtlCol="0">
            <a:spAutoFit/>
          </a:bodyPr>
          <a:lstStyle/>
          <a:p>
            <a:r>
              <a:rPr lang="en-US" sz="1350" dirty="0"/>
              <a:t>Air Quality</a:t>
            </a:r>
          </a:p>
          <a:p>
            <a:pPr algn="ctr"/>
            <a:r>
              <a:rPr lang="en-US" sz="1350" dirty="0"/>
              <a:t>sensor</a:t>
            </a:r>
          </a:p>
        </p:txBody>
      </p:sp>
      <p:sp>
        <p:nvSpPr>
          <p:cNvPr id="49" name="TextBox 48"/>
          <p:cNvSpPr txBox="1"/>
          <p:nvPr/>
        </p:nvSpPr>
        <p:spPr>
          <a:xfrm>
            <a:off x="5763335" y="3167523"/>
            <a:ext cx="1089978" cy="507831"/>
          </a:xfrm>
          <a:prstGeom prst="rect">
            <a:avLst/>
          </a:prstGeom>
          <a:solidFill>
            <a:schemeClr val="accent4">
              <a:lumMod val="40000"/>
              <a:lumOff val="60000"/>
            </a:schemeClr>
          </a:solidFill>
          <a:ln>
            <a:solidFill>
              <a:schemeClr val="bg1">
                <a:lumMod val="75000"/>
              </a:schemeClr>
            </a:solidFill>
          </a:ln>
        </p:spPr>
        <p:txBody>
          <a:bodyPr wrap="none" rtlCol="0">
            <a:spAutoFit/>
          </a:bodyPr>
          <a:lstStyle/>
          <a:p>
            <a:r>
              <a:rPr lang="en-US" sz="1350" dirty="0"/>
              <a:t>Temperature</a:t>
            </a:r>
          </a:p>
          <a:p>
            <a:pPr algn="ctr"/>
            <a:r>
              <a:rPr lang="en-US" sz="1350" dirty="0"/>
              <a:t>sensor</a:t>
            </a:r>
          </a:p>
        </p:txBody>
      </p:sp>
      <p:sp>
        <p:nvSpPr>
          <p:cNvPr id="50" name="Title 1"/>
          <p:cNvSpPr txBox="1">
            <a:spLocks/>
          </p:cNvSpPr>
          <p:nvPr/>
        </p:nvSpPr>
        <p:spPr>
          <a:xfrm>
            <a:off x="7158624" y="1546389"/>
            <a:ext cx="1871093" cy="683740"/>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25" dirty="0"/>
              <a:t>Body sensor</a:t>
            </a:r>
            <a:endParaRPr lang="en-US" sz="3300" dirty="0"/>
          </a:p>
        </p:txBody>
      </p:sp>
      <p:sp>
        <p:nvSpPr>
          <p:cNvPr id="51" name="Title 1"/>
          <p:cNvSpPr txBox="1">
            <a:spLocks/>
          </p:cNvSpPr>
          <p:nvPr/>
        </p:nvSpPr>
        <p:spPr>
          <a:xfrm>
            <a:off x="175384" y="5817789"/>
            <a:ext cx="2844350" cy="683740"/>
          </a:xfrm>
          <a:prstGeom prst="rect">
            <a:avLst/>
          </a:prstGeom>
        </p:spPr>
        <p:style>
          <a:lnRef idx="1">
            <a:schemeClr val="accent2"/>
          </a:lnRef>
          <a:fillRef idx="2">
            <a:schemeClr val="accent2"/>
          </a:fillRef>
          <a:effectRef idx="1">
            <a:schemeClr val="accent2"/>
          </a:effectRef>
          <a:fontRef idx="minor">
            <a:schemeClr val="dk1"/>
          </a:fontRef>
        </p:style>
        <p:txBody>
          <a:bodyPr vert="horz" lIns="68580" tIns="34290" rIns="68580" bIns="3429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25" dirty="0"/>
              <a:t>1. Physical health</a:t>
            </a:r>
          </a:p>
          <a:p>
            <a:r>
              <a:rPr lang="en-US" sz="2625" dirty="0"/>
              <a:t>2. Environment health</a:t>
            </a:r>
          </a:p>
          <a:p>
            <a:r>
              <a:rPr lang="en-US" sz="2625" dirty="0"/>
              <a:t>3. Social / Mental health</a:t>
            </a:r>
            <a:endParaRPr lang="en-US" sz="3300" dirty="0"/>
          </a:p>
        </p:txBody>
      </p:sp>
      <p:sp>
        <p:nvSpPr>
          <p:cNvPr id="56" name="Title 1"/>
          <p:cNvSpPr txBox="1">
            <a:spLocks/>
          </p:cNvSpPr>
          <p:nvPr/>
        </p:nvSpPr>
        <p:spPr>
          <a:xfrm>
            <a:off x="3812194" y="5831259"/>
            <a:ext cx="3063165" cy="683740"/>
          </a:xfrm>
          <a:prstGeom prst="rect">
            <a:avLst/>
          </a:prstGeom>
        </p:spPr>
        <p:style>
          <a:lnRef idx="1">
            <a:schemeClr val="accent2"/>
          </a:lnRef>
          <a:fillRef idx="2">
            <a:schemeClr val="accent2"/>
          </a:fillRef>
          <a:effectRef idx="1">
            <a:schemeClr val="accent2"/>
          </a:effectRef>
          <a:fontRef idx="minor">
            <a:schemeClr val="dk1"/>
          </a:fontRef>
        </p:style>
        <p:txBody>
          <a:bodyPr vert="horz" lIns="68580" tIns="34290" rIns="68580" bIns="3429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25" dirty="0"/>
              <a:t>Smart health in campus</a:t>
            </a:r>
            <a:endParaRPr lang="en-US" sz="3300" dirty="0"/>
          </a:p>
        </p:txBody>
      </p:sp>
      <p:sp>
        <p:nvSpPr>
          <p:cNvPr id="57" name="Arrow: Right 56"/>
          <p:cNvSpPr/>
          <p:nvPr/>
        </p:nvSpPr>
        <p:spPr>
          <a:xfrm>
            <a:off x="3245275" y="6036780"/>
            <a:ext cx="423815" cy="317734"/>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id-ID" sz="1350"/>
          </a:p>
        </p:txBody>
      </p:sp>
      <p:sp>
        <p:nvSpPr>
          <p:cNvPr id="53" name="Title 1"/>
          <p:cNvSpPr txBox="1">
            <a:spLocks/>
          </p:cNvSpPr>
          <p:nvPr/>
        </p:nvSpPr>
        <p:spPr>
          <a:xfrm>
            <a:off x="457200" y="570972"/>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b="1" i="0" kern="1200">
                <a:solidFill>
                  <a:schemeClr val="tx1"/>
                </a:solidFill>
                <a:latin typeface="Calibri"/>
                <a:ea typeface="+mj-ea"/>
                <a:cs typeface="Calibri"/>
              </a:defRPr>
            </a:lvl1pPr>
          </a:lstStyle>
          <a:p>
            <a:r>
              <a:rPr lang="en-US" dirty="0" err="1"/>
              <a:t>IoT</a:t>
            </a:r>
            <a:r>
              <a:rPr lang="en-US" dirty="0"/>
              <a:t> in Healthcare sample</a:t>
            </a:r>
          </a:p>
        </p:txBody>
      </p:sp>
    </p:spTree>
    <p:extLst>
      <p:ext uri="{BB962C8B-B14F-4D97-AF65-F5344CB8AC3E}">
        <p14:creationId xmlns:p14="http://schemas.microsoft.com/office/powerpoint/2010/main" val="1831587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83C63E4-F9BE-C24A-B4FF-309EB18BA564}" type="slidenum">
              <a:rPr lang="en-US" smtClean="0"/>
              <a:t>18</a:t>
            </a:fld>
            <a:endParaRPr lang="en-US"/>
          </a:p>
        </p:txBody>
      </p:sp>
      <p:pic>
        <p:nvPicPr>
          <p:cNvPr id="1026" name="Picture 2" descr="http://slworkshop.net/wp-content/uploads/2015/04/thank-you-wordle.jpg"/>
          <p:cNvPicPr>
            <a:picLocks noChangeAspect="1" noChangeArrowheads="1"/>
          </p:cNvPicPr>
          <p:nvPr/>
        </p:nvPicPr>
        <p:blipFill rotWithShape="1">
          <a:blip r:embed="rId2">
            <a:extLst>
              <a:ext uri="{28A0092B-C50C-407E-A947-70E740481C1C}">
                <a14:useLocalDpi xmlns:a14="http://schemas.microsoft.com/office/drawing/2010/main" val="0"/>
              </a:ext>
            </a:extLst>
          </a:blip>
          <a:srcRect l="8805" t="10791" r="6368" b="11305"/>
          <a:stretch/>
        </p:blipFill>
        <p:spPr bwMode="auto">
          <a:xfrm>
            <a:off x="2216573" y="782571"/>
            <a:ext cx="4710854" cy="290483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5849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a:t>
            </a:r>
            <a:r>
              <a:rPr lang="en-US" dirty="0" err="1"/>
              <a:t>IoT</a:t>
            </a:r>
            <a:r>
              <a:rPr lang="en-US" dirty="0"/>
              <a:t> is expanding the sensory capabilities for all products by providing visibility into the field and usage patterns, unleashing transformative opportunities for the entire ecosystem of caregivers, patients, payers, medical devices and pharmaceuticals companies.</a:t>
            </a:r>
          </a:p>
          <a:p>
            <a:r>
              <a:rPr lang="en-US" dirty="0"/>
              <a:t>The lack of standards, a crowded product landscape and the relatively nascent stage of technology compel medical device companies to carefully craft their </a:t>
            </a:r>
            <a:r>
              <a:rPr lang="en-US" dirty="0" err="1"/>
              <a:t>IoT</a:t>
            </a:r>
            <a:r>
              <a:rPr lang="en-US" dirty="0"/>
              <a:t> strategies.</a:t>
            </a:r>
          </a:p>
        </p:txBody>
      </p:sp>
      <p:sp>
        <p:nvSpPr>
          <p:cNvPr id="4" name="Slide Number Placeholder 3"/>
          <p:cNvSpPr>
            <a:spLocks noGrp="1"/>
          </p:cNvSpPr>
          <p:nvPr>
            <p:ph type="sldNum" sz="quarter" idx="12"/>
          </p:nvPr>
        </p:nvSpPr>
        <p:spPr/>
        <p:txBody>
          <a:bodyPr/>
          <a:lstStyle/>
          <a:p>
            <a:fld id="{283C63E4-F9BE-C24A-B4FF-309EB18BA564}" type="slidenum">
              <a:rPr lang="en-US" smtClean="0"/>
              <a:t>2</a:t>
            </a:fld>
            <a:endParaRPr lang="en-US"/>
          </a:p>
        </p:txBody>
      </p:sp>
    </p:spTree>
    <p:extLst>
      <p:ext uri="{BB962C8B-B14F-4D97-AF65-F5344CB8AC3E}">
        <p14:creationId xmlns:p14="http://schemas.microsoft.com/office/powerpoint/2010/main" val="64724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p:txBody>
          <a:bodyPr/>
          <a:lstStyle/>
          <a:p>
            <a:r>
              <a:rPr lang="en-US" dirty="0"/>
              <a:t>extremely large data sets that may be analyzed computationally to reveal patterns, trends, and associations, especially relating to human behavior and interactions.</a:t>
            </a:r>
          </a:p>
          <a:p>
            <a:r>
              <a:rPr lang="en-US" dirty="0"/>
              <a:t>"much IT investment is going towards managing and maintaining big data"</a:t>
            </a:r>
          </a:p>
          <a:p>
            <a:endParaRPr lang="en-US" dirty="0"/>
          </a:p>
        </p:txBody>
      </p:sp>
      <p:sp>
        <p:nvSpPr>
          <p:cNvPr id="4" name="Slide Number Placeholder 3"/>
          <p:cNvSpPr>
            <a:spLocks noGrp="1"/>
          </p:cNvSpPr>
          <p:nvPr>
            <p:ph type="sldNum" sz="quarter" idx="12"/>
          </p:nvPr>
        </p:nvSpPr>
        <p:spPr/>
        <p:txBody>
          <a:bodyPr/>
          <a:lstStyle/>
          <a:p>
            <a:fld id="{283C63E4-F9BE-C24A-B4FF-309EB18BA564}" type="slidenum">
              <a:rPr lang="en-US" smtClean="0"/>
              <a:t>3</a:t>
            </a:fld>
            <a:endParaRPr lang="en-US"/>
          </a:p>
        </p:txBody>
      </p:sp>
    </p:spTree>
    <p:extLst>
      <p:ext uri="{BB962C8B-B14F-4D97-AF65-F5344CB8AC3E}">
        <p14:creationId xmlns:p14="http://schemas.microsoft.com/office/powerpoint/2010/main" val="110893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0972"/>
            <a:ext cx="8229600" cy="884533"/>
          </a:xfrm>
        </p:spPr>
        <p:txBody>
          <a:bodyPr/>
          <a:lstStyle/>
          <a:p>
            <a:r>
              <a:rPr lang="en-SG" dirty="0"/>
              <a:t>IoT Meets Big Data</a:t>
            </a:r>
          </a:p>
        </p:txBody>
      </p:sp>
      <p:sp>
        <p:nvSpPr>
          <p:cNvPr id="3" name="Slide Number Placeholder 2"/>
          <p:cNvSpPr>
            <a:spLocks noGrp="1"/>
          </p:cNvSpPr>
          <p:nvPr>
            <p:ph type="sldNum" sz="quarter" idx="12"/>
          </p:nvPr>
        </p:nvSpPr>
        <p:spPr/>
        <p:txBody>
          <a:bodyPr/>
          <a:lstStyle/>
          <a:p>
            <a:fld id="{283C63E4-F9BE-C24A-B4FF-309EB18BA564}" type="slidenum">
              <a:rPr lang="en-US" smtClean="0"/>
              <a:t>4</a:t>
            </a:fld>
            <a:endParaRPr lang="en-US"/>
          </a:p>
        </p:txBody>
      </p:sp>
      <p:pic>
        <p:nvPicPr>
          <p:cNvPr id="5" name="Picture 4" descr="Screen Clipping"/>
          <p:cNvPicPr>
            <a:picLocks noChangeAspect="1"/>
          </p:cNvPicPr>
          <p:nvPr/>
        </p:nvPicPr>
        <p:blipFill>
          <a:blip r:embed="rId2"/>
          <a:stretch>
            <a:fillRect/>
          </a:stretch>
        </p:blipFill>
        <p:spPr>
          <a:xfrm>
            <a:off x="264886" y="1763486"/>
            <a:ext cx="3567938" cy="3567938"/>
          </a:xfrm>
          <a:prstGeom prst="ellipse">
            <a:avLst/>
          </a:prstGeom>
        </p:spPr>
      </p:pic>
      <p:pic>
        <p:nvPicPr>
          <p:cNvPr id="6" name="Picture 5"/>
          <p:cNvPicPr>
            <a:picLocks noChangeAspect="1"/>
          </p:cNvPicPr>
          <p:nvPr/>
        </p:nvPicPr>
        <p:blipFill>
          <a:blip r:embed="rId3"/>
          <a:stretch>
            <a:fillRect/>
          </a:stretch>
        </p:blipFill>
        <p:spPr>
          <a:xfrm>
            <a:off x="5341257" y="1763486"/>
            <a:ext cx="3567938" cy="3567938"/>
          </a:xfrm>
          <a:prstGeom prst="rect">
            <a:avLst/>
          </a:prstGeom>
        </p:spPr>
      </p:pic>
      <p:sp>
        <p:nvSpPr>
          <p:cNvPr id="7" name="Left-Right Arrow 6"/>
          <p:cNvSpPr/>
          <p:nvPr/>
        </p:nvSpPr>
        <p:spPr>
          <a:xfrm>
            <a:off x="3911600" y="3249911"/>
            <a:ext cx="1320800" cy="566057"/>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9825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0" dirty="0"/>
              <a:t>Major advantages </a:t>
            </a:r>
            <a:r>
              <a:rPr lang="en-US" b="0" dirty="0" err="1"/>
              <a:t>IoT</a:t>
            </a:r>
            <a:r>
              <a:rPr lang="en-US" b="0" dirty="0"/>
              <a:t> to healthcare organizations </a:t>
            </a:r>
            <a:endParaRPr lang="en-US" dirty="0"/>
          </a:p>
        </p:txBody>
      </p:sp>
      <p:sp>
        <p:nvSpPr>
          <p:cNvPr id="5" name="Content Placeholder 4"/>
          <p:cNvSpPr>
            <a:spLocks noGrp="1"/>
          </p:cNvSpPr>
          <p:nvPr>
            <p:ph idx="1"/>
          </p:nvPr>
        </p:nvSpPr>
        <p:spPr/>
        <p:txBody>
          <a:bodyPr>
            <a:normAutofit fontScale="40000" lnSpcReduction="20000"/>
          </a:bodyPr>
          <a:lstStyle/>
          <a:p>
            <a:pPr marL="236538" indent="-236538" fontAlgn="base">
              <a:buFont typeface="+mj-lt"/>
              <a:buAutoNum type="arabicPeriod"/>
            </a:pPr>
            <a:r>
              <a:rPr lang="en-US" sz="5000" b="1" dirty="0"/>
              <a:t>Decreased Costs</a:t>
            </a:r>
            <a:r>
              <a:rPr lang="en-US" dirty="0"/>
              <a:t>: When healthcare providers take advantage of the connectivity of the healthcare solutions, patient monitoring can be done on a real time basis, thus significantly cutting down on unnecessary visits by doctors. In particular, home care facilities that are advanced are guaranteed to cut down on hospital stays and re-admissions.</a:t>
            </a:r>
          </a:p>
          <a:p>
            <a:pPr marL="236538" indent="-236538" fontAlgn="base">
              <a:buFont typeface="+mj-lt"/>
              <a:buAutoNum type="arabicPeriod"/>
            </a:pPr>
            <a:r>
              <a:rPr lang="en-US" sz="5000" b="1" dirty="0"/>
              <a:t>Improved Outcomes of Treatment: </a:t>
            </a:r>
            <a:r>
              <a:rPr lang="en-US" dirty="0"/>
              <a:t>Connectivity of health care solutions through cloud computing or other virtual infrastructure gives caregivers the ability to access real time information that enables them to make informed decisions as well as offer treatment that is evidence based. This ensures health care provision is timely and treatment outcomes are improved.</a:t>
            </a:r>
          </a:p>
          <a:p>
            <a:pPr marL="236538" indent="-236538" fontAlgn="base">
              <a:buFont typeface="+mj-lt"/>
              <a:buAutoNum type="arabicPeriod"/>
            </a:pPr>
            <a:r>
              <a:rPr lang="en-US" sz="5000" b="1" dirty="0"/>
              <a:t>Improved Disease Management</a:t>
            </a:r>
            <a:r>
              <a:rPr lang="en-US" dirty="0"/>
              <a:t>: When patients are monitored on a continuous basis and health care providers are able to access real time data, diseases are treated before they get out of hand.</a:t>
            </a:r>
          </a:p>
          <a:p>
            <a:pPr marL="236538" indent="-236538" fontAlgn="base">
              <a:buFont typeface="+mj-lt"/>
              <a:buAutoNum type="arabicPeriod"/>
            </a:pPr>
            <a:r>
              <a:rPr lang="en-US" sz="5000" b="1" dirty="0"/>
              <a:t>Reduced Errors</a:t>
            </a:r>
            <a:r>
              <a:rPr lang="en-US" dirty="0"/>
              <a:t>: Accurate collection of data, automated workflows combined with data driven decisions are an excellent way of cutting down on waste, reducing system costs and most importantly minimizing on errors.</a:t>
            </a:r>
          </a:p>
          <a:p>
            <a:pPr marL="236538" indent="-236538" fontAlgn="base">
              <a:buFont typeface="+mj-lt"/>
              <a:buAutoNum type="arabicPeriod"/>
            </a:pPr>
            <a:r>
              <a:rPr lang="en-US" sz="5000" b="1" dirty="0"/>
              <a:t>Enhanced Patient Experience</a:t>
            </a:r>
            <a:r>
              <a:rPr lang="en-US" dirty="0"/>
              <a:t>: The connectivity of the health care system through the internet of things, places emphasis on the needs of the patient. That is, proactive treatments, improved accuracy when it comes to diagnosis, timely intervention by physicians and enhanced treatment outcomes result in accountable care that is highly trusted among patients.</a:t>
            </a:r>
          </a:p>
          <a:p>
            <a:pPr marL="236538" indent="-236538" fontAlgn="base">
              <a:buFont typeface="+mj-lt"/>
              <a:buAutoNum type="arabicPeriod"/>
            </a:pPr>
            <a:r>
              <a:rPr lang="en-US" sz="5000" b="1" dirty="0"/>
              <a:t>Enhanced Management of Drugs</a:t>
            </a:r>
            <a:r>
              <a:rPr lang="en-US" dirty="0"/>
              <a:t>: Creation as well as management of drugs is a major expense in the healthcare industry. Even then, with </a:t>
            </a:r>
            <a:r>
              <a:rPr lang="en-US" dirty="0" err="1"/>
              <a:t>IoT</a:t>
            </a:r>
            <a:r>
              <a:rPr lang="en-US" dirty="0"/>
              <a:t> processes and devices, it is possible to manage these costs better.</a:t>
            </a:r>
          </a:p>
        </p:txBody>
      </p:sp>
      <p:sp>
        <p:nvSpPr>
          <p:cNvPr id="3" name="Slide Number Placeholder 2"/>
          <p:cNvSpPr>
            <a:spLocks noGrp="1"/>
          </p:cNvSpPr>
          <p:nvPr>
            <p:ph type="sldNum" sz="quarter" idx="12"/>
          </p:nvPr>
        </p:nvSpPr>
        <p:spPr/>
        <p:txBody>
          <a:bodyPr/>
          <a:lstStyle/>
          <a:p>
            <a:fld id="{283C63E4-F9BE-C24A-B4FF-309EB18BA564}" type="slidenum">
              <a:rPr lang="en-US" smtClean="0"/>
              <a:t>5</a:t>
            </a:fld>
            <a:endParaRPr lang="en-US"/>
          </a:p>
        </p:txBody>
      </p:sp>
    </p:spTree>
    <p:extLst>
      <p:ext uri="{BB962C8B-B14F-4D97-AF65-F5344CB8AC3E}">
        <p14:creationId xmlns:p14="http://schemas.microsoft.com/office/powerpoint/2010/main" val="191435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SG" dirty="0"/>
              <a:t>Data is Integral to IoT</a:t>
            </a:r>
          </a:p>
        </p:txBody>
      </p:sp>
      <p:sp>
        <p:nvSpPr>
          <p:cNvPr id="4" name="Slide Number Placeholder 3"/>
          <p:cNvSpPr>
            <a:spLocks noGrp="1"/>
          </p:cNvSpPr>
          <p:nvPr>
            <p:ph type="sldNum" sz="quarter" idx="12"/>
          </p:nvPr>
        </p:nvSpPr>
        <p:spPr/>
        <p:txBody>
          <a:bodyPr/>
          <a:lstStyle/>
          <a:p>
            <a:fld id="{283C63E4-F9BE-C24A-B4FF-309EB18BA564}" type="slidenum">
              <a:rPr lang="en-US" smtClean="0"/>
              <a:pPr/>
              <a:t>6</a:t>
            </a:fld>
            <a:endParaRPr lang="en-US" dirty="0"/>
          </a:p>
        </p:txBody>
      </p:sp>
      <p:sp>
        <p:nvSpPr>
          <p:cNvPr id="7" name="Slide Number Placeholder 5"/>
          <p:cNvSpPr txBox="1">
            <a:spLocks/>
          </p:cNvSpPr>
          <p:nvPr/>
        </p:nvSpPr>
        <p:spPr>
          <a:xfrm>
            <a:off x="8629650" y="6427788"/>
            <a:ext cx="377825" cy="365125"/>
          </a:xfrm>
          <a:prstGeom prst="rect">
            <a:avLst/>
          </a:prstGeom>
        </p:spPr>
        <p:txBody>
          <a:bodyPr vert="horz" wrap="square" lIns="91440" tIns="45720" rIns="91440" bIns="45720" numCol="1" anchor="ctr" anchorCtr="0" compatLnSpc="1">
            <a:prstTxWarp prst="textNoShape">
              <a:avLst/>
            </a:prstTxWarp>
          </a:bodyPr>
          <a:lstStyle>
            <a:lvl1pPr algn="ctr">
              <a:defRPr sz="1000">
                <a:solidFill>
                  <a:schemeClr val="tx1"/>
                </a:solidFill>
              </a:defRPr>
            </a:lvl1pPr>
          </a:lstStyle>
          <a:p>
            <a:pPr marL="0" marR="0" lvl="0" indent="0" algn="ctr" defTabSz="91281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Calibri" charset="0"/>
                <a:ea typeface="ＭＳ Ｐゴシック" charset="0"/>
                <a:cs typeface="ＭＳ Ｐゴシック" charset="0"/>
              </a:rPr>
              <a:t>2</a:t>
            </a:r>
          </a:p>
        </p:txBody>
      </p:sp>
      <p:pic>
        <p:nvPicPr>
          <p:cNvPr id="12" name="Picture 11"/>
          <p:cNvPicPr>
            <a:picLocks noChangeAspect="1"/>
          </p:cNvPicPr>
          <p:nvPr/>
        </p:nvPicPr>
        <p:blipFill rotWithShape="1">
          <a:blip r:embed="rId2"/>
          <a:srcRect t="14854"/>
          <a:stretch/>
        </p:blipFill>
        <p:spPr>
          <a:xfrm>
            <a:off x="4825042" y="2230933"/>
            <a:ext cx="4182433" cy="2485249"/>
          </a:xfrm>
          <a:prstGeom prst="rect">
            <a:avLst/>
          </a:prstGeom>
        </p:spPr>
      </p:pic>
      <p:pic>
        <p:nvPicPr>
          <p:cNvPr id="3" name="Picture 2"/>
          <p:cNvPicPr>
            <a:picLocks noChangeAspect="1"/>
          </p:cNvPicPr>
          <p:nvPr/>
        </p:nvPicPr>
        <p:blipFill>
          <a:blip r:embed="rId3"/>
          <a:stretch>
            <a:fillRect/>
          </a:stretch>
        </p:blipFill>
        <p:spPr>
          <a:xfrm>
            <a:off x="585073" y="2160820"/>
            <a:ext cx="4071316" cy="2625477"/>
          </a:xfrm>
          <a:prstGeom prst="rect">
            <a:avLst/>
          </a:prstGeom>
        </p:spPr>
      </p:pic>
    </p:spTree>
    <p:extLst>
      <p:ext uri="{BB962C8B-B14F-4D97-AF65-F5344CB8AC3E}">
        <p14:creationId xmlns:p14="http://schemas.microsoft.com/office/powerpoint/2010/main" val="363737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a:t>Survey of the Use of IoT</a:t>
            </a:r>
          </a:p>
        </p:txBody>
      </p:sp>
      <p:sp>
        <p:nvSpPr>
          <p:cNvPr id="5" name="Content Placeholder 4"/>
          <p:cNvSpPr>
            <a:spLocks noGrp="1"/>
          </p:cNvSpPr>
          <p:nvPr>
            <p:ph idx="1"/>
          </p:nvPr>
        </p:nvSpPr>
        <p:spPr>
          <a:xfrm>
            <a:off x="457200" y="1574183"/>
            <a:ext cx="8229600" cy="4289588"/>
          </a:xfrm>
        </p:spPr>
        <p:txBody>
          <a:bodyPr>
            <a:normAutofit fontScale="47500" lnSpcReduction="20000"/>
          </a:bodyPr>
          <a:lstStyle/>
          <a:p>
            <a:r>
              <a:rPr lang="en-SG" sz="3400" dirty="0"/>
              <a:t>200 technology and business professionals responsible for IoT projects. </a:t>
            </a:r>
          </a:p>
          <a:p>
            <a:r>
              <a:rPr lang="en-SG" sz="3400" dirty="0"/>
              <a:t>The goal of the survey was to understand experiences and impacts of using the data captured by the devices that make up the Internet of Things and focused on the untapped potential of IoT data.</a:t>
            </a:r>
          </a:p>
          <a:p>
            <a:r>
              <a:rPr lang="en-SG" sz="3400" dirty="0"/>
              <a:t>Use of IoT for Business Optimization</a:t>
            </a:r>
          </a:p>
          <a:p>
            <a:pPr lvl="1"/>
            <a:r>
              <a:rPr lang="en-SG" sz="2900" dirty="0"/>
              <a:t>53 per cent are using IoT projects to optimise existing businesses and 47 percent as a strategic business investment</a:t>
            </a:r>
          </a:p>
          <a:p>
            <a:pPr lvl="1"/>
            <a:r>
              <a:rPr lang="en-SG" sz="2900" dirty="0"/>
              <a:t>Target audiences for IoT solutions include consumers (42 percent), business (54 percent) and internal use by employees (51 percent)</a:t>
            </a:r>
          </a:p>
          <a:p>
            <a:r>
              <a:rPr lang="en-SG" sz="3400" dirty="0"/>
              <a:t>Challenges with IoT Projects</a:t>
            </a:r>
          </a:p>
          <a:p>
            <a:pPr lvl="1"/>
            <a:r>
              <a:rPr lang="en-SG" sz="2900" dirty="0">
                <a:highlight>
                  <a:srgbClr val="FFFF00"/>
                </a:highlight>
              </a:rPr>
              <a:t>96 per cent have faced challenges </a:t>
            </a:r>
            <a:r>
              <a:rPr lang="en-SG" sz="2900" dirty="0"/>
              <a:t>with their IoT projects</a:t>
            </a:r>
          </a:p>
          <a:p>
            <a:pPr lvl="1"/>
            <a:r>
              <a:rPr lang="en-SG" sz="2900" dirty="0"/>
              <a:t>IoT Is Not Delivering Full Potential Because Of Data Challenges</a:t>
            </a:r>
          </a:p>
          <a:p>
            <a:pPr lvl="1"/>
            <a:r>
              <a:rPr lang="en-SG" sz="2900" dirty="0">
                <a:highlight>
                  <a:srgbClr val="FFFF00"/>
                </a:highlight>
              </a:rPr>
              <a:t>Only 8 per cen</a:t>
            </a:r>
            <a:r>
              <a:rPr lang="en-SG" sz="2900" dirty="0"/>
              <a:t>t are fully capturing and analysing IoT data in a timely fashion</a:t>
            </a:r>
          </a:p>
          <a:p>
            <a:pPr lvl="1"/>
            <a:r>
              <a:rPr lang="en-SG" sz="2900" dirty="0"/>
              <a:t>86 per cent of stakeholders in business roles say data is important to their IoT project</a:t>
            </a:r>
          </a:p>
          <a:p>
            <a:pPr lvl="1"/>
            <a:r>
              <a:rPr lang="en-SG" sz="2900" dirty="0"/>
              <a:t>94 per cent face challenges collecting and analysing IoT data</a:t>
            </a:r>
            <a:br>
              <a:rPr lang="en-SG" sz="2900" dirty="0"/>
            </a:br>
            <a:endParaRPr lang="en-SG" sz="2900" dirty="0"/>
          </a:p>
          <a:p>
            <a:r>
              <a:rPr lang="en-SG" sz="3400" dirty="0"/>
              <a:t>Better IoT Data Collection And Analysis Would Deliver More Value</a:t>
            </a:r>
          </a:p>
          <a:p>
            <a:pPr lvl="1"/>
            <a:r>
              <a:rPr lang="en-SG" sz="2900" dirty="0"/>
              <a:t>70 per cent say they would make better, more meaningful decisions with improved data</a:t>
            </a:r>
          </a:p>
          <a:p>
            <a:pPr lvl="1"/>
            <a:r>
              <a:rPr lang="en-SG" sz="2900" dirty="0"/>
              <a:t>86 per cent report that faster and more flexible analytics would increase the ROI of their IoT investments</a:t>
            </a:r>
          </a:p>
          <a:p>
            <a:endParaRPr lang="en-SG" dirty="0"/>
          </a:p>
        </p:txBody>
      </p:sp>
      <p:sp>
        <p:nvSpPr>
          <p:cNvPr id="3" name="Slide Number Placeholder 2"/>
          <p:cNvSpPr>
            <a:spLocks noGrp="1"/>
          </p:cNvSpPr>
          <p:nvPr>
            <p:ph type="sldNum" sz="quarter" idx="12"/>
          </p:nvPr>
        </p:nvSpPr>
        <p:spPr/>
        <p:txBody>
          <a:bodyPr/>
          <a:lstStyle/>
          <a:p>
            <a:fld id="{283C63E4-F9BE-C24A-B4FF-309EB18BA564}" type="slidenum">
              <a:rPr lang="en-US" smtClean="0"/>
              <a:t>7</a:t>
            </a:fld>
            <a:endParaRPr lang="en-US"/>
          </a:p>
        </p:txBody>
      </p:sp>
      <p:sp>
        <p:nvSpPr>
          <p:cNvPr id="6" name="TextBox 5"/>
          <p:cNvSpPr txBox="1"/>
          <p:nvPr/>
        </p:nvSpPr>
        <p:spPr>
          <a:xfrm>
            <a:off x="7349863" y="5726440"/>
            <a:ext cx="1390124" cy="261610"/>
          </a:xfrm>
          <a:prstGeom prst="rect">
            <a:avLst/>
          </a:prstGeom>
          <a:noFill/>
        </p:spPr>
        <p:txBody>
          <a:bodyPr wrap="none" rtlCol="0">
            <a:spAutoFit/>
          </a:bodyPr>
          <a:lstStyle/>
          <a:p>
            <a:r>
              <a:rPr lang="en-SG" sz="1100" dirty="0"/>
              <a:t>Source : PARSTREAM</a:t>
            </a:r>
          </a:p>
        </p:txBody>
      </p:sp>
    </p:spTree>
    <p:extLst>
      <p:ext uri="{BB962C8B-B14F-4D97-AF65-F5344CB8AC3E}">
        <p14:creationId xmlns:p14="http://schemas.microsoft.com/office/powerpoint/2010/main" val="2591255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5657"/>
            <a:ext cx="8229600" cy="831471"/>
          </a:xfrm>
        </p:spPr>
        <p:txBody>
          <a:bodyPr/>
          <a:lstStyle/>
          <a:p>
            <a:r>
              <a:rPr lang="en-SG" dirty="0"/>
              <a:t>IoT &amp; Data Challenges</a:t>
            </a:r>
          </a:p>
        </p:txBody>
      </p:sp>
      <p:sp>
        <p:nvSpPr>
          <p:cNvPr id="3" name="Content Placeholder 2"/>
          <p:cNvSpPr>
            <a:spLocks noGrp="1"/>
          </p:cNvSpPr>
          <p:nvPr>
            <p:ph idx="1"/>
          </p:nvPr>
        </p:nvSpPr>
        <p:spPr>
          <a:xfrm>
            <a:off x="457200" y="1264557"/>
            <a:ext cx="8229600" cy="3831167"/>
          </a:xfrm>
        </p:spPr>
        <p:txBody>
          <a:bodyPr>
            <a:noAutofit/>
          </a:bodyPr>
          <a:lstStyle/>
          <a:p>
            <a:pPr fontAlgn="t"/>
            <a:r>
              <a:rPr lang="en-SG" sz="1800" dirty="0"/>
              <a:t> 44% said that there was too much data to </a:t>
            </a:r>
            <a:r>
              <a:rPr lang="en-SG" sz="1800" dirty="0" err="1"/>
              <a:t>analyze</a:t>
            </a:r>
            <a:r>
              <a:rPr lang="en-SG" sz="1800" dirty="0"/>
              <a:t> effectively </a:t>
            </a:r>
          </a:p>
          <a:p>
            <a:pPr fontAlgn="t"/>
            <a:r>
              <a:rPr lang="en-SG" sz="1800" dirty="0"/>
              <a:t>36% said that it was difficult to capture data in the first place, </a:t>
            </a:r>
          </a:p>
          <a:p>
            <a:pPr fontAlgn="t"/>
            <a:r>
              <a:rPr lang="en-SG" sz="1800" dirty="0"/>
              <a:t>25% saying data was not captured reliably</a:t>
            </a:r>
          </a:p>
          <a:p>
            <a:pPr fontAlgn="t"/>
            <a:r>
              <a:rPr lang="en-SG" sz="1800" dirty="0"/>
              <a:t>19% saying that data was captured too slowly to be useful.</a:t>
            </a:r>
          </a:p>
          <a:p>
            <a:pPr fontAlgn="t"/>
            <a:r>
              <a:rPr lang="en-SG" sz="1800" dirty="0"/>
              <a:t>Once data is captured, 27% said they weren’t sure what to use it for and were unsure what questions to ask. </a:t>
            </a:r>
          </a:p>
          <a:p>
            <a:pPr fontAlgn="t"/>
            <a:r>
              <a:rPr lang="en-SG" sz="1800" dirty="0"/>
              <a:t>Much like data capture, 26% said that the analysis process was too slow to be actionable, </a:t>
            </a:r>
          </a:p>
          <a:p>
            <a:pPr fontAlgn="t"/>
            <a:r>
              <a:rPr lang="en-SG" sz="1800" dirty="0"/>
              <a:t>24% said that business processes were too rigid to allow them to act on their findings – even if they were captured and crunched in time to be useful.</a:t>
            </a:r>
          </a:p>
          <a:p>
            <a:pPr fontAlgn="t"/>
            <a:r>
              <a:rPr lang="en-SG" sz="1800" dirty="0"/>
              <a:t>While cost is often a limiting factor in many technology decisions, for IoT stakeholders, ease of use appears to be a more pressing issue than cost. </a:t>
            </a:r>
          </a:p>
          <a:p>
            <a:pPr fontAlgn="t"/>
            <a:r>
              <a:rPr lang="en-SG" sz="1800" dirty="0"/>
              <a:t>More participants (76%) say they would collect and store more data if it were easier than those who said they would collect and store additional data if it were free.”</a:t>
            </a:r>
          </a:p>
          <a:p>
            <a:pPr marL="0" indent="0">
              <a:buNone/>
            </a:pPr>
            <a:br>
              <a:rPr lang="en-SG" sz="1800" cap="all" dirty="0"/>
            </a:br>
            <a:endParaRPr lang="en-SG" sz="1800" dirty="0"/>
          </a:p>
        </p:txBody>
      </p:sp>
      <p:sp>
        <p:nvSpPr>
          <p:cNvPr id="4" name="Slide Number Placeholder 3"/>
          <p:cNvSpPr>
            <a:spLocks noGrp="1"/>
          </p:cNvSpPr>
          <p:nvPr>
            <p:ph type="sldNum" sz="quarter" idx="12"/>
          </p:nvPr>
        </p:nvSpPr>
        <p:spPr/>
        <p:txBody>
          <a:bodyPr/>
          <a:lstStyle/>
          <a:p>
            <a:fld id="{283C63E4-F9BE-C24A-B4FF-309EB18BA564}" type="slidenum">
              <a:rPr lang="en-US" smtClean="0"/>
              <a:t>8</a:t>
            </a:fld>
            <a:endParaRPr lang="en-US"/>
          </a:p>
        </p:txBody>
      </p:sp>
      <p:sp>
        <p:nvSpPr>
          <p:cNvPr id="5" name="TextBox 4"/>
          <p:cNvSpPr txBox="1"/>
          <p:nvPr/>
        </p:nvSpPr>
        <p:spPr>
          <a:xfrm>
            <a:off x="7349863" y="5726440"/>
            <a:ext cx="1390124" cy="261610"/>
          </a:xfrm>
          <a:prstGeom prst="rect">
            <a:avLst/>
          </a:prstGeom>
          <a:noFill/>
        </p:spPr>
        <p:txBody>
          <a:bodyPr wrap="none" rtlCol="0">
            <a:spAutoFit/>
          </a:bodyPr>
          <a:lstStyle/>
          <a:p>
            <a:r>
              <a:rPr lang="en-SG" sz="1100" dirty="0"/>
              <a:t>Source : PARSTREAM</a:t>
            </a:r>
          </a:p>
        </p:txBody>
      </p:sp>
    </p:spTree>
    <p:extLst>
      <p:ext uri="{BB962C8B-B14F-4D97-AF65-F5344CB8AC3E}">
        <p14:creationId xmlns:p14="http://schemas.microsoft.com/office/powerpoint/2010/main" val="3000099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476478" y="587375"/>
            <a:ext cx="8791575" cy="620713"/>
          </a:xfrm>
        </p:spPr>
        <p:txBody>
          <a:bodyPr/>
          <a:lstStyle/>
          <a:p>
            <a:r>
              <a:rPr lang="en-US" dirty="0"/>
              <a:t>Big Data Value Chain</a:t>
            </a:r>
          </a:p>
        </p:txBody>
      </p:sp>
      <p:sp>
        <p:nvSpPr>
          <p:cNvPr id="7" name="Footer Placeholder 6"/>
          <p:cNvSpPr>
            <a:spLocks noGrp="1"/>
          </p:cNvSpPr>
          <p:nvPr>
            <p:ph type="ftr" sz="quarter" idx="11"/>
          </p:nvPr>
        </p:nvSpPr>
        <p:spPr>
          <a:xfrm>
            <a:off x="2439988" y="5530884"/>
            <a:ext cx="6062663" cy="365125"/>
          </a:xfrm>
        </p:spPr>
        <p:txBody>
          <a:bodyPr/>
          <a:lstStyle/>
          <a:p>
            <a:pPr>
              <a:defRPr/>
            </a:pPr>
            <a:r>
              <a:rPr lang="en-US" dirty="0"/>
              <a:t>Source O’Reilly Strata 2012  </a:t>
            </a:r>
          </a:p>
        </p:txBody>
      </p:sp>
      <p:sp>
        <p:nvSpPr>
          <p:cNvPr id="14340" name="Slide Number Placeholder 8"/>
          <p:cNvSpPr>
            <a:spLocks noGrp="1"/>
          </p:cNvSpPr>
          <p:nvPr>
            <p:ph type="sldNum" sz="quarter" idx="4"/>
          </p:nvPr>
        </p:nvSpPr>
        <p:spPr bwMode="auto">
          <a:xfrm>
            <a:off x="8629650" y="6427788"/>
            <a:ext cx="377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2400">
                <a:solidFill>
                  <a:schemeClr val="tx1"/>
                </a:solidFill>
                <a:latin typeface="Calibri" charset="0"/>
                <a:ea typeface="ＭＳ Ｐゴシック" charset="0"/>
                <a:cs typeface="ＭＳ Ｐゴシック" charset="0"/>
              </a:defRPr>
            </a:lvl1pPr>
            <a:lvl2pPr marL="742950" indent="-285750" defTabSz="457200" eaLnBrk="0" hangingPunct="0">
              <a:defRPr sz="2400">
                <a:solidFill>
                  <a:schemeClr val="tx1"/>
                </a:solidFill>
                <a:latin typeface="Calibri" charset="0"/>
                <a:ea typeface="ＭＳ Ｐゴシック" charset="0"/>
              </a:defRPr>
            </a:lvl2pPr>
            <a:lvl3pPr marL="1143000" indent="-228600" defTabSz="457200" eaLnBrk="0" hangingPunct="0">
              <a:defRPr sz="2400">
                <a:solidFill>
                  <a:schemeClr val="tx1"/>
                </a:solidFill>
                <a:latin typeface="Calibri" charset="0"/>
                <a:ea typeface="ＭＳ Ｐゴシック" charset="0"/>
              </a:defRPr>
            </a:lvl3pPr>
            <a:lvl4pPr marL="1600200" indent="-228600" defTabSz="457200" eaLnBrk="0" hangingPunct="0">
              <a:defRPr sz="2400">
                <a:solidFill>
                  <a:schemeClr val="tx1"/>
                </a:solidFill>
                <a:latin typeface="Calibri" charset="0"/>
                <a:ea typeface="ＭＳ Ｐゴシック" charset="0"/>
              </a:defRPr>
            </a:lvl4pPr>
            <a:lvl5pPr marL="2057400" indent="-228600" defTabSz="4572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fld id="{E22A23D6-C69B-1B46-B05C-53241EA3629D}" type="slidenum">
              <a:rPr lang="en-US" sz="1000">
                <a:solidFill>
                  <a:schemeClr val="bg1"/>
                </a:solidFill>
              </a:rPr>
              <a:pPr eaLnBrk="1" hangingPunct="1"/>
              <a:t>9</a:t>
            </a:fld>
            <a:endParaRPr lang="en-US" sz="1000">
              <a:solidFill>
                <a:schemeClr val="bg1"/>
              </a:solidFill>
            </a:endParaRPr>
          </a:p>
        </p:txBody>
      </p:sp>
      <p:sp>
        <p:nvSpPr>
          <p:cNvPr id="6" name="Content Placeholder 2"/>
          <p:cNvSpPr txBox="1">
            <a:spLocks/>
          </p:cNvSpPr>
          <p:nvPr/>
        </p:nvSpPr>
        <p:spPr bwMode="auto">
          <a:xfrm>
            <a:off x="588962" y="2562034"/>
            <a:ext cx="8229600" cy="2074862"/>
          </a:xfrm>
          <a:prstGeom prst="rect">
            <a:avLst/>
          </a:prstGeom>
          <a:noFill/>
          <a:ln w="9525">
            <a:noFill/>
            <a:miter lim="800000"/>
            <a:headEnd/>
            <a:tailEnd/>
          </a:ln>
        </p:spPr>
        <p:txBody>
          <a:bodyPr/>
          <a:lstStyle/>
          <a:p>
            <a:pPr marL="457200" indent="-457200">
              <a:spcBef>
                <a:spcPct val="20000"/>
              </a:spcBef>
              <a:buClr>
                <a:srgbClr val="CC0000"/>
              </a:buClr>
            </a:pPr>
            <a:r>
              <a:rPr lang="en-US" b="1" dirty="0">
                <a:cs typeface="Arial" charset="0"/>
              </a:rPr>
              <a:t>Collection</a:t>
            </a:r>
            <a:r>
              <a:rPr lang="en-US" dirty="0">
                <a:cs typeface="Arial" charset="0"/>
              </a:rPr>
              <a:t> – Structured, unstructured and semi-structured data from multiple sources</a:t>
            </a:r>
          </a:p>
          <a:p>
            <a:pPr marL="457200" indent="-457200">
              <a:spcBef>
                <a:spcPct val="20000"/>
              </a:spcBef>
              <a:buClr>
                <a:srgbClr val="CC0000"/>
              </a:buClr>
            </a:pPr>
            <a:r>
              <a:rPr lang="en-US" b="1" dirty="0">
                <a:cs typeface="Arial" charset="0"/>
              </a:rPr>
              <a:t>Ingestion</a:t>
            </a:r>
            <a:r>
              <a:rPr lang="en-US" dirty="0">
                <a:cs typeface="Arial" charset="0"/>
              </a:rPr>
              <a:t> – loading vast amounts of data onto a single data store</a:t>
            </a:r>
          </a:p>
          <a:p>
            <a:pPr marL="457200" indent="-457200">
              <a:spcBef>
                <a:spcPct val="20000"/>
              </a:spcBef>
              <a:buClr>
                <a:srgbClr val="CC0000"/>
              </a:buClr>
            </a:pPr>
            <a:r>
              <a:rPr lang="en-US" b="1" dirty="0">
                <a:cs typeface="Arial" charset="0"/>
              </a:rPr>
              <a:t>Discovery &amp; Cleansing </a:t>
            </a:r>
            <a:r>
              <a:rPr lang="en-US" dirty="0">
                <a:cs typeface="Arial" charset="0"/>
              </a:rPr>
              <a:t>– understanding format and content; </a:t>
            </a:r>
            <a:r>
              <a:rPr lang="en-GB" dirty="0"/>
              <a:t>clean up and formatting</a:t>
            </a:r>
            <a:endParaRPr lang="en-US" dirty="0">
              <a:cs typeface="Arial" charset="0"/>
            </a:endParaRPr>
          </a:p>
          <a:p>
            <a:pPr marL="457200" indent="-457200">
              <a:spcBef>
                <a:spcPct val="20000"/>
              </a:spcBef>
              <a:buClr>
                <a:srgbClr val="CC0000"/>
              </a:buClr>
            </a:pPr>
            <a:r>
              <a:rPr lang="en-US" b="1" dirty="0">
                <a:cs typeface="Arial" charset="0"/>
              </a:rPr>
              <a:t>Integration</a:t>
            </a:r>
            <a:r>
              <a:rPr lang="en-US" dirty="0">
                <a:cs typeface="Arial" charset="0"/>
              </a:rPr>
              <a:t> – linking, entity extraction, entity resolution, indexing and data fusion</a:t>
            </a:r>
            <a:endParaRPr lang="en-US" b="1" dirty="0">
              <a:cs typeface="Arial" charset="0"/>
            </a:endParaRPr>
          </a:p>
          <a:p>
            <a:pPr marL="457200" indent="-457200">
              <a:spcBef>
                <a:spcPct val="20000"/>
              </a:spcBef>
              <a:buClr>
                <a:srgbClr val="CC0000"/>
              </a:buClr>
            </a:pPr>
            <a:r>
              <a:rPr lang="en-US" b="1" dirty="0">
                <a:cs typeface="Arial" charset="0"/>
              </a:rPr>
              <a:t>Analysis </a:t>
            </a:r>
            <a:r>
              <a:rPr lang="en-US" dirty="0">
                <a:cs typeface="Arial" charset="0"/>
              </a:rPr>
              <a:t>– Intelligence, statistics, predictive and text analytics, machine learning</a:t>
            </a:r>
          </a:p>
          <a:p>
            <a:pPr marL="457200" indent="-457200">
              <a:spcBef>
                <a:spcPct val="20000"/>
              </a:spcBef>
              <a:buClr>
                <a:srgbClr val="CC0000"/>
              </a:buClr>
            </a:pPr>
            <a:r>
              <a:rPr lang="en-US" b="1" dirty="0">
                <a:cs typeface="Arial" charset="0"/>
              </a:rPr>
              <a:t>Delivery</a:t>
            </a:r>
            <a:r>
              <a:rPr lang="en-US" dirty="0">
                <a:cs typeface="Arial" charset="0"/>
              </a:rPr>
              <a:t> – querying, visualization, real time delivery on enterprise-class availability</a:t>
            </a:r>
          </a:p>
        </p:txBody>
      </p:sp>
      <p:grpSp>
        <p:nvGrpSpPr>
          <p:cNvPr id="9" name="Group 14"/>
          <p:cNvGrpSpPr>
            <a:grpSpLocks/>
          </p:cNvGrpSpPr>
          <p:nvPr/>
        </p:nvGrpSpPr>
        <p:grpSpPr bwMode="auto">
          <a:xfrm>
            <a:off x="206375" y="1360488"/>
            <a:ext cx="8767763" cy="947738"/>
            <a:chOff x="228600" y="2667000"/>
            <a:chExt cx="8767763" cy="838200"/>
          </a:xfrm>
        </p:grpSpPr>
        <p:sp>
          <p:nvSpPr>
            <p:cNvPr id="10" name="AutoShape 20"/>
            <p:cNvSpPr>
              <a:spLocks noChangeArrowheads="1"/>
            </p:cNvSpPr>
            <p:nvPr/>
          </p:nvSpPr>
          <p:spPr bwMode="auto">
            <a:xfrm>
              <a:off x="228600" y="2667000"/>
              <a:ext cx="1600200" cy="838200"/>
            </a:xfrm>
            <a:prstGeom prst="homePlate">
              <a:avLst>
                <a:gd name="adj" fmla="val 18375"/>
              </a:avLst>
            </a:prstGeom>
            <a:solidFill>
              <a:schemeClr val="bg1"/>
            </a:solidFill>
            <a:ln w="12700">
              <a:solidFill>
                <a:srgbClr val="009DDB"/>
              </a:solidFill>
              <a:miter lim="800000"/>
              <a:headEnd/>
              <a:tailEnd/>
            </a:ln>
          </p:spPr>
          <p:txBody>
            <a:bodyPr lIns="182880" anchor="ctr"/>
            <a:lstStyle/>
            <a:p>
              <a:pPr algn="ctr" eaLnBrk="0" hangingPunct="0"/>
              <a:r>
                <a:rPr lang="en-US" sz="1600" b="1"/>
                <a:t>Collection</a:t>
              </a:r>
            </a:p>
          </p:txBody>
        </p:sp>
        <p:sp>
          <p:nvSpPr>
            <p:cNvPr id="11" name="AutoShape 21"/>
            <p:cNvSpPr>
              <a:spLocks noChangeArrowheads="1"/>
            </p:cNvSpPr>
            <p:nvPr/>
          </p:nvSpPr>
          <p:spPr bwMode="auto">
            <a:xfrm>
              <a:off x="1662113" y="2667000"/>
              <a:ext cx="1600200" cy="838200"/>
            </a:xfrm>
            <a:prstGeom prst="chevron">
              <a:avLst>
                <a:gd name="adj" fmla="val 18561"/>
              </a:avLst>
            </a:prstGeom>
            <a:solidFill>
              <a:srgbClr val="009DDB">
                <a:alpha val="20000"/>
              </a:srgbClr>
            </a:solidFill>
            <a:ln w="12700">
              <a:solidFill>
                <a:srgbClr val="009DDB"/>
              </a:solidFill>
              <a:miter lim="800000"/>
              <a:headEnd/>
              <a:tailEnd/>
            </a:ln>
          </p:spPr>
          <p:txBody>
            <a:bodyPr lIns="182880" anchor="ctr"/>
            <a:lstStyle/>
            <a:p>
              <a:pPr algn="ctr" eaLnBrk="0" hangingPunct="0"/>
              <a:r>
                <a:rPr lang="en-US" sz="1600" b="1"/>
                <a:t>Ingestion</a:t>
              </a:r>
            </a:p>
          </p:txBody>
        </p:sp>
        <p:sp>
          <p:nvSpPr>
            <p:cNvPr id="12" name="AutoShape 22"/>
            <p:cNvSpPr>
              <a:spLocks noChangeArrowheads="1"/>
            </p:cNvSpPr>
            <p:nvPr/>
          </p:nvSpPr>
          <p:spPr bwMode="auto">
            <a:xfrm>
              <a:off x="3095625" y="2667000"/>
              <a:ext cx="1600200" cy="838200"/>
            </a:xfrm>
            <a:prstGeom prst="chevron">
              <a:avLst>
                <a:gd name="adj" fmla="val 18561"/>
              </a:avLst>
            </a:prstGeom>
            <a:solidFill>
              <a:srgbClr val="009DDB">
                <a:alpha val="34901"/>
              </a:srgbClr>
            </a:solidFill>
            <a:ln w="12700">
              <a:solidFill>
                <a:srgbClr val="009DDB"/>
              </a:solidFill>
              <a:miter lim="800000"/>
              <a:headEnd/>
              <a:tailEnd/>
            </a:ln>
          </p:spPr>
          <p:txBody>
            <a:bodyPr lIns="182880" anchor="ctr"/>
            <a:lstStyle/>
            <a:p>
              <a:pPr algn="ctr" eaLnBrk="0" hangingPunct="0"/>
              <a:r>
                <a:rPr lang="en-US" sz="1600" b="1"/>
                <a:t>Discovery  &amp; Cleansing</a:t>
              </a:r>
            </a:p>
          </p:txBody>
        </p:sp>
        <p:sp>
          <p:nvSpPr>
            <p:cNvPr id="13" name="AutoShape 23"/>
            <p:cNvSpPr>
              <a:spLocks noChangeArrowheads="1"/>
            </p:cNvSpPr>
            <p:nvPr/>
          </p:nvSpPr>
          <p:spPr bwMode="auto">
            <a:xfrm>
              <a:off x="4529138" y="2667000"/>
              <a:ext cx="1600200" cy="838200"/>
            </a:xfrm>
            <a:prstGeom prst="chevron">
              <a:avLst>
                <a:gd name="adj" fmla="val 18561"/>
              </a:avLst>
            </a:prstGeom>
            <a:solidFill>
              <a:srgbClr val="009DDB">
                <a:alpha val="50195"/>
              </a:srgbClr>
            </a:solidFill>
            <a:ln w="12700">
              <a:solidFill>
                <a:srgbClr val="009DDB"/>
              </a:solidFill>
              <a:miter lim="800000"/>
              <a:headEnd/>
              <a:tailEnd/>
            </a:ln>
          </p:spPr>
          <p:txBody>
            <a:bodyPr lIns="182880" anchor="ctr"/>
            <a:lstStyle/>
            <a:p>
              <a:pPr algn="ctr" eaLnBrk="0" hangingPunct="0"/>
              <a:r>
                <a:rPr lang="en-US" sz="1600" b="1"/>
                <a:t>Integration</a:t>
              </a:r>
            </a:p>
          </p:txBody>
        </p:sp>
        <p:sp>
          <p:nvSpPr>
            <p:cNvPr id="14" name="AutoShape 24"/>
            <p:cNvSpPr>
              <a:spLocks noChangeArrowheads="1"/>
            </p:cNvSpPr>
            <p:nvPr/>
          </p:nvSpPr>
          <p:spPr bwMode="auto">
            <a:xfrm>
              <a:off x="5962650" y="2667000"/>
              <a:ext cx="1600200" cy="838200"/>
            </a:xfrm>
            <a:prstGeom prst="chevron">
              <a:avLst>
                <a:gd name="adj" fmla="val 18561"/>
              </a:avLst>
            </a:prstGeom>
            <a:solidFill>
              <a:srgbClr val="009DDB">
                <a:alpha val="69803"/>
              </a:srgbClr>
            </a:solidFill>
            <a:ln w="12700">
              <a:solidFill>
                <a:srgbClr val="009DDB"/>
              </a:solidFill>
              <a:miter lim="800000"/>
              <a:headEnd/>
              <a:tailEnd/>
            </a:ln>
          </p:spPr>
          <p:txBody>
            <a:bodyPr lIns="182880" anchor="ctr"/>
            <a:lstStyle/>
            <a:p>
              <a:pPr algn="ctr" eaLnBrk="0" hangingPunct="0"/>
              <a:r>
                <a:rPr lang="en-US" sz="1600" b="1"/>
                <a:t>Analysis</a:t>
              </a:r>
            </a:p>
          </p:txBody>
        </p:sp>
        <p:sp>
          <p:nvSpPr>
            <p:cNvPr id="15" name="AutoShape 25"/>
            <p:cNvSpPr>
              <a:spLocks noChangeArrowheads="1"/>
            </p:cNvSpPr>
            <p:nvPr/>
          </p:nvSpPr>
          <p:spPr bwMode="auto">
            <a:xfrm>
              <a:off x="7396163" y="2667000"/>
              <a:ext cx="1600200" cy="838200"/>
            </a:xfrm>
            <a:prstGeom prst="chevron">
              <a:avLst>
                <a:gd name="adj" fmla="val 18561"/>
              </a:avLst>
            </a:prstGeom>
            <a:solidFill>
              <a:srgbClr val="009DDB"/>
            </a:solidFill>
            <a:ln w="12700">
              <a:solidFill>
                <a:srgbClr val="009DDB"/>
              </a:solidFill>
              <a:miter lim="800000"/>
              <a:headEnd/>
              <a:tailEnd/>
            </a:ln>
          </p:spPr>
          <p:txBody>
            <a:bodyPr lIns="182880" anchor="ctr"/>
            <a:lstStyle/>
            <a:p>
              <a:pPr algn="ctr" eaLnBrk="0" hangingPunct="0"/>
              <a:r>
                <a:rPr lang="en-US" sz="1600" b="1"/>
                <a:t>Delivery</a:t>
              </a:r>
            </a:p>
          </p:txBody>
        </p:sp>
      </p:grpSp>
      <p:sp>
        <p:nvSpPr>
          <p:cNvPr id="16" name="Slide Number Placeholder 5"/>
          <p:cNvSpPr txBox="1">
            <a:spLocks/>
          </p:cNvSpPr>
          <p:nvPr/>
        </p:nvSpPr>
        <p:spPr>
          <a:xfrm>
            <a:off x="8629650" y="6427788"/>
            <a:ext cx="377825" cy="365125"/>
          </a:xfrm>
          <a:prstGeom prst="rect">
            <a:avLst/>
          </a:prstGeom>
        </p:spPr>
        <p:txBody>
          <a:bodyPr vert="horz" wrap="square" lIns="91440" tIns="45720" rIns="91440" bIns="45720" numCol="1" anchor="ctr" anchorCtr="0" compatLnSpc="1">
            <a:prstTxWarp prst="textNoShape">
              <a:avLst/>
            </a:prstTxWarp>
          </a:bodyPr>
          <a:lstStyle>
            <a:lvl1pPr algn="ctr">
              <a:defRPr sz="1000">
                <a:solidFill>
                  <a:schemeClr val="tx1"/>
                </a:solidFill>
              </a:defRPr>
            </a:lvl1pPr>
          </a:lstStyle>
          <a:p>
            <a:pPr marL="0" marR="0" lvl="0" indent="0" algn="ctr" defTabSz="912813" rtl="0" eaLnBrk="1" fontAlgn="base" latinLnBrk="0" hangingPunct="1">
              <a:lnSpc>
                <a:spcPct val="100000"/>
              </a:lnSpc>
              <a:spcBef>
                <a:spcPct val="0"/>
              </a:spcBef>
              <a:spcAft>
                <a:spcPct val="0"/>
              </a:spcAft>
              <a:buClrTx/>
              <a:buSzTx/>
              <a:buFontTx/>
              <a:buNone/>
              <a:tabLst/>
              <a:defRPr/>
            </a:pPr>
            <a:fld id="{032810DB-6D0D-6546-9933-38ADD1A5F8A4}" type="slidenum">
              <a:rPr kumimoji="0" lang="en-US" sz="1000" b="0" i="0" u="none" strike="noStrike" kern="1200" cap="none" spc="0" normalizeH="0" baseline="0" noProof="0" smtClean="0">
                <a:ln>
                  <a:noFill/>
                </a:ln>
                <a:solidFill>
                  <a:schemeClr val="tx1"/>
                </a:solidFill>
                <a:effectLst/>
                <a:uLnTx/>
                <a:uFillTx/>
                <a:latin typeface="Calibri" charset="0"/>
                <a:ea typeface="ＭＳ Ｐゴシック" charset="0"/>
                <a:cs typeface="ＭＳ Ｐゴシック" charset="0"/>
              </a:rPr>
              <a:pPr marL="0" marR="0" lvl="0" indent="0" algn="ctr" defTabSz="912813" rtl="0" eaLnBrk="1" fontAlgn="base" latinLnBrk="0" hangingPunct="1">
                <a:lnSpc>
                  <a:spcPct val="100000"/>
                </a:lnSpc>
                <a:spcBef>
                  <a:spcPct val="0"/>
                </a:spcBef>
                <a:spcAft>
                  <a:spcPct val="0"/>
                </a:spcAft>
                <a:buClrTx/>
                <a:buSzTx/>
                <a:buFontTx/>
                <a:buNone/>
                <a:tabLst/>
                <a:defRPr/>
              </a:pPr>
              <a:t>9</a:t>
            </a:fld>
            <a:endParaRPr kumimoji="0" lang="en-US" sz="1000" b="0" i="0" u="none" strike="noStrike" kern="1200" cap="none" spc="0" normalizeH="0" baseline="0" noProof="0" dirty="0">
              <a:ln>
                <a:noFill/>
              </a:ln>
              <a:solidFill>
                <a:schemeClr val="tx1"/>
              </a:solidFill>
              <a:effectLst/>
              <a:uLnTx/>
              <a:uFillTx/>
              <a:latin typeface="Calibri" charset="0"/>
              <a:ea typeface="ＭＳ Ｐゴシック" charset="0"/>
              <a:cs typeface="ＭＳ Ｐゴシック" charset="0"/>
            </a:endParaRPr>
          </a:p>
        </p:txBody>
      </p:sp>
      <p:sp>
        <p:nvSpPr>
          <p:cNvPr id="2" name="TextBox 1"/>
          <p:cNvSpPr txBox="1"/>
          <p:nvPr/>
        </p:nvSpPr>
        <p:spPr>
          <a:xfrm>
            <a:off x="679678" y="4854872"/>
            <a:ext cx="7796665" cy="523220"/>
          </a:xfrm>
          <a:prstGeom prst="rect">
            <a:avLst/>
          </a:prstGeom>
          <a:solidFill>
            <a:srgbClr val="FFFF00"/>
          </a:solidFill>
        </p:spPr>
        <p:txBody>
          <a:bodyPr wrap="square" rtlCol="0">
            <a:spAutoFit/>
          </a:bodyPr>
          <a:lstStyle/>
          <a:p>
            <a:pPr algn="ctr"/>
            <a:r>
              <a:rPr lang="en-SG" sz="2800" dirty="0"/>
              <a:t>Need for Standardized Approaches At Each Step</a:t>
            </a:r>
          </a:p>
        </p:txBody>
      </p:sp>
      <p:sp>
        <p:nvSpPr>
          <p:cNvPr id="17" name="Slide Number Placeholder 3"/>
          <p:cNvSpPr txBox="1">
            <a:spLocks/>
          </p:cNvSpPr>
          <p:nvPr/>
        </p:nvSpPr>
        <p:spPr>
          <a:xfrm>
            <a:off x="3505200" y="6176433"/>
            <a:ext cx="2133600" cy="365125"/>
          </a:xfrm>
          <a:prstGeom prst="rect">
            <a:avLst/>
          </a:prstGeom>
        </p:spPr>
        <p:txBody>
          <a:bodyPr vert="horz" lIns="91440" tIns="45720" rIns="91440" bIns="45720" rtlCol="0" anchor="ctr"/>
          <a:lstStyle>
            <a:defPPr>
              <a:defRPr lang="en-US"/>
            </a:defPPr>
            <a:lvl1pPr algn="ctr">
              <a:defRPr sz="1200">
                <a:solidFill>
                  <a:schemeClr val="accent1">
                    <a:lumMod val="60000"/>
                    <a:lumOff val="40000"/>
                  </a:schemeClr>
                </a:solidFill>
              </a:defRPr>
            </a:lvl1pPr>
          </a:lstStyle>
          <a:p>
            <a:r>
              <a:rPr lang="en-US" dirty="0"/>
              <a:t>12</a:t>
            </a:r>
          </a:p>
        </p:txBody>
      </p:sp>
    </p:spTree>
    <p:extLst>
      <p:ext uri="{BB962C8B-B14F-4D97-AF65-F5344CB8AC3E}">
        <p14:creationId xmlns:p14="http://schemas.microsoft.com/office/powerpoint/2010/main" val="2379472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7649E6962A76498C6B55E6ECC9577C" ma:contentTypeVersion="1" ma:contentTypeDescription="Create a new document." ma:contentTypeScope="" ma:versionID="aed322a845ed79dca0b73433ac5c5f71">
  <xsd:schema xmlns:xsd="http://www.w3.org/2001/XMLSchema" xmlns:xs="http://www.w3.org/2001/XMLSchema" xmlns:p="http://schemas.microsoft.com/office/2006/metadata/properties" xmlns:ns1="http://schemas.microsoft.com/sharepoint/v3" targetNamespace="http://schemas.microsoft.com/office/2006/metadata/properties" ma:root="true" ma:fieldsID="60f628a522287dae6cffdf536492cfa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55BB85-506E-44E4-A4B6-4E6A8E51A5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DC3923-D9AB-4F10-A7B6-9C17E1272CC5}">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32CBC3B-B082-469A-92A6-55EE5C610B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4633</TotalTime>
  <Words>1125</Words>
  <Application>Microsoft Office PowerPoint</Application>
  <PresentationFormat>On-screen Show (4:3)</PresentationFormat>
  <Paragraphs>199</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ＭＳ Ｐゴシック</vt:lpstr>
      <vt:lpstr>Arial</vt:lpstr>
      <vt:lpstr>Calibri</vt:lpstr>
      <vt:lpstr>Office Theme</vt:lpstr>
      <vt:lpstr>ITU Forum on Internet of Things:  A New Age of Smarter Living 18th January 2016 Singapore</vt:lpstr>
      <vt:lpstr>IoT</vt:lpstr>
      <vt:lpstr>Big Data</vt:lpstr>
      <vt:lpstr>IoT Meets Big Data</vt:lpstr>
      <vt:lpstr>Major advantages IoT to healthcare organizations </vt:lpstr>
      <vt:lpstr>Data is Integral to IoT</vt:lpstr>
      <vt:lpstr>Survey of the Use of IoT</vt:lpstr>
      <vt:lpstr>IoT &amp; Data Challenges</vt:lpstr>
      <vt:lpstr>Big Data Value Chain</vt:lpstr>
      <vt:lpstr>Generalized Approach to Standardization</vt:lpstr>
      <vt:lpstr>Considerations for Big Data Standardization</vt:lpstr>
      <vt:lpstr>Data Sources </vt:lpstr>
      <vt:lpstr>Big Data Standardization Challenges (1) </vt:lpstr>
      <vt:lpstr>PowerPoint Presentation</vt:lpstr>
      <vt:lpstr>Big Data or IoT ?</vt:lpstr>
      <vt:lpstr>Big data sample</vt:lpstr>
      <vt:lpstr>Controlled class room</vt:lpstr>
      <vt:lpstr>PowerPoint Presentation</vt:lpstr>
    </vt:vector>
  </TitlesOfParts>
  <Company>ITU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Gaspari</dc:creator>
  <cp:lastModifiedBy>hareva</cp:lastModifiedBy>
  <cp:revision>213</cp:revision>
  <cp:lastPrinted>2015-01-19T16:17:40Z</cp:lastPrinted>
  <dcterms:created xsi:type="dcterms:W3CDTF">2014-09-01T15:38:30Z</dcterms:created>
  <dcterms:modified xsi:type="dcterms:W3CDTF">2017-04-17T06:34:08Z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0x0101004F7649E6962A76498C6B55E6ECC9577C</vt:lpwstr>
  </property>
</Properties>
</file>