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5" r:id="rId8"/>
    <p:sldId id="276" r:id="rId9"/>
    <p:sldId id="277" r:id="rId10"/>
    <p:sldId id="278" r:id="rId11"/>
    <p:sldId id="279" r:id="rId12"/>
    <p:sldId id="262" r:id="rId13"/>
    <p:sldId id="274" r:id="rId14"/>
    <p:sldId id="263" r:id="rId15"/>
    <p:sldId id="264" r:id="rId16"/>
    <p:sldId id="266" r:id="rId17"/>
    <p:sldId id="267" r:id="rId18"/>
    <p:sldId id="269" r:id="rId19"/>
    <p:sldId id="273" r:id="rId20"/>
    <p:sldId id="270" r:id="rId21"/>
    <p:sldId id="271"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p:scale>
          <a:sx n="75" d="100"/>
          <a:sy n="75" d="100"/>
        </p:scale>
        <p:origin x="1122" y="-1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C6E142-2651-4E8B-9B86-CCA9DFF5450C}"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304315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6E142-2651-4E8B-9B86-CCA9DFF5450C}"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240392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6E142-2651-4E8B-9B86-CCA9DFF5450C}"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3F0F-4312-4E1A-BF17-91FD11F946B3}"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0501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6E142-2651-4E8B-9B86-CCA9DFF5450C}"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300764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6E142-2651-4E8B-9B86-CCA9DFF5450C}"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3F0F-4312-4E1A-BF17-91FD11F946B3}"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24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6E142-2651-4E8B-9B86-CCA9DFF5450C}"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2161036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6E142-2651-4E8B-9B86-CCA9DFF5450C}"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1681403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6E142-2651-4E8B-9B86-CCA9DFF5450C}"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106593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6E142-2651-4E8B-9B86-CCA9DFF5450C}"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267750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6E142-2651-4E8B-9B86-CCA9DFF5450C}"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21838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C6E142-2651-4E8B-9B86-CCA9DFF5450C}"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246092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6E142-2651-4E8B-9B86-CCA9DFF5450C}"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299428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6E142-2651-4E8B-9B86-CCA9DFF5450C}"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180173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6E142-2651-4E8B-9B86-CCA9DFF5450C}"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307881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1C6E142-2651-4E8B-9B86-CCA9DFF5450C}"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217753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6E142-2651-4E8B-9B86-CCA9DFF5450C}"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93F0F-4312-4E1A-BF17-91FD11F946B3}" type="slidenum">
              <a:rPr lang="en-US" smtClean="0"/>
              <a:t>‹#›</a:t>
            </a:fld>
            <a:endParaRPr lang="en-US"/>
          </a:p>
        </p:txBody>
      </p:sp>
    </p:spTree>
    <p:extLst>
      <p:ext uri="{BB962C8B-B14F-4D97-AF65-F5344CB8AC3E}">
        <p14:creationId xmlns:p14="http://schemas.microsoft.com/office/powerpoint/2010/main" val="360675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C6E142-2651-4E8B-9B86-CCA9DFF5450C}" type="datetimeFigureOut">
              <a:rPr lang="en-US" smtClean="0"/>
              <a:t>1/23/2017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C993F0F-4312-4E1A-BF17-91FD11F946B3}" type="slidenum">
              <a:rPr lang="en-US" smtClean="0"/>
              <a:t>‹#›</a:t>
            </a:fld>
            <a:endParaRPr lang="en-US"/>
          </a:p>
        </p:txBody>
      </p:sp>
    </p:spTree>
    <p:extLst>
      <p:ext uri="{BB962C8B-B14F-4D97-AF65-F5344CB8AC3E}">
        <p14:creationId xmlns:p14="http://schemas.microsoft.com/office/powerpoint/2010/main" val="176924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Integrated Practice Management Systems</a:t>
            </a:r>
          </a:p>
        </p:txBody>
      </p:sp>
      <p:sp>
        <p:nvSpPr>
          <p:cNvPr id="3" name="Subtitle 2"/>
          <p:cNvSpPr>
            <a:spLocks noGrp="1"/>
          </p:cNvSpPr>
          <p:nvPr>
            <p:ph type="subTitle" idx="1"/>
          </p:nvPr>
        </p:nvSpPr>
        <p:spPr/>
        <p:txBody>
          <a:bodyPr/>
          <a:lstStyle/>
          <a:p>
            <a:r>
              <a:rPr lang="en-US" dirty="0"/>
              <a:t>Medical Informatics even semester - 2017</a:t>
            </a:r>
          </a:p>
        </p:txBody>
      </p:sp>
    </p:spTree>
    <p:extLst>
      <p:ext uri="{BB962C8B-B14F-4D97-AF65-F5344CB8AC3E}">
        <p14:creationId xmlns:p14="http://schemas.microsoft.com/office/powerpoint/2010/main" val="3598470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Patient Encounter</a:t>
            </a:r>
            <a:endParaRPr lang="id-ID" dirty="0"/>
          </a:p>
        </p:txBody>
      </p:sp>
      <p:sp>
        <p:nvSpPr>
          <p:cNvPr id="3" name="Content Placeholder 2"/>
          <p:cNvSpPr>
            <a:spLocks noGrp="1"/>
          </p:cNvSpPr>
          <p:nvPr>
            <p:ph idx="1"/>
          </p:nvPr>
        </p:nvSpPr>
        <p:spPr/>
        <p:txBody>
          <a:bodyPr/>
          <a:lstStyle/>
          <a:p>
            <a:r>
              <a:rPr lang="en-US" dirty="0"/>
              <a:t>The patient is discharged after a receptionist collects any money due and schedules any follow-up visits.</a:t>
            </a:r>
            <a:endParaRPr lang="id-ID" dirty="0"/>
          </a:p>
        </p:txBody>
      </p:sp>
    </p:spTree>
    <p:extLst>
      <p:ext uri="{BB962C8B-B14F-4D97-AF65-F5344CB8AC3E}">
        <p14:creationId xmlns:p14="http://schemas.microsoft.com/office/powerpoint/2010/main" val="76542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Telephone calls in a Medical Office</a:t>
            </a:r>
            <a:endParaRPr lang="id-ID" dirty="0"/>
          </a:p>
        </p:txBody>
      </p:sp>
      <p:sp>
        <p:nvSpPr>
          <p:cNvPr id="3" name="Content Placeholder 2"/>
          <p:cNvSpPr>
            <a:spLocks noGrp="1"/>
          </p:cNvSpPr>
          <p:nvPr>
            <p:ph idx="1"/>
          </p:nvPr>
        </p:nvSpPr>
        <p:spPr/>
        <p:txBody>
          <a:bodyPr/>
          <a:lstStyle/>
          <a:p>
            <a:r>
              <a:rPr lang="en-US" dirty="0"/>
              <a:t>Calls to the practice may be for various reasons from cancelling an appointment to asking if the doctor can see a patient who does not have an </a:t>
            </a:r>
            <a:r>
              <a:rPr lang="id-ID" dirty="0"/>
              <a:t>appointment.</a:t>
            </a:r>
          </a:p>
        </p:txBody>
      </p:sp>
    </p:spTree>
    <p:extLst>
      <p:ext uri="{BB962C8B-B14F-4D97-AF65-F5344CB8AC3E}">
        <p14:creationId xmlns:p14="http://schemas.microsoft.com/office/powerpoint/2010/main" val="35687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 Management Systems and EHRs</a:t>
            </a:r>
          </a:p>
        </p:txBody>
      </p:sp>
      <p:sp>
        <p:nvSpPr>
          <p:cNvPr id="3" name="Content Placeholder 2"/>
          <p:cNvSpPr>
            <a:spLocks noGrp="1"/>
          </p:cNvSpPr>
          <p:nvPr>
            <p:ph idx="1"/>
          </p:nvPr>
        </p:nvSpPr>
        <p:spPr/>
        <p:txBody>
          <a:bodyPr/>
          <a:lstStyle/>
          <a:p>
            <a:pPr marL="0" indent="0">
              <a:buNone/>
            </a:pPr>
            <a:r>
              <a:rPr lang="en-US" dirty="0"/>
              <a:t>When the administrators of a medical practice commit to the conversion of paper-based or hybrid records to an electronic health record system, they should strongly consider converting their existing practice management system to one that is integrated with the EHR they chose.</a:t>
            </a:r>
          </a:p>
          <a:p>
            <a:r>
              <a:rPr lang="en-US" dirty="0"/>
              <a:t>In March of 2008, the Medical Society of New York reported on the experience of a solo, internal medicine practice in identifying, purchasing, implementing and maintaining an EHR with a PM system. Some of the highlights from this article include:</a:t>
            </a:r>
          </a:p>
        </p:txBody>
      </p:sp>
    </p:spTree>
    <p:extLst>
      <p:ext uri="{BB962C8B-B14F-4D97-AF65-F5344CB8AC3E}">
        <p14:creationId xmlns:p14="http://schemas.microsoft.com/office/powerpoint/2010/main" val="419520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219200"/>
            <a:ext cx="6347714" cy="4822163"/>
          </a:xfrm>
        </p:spPr>
        <p:txBody>
          <a:bodyPr>
            <a:normAutofit/>
          </a:bodyPr>
          <a:lstStyle/>
          <a:p>
            <a:r>
              <a:rPr lang="en-US" dirty="0"/>
              <a:t>Chose in-office server over application service provider (ASP) because it was more affordable since the practice already had old computers that could be used as workstations </a:t>
            </a:r>
          </a:p>
          <a:p>
            <a:r>
              <a:rPr lang="en-US" dirty="0"/>
              <a:t>Chose to pay a monthly subscription fee to use the EHR/PM software because it was less expensive than purchasing software and hardware required. Lease agreement was approximately $400 per month for software and off-site HIT support.</a:t>
            </a:r>
          </a:p>
          <a:p>
            <a:r>
              <a:rPr lang="en-US" dirty="0"/>
              <a:t>HIT vendor provided most of the on-site technical support during the first three months</a:t>
            </a:r>
          </a:p>
          <a:p>
            <a:r>
              <a:rPr lang="en-US" dirty="0"/>
              <a:t>Chose the EHR from same vendor as PM because, “to run an efficient office, the two systems should be totally compatible and ideally share the same database.”</a:t>
            </a:r>
            <a:endParaRPr lang="id-ID" dirty="0"/>
          </a:p>
        </p:txBody>
      </p:sp>
    </p:spTree>
    <p:extLst>
      <p:ext uri="{BB962C8B-B14F-4D97-AF65-F5344CB8AC3E}">
        <p14:creationId xmlns:p14="http://schemas.microsoft.com/office/powerpoint/2010/main" val="296512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success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Many practices report that part of their overall success with implementing an EHR with a PM system is due to the </a:t>
            </a:r>
            <a:r>
              <a:rPr lang="en-US" dirty="0">
                <a:solidFill>
                  <a:srgbClr val="FF0000"/>
                </a:solidFill>
              </a:rPr>
              <a:t>increased efficiency and accuracy of the billing process </a:t>
            </a:r>
            <a:r>
              <a:rPr lang="en-US" dirty="0"/>
              <a:t>when the systems are integrated. </a:t>
            </a:r>
          </a:p>
          <a:p>
            <a:pPr marL="0" indent="0">
              <a:buNone/>
            </a:pPr>
            <a:r>
              <a:rPr lang="en-US" dirty="0"/>
              <a:t>One alternative </a:t>
            </a:r>
            <a:r>
              <a:rPr lang="en-US" dirty="0">
                <a:solidFill>
                  <a:srgbClr val="FF0000"/>
                </a:solidFill>
              </a:rPr>
              <a:t>to discontinuing an existing PM system </a:t>
            </a:r>
            <a:r>
              <a:rPr lang="en-US" dirty="0"/>
              <a:t>– especially one that works very well and that everyone in the office who uses it is comfortable with, is to find a reputable EHR vendor that offers interface capabilities with your existing PM system vendor.</a:t>
            </a:r>
          </a:p>
          <a:p>
            <a:pPr marL="0" indent="0">
              <a:buNone/>
            </a:pPr>
            <a:r>
              <a:rPr lang="en-US" dirty="0"/>
              <a:t>For example, Eclipsys (formerly </a:t>
            </a:r>
            <a:r>
              <a:rPr lang="en-US" dirty="0" err="1"/>
              <a:t>MediNotes</a:t>
            </a:r>
            <a:r>
              <a:rPr lang="en-US" dirty="0"/>
              <a:t>), has a list of PM systems with which their EHR interfaces. </a:t>
            </a:r>
          </a:p>
          <a:p>
            <a:pPr marL="0" indent="0">
              <a:buNone/>
            </a:pPr>
            <a:r>
              <a:rPr lang="en-US" dirty="0"/>
              <a:t>One potential setback is anytime a vendor upgrades its software, the interfaces have to be tested and both vendors may need to get involved.</a:t>
            </a:r>
          </a:p>
        </p:txBody>
      </p:sp>
    </p:spTree>
    <p:extLst>
      <p:ext uri="{BB962C8B-B14F-4D97-AF65-F5344CB8AC3E}">
        <p14:creationId xmlns:p14="http://schemas.microsoft.com/office/powerpoint/2010/main" val="1060644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of the highlights from implementing EHR with a PM system. </a:t>
            </a:r>
          </a:p>
        </p:txBody>
      </p:sp>
      <p:sp>
        <p:nvSpPr>
          <p:cNvPr id="3" name="Content Placeholder 2"/>
          <p:cNvSpPr>
            <a:spLocks noGrp="1"/>
          </p:cNvSpPr>
          <p:nvPr>
            <p:ph idx="1"/>
          </p:nvPr>
        </p:nvSpPr>
        <p:spPr/>
        <p:txBody>
          <a:bodyPr>
            <a:normAutofit/>
          </a:bodyPr>
          <a:lstStyle/>
          <a:p>
            <a:r>
              <a:rPr lang="en-US" dirty="0"/>
              <a:t>Chose in-office server over application service provider (ASP) because it was more affordable since the practice already had old computers that could be used as workstations and they did not already have business-grade broadband Internet service provider necessary for an ASP arrangement</a:t>
            </a:r>
          </a:p>
          <a:p>
            <a:r>
              <a:rPr lang="en-US" noProof="1"/>
              <a:t>Chose to pay a monthly subscription fee to use the EHR/PM software because it was less expensive than purchasing software and hardware required. Lease agreement was approximately $400 per month for software and off-site HIT support.</a:t>
            </a:r>
            <a:endParaRPr lang="en-US" dirty="0"/>
          </a:p>
        </p:txBody>
      </p:sp>
    </p:spTree>
    <p:extLst>
      <p:ext uri="{BB962C8B-B14F-4D97-AF65-F5344CB8AC3E}">
        <p14:creationId xmlns:p14="http://schemas.microsoft.com/office/powerpoint/2010/main" val="10996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of …</a:t>
            </a:r>
          </a:p>
        </p:txBody>
      </p:sp>
      <p:sp>
        <p:nvSpPr>
          <p:cNvPr id="3" name="Content Placeholder 2"/>
          <p:cNvSpPr>
            <a:spLocks noGrp="1"/>
          </p:cNvSpPr>
          <p:nvPr>
            <p:ph idx="1"/>
          </p:nvPr>
        </p:nvSpPr>
        <p:spPr/>
        <p:txBody>
          <a:bodyPr/>
          <a:lstStyle/>
          <a:p>
            <a:r>
              <a:rPr lang="en-US" dirty="0"/>
              <a:t>Chose the EHR from same vendor as PM because, “to run an efficient office, the two systems should be totally compatible and ideally share the same database.”</a:t>
            </a:r>
          </a:p>
        </p:txBody>
      </p:sp>
    </p:spTree>
    <p:extLst>
      <p:ext uri="{BB962C8B-B14F-4D97-AF65-F5344CB8AC3E}">
        <p14:creationId xmlns:p14="http://schemas.microsoft.com/office/powerpoint/2010/main" val="261178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 systems criteria</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PM systems criteria most important to most of the  healthcare practitioners included: </a:t>
            </a:r>
          </a:p>
          <a:p>
            <a:r>
              <a:rPr lang="en-US" dirty="0"/>
              <a:t>perform the same functions as a paper record only better; </a:t>
            </a:r>
          </a:p>
          <a:p>
            <a:r>
              <a:rPr lang="en-US" dirty="0"/>
              <a:t>affordability; </a:t>
            </a:r>
          </a:p>
          <a:p>
            <a:r>
              <a:rPr lang="en-US" dirty="0"/>
              <a:t>navigability for all users between both the EHR and the PM systems; </a:t>
            </a:r>
          </a:p>
          <a:p>
            <a:r>
              <a:rPr lang="en-US" dirty="0"/>
              <a:t>adaptability -the records and templates for information were easily modified and customized as patient information and practice needs changed; </a:t>
            </a:r>
          </a:p>
          <a:p>
            <a:r>
              <a:rPr lang="en-US" dirty="0"/>
              <a:t>track record of vendor; </a:t>
            </a:r>
          </a:p>
          <a:p>
            <a:r>
              <a:rPr lang="en-US" dirty="0"/>
              <a:t>ease of data entry; </a:t>
            </a:r>
          </a:p>
          <a:p>
            <a:r>
              <a:rPr lang="en-US" dirty="0"/>
              <a:t>tight security.</a:t>
            </a:r>
          </a:p>
        </p:txBody>
      </p:sp>
    </p:spTree>
    <p:extLst>
      <p:ext uri="{BB962C8B-B14F-4D97-AF65-F5344CB8AC3E}">
        <p14:creationId xmlns:p14="http://schemas.microsoft.com/office/powerpoint/2010/main" val="21175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 Management System Examples</a:t>
            </a:r>
          </a:p>
        </p:txBody>
      </p:sp>
      <p:sp>
        <p:nvSpPr>
          <p:cNvPr id="3" name="Content Placeholder 2"/>
          <p:cNvSpPr>
            <a:spLocks noGrp="1"/>
          </p:cNvSpPr>
          <p:nvPr>
            <p:ph idx="1"/>
          </p:nvPr>
        </p:nvSpPr>
        <p:spPr/>
        <p:txBody>
          <a:bodyPr/>
          <a:lstStyle/>
          <a:p>
            <a:pPr marL="0" indent="0">
              <a:buNone/>
            </a:pPr>
            <a:r>
              <a:rPr lang="en-US" dirty="0"/>
              <a:t>There are more than 200 practice management systems on the market with a variety of PM features to include integration with an EHR and the availability as both a client server model and/or an ASP model.</a:t>
            </a:r>
          </a:p>
        </p:txBody>
      </p:sp>
    </p:spTree>
    <p:extLst>
      <p:ext uri="{BB962C8B-B14F-4D97-AF65-F5344CB8AC3E}">
        <p14:creationId xmlns:p14="http://schemas.microsoft.com/office/powerpoint/2010/main" val="2461828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For prospective purchasers of PM systems and/or EHR systems several resources are worth </a:t>
            </a:r>
            <a:r>
              <a:rPr lang="id-ID" sz="2000" dirty="0"/>
              <a:t>mentioning</a:t>
            </a:r>
            <a:r>
              <a:rPr lang="en-US" sz="2000" dirty="0"/>
              <a:t>:</a:t>
            </a:r>
            <a:endParaRPr lang="id-ID" sz="2000" dirty="0"/>
          </a:p>
        </p:txBody>
      </p:sp>
      <p:sp>
        <p:nvSpPr>
          <p:cNvPr id="3" name="Content Placeholder 2"/>
          <p:cNvSpPr>
            <a:spLocks noGrp="1"/>
          </p:cNvSpPr>
          <p:nvPr>
            <p:ph idx="1"/>
          </p:nvPr>
        </p:nvSpPr>
        <p:spPr/>
        <p:txBody>
          <a:bodyPr>
            <a:normAutofit fontScale="70000" lnSpcReduction="20000"/>
          </a:bodyPr>
          <a:lstStyle/>
          <a:p>
            <a:r>
              <a:rPr lang="en-US" dirty="0" err="1"/>
              <a:t>Capterra</a:t>
            </a:r>
            <a:r>
              <a:rPr lang="en-US" dirty="0"/>
              <a:t> is a web site that includes a search engine with filters for operating systems (platform), number of users, PM features, inclusion with EHRs, location (example USA) and annual revenue. Over 200 products are included with hyperlinks to the individual web </a:t>
            </a:r>
            <a:r>
              <a:rPr lang="id-ID" dirty="0"/>
              <a:t>sites, demos and tours 12</a:t>
            </a:r>
          </a:p>
          <a:p>
            <a:r>
              <a:rPr lang="en-US" dirty="0" err="1"/>
              <a:t>EHRScope</a:t>
            </a:r>
            <a:r>
              <a:rPr lang="en-US" dirty="0"/>
              <a:t> is a search engine for EHRs but includes the ability to filter the search for EHRs that include PM systems, as well as differentiate between systems are </a:t>
            </a:r>
            <a:r>
              <a:rPr lang="en-US" dirty="0" err="1"/>
              <a:t>are</a:t>
            </a:r>
            <a:r>
              <a:rPr lang="en-US" dirty="0"/>
              <a:t> web-based or client-server based. Without filtering, 342 EHRs are included 13</a:t>
            </a:r>
          </a:p>
          <a:p>
            <a:r>
              <a:rPr lang="en-US" dirty="0"/>
              <a:t>“Selecting a Practice Management System” is a monograph by the American College of Physicians. Members can access this resource that focuses how to go about selecting a PM system, in terms of the steps that are necessary prior to purchase 14</a:t>
            </a:r>
          </a:p>
          <a:p>
            <a:r>
              <a:rPr lang="en-US" dirty="0"/>
              <a:t>“Medical Practice Management Buyer’s Guide” is a May 2008 web-based resource that includes pricing and tips before purchase.</a:t>
            </a:r>
          </a:p>
          <a:p>
            <a:r>
              <a:rPr lang="en-US" dirty="0"/>
              <a:t>The Online Consultant is a fee based generator of “requests for proposal” (RFP). In the case of PM systems they generate detailed questions about price and functional requirements.</a:t>
            </a:r>
          </a:p>
          <a:p>
            <a:r>
              <a:rPr lang="en-US" dirty="0"/>
              <a:t>Once the RFP is complete they offer the ability to graph and create comparison reports between vendors. Charge is $695 for PM RFP 16</a:t>
            </a:r>
            <a:endParaRPr lang="id-ID" dirty="0"/>
          </a:p>
        </p:txBody>
      </p:sp>
    </p:spTree>
    <p:extLst>
      <p:ext uri="{BB962C8B-B14F-4D97-AF65-F5344CB8AC3E}">
        <p14:creationId xmlns:p14="http://schemas.microsoft.com/office/powerpoint/2010/main" val="426135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br>
              <a:rPr lang="en-US" dirty="0"/>
            </a:br>
            <a:endParaRPr lang="en-US" dirty="0"/>
          </a:p>
        </p:txBody>
      </p:sp>
      <p:sp>
        <p:nvSpPr>
          <p:cNvPr id="3" name="Content Placeholder 2"/>
          <p:cNvSpPr>
            <a:spLocks noGrp="1"/>
          </p:cNvSpPr>
          <p:nvPr>
            <p:ph idx="1"/>
          </p:nvPr>
        </p:nvSpPr>
        <p:spPr/>
        <p:txBody>
          <a:bodyPr>
            <a:noAutofit/>
          </a:bodyPr>
          <a:lstStyle/>
          <a:p>
            <a:pPr marL="0" indent="0">
              <a:spcBef>
                <a:spcPts val="500"/>
              </a:spcBef>
              <a:buNone/>
            </a:pPr>
            <a:r>
              <a:rPr lang="en-US" sz="1600" dirty="0"/>
              <a:t>After reading this chapter the reader should be able to:</a:t>
            </a:r>
          </a:p>
          <a:p>
            <a:pPr>
              <a:spcBef>
                <a:spcPts val="500"/>
              </a:spcBef>
            </a:pPr>
            <a:r>
              <a:rPr lang="en-US" sz="1600" dirty="0"/>
              <a:t>Document </a:t>
            </a:r>
            <a:r>
              <a:rPr lang="en-US" sz="1600" dirty="0">
                <a:solidFill>
                  <a:srgbClr val="FF0000"/>
                </a:solidFill>
              </a:rPr>
              <a:t>the workflow in a medical office </a:t>
            </a:r>
            <a:r>
              <a:rPr lang="en-US" sz="1600" dirty="0"/>
              <a:t>that utilizes a practice management (PM)</a:t>
            </a:r>
          </a:p>
          <a:p>
            <a:pPr>
              <a:spcBef>
                <a:spcPts val="500"/>
              </a:spcBef>
            </a:pPr>
            <a:r>
              <a:rPr lang="en-US" sz="1600" dirty="0"/>
              <a:t>System integrated with an electronic health record system</a:t>
            </a:r>
          </a:p>
          <a:p>
            <a:pPr>
              <a:spcBef>
                <a:spcPts val="500"/>
              </a:spcBef>
            </a:pPr>
            <a:r>
              <a:rPr lang="en-US" sz="1600" dirty="0"/>
              <a:t>Compare the functionality of a </a:t>
            </a:r>
            <a:r>
              <a:rPr lang="en-US" sz="1600" dirty="0">
                <a:solidFill>
                  <a:srgbClr val="FF0000"/>
                </a:solidFill>
              </a:rPr>
              <a:t>standalone PM </a:t>
            </a:r>
            <a:r>
              <a:rPr lang="en-US" sz="1600" dirty="0"/>
              <a:t>system with </a:t>
            </a:r>
            <a:r>
              <a:rPr lang="en-US" sz="1600" dirty="0">
                <a:solidFill>
                  <a:srgbClr val="FF0000"/>
                </a:solidFill>
              </a:rPr>
              <a:t>fully integrated PM </a:t>
            </a:r>
            <a:r>
              <a:rPr lang="en-US" sz="1600" dirty="0"/>
              <a:t>software as part of a robust </a:t>
            </a:r>
            <a:r>
              <a:rPr lang="en-US" sz="1600" dirty="0">
                <a:solidFill>
                  <a:srgbClr val="FF0000"/>
                </a:solidFill>
              </a:rPr>
              <a:t>EHR system</a:t>
            </a:r>
          </a:p>
          <a:p>
            <a:pPr>
              <a:spcBef>
                <a:spcPts val="500"/>
              </a:spcBef>
            </a:pPr>
            <a:r>
              <a:rPr lang="en-US" sz="1600" dirty="0"/>
              <a:t>Identify the </a:t>
            </a:r>
            <a:r>
              <a:rPr lang="en-US" sz="1600" dirty="0">
                <a:solidFill>
                  <a:srgbClr val="FF0000"/>
                </a:solidFill>
              </a:rPr>
              <a:t>features</a:t>
            </a:r>
            <a:r>
              <a:rPr lang="en-US" sz="1600" dirty="0"/>
              <a:t> of an integrated practice management system</a:t>
            </a:r>
          </a:p>
          <a:p>
            <a:pPr>
              <a:spcBef>
                <a:spcPts val="500"/>
              </a:spcBef>
            </a:pPr>
            <a:r>
              <a:rPr lang="en-US" sz="1600" dirty="0"/>
              <a:t>List the most common integrated </a:t>
            </a:r>
            <a:r>
              <a:rPr lang="en-US" sz="1600" dirty="0">
                <a:solidFill>
                  <a:srgbClr val="FF0000"/>
                </a:solidFill>
              </a:rPr>
              <a:t>PM software packages </a:t>
            </a:r>
            <a:r>
              <a:rPr lang="en-US" sz="1600" dirty="0"/>
              <a:t>currently available</a:t>
            </a:r>
          </a:p>
          <a:p>
            <a:pPr>
              <a:spcBef>
                <a:spcPts val="500"/>
              </a:spcBef>
            </a:pPr>
            <a:r>
              <a:rPr lang="en-US" sz="1600" dirty="0"/>
              <a:t>Identify the key advantages and obstacles in converting from </a:t>
            </a:r>
            <a:r>
              <a:rPr lang="en-US" sz="1600" dirty="0">
                <a:solidFill>
                  <a:srgbClr val="FF0000"/>
                </a:solidFill>
              </a:rPr>
              <a:t>paper records and a standalone </a:t>
            </a:r>
            <a:r>
              <a:rPr lang="en-US" sz="1600" dirty="0"/>
              <a:t>PM system to an integrated PM with EHR system</a:t>
            </a:r>
          </a:p>
          <a:p>
            <a:pPr>
              <a:spcBef>
                <a:spcPts val="500"/>
              </a:spcBef>
            </a:pPr>
            <a:r>
              <a:rPr lang="en-US" sz="1600" dirty="0"/>
              <a:t>Discuss </a:t>
            </a:r>
            <a:r>
              <a:rPr lang="en-US" sz="1600" dirty="0">
                <a:solidFill>
                  <a:srgbClr val="FF0000"/>
                </a:solidFill>
              </a:rPr>
              <a:t>emerging trends </a:t>
            </a:r>
            <a:r>
              <a:rPr lang="en-US" sz="1600" dirty="0"/>
              <a:t>in practice management</a:t>
            </a:r>
          </a:p>
        </p:txBody>
      </p:sp>
    </p:spTree>
    <p:extLst>
      <p:ext uri="{BB962C8B-B14F-4D97-AF65-F5344CB8AC3E}">
        <p14:creationId xmlns:p14="http://schemas.microsoft.com/office/powerpoint/2010/main" val="704456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26" t="15476" r="7745" b="15873"/>
          <a:stretch/>
        </p:blipFill>
        <p:spPr bwMode="auto">
          <a:xfrm>
            <a:off x="381000" y="1095828"/>
            <a:ext cx="8577944" cy="50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050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Key Points</a:t>
            </a:r>
          </a:p>
        </p:txBody>
      </p:sp>
      <p:sp>
        <p:nvSpPr>
          <p:cNvPr id="3" name="Content Placeholder 2"/>
          <p:cNvSpPr>
            <a:spLocks noGrp="1"/>
          </p:cNvSpPr>
          <p:nvPr>
            <p:ph idx="1"/>
          </p:nvPr>
        </p:nvSpPr>
        <p:spPr/>
        <p:txBody>
          <a:bodyPr>
            <a:normAutofit lnSpcReduction="10000"/>
          </a:bodyPr>
          <a:lstStyle/>
          <a:p>
            <a:r>
              <a:rPr lang="en-US" dirty="0"/>
              <a:t>Many medical practices are struggling with implementation of EHRs and how to determine the return on investment (ROI) for a new integrated PM system </a:t>
            </a:r>
          </a:p>
          <a:p>
            <a:r>
              <a:rPr lang="en-US" dirty="0"/>
              <a:t>As reimbursement methodologies become increasingly more complex and tied to quality measures, it is of utmost importance to ensure a medical office has the tools to obtain full payment to which the practice is legally and ethically entitled by collecting all of the appropriate data that justifies medical necessity and </a:t>
            </a:r>
            <a:r>
              <a:rPr lang="id-ID" dirty="0"/>
              <a:t>compliance with quality guidelines</a:t>
            </a:r>
          </a:p>
          <a:p>
            <a:r>
              <a:rPr lang="en-US" dirty="0"/>
              <a:t>Practitioners not only have to provide high quality and safe patient care but they must do so as efficiently and effectively as to remain competitive</a:t>
            </a:r>
            <a:endParaRPr lang="id-ID" dirty="0"/>
          </a:p>
        </p:txBody>
      </p:sp>
    </p:spTree>
    <p:extLst>
      <p:ext uri="{BB962C8B-B14F-4D97-AF65-F5344CB8AC3E}">
        <p14:creationId xmlns:p14="http://schemas.microsoft.com/office/powerpoint/2010/main" val="2683584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id-ID" dirty="0"/>
          </a:p>
        </p:txBody>
      </p:sp>
      <p:sp>
        <p:nvSpPr>
          <p:cNvPr id="3" name="Content Placeholder 2"/>
          <p:cNvSpPr>
            <a:spLocks noGrp="1"/>
          </p:cNvSpPr>
          <p:nvPr>
            <p:ph idx="1"/>
          </p:nvPr>
        </p:nvSpPr>
        <p:spPr>
          <a:xfrm>
            <a:off x="609599" y="1371600"/>
            <a:ext cx="6347714" cy="4517363"/>
          </a:xfrm>
        </p:spPr>
        <p:txBody>
          <a:bodyPr>
            <a:noAutofit/>
          </a:bodyPr>
          <a:lstStyle/>
          <a:p>
            <a:r>
              <a:rPr lang="en-US" sz="1500" dirty="0"/>
              <a:t>There are dozens of options for ambulatory care practices to investigate before converting to a robust electronic health record system that is fully integrated with, or interfaced with, a comprehensive practice management system. </a:t>
            </a:r>
          </a:p>
          <a:p>
            <a:r>
              <a:rPr lang="en-US" sz="1500" dirty="0"/>
              <a:t>The chapter in this book on electronic health records discusses the steps a practice can take to identify the best overall electronic health record and practice management system based on factors such as size and type of practice, degree to which each physician supports the transition, information technology preferences (servers, technical support, purchase versus lease etc.), priority of various features, projected return on investment (ROI) and other considerations. The practice management piece fits in nicely with the overall HER selection, implementation, training and maintenance process but should be included from the start rather than starting the selection and implementation piece after the EHR system is already in place.</a:t>
            </a:r>
          </a:p>
          <a:p>
            <a:r>
              <a:rPr lang="en-US" sz="1500" dirty="0"/>
              <a:t>Although not every practice that implemented an EHR/PM system agrees, the combination of functionality between the clinical aspects and the business aspects of medical practice is considered the ideal future direction by many physicians and administrators who have had their combined systems long enough to enjoy an excellent return on their investment, improved efficiency, improved quality of care documentation and reimbursement.</a:t>
            </a:r>
            <a:endParaRPr lang="id-ID" sz="1500" dirty="0"/>
          </a:p>
        </p:txBody>
      </p:sp>
    </p:spTree>
    <p:extLst>
      <p:ext uri="{BB962C8B-B14F-4D97-AF65-F5344CB8AC3E}">
        <p14:creationId xmlns:p14="http://schemas.microsoft.com/office/powerpoint/2010/main" val="135696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normAutofit/>
          </a:bodyPr>
          <a:lstStyle/>
          <a:p>
            <a:pPr marL="0" indent="0">
              <a:buNone/>
            </a:pPr>
            <a:r>
              <a:rPr lang="en-US" sz="2000" dirty="0"/>
              <a:t>Medical practice management software (PMS) is a category of software that deals with the day-to-day operations of a medical practice. Such software frequently allows users to </a:t>
            </a:r>
          </a:p>
          <a:p>
            <a:r>
              <a:rPr lang="en-US" sz="2000" dirty="0"/>
              <a:t>capture patient demographics, </a:t>
            </a:r>
          </a:p>
          <a:p>
            <a:r>
              <a:rPr lang="en-US" sz="2000" dirty="0"/>
              <a:t>schedule appointments, </a:t>
            </a:r>
          </a:p>
          <a:p>
            <a:r>
              <a:rPr lang="en-US" sz="2000" dirty="0"/>
              <a:t>maintain lists of insurance payers, </a:t>
            </a:r>
          </a:p>
          <a:p>
            <a:r>
              <a:rPr lang="en-US" sz="2000" dirty="0"/>
              <a:t>perform billing tasks, and </a:t>
            </a:r>
          </a:p>
          <a:p>
            <a:r>
              <a:rPr lang="en-US" sz="2000" dirty="0"/>
              <a:t>generate reports.</a:t>
            </a:r>
          </a:p>
        </p:txBody>
      </p:sp>
    </p:spTree>
    <p:extLst>
      <p:ext uri="{BB962C8B-B14F-4D97-AF65-F5344CB8AC3E}">
        <p14:creationId xmlns:p14="http://schemas.microsoft.com/office/powerpoint/2010/main" val="407681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34201" cy="1320800"/>
          </a:xfrm>
        </p:spPr>
        <p:txBody>
          <a:bodyPr/>
          <a:lstStyle/>
          <a:p>
            <a:r>
              <a:rPr lang="en-US" dirty="0"/>
              <a:t>Capture patient demographics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 PM system is designed to capture all of the data from a patient encounter necessary to obtain reimbursement for the services provided. This data is then used to:</a:t>
            </a:r>
          </a:p>
          <a:p>
            <a:r>
              <a:rPr lang="en-US" dirty="0"/>
              <a:t>Generate claims to seek reimbursement from healthcare payers</a:t>
            </a:r>
          </a:p>
          <a:p>
            <a:r>
              <a:rPr lang="en-US" dirty="0"/>
              <a:t>Apply payments and denials</a:t>
            </a:r>
          </a:p>
          <a:p>
            <a:r>
              <a:rPr lang="en-US" dirty="0"/>
              <a:t>Generate </a:t>
            </a:r>
            <a:r>
              <a:rPr lang="en-US" dirty="0">
                <a:solidFill>
                  <a:srgbClr val="FF0000"/>
                </a:solidFill>
              </a:rPr>
              <a:t>patient statements </a:t>
            </a:r>
            <a:r>
              <a:rPr lang="en-US" dirty="0"/>
              <a:t>for any balance that is the patient’s responsibility</a:t>
            </a:r>
          </a:p>
          <a:p>
            <a:r>
              <a:rPr lang="en-US" dirty="0"/>
              <a:t>Generate business correspondence</a:t>
            </a:r>
          </a:p>
          <a:p>
            <a:r>
              <a:rPr lang="en-US" dirty="0">
                <a:solidFill>
                  <a:srgbClr val="FF0000"/>
                </a:solidFill>
              </a:rPr>
              <a:t>Build databases for practice and referring physicians, payers, patient demographics and patient encounter transact</a:t>
            </a:r>
            <a:r>
              <a:rPr lang="en-US" dirty="0"/>
              <a:t>ions (i.e., date, diagnosis codes, procedure codes, amount charged, amount paid, date paid, billing messages, place and type of service codes etc.)</a:t>
            </a:r>
          </a:p>
          <a:p>
            <a:pPr marL="0" indent="0">
              <a:buNone/>
            </a:pPr>
            <a:r>
              <a:rPr lang="en-US" dirty="0"/>
              <a:t>Additionally, a PM system provides routine and ad hoc reports so that an administrator can analyze the trends for a given practice and implement performance improvement strategies based on the findings.</a:t>
            </a:r>
          </a:p>
        </p:txBody>
      </p:sp>
    </p:spTree>
    <p:extLst>
      <p:ext uri="{BB962C8B-B14F-4D97-AF65-F5344CB8AC3E}">
        <p14:creationId xmlns:p14="http://schemas.microsoft.com/office/powerpoint/2010/main" val="379324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924801" cy="1320800"/>
          </a:xfrm>
        </p:spPr>
        <p:txBody>
          <a:bodyPr>
            <a:normAutofit/>
          </a:bodyPr>
          <a:lstStyle/>
          <a:p>
            <a:r>
              <a:rPr lang="en-US" dirty="0"/>
              <a:t>Clinical and Administrative Workflow in a Medical Office</a:t>
            </a:r>
          </a:p>
        </p:txBody>
      </p:sp>
      <p:sp>
        <p:nvSpPr>
          <p:cNvPr id="3" name="Content Placeholder 2"/>
          <p:cNvSpPr>
            <a:spLocks noGrp="1"/>
          </p:cNvSpPr>
          <p:nvPr>
            <p:ph idx="1"/>
          </p:nvPr>
        </p:nvSpPr>
        <p:spPr/>
        <p:txBody>
          <a:bodyPr/>
          <a:lstStyle/>
          <a:p>
            <a:pPr marL="0" indent="0">
              <a:buNone/>
            </a:pP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04975"/>
            <a:ext cx="79248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 y="6336268"/>
            <a:ext cx="5638800" cy="369332"/>
          </a:xfrm>
          <a:prstGeom prst="rect">
            <a:avLst/>
          </a:prstGeom>
        </p:spPr>
        <p:txBody>
          <a:bodyPr wrap="square">
            <a:spAutoFit/>
          </a:bodyPr>
          <a:lstStyle/>
          <a:p>
            <a:r>
              <a:rPr lang="en-US" dirty="0"/>
              <a:t>demonstrates typical outpatient office workflow.</a:t>
            </a:r>
          </a:p>
        </p:txBody>
      </p:sp>
    </p:spTree>
    <p:extLst>
      <p:ext uri="{BB962C8B-B14F-4D97-AF65-F5344CB8AC3E}">
        <p14:creationId xmlns:p14="http://schemas.microsoft.com/office/powerpoint/2010/main" val="336650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Clinical and Administrative Workflow in a Medical Office</a:t>
            </a:r>
          </a:p>
        </p:txBody>
      </p:sp>
      <p:sp>
        <p:nvSpPr>
          <p:cNvPr id="3" name="Content Placeholder 2"/>
          <p:cNvSpPr>
            <a:spLocks noGrp="1"/>
          </p:cNvSpPr>
          <p:nvPr>
            <p:ph idx="1"/>
          </p:nvPr>
        </p:nvSpPr>
        <p:spPr/>
        <p:txBody>
          <a:bodyPr>
            <a:normAutofit/>
          </a:bodyPr>
          <a:lstStyle/>
          <a:p>
            <a:pPr marL="0" indent="0">
              <a:buNone/>
            </a:pPr>
            <a:r>
              <a:rPr lang="en-US" dirty="0"/>
              <a:t>Patient Registration.</a:t>
            </a:r>
          </a:p>
          <a:p>
            <a:pPr marL="0" indent="0">
              <a:buNone/>
            </a:pPr>
            <a:r>
              <a:rPr lang="en-US" dirty="0"/>
              <a:t>Patient Encounter.</a:t>
            </a:r>
          </a:p>
          <a:p>
            <a:pPr marL="0" indent="0">
              <a:buNone/>
            </a:pPr>
            <a:r>
              <a:rPr lang="en-US" dirty="0"/>
              <a:t>Clinical Aspects of Patient Encounter.</a:t>
            </a:r>
          </a:p>
          <a:p>
            <a:pPr marL="0" indent="0">
              <a:buNone/>
            </a:pPr>
            <a:r>
              <a:rPr lang="en-US" dirty="0"/>
              <a:t>After the Patient Encounter.</a:t>
            </a:r>
          </a:p>
          <a:p>
            <a:pPr marL="0" indent="0">
              <a:buNone/>
            </a:pPr>
            <a:r>
              <a:rPr lang="en-US" dirty="0"/>
              <a:t>Telephone calls in a Medical Office.</a:t>
            </a:r>
          </a:p>
          <a:p>
            <a:pPr marL="0" indent="0">
              <a:buNone/>
            </a:pPr>
            <a:endParaRPr lang="en-US" dirty="0"/>
          </a:p>
          <a:p>
            <a:pPr marL="0" indent="0">
              <a:buNone/>
            </a:pPr>
            <a:endParaRPr lang="en-US" dirty="0"/>
          </a:p>
          <a:p>
            <a:pPr marL="0" indent="0">
              <a:buNone/>
            </a:pPr>
            <a:r>
              <a:rPr lang="en-US" dirty="0">
                <a:solidFill>
                  <a:srgbClr val="FF0000"/>
                </a:solidFill>
              </a:rPr>
              <a:t>Note: Read the topic from the PDF provided at the website.</a:t>
            </a:r>
          </a:p>
        </p:txBody>
      </p:sp>
    </p:spTree>
    <p:extLst>
      <p:ext uri="{BB962C8B-B14F-4D97-AF65-F5344CB8AC3E}">
        <p14:creationId xmlns:p14="http://schemas.microsoft.com/office/powerpoint/2010/main" val="74608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Patient Registration</a:t>
            </a:r>
          </a:p>
        </p:txBody>
      </p:sp>
      <p:sp>
        <p:nvSpPr>
          <p:cNvPr id="3" name="Content Placeholder 2"/>
          <p:cNvSpPr>
            <a:spLocks noGrp="1"/>
          </p:cNvSpPr>
          <p:nvPr>
            <p:ph idx="1"/>
          </p:nvPr>
        </p:nvSpPr>
        <p:spPr/>
        <p:txBody>
          <a:bodyPr/>
          <a:lstStyle/>
          <a:p>
            <a:r>
              <a:rPr lang="en-US" dirty="0"/>
              <a:t>This step includes obtaining demographic information, financially responsibility, </a:t>
            </a:r>
            <a:r>
              <a:rPr lang="id-ID" dirty="0"/>
              <a:t>scheduled for an appointment</a:t>
            </a:r>
            <a:r>
              <a:rPr lang="en-US" dirty="0"/>
              <a:t>, </a:t>
            </a:r>
            <a:r>
              <a:rPr lang="en-US" dirty="0" err="1"/>
              <a:t>etc</a:t>
            </a:r>
            <a:endParaRPr lang="id-ID" dirty="0"/>
          </a:p>
        </p:txBody>
      </p:sp>
    </p:spTree>
    <p:extLst>
      <p:ext uri="{BB962C8B-B14F-4D97-AF65-F5344CB8AC3E}">
        <p14:creationId xmlns:p14="http://schemas.microsoft.com/office/powerpoint/2010/main" val="301620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Patient Encounter</a:t>
            </a:r>
          </a:p>
        </p:txBody>
      </p:sp>
      <p:sp>
        <p:nvSpPr>
          <p:cNvPr id="3" name="Content Placeholder 2"/>
          <p:cNvSpPr>
            <a:spLocks noGrp="1"/>
          </p:cNvSpPr>
          <p:nvPr>
            <p:ph idx="1"/>
          </p:nvPr>
        </p:nvSpPr>
        <p:spPr/>
        <p:txBody>
          <a:bodyPr/>
          <a:lstStyle/>
          <a:p>
            <a:r>
              <a:rPr lang="en-US" dirty="0"/>
              <a:t>The patient checks in for the scheduled visit. If already established with the practice the receptionist simply verifies/updates the patient information</a:t>
            </a:r>
            <a:endParaRPr lang="id-ID" dirty="0"/>
          </a:p>
        </p:txBody>
      </p:sp>
    </p:spTree>
    <p:extLst>
      <p:ext uri="{BB962C8B-B14F-4D97-AF65-F5344CB8AC3E}">
        <p14:creationId xmlns:p14="http://schemas.microsoft.com/office/powerpoint/2010/main" val="299207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Aspects of Patient Encounter.</a:t>
            </a:r>
            <a:endParaRPr lang="id-ID" dirty="0"/>
          </a:p>
        </p:txBody>
      </p:sp>
      <p:sp>
        <p:nvSpPr>
          <p:cNvPr id="3" name="Content Placeholder 2"/>
          <p:cNvSpPr>
            <a:spLocks noGrp="1"/>
          </p:cNvSpPr>
          <p:nvPr>
            <p:ph idx="1"/>
          </p:nvPr>
        </p:nvSpPr>
        <p:spPr/>
        <p:txBody>
          <a:bodyPr/>
          <a:lstStyle/>
          <a:p>
            <a:r>
              <a:rPr lang="en-US" dirty="0"/>
              <a:t>The patient is generally first seen by a nurse, to have vitals taken, collect blood and urine samples, if needed, and update the patient’s subjective history</a:t>
            </a:r>
            <a:endParaRPr lang="id-ID" dirty="0"/>
          </a:p>
        </p:txBody>
      </p:sp>
    </p:spTree>
    <p:extLst>
      <p:ext uri="{BB962C8B-B14F-4D97-AF65-F5344CB8AC3E}">
        <p14:creationId xmlns:p14="http://schemas.microsoft.com/office/powerpoint/2010/main" val="12857706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3002</TotalTime>
  <Words>1651</Words>
  <Application>Microsoft Office PowerPoint</Application>
  <PresentationFormat>On-screen Show (4:3)</PresentationFormat>
  <Paragraphs>90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Integrated Practice Management Systems</vt:lpstr>
      <vt:lpstr>Learning Objectives </vt:lpstr>
      <vt:lpstr>Definition</vt:lpstr>
      <vt:lpstr>Capture patient demographics</vt:lpstr>
      <vt:lpstr>Clinical and Administrative Workflow in a Medical Office</vt:lpstr>
      <vt:lpstr>Examples Clinical and Administrative Workflow in a Medical Office</vt:lpstr>
      <vt:lpstr>Patient Registration</vt:lpstr>
      <vt:lpstr>Patient Encounter</vt:lpstr>
      <vt:lpstr>Clinical Aspects of Patient Encounter.</vt:lpstr>
      <vt:lpstr>After the Patient Encounter</vt:lpstr>
      <vt:lpstr>Telephone calls in a Medical Office</vt:lpstr>
      <vt:lpstr>Practice Management Systems and EHRs</vt:lpstr>
      <vt:lpstr>PowerPoint Presentation</vt:lpstr>
      <vt:lpstr>Key success</vt:lpstr>
      <vt:lpstr>Some of the highlights from implementing EHR with a PM system. </vt:lpstr>
      <vt:lpstr>Some of …</vt:lpstr>
      <vt:lpstr>PM systems criteria</vt:lpstr>
      <vt:lpstr>Practice Management System Examples</vt:lpstr>
      <vt:lpstr>For prospective purchasers of PM systems and/or EHR systems several resources are worth mentioning:</vt:lpstr>
      <vt:lpstr>PowerPoint Presentation</vt:lpstr>
      <vt:lpstr>Key Points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Safia M.S Dawood</dc:creator>
  <cp:lastModifiedBy>david.hareva@uph.edu</cp:lastModifiedBy>
  <cp:revision>52</cp:revision>
  <dcterms:created xsi:type="dcterms:W3CDTF">2012-10-03T05:17:08Z</dcterms:created>
  <dcterms:modified xsi:type="dcterms:W3CDTF">2017-01-24T01:54:18Z</dcterms:modified>
</cp:coreProperties>
</file>