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31AA5A07-56D0-44F2-90C9-A67423ED29AA}" type="datetimeFigureOut">
              <a:rPr lang="en-US"/>
              <a:pPr/>
              <a:t>7/24/2008</a:t>
            </a:fld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2C49BE9-00F5-4683-8189-83E14B14BB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fld id="{BAF0CB0D-0E54-4C6E-8C75-9E39BD9A9A31}" type="datetimeFigureOut">
              <a:rPr lang="en-US"/>
              <a:pPr/>
              <a:t>7/24/2008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fld id="{6D814C5A-072E-4F31-A45C-6A39015847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PPP_SMEDI_TLE_Conferring_Over_X-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839200" cy="1219200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447800"/>
            <a:ext cx="5334000" cy="17526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BA7042-B116-4005-A5EA-9B93E07AE622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BFEABE-2A5A-402C-AB34-1F0FD71A5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58B-87D5-4EA9-A7E0-E6292738FFBC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2B781-AA75-44E7-90CF-1EA5C7C99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76200"/>
            <a:ext cx="20383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626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4E58F-4672-4DB7-9706-3790B06E7E57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211A0-2E91-4C88-B015-CE6B1BB77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CBF8C-BEF3-4A5A-AD8C-033A447973C0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127E6-7992-430D-9618-1E3671FDF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2110C-1A01-47F0-8DE0-37BD21D34985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91A62-5CBF-4270-9221-AB51A9D32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81CA6-5BE8-4A45-9488-DD28504B943B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E47F-A9C3-48D1-9A47-62E0AF4FC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F24EF-D197-4DAB-A768-73DD5AAE8C33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6CC52-F79C-4B66-AAE5-669B325D7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CD88-3228-4632-871F-63BAD37D7A9E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8BF98-D15F-4CAF-AFC1-312DF1007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41746-05B7-40A3-8DF0-772436793682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51816-8FD8-4630-9FED-44D188F3C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49F50-56EB-4121-BE01-6741C49663C0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6EC3D-9260-456E-A33E-59FA79954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B13A9-CEFD-4EE0-9803-A6B6D39F8723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94FB6-D0B9-463A-9AD5-B996C6D4D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PPP_SMEDI_PRT_Conferring_Over_X-ra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BF50BB53-E576-4260-B3A8-4F5AD605E2A5}" type="datetimeFigureOut">
              <a:rPr lang="en-US"/>
              <a:pPr>
                <a:defRPr/>
              </a:pPr>
              <a:t>7/24/2008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9783573D-5EFE-4DC7-928C-6A7DD5D24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dey@ius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role of Informatics in Patient Safety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Sukhen Dey</a:t>
            </a:r>
          </a:p>
          <a:p>
            <a:r>
              <a:rPr lang="en-US" smtClean="0"/>
              <a:t>Indianan University Southeast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smtClean="0"/>
              <a:t>An (on-line) Course in Patient Safety and Informatics at IUS</a:t>
            </a:r>
            <a:endParaRPr lang="en-US" sz="320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sz="2000" smtClean="0"/>
              <a:t>I am in a process to design an On-line Course at Indiana University which can be offered to Students and Clinical Professional</a:t>
            </a:r>
          </a:p>
          <a:p>
            <a:pPr>
              <a:buFontTx/>
              <a:buAutoNum type="arabicPeriod"/>
            </a:pPr>
            <a:r>
              <a:rPr lang="en-US" sz="2000" smtClean="0"/>
              <a:t>Benefits of an on-line course:</a:t>
            </a:r>
          </a:p>
          <a:p>
            <a:pPr lvl="1">
              <a:buFontTx/>
              <a:buAutoNum type="arabicPeriod"/>
            </a:pPr>
            <a:r>
              <a:rPr lang="en-US" sz="2000" smtClean="0"/>
              <a:t>“Patient Safety and Informatics” are relatively theoretical topics  and well suitable  for distance learning </a:t>
            </a:r>
          </a:p>
          <a:p>
            <a:pPr lvl="1">
              <a:buFontTx/>
              <a:buAutoNum type="arabicPeriod"/>
            </a:pPr>
            <a:r>
              <a:rPr lang="en-US" sz="2000" smtClean="0"/>
              <a:t>Convenient to offer to a large body of students</a:t>
            </a:r>
          </a:p>
          <a:p>
            <a:pPr lvl="1">
              <a:buFontTx/>
              <a:buAutoNum type="arabicPeriod"/>
            </a:pPr>
            <a:r>
              <a:rPr lang="en-US" sz="2000" smtClean="0"/>
              <a:t>Various research projects can be assigned and managed</a:t>
            </a:r>
          </a:p>
          <a:p>
            <a:pPr lvl="1">
              <a:buFontTx/>
              <a:buAutoNum type="arabicPeriod"/>
            </a:pPr>
            <a:r>
              <a:rPr lang="en-US" sz="2000" smtClean="0"/>
              <a:t>Has world-wide potential</a:t>
            </a:r>
          </a:p>
          <a:p>
            <a:pPr lvl="1">
              <a:buFontTx/>
              <a:buAutoNum type="arabicPeriod"/>
            </a:pPr>
            <a:r>
              <a:rPr lang="en-US" sz="2000" smtClean="0"/>
              <a:t>Important “Discussion Forums” using today’s technology with participants from interdisciplinary areas</a:t>
            </a:r>
          </a:p>
          <a:p>
            <a:pPr lvl="1">
              <a:buFontTx/>
              <a:buNone/>
            </a:pPr>
            <a:endParaRPr lang="en-US" sz="2000" smtClean="0"/>
          </a:p>
          <a:p>
            <a:pPr lvl="1" algn="ctr">
              <a:buFontTx/>
              <a:buNone/>
            </a:pPr>
            <a:r>
              <a:rPr lang="en-US" sz="2000" smtClean="0"/>
              <a:t>If interested contact me at </a:t>
            </a:r>
            <a:r>
              <a:rPr lang="en-US" sz="2000" smtClean="0">
                <a:hlinkClick r:id="rId2"/>
              </a:rPr>
              <a:t>sdey@ius.edu</a:t>
            </a:r>
            <a:endParaRPr lang="en-US" sz="2000" smtClean="0"/>
          </a:p>
          <a:p>
            <a:pPr lvl="1">
              <a:buFontTx/>
              <a:buAutoNum type="arabicPeriod"/>
            </a:pPr>
            <a:endParaRPr lang="en-US" sz="20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Conclusion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9613" lvl="1" indent="-342900">
              <a:buFontTx/>
              <a:buNone/>
            </a:pPr>
            <a:r>
              <a:rPr lang="en-US" smtClean="0"/>
              <a:t>Beyond all technologies, at the end of the day:</a:t>
            </a:r>
          </a:p>
          <a:p>
            <a:pPr marL="709613" lvl="1" indent="-342900">
              <a:buFontTx/>
              <a:buNone/>
            </a:pPr>
            <a:endParaRPr lang="en-US" smtClean="0"/>
          </a:p>
          <a:p>
            <a:pPr marL="709613" lvl="1" indent="-342900">
              <a:buFontTx/>
              <a:buAutoNum type="arabicPeriod"/>
            </a:pPr>
            <a:r>
              <a:rPr lang="en-US" smtClean="0"/>
              <a:t>One must approach Patient Safety as “Mission Critical”</a:t>
            </a:r>
          </a:p>
          <a:p>
            <a:pPr marL="709613" lvl="1" indent="-342900">
              <a:buFontTx/>
              <a:buAutoNum type="arabicPeriod"/>
            </a:pPr>
            <a:r>
              <a:rPr lang="en-US" smtClean="0"/>
              <a:t>One must preserve physical, emotional and intellectual rights of Patients</a:t>
            </a:r>
          </a:p>
          <a:p>
            <a:pPr marL="709613" lvl="1" indent="-342900">
              <a:buFontTx/>
              <a:buAutoNum type="arabicPeriod"/>
            </a:pPr>
            <a:r>
              <a:rPr lang="en-US" smtClean="0"/>
              <a:t>One must consider Patient Safety as a means to improve overall “Public Health and Safety”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 to consider: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None/>
            </a:pPr>
            <a:r>
              <a:rPr lang="en-US" sz="2400" smtClean="0"/>
              <a:t>Q:	Patient safety is “the environment, infrastructure and technology emphasizing the reporting, analysis and prevention of ______and adverse events that might case a patient ‘___’ “. </a:t>
            </a:r>
          </a:p>
          <a:p>
            <a:pPr marL="514350" indent="-514350">
              <a:buFontTx/>
              <a:buNone/>
            </a:pPr>
            <a:endParaRPr lang="en-US" smtClean="0"/>
          </a:p>
          <a:p>
            <a:pPr marL="514350" indent="-514350">
              <a:buFontTx/>
              <a:buNone/>
            </a:pPr>
            <a:r>
              <a:rPr lang="en-US" smtClean="0"/>
              <a:t>A: </a:t>
            </a:r>
            <a:r>
              <a:rPr lang="en-US" sz="2400" smtClean="0"/>
              <a:t>Patient safety is “the environment, infrastructure and technology emphasizing the reporting, analysis and prevention of </a:t>
            </a:r>
            <a:r>
              <a:rPr lang="en-US" sz="2400" u="sng" smtClean="0"/>
              <a:t>medical error </a:t>
            </a:r>
            <a:r>
              <a:rPr lang="en-US" sz="2400" smtClean="0"/>
              <a:t>and adverse events that might case a patient ‘</a:t>
            </a:r>
            <a:r>
              <a:rPr lang="en-US" sz="2400" u="sng" smtClean="0"/>
              <a:t>harm</a:t>
            </a:r>
            <a:r>
              <a:rPr lang="en-US" sz="2400" smtClean="0"/>
              <a:t>’ “. </a:t>
            </a:r>
          </a:p>
          <a:p>
            <a:pPr marL="514350" indent="-514350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 to consider: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Q:Informatics is “the application of computing technology, network protocols, telecommunication mechanism and software algorithms applied towards improving the quality of a “________” process”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z="2400" smtClean="0"/>
              <a:t>A: Informatics is “the application of computing technology, network protocols, telecommunication mechanism and software algorithms applied towards improving the quality of a “</a:t>
            </a:r>
            <a:r>
              <a:rPr lang="en-US" sz="2400" u="sng" smtClean="0"/>
              <a:t>Human Service</a:t>
            </a:r>
            <a:r>
              <a:rPr lang="en-US" sz="2400" smtClean="0"/>
              <a:t>” process”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 to consider: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smtClean="0"/>
              <a:t>Q: Which of the following incidences may be threats to patient Safety:</a:t>
            </a:r>
          </a:p>
          <a:p>
            <a:pPr>
              <a:buFontTx/>
              <a:buAutoNum type="arabicPeriod"/>
            </a:pPr>
            <a:r>
              <a:rPr lang="en-US" sz="2000" smtClean="0"/>
              <a:t>Patient fall</a:t>
            </a:r>
          </a:p>
          <a:p>
            <a:pPr>
              <a:buFontTx/>
              <a:buAutoNum type="arabicPeriod"/>
            </a:pPr>
            <a:r>
              <a:rPr lang="en-US" sz="2000" smtClean="0"/>
              <a:t>Medication errors</a:t>
            </a:r>
          </a:p>
          <a:p>
            <a:pPr>
              <a:buFontTx/>
              <a:buAutoNum type="arabicPeriod"/>
            </a:pPr>
            <a:r>
              <a:rPr lang="en-US" sz="2000" smtClean="0"/>
              <a:t>Suicide</a:t>
            </a:r>
          </a:p>
          <a:p>
            <a:pPr>
              <a:buFontTx/>
              <a:buAutoNum type="arabicPeriod"/>
            </a:pPr>
            <a:r>
              <a:rPr lang="en-US" sz="2000" smtClean="0"/>
              <a:t>1 &amp; 2</a:t>
            </a:r>
          </a:p>
          <a:p>
            <a:pPr>
              <a:buFontTx/>
              <a:buAutoNum type="arabicPeriod"/>
            </a:pPr>
            <a:r>
              <a:rPr lang="en-US" sz="2000" smtClean="0"/>
              <a:t>1, 2 &amp; 3</a:t>
            </a:r>
          </a:p>
          <a:p>
            <a:pPr>
              <a:buFontTx/>
              <a:buAutoNum type="arabicPeriod"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A: 	1,2 &amp;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 to consider: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smtClean="0"/>
              <a:t>	Q.	Over past 5 years over 125,000 medication errors have been 	reported to FDA (Just one agency )	T F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A.	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 to consider: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smtClean="0"/>
              <a:t>	Q.	Based on my lecture (Dr. Dey) what are the typical categories 	of informatics applications in Patient Safety?</a:t>
            </a:r>
          </a:p>
          <a:p>
            <a:pPr>
              <a:buFontTx/>
              <a:buNone/>
            </a:pPr>
            <a:endParaRPr lang="en-US" sz="2000" smtClean="0"/>
          </a:p>
          <a:p>
            <a:pPr marL="857250" lvl="1" indent="-457200">
              <a:buFontTx/>
              <a:buAutoNum type="arabicPeriod"/>
            </a:pPr>
            <a:r>
              <a:rPr lang="en-US" sz="1600" smtClean="0"/>
              <a:t>Hardware</a:t>
            </a:r>
          </a:p>
          <a:p>
            <a:pPr marL="857250" lvl="1" indent="-457200">
              <a:buFontTx/>
              <a:buAutoNum type="arabicPeriod"/>
            </a:pPr>
            <a:r>
              <a:rPr lang="en-US" sz="1600" smtClean="0"/>
              <a:t>Software</a:t>
            </a:r>
          </a:p>
          <a:p>
            <a:pPr marL="857250" lvl="1" indent="-457200">
              <a:buFontTx/>
              <a:buAutoNum type="arabicPeriod"/>
            </a:pPr>
            <a:r>
              <a:rPr lang="en-US" sz="1600" smtClean="0"/>
              <a:t>Networks</a:t>
            </a:r>
          </a:p>
          <a:p>
            <a:pPr marL="857250" lvl="1" indent="-457200">
              <a:buFontTx/>
              <a:buAutoNum type="arabicPeriod"/>
            </a:pPr>
            <a:r>
              <a:rPr lang="en-US" sz="1600" smtClean="0"/>
              <a:t>Predictive models</a:t>
            </a:r>
          </a:p>
          <a:p>
            <a:pPr marL="857250" lvl="1" indent="-457200">
              <a:buFontTx/>
              <a:buAutoNum type="arabicPeriod"/>
            </a:pPr>
            <a:r>
              <a:rPr lang="en-US" sz="1600" smtClean="0"/>
              <a:t>1, 2 &amp; 4</a:t>
            </a:r>
          </a:p>
          <a:p>
            <a:pPr marL="857250" lvl="1" indent="-457200">
              <a:buFontTx/>
              <a:buAutoNum type="arabicPeriod"/>
            </a:pPr>
            <a:endParaRPr lang="en-US" sz="1600" smtClean="0"/>
          </a:p>
          <a:p>
            <a:pPr marL="857250" lvl="1" indent="-457200">
              <a:buFontTx/>
              <a:buNone/>
            </a:pPr>
            <a:r>
              <a:rPr lang="en-US" sz="1600" smtClean="0"/>
              <a:t>A:	1,2  &amp;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role of Informatics in Patient Safety</a:t>
            </a:r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Sukhen Dey</a:t>
            </a:r>
          </a:p>
          <a:p>
            <a:r>
              <a:rPr lang="en-US" smtClean="0"/>
              <a:t>Indianan University Southeast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Define Patient Safety and Informatics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Patient safety is “the environment, infrastructure and technology emphasizing the reporting, analysis and prevention of medical error and adverse events that might case a patient ‘harm’ “. </a:t>
            </a:r>
          </a:p>
          <a:p>
            <a:r>
              <a:rPr lang="en-US" sz="2400" smtClean="0"/>
              <a:t>Informatics is “the application of computing technology, network protocols, telecommunication mechanism and software algorithms applied towards improving the quality of a “Human Service” process”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Patient Safety might Encompass: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467600" cy="4876800"/>
          </a:xfrm>
        </p:spPr>
        <p:txBody>
          <a:bodyPr/>
          <a:lstStyle/>
          <a:p>
            <a:r>
              <a:rPr lang="en-US" sz="2400" smtClean="0"/>
              <a:t>Patient fall</a:t>
            </a:r>
          </a:p>
          <a:p>
            <a:r>
              <a:rPr lang="en-US" sz="2400" smtClean="0"/>
              <a:t>Medication errors</a:t>
            </a:r>
          </a:p>
          <a:p>
            <a:r>
              <a:rPr lang="en-US" sz="2400" smtClean="0"/>
              <a:t>Identification errors</a:t>
            </a:r>
          </a:p>
          <a:p>
            <a:r>
              <a:rPr lang="en-US" sz="2400" smtClean="0"/>
              <a:t>Suicide</a:t>
            </a:r>
          </a:p>
          <a:p>
            <a:r>
              <a:rPr lang="en-US" sz="2400" smtClean="0"/>
              <a:t>Infection</a:t>
            </a:r>
          </a:p>
          <a:p>
            <a:r>
              <a:rPr lang="en-US" sz="2400" smtClean="0"/>
              <a:t>Patient protection from bodily harm</a:t>
            </a:r>
          </a:p>
          <a:p>
            <a:r>
              <a:rPr lang="en-US" sz="2400" smtClean="0"/>
              <a:t>Post / op complications</a:t>
            </a:r>
          </a:p>
          <a:p>
            <a:r>
              <a:rPr lang="en-US" sz="2400" smtClean="0"/>
              <a:t>Treatment delays</a:t>
            </a:r>
          </a:p>
          <a:p>
            <a:r>
              <a:rPr lang="en-US" sz="2400" smtClean="0"/>
              <a:t>Adverse drug effects</a:t>
            </a:r>
          </a:p>
          <a:p>
            <a:r>
              <a:rPr lang="en-US" sz="2400" smtClean="0"/>
              <a:t>Many others coming out every 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Statistics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4876800"/>
          </a:xfrm>
        </p:spPr>
        <p:txBody>
          <a:bodyPr/>
          <a:lstStyle/>
          <a:p>
            <a:r>
              <a:rPr lang="en-US" sz="2000" smtClean="0"/>
              <a:t>Projected from a report from the Institute of Medicine in 1999 I estimate (using some statistical inferences) that as many as 140,000 people die in U.S. hospitals each year as the result of lapses in patient safety.</a:t>
            </a:r>
          </a:p>
          <a:p>
            <a:r>
              <a:rPr lang="en-US" sz="2000" smtClean="0"/>
              <a:t>Over past 5 years over 125,000 medication errors have been reported to FDA (Just one agency )</a:t>
            </a:r>
          </a:p>
          <a:p>
            <a:r>
              <a:rPr lang="en-US" sz="2000" smtClean="0"/>
              <a:t>Imagine, how many might have not been reported?</a:t>
            </a:r>
          </a:p>
          <a:p>
            <a:r>
              <a:rPr lang="en-US" sz="2000" smtClean="0"/>
              <a:t>Imagine, how many might have not been reported because non-identification of errors?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joint Commission Statistics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1066800"/>
            <a:ext cx="5410200" cy="36957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How Application of Informatics can help?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Basic Classification of Informatics Application in Patient Safety:</a:t>
            </a:r>
          </a:p>
          <a:p>
            <a:pPr lvl="1"/>
            <a:r>
              <a:rPr lang="en-US" smtClean="0"/>
              <a:t>Hardware oriented</a:t>
            </a:r>
          </a:p>
          <a:p>
            <a:pPr lvl="1"/>
            <a:r>
              <a:rPr lang="en-US" smtClean="0"/>
              <a:t>Software oriented</a:t>
            </a:r>
          </a:p>
          <a:p>
            <a:pPr lvl="1"/>
            <a:r>
              <a:rPr lang="en-US" smtClean="0"/>
              <a:t>Predictive model oriented (</a:t>
            </a:r>
            <a:r>
              <a:rPr lang="en-US" i="1" smtClean="0"/>
              <a:t>BI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smtClean="0"/>
              <a:t>Hardware to ensure patient safety-Examples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7162800" cy="4724400"/>
          </a:xfrm>
        </p:spPr>
        <p:txBody>
          <a:bodyPr/>
          <a:lstStyle/>
          <a:p>
            <a:r>
              <a:rPr lang="en-US" sz="1800" smtClean="0"/>
              <a:t>Patient bracelet</a:t>
            </a:r>
          </a:p>
          <a:p>
            <a:r>
              <a:rPr lang="en-US" sz="1800" smtClean="0"/>
              <a:t>Lightweight, wireless devices which enable nurses to perform safety checks and safely administer bedside medications.</a:t>
            </a:r>
          </a:p>
          <a:p>
            <a:r>
              <a:rPr lang="en-US" sz="1800" smtClean="0"/>
              <a:t>The Hardware, DB and network backbone that distribute real-time access to patient-specific data and evidence-based medical knowledge–so one can make the right decision at the right time. </a:t>
            </a:r>
          </a:p>
          <a:p>
            <a:r>
              <a:rPr lang="en-US" sz="1800" smtClean="0"/>
              <a:t>Bedside dispensing cabinet systems with digital technology to keep track of medication, administration and safety.</a:t>
            </a:r>
          </a:p>
          <a:p>
            <a:r>
              <a:rPr lang="en-US" sz="1800" smtClean="0"/>
              <a:t>The XXX Type Bandage is ideal for controlling arterial bleeding and severe external hemorrhage.</a:t>
            </a:r>
          </a:p>
          <a:p>
            <a:r>
              <a:rPr lang="en-US" sz="1800" u="sng" smtClean="0"/>
              <a:t>In Near Future – Gentleman we have the technology (Dr. Dey)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smtClean="0"/>
              <a:t>Global Network with synchronous treatment protocols (VOIP)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smtClean="0"/>
              <a:t>Holographic Image Transportation within and Outside Hospitals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smtClean="0"/>
              <a:t>Global Nursing Stations – Outsourced to different countries like India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smtClean="0"/>
              <a:t>Automated ergonomic based Motion-Beds to prevent bed sores 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No Vendor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smtClean="0"/>
              <a:t>Software to ensure patient safety-Examples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391400" cy="4495800"/>
          </a:xfrm>
        </p:spPr>
        <p:txBody>
          <a:bodyPr/>
          <a:lstStyle/>
          <a:p>
            <a:r>
              <a:rPr lang="en-US" sz="2000" smtClean="0"/>
              <a:t>Patient response monitoring systems</a:t>
            </a:r>
          </a:p>
          <a:p>
            <a:r>
              <a:rPr lang="en-US" sz="2000" smtClean="0"/>
              <a:t>Risk Monitoring software in gathering data on nursing-sensitive indicators required for submission to any Agency database. </a:t>
            </a:r>
          </a:p>
          <a:p>
            <a:r>
              <a:rPr lang="en-US" sz="2000" smtClean="0"/>
              <a:t>Intelligent Incident Reporting software – Not just for reporting but Decision Support</a:t>
            </a:r>
          </a:p>
          <a:p>
            <a:r>
              <a:rPr lang="en-US" sz="2000" smtClean="0"/>
              <a:t>Software reporting PSIs (Patent safety Indicators ) as proposed by AHRQ (Agency for Healthcare Research and Quality)  </a:t>
            </a:r>
          </a:p>
          <a:p>
            <a:r>
              <a:rPr lang="en-US" sz="2000" u="sng" smtClean="0"/>
              <a:t>In Near Future – (Dr. Dey)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smtClean="0"/>
              <a:t>Intelligent – Bilingual – Response Monitoring System – with ‘No response’ message distribution to the next expert station – </a:t>
            </a:r>
            <a:r>
              <a:rPr lang="en-US" sz="1600" u="sng" smtClean="0"/>
              <a:t>collaborative healthcare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smtClean="0"/>
              <a:t>On-line real-time risk monitoring software producing “leading indicators” for ensuring patient safety – proactive not reactive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u="sng" dirty="0">
                <a:solidFill>
                  <a:schemeClr val="tx1"/>
                </a:solidFill>
                <a:ea typeface="+mn-ea"/>
                <a:cs typeface="+mn-cs"/>
              </a:rPr>
              <a:t>Predictive </a:t>
            </a:r>
            <a:r>
              <a:rPr lang="en-US" sz="3200" u="sng" dirty="0" smtClean="0">
                <a:solidFill>
                  <a:schemeClr val="tx1"/>
                </a:solidFill>
                <a:ea typeface="+mn-ea"/>
                <a:cs typeface="+mn-cs"/>
              </a:rPr>
              <a:t>models </a:t>
            </a:r>
            <a:r>
              <a:rPr lang="en-US" sz="3200" u="sng" dirty="0"/>
              <a:t>to ensure patient </a:t>
            </a:r>
            <a:r>
              <a:rPr lang="en-US" sz="3200" u="sng" dirty="0" smtClean="0"/>
              <a:t>safety-Examples</a:t>
            </a:r>
            <a:endParaRPr lang="en-US" sz="3200" u="sng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4876800"/>
          </a:xfrm>
        </p:spPr>
        <p:txBody>
          <a:bodyPr/>
          <a:lstStyle/>
          <a:p>
            <a:r>
              <a:rPr lang="en-US" sz="1800" smtClean="0"/>
              <a:t>Correlations of environmental variables with patient safety violation incidences – 3</a:t>
            </a:r>
            <a:r>
              <a:rPr lang="en-US" sz="1800" baseline="30000" smtClean="0"/>
              <a:t>rd,</a:t>
            </a:r>
            <a:r>
              <a:rPr lang="en-US" sz="1800" smtClean="0"/>
              <a:t> 6</a:t>
            </a:r>
            <a:r>
              <a:rPr lang="en-US" sz="1800" baseline="30000" smtClean="0"/>
              <a:t>th</a:t>
            </a:r>
            <a:r>
              <a:rPr lang="en-US" sz="1800" smtClean="0"/>
              <a:t> and 12</a:t>
            </a:r>
            <a:r>
              <a:rPr lang="en-US" sz="1800" baseline="30000" smtClean="0"/>
              <a:t>th</a:t>
            </a:r>
            <a:r>
              <a:rPr lang="en-US" sz="1800" smtClean="0"/>
              <a:t> Floors</a:t>
            </a:r>
          </a:p>
          <a:p>
            <a:r>
              <a:rPr lang="en-US" sz="1800" smtClean="0"/>
              <a:t>Regression analysis to predict what independent variables can explain the variances in patient safety violations – Language, age, Disease Type, English instructions to non-English speaking patients, primary physicians etc.</a:t>
            </a:r>
          </a:p>
          <a:p>
            <a:r>
              <a:rPr lang="en-US" sz="1800" smtClean="0"/>
              <a:t>Predictive analysis based on patient demographics so that we can be more careful to “High risk” patients (multivariate and data mining ).</a:t>
            </a:r>
          </a:p>
          <a:p>
            <a:r>
              <a:rPr lang="en-US" sz="1800" smtClean="0"/>
              <a:t>Pattern Recognition Algorithms to recognize “leading Indicators” of safety.</a:t>
            </a:r>
          </a:p>
          <a:p>
            <a:r>
              <a:rPr lang="en-US" sz="1800" smtClean="0"/>
              <a:t>Structural equation modeling, sometimes called path analysis, to gain additional insight into causes of “Safety Violations” – if you know the cause you can prevent it.</a:t>
            </a:r>
          </a:p>
          <a:p>
            <a:endParaRPr lang="en-US" sz="1800" smtClean="0"/>
          </a:p>
          <a:p>
            <a:endParaRPr lang="en-US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_SBUSI_TXT_Global_Business_Teamwork">
  <a:themeElements>
    <a:clrScheme name="">
      <a:dk1>
        <a:srgbClr val="000000"/>
      </a:dk1>
      <a:lt1>
        <a:srgbClr val="DDDDDD"/>
      </a:lt1>
      <a:dk2>
        <a:srgbClr val="000000"/>
      </a:dk2>
      <a:lt2>
        <a:srgbClr val="DDDDDD"/>
      </a:lt2>
      <a:accent1>
        <a:srgbClr val="BBE0E3"/>
      </a:accent1>
      <a:accent2>
        <a:srgbClr val="3366CC"/>
      </a:accent2>
      <a:accent3>
        <a:srgbClr val="EBEBEB"/>
      </a:accent3>
      <a:accent4>
        <a:srgbClr val="000000"/>
      </a:accent4>
      <a:accent5>
        <a:srgbClr val="DAEDEF"/>
      </a:accent5>
      <a:accent6>
        <a:srgbClr val="2D5CB9"/>
      </a:accent6>
      <a:hlink>
        <a:srgbClr val="009999"/>
      </a:hlink>
      <a:folHlink>
        <a:srgbClr val="99CC00"/>
      </a:folHlink>
    </a:clrScheme>
    <a:fontScheme name="PPP_SBUSI_TXT_Global_Business_Team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BUSI_TXT_Global_Business_Teamwo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BUSI_TXT_Global_Business_Teamwork 15">
        <a:dk1>
          <a:srgbClr val="808080"/>
        </a:dk1>
        <a:lt1>
          <a:srgbClr val="FFFFFF"/>
        </a:lt1>
        <a:dk2>
          <a:srgbClr val="DDDDDD"/>
        </a:dk2>
        <a:lt2>
          <a:srgbClr val="3366CC"/>
        </a:lt2>
        <a:accent1>
          <a:srgbClr val="BBE0E3"/>
        </a:accent1>
        <a:accent2>
          <a:srgbClr val="3366CC"/>
        </a:accent2>
        <a:accent3>
          <a:srgbClr val="EBEBEB"/>
        </a:accent3>
        <a:accent4>
          <a:srgbClr val="DADADA"/>
        </a:accent4>
        <a:accent5>
          <a:srgbClr val="DAEDEF"/>
        </a:accent5>
        <a:accent6>
          <a:srgbClr val="2D5CB9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BUSI_TXT_Global_Business_Teamwork 16">
        <a:dk1>
          <a:srgbClr val="808080"/>
        </a:dk1>
        <a:lt1>
          <a:srgbClr val="FFFFFF"/>
        </a:lt1>
        <a:dk2>
          <a:srgbClr val="DDDDDD"/>
        </a:dk2>
        <a:lt2>
          <a:srgbClr val="000000"/>
        </a:lt2>
        <a:accent1>
          <a:srgbClr val="BBE0E3"/>
        </a:accent1>
        <a:accent2>
          <a:srgbClr val="3366CC"/>
        </a:accent2>
        <a:accent3>
          <a:srgbClr val="EBEBEB"/>
        </a:accent3>
        <a:accent4>
          <a:srgbClr val="DADADA"/>
        </a:accent4>
        <a:accent5>
          <a:srgbClr val="DAEDEF"/>
        </a:accent5>
        <a:accent6>
          <a:srgbClr val="2D5CB9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PPP_SMEDI_PRT_Conferring_Over_X-ray</Template>
  <TotalTime>156</TotalTime>
  <Words>854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PPP_SBUSI_TXT_Global_Business_Teamwork</vt:lpstr>
      <vt:lpstr>PPP_SBUSI_TXT_Global_Business_Teamwork</vt:lpstr>
      <vt:lpstr>The role of Informatics in Patient Safety</vt:lpstr>
      <vt:lpstr>Let’s Define Patient Safety and Informatics</vt:lpstr>
      <vt:lpstr>Patient Safety might Encompass:</vt:lpstr>
      <vt:lpstr>Basic Statistics</vt:lpstr>
      <vt:lpstr>Some joint Commission Statistics</vt:lpstr>
      <vt:lpstr>How Application of Informatics can help?</vt:lpstr>
      <vt:lpstr>Hardware to ensure patient safety-Examples</vt:lpstr>
      <vt:lpstr>Software to ensure patient safety-Examples</vt:lpstr>
      <vt:lpstr>Predictive models to ensure patient safety-Examples</vt:lpstr>
      <vt:lpstr>An (on-line) Course in Patient Safety and Informatics at IUS</vt:lpstr>
      <vt:lpstr>In Conclusion</vt:lpstr>
      <vt:lpstr>Some questions to consider:</vt:lpstr>
      <vt:lpstr>Some questions to consider:</vt:lpstr>
      <vt:lpstr>Some questions to consider:</vt:lpstr>
      <vt:lpstr>Some questions to consider:</vt:lpstr>
      <vt:lpstr>Some questions to consider:</vt:lpstr>
      <vt:lpstr>The role of Informatics in Patient Safety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Informatics in Patient Safety</dc:title>
  <dc:creator>Dr.Dey</dc:creator>
  <cp:lastModifiedBy>Mtg Planner</cp:lastModifiedBy>
  <cp:revision>84</cp:revision>
  <dcterms:created xsi:type="dcterms:W3CDTF">2008-07-21T01:13:14Z</dcterms:created>
  <dcterms:modified xsi:type="dcterms:W3CDTF">2008-07-24T16:51:25Z</dcterms:modified>
</cp:coreProperties>
</file>