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72" r:id="rId5"/>
    <p:sldId id="273" r:id="rId6"/>
    <p:sldId id="259" r:id="rId7"/>
    <p:sldId id="274" r:id="rId8"/>
    <p:sldId id="275" r:id="rId9"/>
    <p:sldId id="276" r:id="rId10"/>
    <p:sldId id="2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9" r:id="rId20"/>
    <p:sldId id="280" r:id="rId21"/>
    <p:sldId id="281" r:id="rId22"/>
    <p:sldId id="269" r:id="rId23"/>
    <p:sldId id="282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91AD-C0CE-4480-90DC-099380AEA307}" type="datetimeFigureOut">
              <a:rPr lang="id-ID" smtClean="0"/>
              <a:t>13/03/2017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423DF-0AD1-45CC-A869-81731C3F8C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674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75934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41388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7072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9919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33413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04774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72269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76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81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Patient safety and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medical informatics</a:t>
            </a:r>
          </a:p>
          <a:p>
            <a:r>
              <a:rPr lang="en-US" dirty="0"/>
              <a:t>IM 2017</a:t>
            </a:r>
          </a:p>
        </p:txBody>
      </p:sp>
    </p:spTree>
    <p:extLst>
      <p:ext uri="{BB962C8B-B14F-4D97-AF65-F5344CB8AC3E}">
        <p14:creationId xmlns:p14="http://schemas.microsoft.com/office/powerpoint/2010/main" val="55926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Basic Statistics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01000" cy="4876800"/>
          </a:xfrm>
        </p:spPr>
        <p:txBody>
          <a:bodyPr/>
          <a:lstStyle/>
          <a:p>
            <a:r>
              <a:rPr lang="en-US" altLang="id-ID" sz="2000"/>
              <a:t>Projected from a report from the Institute of Medicine in 1999 I estimate (using some statistical inferences) that as many as 140,000 people die in U.S. hospitals each year as the result of lapses in patient safety.</a:t>
            </a:r>
          </a:p>
          <a:p>
            <a:r>
              <a:rPr lang="en-US" altLang="id-ID" sz="2000"/>
              <a:t>Over past 5 years over 125,000 medication errors have been reported to FDA (Just one agency )</a:t>
            </a:r>
          </a:p>
          <a:p>
            <a:r>
              <a:rPr lang="en-US" altLang="id-ID" sz="2000"/>
              <a:t>Imagine, how many might have not been reported?</a:t>
            </a:r>
          </a:p>
          <a:p>
            <a:r>
              <a:rPr lang="en-US" altLang="id-ID" sz="2000"/>
              <a:t>Imagine, how many might have not been reported because non-identification of errors?</a:t>
            </a:r>
          </a:p>
          <a:p>
            <a:endParaRPr lang="en-US" altLang="id-ID" sz="2000"/>
          </a:p>
          <a:p>
            <a:endParaRPr lang="en-US" altLang="id-ID" sz="2000"/>
          </a:p>
          <a:p>
            <a:endParaRPr lang="en-US" altLang="id-ID" sz="2400"/>
          </a:p>
        </p:txBody>
      </p:sp>
    </p:spTree>
    <p:extLst>
      <p:ext uri="{BB962C8B-B14F-4D97-AF65-F5344CB8AC3E}">
        <p14:creationId xmlns:p14="http://schemas.microsoft.com/office/powerpoint/2010/main" val="343659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IOM (Institute of Medicine)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858001" cy="4392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Commented on three categories of medical errors</a:t>
            </a:r>
          </a:p>
          <a:p>
            <a:r>
              <a:rPr lang="en-US" dirty="0"/>
              <a:t>Overuse: widespread use of antibiotics for viral infections; 32% of carotid artery surgeries were clearly inappropriate and 32% were equivocal</a:t>
            </a:r>
          </a:p>
          <a:p>
            <a:r>
              <a:rPr lang="en-US" dirty="0"/>
              <a:t>Underuse: vaccines, cancer screening, beta blockers post heart attack, etc.</a:t>
            </a:r>
          </a:p>
          <a:p>
            <a:r>
              <a:rPr lang="en-US" dirty="0"/>
              <a:t>Misuse: 36% of patients with active tuberculosis were not treated with four drugs initially, as recommended</a:t>
            </a:r>
          </a:p>
          <a:p>
            <a:r>
              <a:rPr lang="en-US" dirty="0"/>
              <a:t>Rand Study 2003 :  Some have argued that one of the causes of decreased patient safety is the failure of US physicians to follow national clinical practice guidelines. </a:t>
            </a:r>
          </a:p>
          <a:p>
            <a:r>
              <a:rPr lang="en-US" dirty="0"/>
              <a:t>Institute of Medicine (IOM) Reports: at least 98,000 inpatients die every year and 1,000,000 are injured due to preventable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HealthGrades</a:t>
            </a:r>
            <a:r>
              <a:rPr lang="en-US" dirty="0"/>
              <a:t> 2008 Hospital Quality in America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operative sepsis (severe infection)</a:t>
            </a:r>
          </a:p>
          <a:p>
            <a:r>
              <a:rPr lang="en-US" dirty="0"/>
              <a:t>Post-operative respiratory failure</a:t>
            </a:r>
          </a:p>
          <a:p>
            <a:r>
              <a:rPr lang="en-US" dirty="0"/>
              <a:t>Decubitus ulcers (bed sores)</a:t>
            </a:r>
          </a:p>
          <a:p>
            <a:r>
              <a:rPr lang="en-US" dirty="0"/>
              <a:t>Post-operative pulmonary emboli or DVTs (blood clots)</a:t>
            </a:r>
          </a:p>
          <a:p>
            <a:r>
              <a:rPr lang="en-US" dirty="0"/>
              <a:t>Hospital acquired infections</a:t>
            </a:r>
          </a:p>
          <a:p>
            <a:r>
              <a:rPr lang="en-US" dirty="0"/>
              <a:t>Failure to rescue (not recognizing and treating a deteriorating patient)</a:t>
            </a:r>
          </a:p>
        </p:txBody>
      </p:sp>
    </p:spTree>
    <p:extLst>
      <p:ext uri="{BB962C8B-B14F-4D97-AF65-F5344CB8AC3E}">
        <p14:creationId xmlns:p14="http://schemas.microsoft.com/office/powerpoint/2010/main" val="135172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the USA Healthcare report card unfavorable?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/>
              <a:t>The growing complexity of science and technology</a:t>
            </a:r>
          </a:p>
          <a:p>
            <a:r>
              <a:rPr lang="en-US" sz="1500" dirty="0"/>
              <a:t>The increase in chronic conditions, e.g. obesity, diabetes and heart failure</a:t>
            </a:r>
          </a:p>
          <a:p>
            <a:r>
              <a:rPr lang="en-US" sz="1500" dirty="0"/>
              <a:t>Poorly organized delivery systems that are not organized around patient safety</a:t>
            </a:r>
          </a:p>
          <a:p>
            <a:r>
              <a:rPr lang="en-US" sz="1500" dirty="0"/>
              <a:t>The constraints on exploiting the revolution in information technology</a:t>
            </a:r>
          </a:p>
          <a:p>
            <a:r>
              <a:rPr lang="en-US" sz="1500" dirty="0"/>
              <a:t>Medical error rates are too high</a:t>
            </a:r>
          </a:p>
          <a:p>
            <a:r>
              <a:rPr lang="en-US" sz="1500" dirty="0"/>
              <a:t>Healthcare quality is inconsistent</a:t>
            </a:r>
          </a:p>
          <a:p>
            <a:r>
              <a:rPr lang="en-US" sz="1500" dirty="0"/>
              <a:t>Medical research results are not rapidly used</a:t>
            </a:r>
          </a:p>
          <a:p>
            <a:r>
              <a:rPr lang="en-US" sz="1500" dirty="0"/>
              <a:t>Healthcare costs are escalating</a:t>
            </a:r>
          </a:p>
          <a:p>
            <a:r>
              <a:rPr lang="en-US" sz="1500" dirty="0"/>
              <a:t>New technologies continue to drive up costs</a:t>
            </a:r>
          </a:p>
          <a:p>
            <a:r>
              <a:rPr lang="en-US" sz="1500" dirty="0"/>
              <a:t>Baby boomers will greatly increase demand</a:t>
            </a:r>
          </a:p>
          <a:p>
            <a:r>
              <a:rPr lang="en-US" sz="1500" dirty="0"/>
              <a:t>The capacity for early detection of bioterrorism is minimal</a:t>
            </a:r>
          </a:p>
        </p:txBody>
      </p:sp>
    </p:spTree>
    <p:extLst>
      <p:ext uri="{BB962C8B-B14F-4D97-AF65-F5344CB8AC3E}">
        <p14:creationId xmlns:p14="http://schemas.microsoft.com/office/powerpoint/2010/main" val="79794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Barriers to Improving Patient Safety through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</a:t>
            </a:r>
          </a:p>
          <a:p>
            <a:r>
              <a:rPr lang="en-US" dirty="0"/>
              <a:t>Financial</a:t>
            </a:r>
          </a:p>
          <a:p>
            <a:r>
              <a:rPr lang="en-US" dirty="0"/>
              <a:t>Trained HIT Workforce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Behavioral</a:t>
            </a:r>
          </a:p>
          <a:p>
            <a:r>
              <a:rPr lang="en-US" dirty="0"/>
              <a:t>Error reporting</a:t>
            </a:r>
          </a:p>
        </p:txBody>
      </p:sp>
    </p:spTree>
    <p:extLst>
      <p:ext uri="{BB962C8B-B14F-4D97-AF65-F5344CB8AC3E}">
        <p14:creationId xmlns:p14="http://schemas.microsoft.com/office/powerpoint/2010/main" val="84375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Federal Government doing about patient safety?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Agency for Healthcare Research and Quality (AHRQ)</a:t>
            </a:r>
          </a:p>
          <a:p>
            <a:r>
              <a:rPr lang="en-US" dirty="0"/>
              <a:t>Patient Safety and Quality Improvement Act S.544</a:t>
            </a:r>
          </a:p>
          <a:p>
            <a:r>
              <a:rPr lang="en-US" dirty="0"/>
              <a:t>Centers for Medicare and Medicaid Services (2008)</a:t>
            </a:r>
          </a:p>
          <a:p>
            <a:pPr lvl="1"/>
            <a:r>
              <a:rPr lang="en-US" dirty="0"/>
              <a:t>Objects left in a patient during surgery and blood incompatibility</a:t>
            </a:r>
          </a:p>
          <a:p>
            <a:pPr lvl="1"/>
            <a:r>
              <a:rPr lang="en-US" dirty="0"/>
              <a:t>Catheter-associated urinary tract infections</a:t>
            </a:r>
          </a:p>
          <a:p>
            <a:pPr lvl="1"/>
            <a:r>
              <a:rPr lang="en-US" dirty="0"/>
              <a:t>Pressure ulcers (bed sores)</a:t>
            </a:r>
          </a:p>
          <a:p>
            <a:pPr lvl="1"/>
            <a:r>
              <a:rPr lang="en-US" dirty="0"/>
              <a:t>Vascular catheter-associated infections</a:t>
            </a:r>
          </a:p>
          <a:p>
            <a:pPr lvl="1"/>
            <a:r>
              <a:rPr lang="en-US" dirty="0"/>
              <a:t>Surgical site infections</a:t>
            </a:r>
          </a:p>
          <a:p>
            <a:pPr lvl="1"/>
            <a:r>
              <a:rPr lang="en-US" dirty="0"/>
              <a:t>Serious trauma while hospitalized</a:t>
            </a:r>
          </a:p>
          <a:p>
            <a:pPr lvl="1"/>
            <a:r>
              <a:rPr lang="en-US" dirty="0"/>
              <a:t>Extreme blood sugar derangement</a:t>
            </a:r>
          </a:p>
          <a:p>
            <a:pPr lvl="1"/>
            <a:r>
              <a:rPr lang="en-US" dirty="0"/>
              <a:t>Blood clots in legs or lungs</a:t>
            </a:r>
          </a:p>
        </p:txBody>
      </p:sp>
    </p:spTree>
    <p:extLst>
      <p:ext uri="{BB962C8B-B14F-4D97-AF65-F5344CB8AC3E}">
        <p14:creationId xmlns:p14="http://schemas.microsoft.com/office/powerpoint/2010/main" val="351997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private agencies doing about patient safety?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Joint Commission</a:t>
            </a:r>
          </a:p>
          <a:p>
            <a:r>
              <a:rPr lang="en-US" dirty="0"/>
              <a:t>Institute for Healthcare Improvement (IHI)</a:t>
            </a:r>
          </a:p>
          <a:p>
            <a:r>
              <a:rPr lang="en-US" dirty="0" err="1"/>
              <a:t>LeapFrog</a:t>
            </a:r>
            <a:r>
              <a:rPr lang="en-US" dirty="0"/>
              <a:t> Group</a:t>
            </a:r>
          </a:p>
          <a:p>
            <a:r>
              <a:rPr lang="en-US" dirty="0" err="1"/>
              <a:t>HealthGrades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3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Technology and Patient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average, a hospital patient is subject to one medication error per day</a:t>
            </a:r>
          </a:p>
          <a:p>
            <a:r>
              <a:rPr lang="en-US" dirty="0"/>
              <a:t>The IOM estimates that about 1.5 million preventable ADEs occur yearly with about 400,000 preventable ADEs occurring in inpatients</a:t>
            </a:r>
          </a:p>
          <a:p>
            <a:r>
              <a:rPr lang="en-US" dirty="0"/>
              <a:t>Estimated cost of $5,857 per inpatient error resulting in about $3.5 billion in 2006 dollars due to longer length of stay and additional services, but excluding litigation</a:t>
            </a:r>
          </a:p>
          <a:p>
            <a:r>
              <a:rPr lang="en-US" dirty="0"/>
              <a:t>The IOM maintains that estimates are probably low, based on how statistics were collected</a:t>
            </a:r>
          </a:p>
        </p:txBody>
      </p:sp>
    </p:spTree>
    <p:extLst>
      <p:ext uri="{BB962C8B-B14F-4D97-AF65-F5344CB8AC3E}">
        <p14:creationId xmlns:p14="http://schemas.microsoft.com/office/powerpoint/2010/main" val="49901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“Technology has great potential in reducing medication errors, but it is not a panacea”</a:t>
            </a:r>
          </a:p>
        </p:txBody>
      </p:sp>
    </p:spTree>
    <p:extLst>
      <p:ext uri="{BB962C8B-B14F-4D97-AF65-F5344CB8AC3E}">
        <p14:creationId xmlns:p14="http://schemas.microsoft.com/office/powerpoint/2010/main" val="322305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3200"/>
              <a:t>How Application of Informatics can help?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/>
              <a:t>Three Basic Classification of Informatics Application in Patient Safety:</a:t>
            </a:r>
          </a:p>
          <a:p>
            <a:pPr lvl="1"/>
            <a:r>
              <a:rPr lang="en-US" altLang="id-ID" dirty="0"/>
              <a:t>Hardware oriented</a:t>
            </a:r>
          </a:p>
          <a:p>
            <a:pPr lvl="1"/>
            <a:r>
              <a:rPr lang="en-US" altLang="id-ID" dirty="0"/>
              <a:t>Software oriented</a:t>
            </a:r>
          </a:p>
          <a:p>
            <a:pPr lvl="1"/>
            <a:r>
              <a:rPr lang="en-US" altLang="id-ID" dirty="0"/>
              <a:t>Predictive model oriented (</a:t>
            </a:r>
            <a:r>
              <a:rPr lang="en-US" altLang="id-ID" i="1" dirty="0"/>
              <a:t>BI</a:t>
            </a:r>
            <a:r>
              <a:rPr lang="en-US" alt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504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why patient safety is a national concern</a:t>
            </a:r>
          </a:p>
          <a:p>
            <a:r>
              <a:rPr lang="en-US" dirty="0"/>
              <a:t>List the perceived causes of patient safety concerns</a:t>
            </a:r>
          </a:p>
          <a:p>
            <a:r>
              <a:rPr lang="en-US" dirty="0"/>
              <a:t>Describe the role of information technology in improving patient safety</a:t>
            </a:r>
          </a:p>
          <a:p>
            <a:r>
              <a:rPr lang="en-US" dirty="0"/>
              <a:t>Compare and contrast the private and governmental patient safety programs</a:t>
            </a:r>
          </a:p>
          <a:p>
            <a:r>
              <a:rPr lang="en-US" dirty="0"/>
              <a:t>List the various technologies that are likely to improve medication error rates such as computerized physician order entry</a:t>
            </a:r>
          </a:p>
          <a:p>
            <a:r>
              <a:rPr lang="en-US" dirty="0"/>
              <a:t>Identify the obstacles to widespread implementation of patient safety initiatives</a:t>
            </a:r>
          </a:p>
        </p:txBody>
      </p:sp>
    </p:spTree>
    <p:extLst>
      <p:ext uri="{BB962C8B-B14F-4D97-AF65-F5344CB8AC3E}">
        <p14:creationId xmlns:p14="http://schemas.microsoft.com/office/powerpoint/2010/main" val="118028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534401" cy="1320800"/>
          </a:xfrm>
        </p:spPr>
        <p:txBody>
          <a:bodyPr/>
          <a:lstStyle/>
          <a:p>
            <a:r>
              <a:rPr lang="en-US" altLang="id-ID" sz="3200" u="sng" dirty="0"/>
              <a:t>Hardware to ensure patient safety-Examples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71628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altLang="id-ID" sz="1800" dirty="0"/>
              <a:t>Patient bracelet</a:t>
            </a:r>
          </a:p>
          <a:p>
            <a:r>
              <a:rPr lang="en-US" altLang="id-ID" sz="1800" dirty="0"/>
              <a:t>Lightweight, wireless devices which enable nurses to perform safety checks and safely administer bedside medications.</a:t>
            </a:r>
          </a:p>
          <a:p>
            <a:r>
              <a:rPr lang="en-US" altLang="id-ID" sz="1800" dirty="0"/>
              <a:t>The Hardware, DB and network backbone that distribute real-time access to patient-specific data and evidence-based medical knowledge–so one can make the right decision at the right time. </a:t>
            </a:r>
          </a:p>
          <a:p>
            <a:r>
              <a:rPr lang="en-US" altLang="id-ID" sz="1800" dirty="0"/>
              <a:t>Bedside dispensing cabinet systems with digital technology to keep track of medication, administration and safety.</a:t>
            </a:r>
          </a:p>
          <a:p>
            <a:r>
              <a:rPr lang="en-US" altLang="id-ID" sz="1800" dirty="0"/>
              <a:t>The XXX Type Bandage is ideal for controlling arterial bleeding and severe external hemorrhage.</a:t>
            </a:r>
          </a:p>
          <a:p>
            <a:r>
              <a:rPr lang="en-US" altLang="id-ID" sz="1800" u="sng" dirty="0"/>
              <a:t>In Near Future – Gentleman we have the technology (Dr. </a:t>
            </a:r>
            <a:r>
              <a:rPr lang="en-US" altLang="id-ID" sz="1800" u="sng" dirty="0" err="1"/>
              <a:t>Dey</a:t>
            </a:r>
            <a:r>
              <a:rPr lang="en-US" altLang="id-ID" sz="1800" u="sng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id-ID" sz="1600" dirty="0"/>
              <a:t>Global Network with synchronous treatment protocols (VOIP)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id-ID" sz="1600" dirty="0"/>
              <a:t>Holographic Image Transportation within and Outside Hospitals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id-ID" sz="1600" dirty="0"/>
              <a:t>Global Nursing Stations – Outsourced to different countries like India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id-ID" sz="1600" dirty="0"/>
              <a:t>Automated ergonomic based Motion-Beds to prevent bed sores </a:t>
            </a:r>
          </a:p>
        </p:txBody>
      </p:sp>
    </p:spTree>
    <p:extLst>
      <p:ext uri="{BB962C8B-B14F-4D97-AF65-F5344CB8AC3E}">
        <p14:creationId xmlns:p14="http://schemas.microsoft.com/office/powerpoint/2010/main" val="4116955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382001" cy="1320800"/>
          </a:xfrm>
        </p:spPr>
        <p:txBody>
          <a:bodyPr/>
          <a:lstStyle/>
          <a:p>
            <a:r>
              <a:rPr lang="en-US" altLang="id-ID" sz="3200" u="sng" dirty="0"/>
              <a:t>Software to ensure patient safety-Examples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391400" cy="4495800"/>
          </a:xfrm>
        </p:spPr>
        <p:txBody>
          <a:bodyPr>
            <a:normAutofit fontScale="92500"/>
          </a:bodyPr>
          <a:lstStyle/>
          <a:p>
            <a:r>
              <a:rPr lang="en-US" altLang="id-ID" sz="2000" dirty="0"/>
              <a:t>Patient response monitoring systems</a:t>
            </a:r>
          </a:p>
          <a:p>
            <a:r>
              <a:rPr lang="en-US" altLang="id-ID" sz="2000" dirty="0"/>
              <a:t>Risk Monitoring software in gathering data on nursing-sensitive indicators required for submission to any Agency database. </a:t>
            </a:r>
          </a:p>
          <a:p>
            <a:r>
              <a:rPr lang="en-US" altLang="id-ID" sz="2000" dirty="0"/>
              <a:t>Intelligent Incident Reporting software – Not just for reporting but Decision Support</a:t>
            </a:r>
          </a:p>
          <a:p>
            <a:r>
              <a:rPr lang="en-US" altLang="id-ID" sz="2000" dirty="0"/>
              <a:t>Software reporting PSIs (Patent safety Indicators ) as proposed by AHRQ (Agency for Healthcare Research and Quality)  </a:t>
            </a:r>
          </a:p>
          <a:p>
            <a:r>
              <a:rPr lang="en-US" altLang="id-ID" sz="2000" u="sng" dirty="0"/>
              <a:t>In Near Future – (Dr. </a:t>
            </a:r>
            <a:r>
              <a:rPr lang="en-US" altLang="id-ID" sz="2000" u="sng" dirty="0" err="1"/>
              <a:t>Dey</a:t>
            </a:r>
            <a:r>
              <a:rPr lang="en-US" altLang="id-ID" sz="2000" u="sng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id-ID" sz="1600" dirty="0"/>
              <a:t>Intelligent – Bilingual – Response Monitoring System – with ‘No response’ message distribution to the next expert station – </a:t>
            </a:r>
            <a:r>
              <a:rPr lang="en-US" altLang="id-ID" sz="1600" u="sng" dirty="0"/>
              <a:t>collaborative healthcare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id-ID" sz="1600" dirty="0"/>
              <a:t>On-line real-time risk monitoring software producing “leading indicators” for ensuring patient safety – proactive not reactive</a:t>
            </a:r>
          </a:p>
        </p:txBody>
      </p:sp>
    </p:spTree>
    <p:extLst>
      <p:ext uri="{BB962C8B-B14F-4D97-AF65-F5344CB8AC3E}">
        <p14:creationId xmlns:p14="http://schemas.microsoft.com/office/powerpoint/2010/main" val="269246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That Have the Potential to Decrease Medication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Computerized Physician Order Entry: inpatient, out-patient, CDS, and accurate drug histories.</a:t>
            </a:r>
          </a:p>
          <a:p>
            <a:r>
              <a:rPr lang="en-US" dirty="0"/>
              <a:t>Automated Inpatient Medication Dispensing Devices</a:t>
            </a:r>
          </a:p>
          <a:p>
            <a:r>
              <a:rPr lang="en-US" dirty="0"/>
              <a:t>Home electronic medication management systems</a:t>
            </a:r>
          </a:p>
          <a:p>
            <a:r>
              <a:rPr lang="en-US" dirty="0"/>
              <a:t>Pharmacy Dispensing Robots</a:t>
            </a:r>
          </a:p>
          <a:p>
            <a:r>
              <a:rPr lang="en-US" dirty="0"/>
              <a:t>Electronic Medication Administration Record (</a:t>
            </a:r>
            <a:r>
              <a:rPr lang="en-US" dirty="0" err="1"/>
              <a:t>eMAR</a:t>
            </a:r>
            <a:r>
              <a:rPr lang="en-US" dirty="0"/>
              <a:t>)</a:t>
            </a:r>
          </a:p>
          <a:p>
            <a:r>
              <a:rPr lang="fr-FR" dirty="0"/>
              <a:t>Smart” </a:t>
            </a:r>
            <a:r>
              <a:rPr lang="fr-FR" dirty="0" err="1"/>
              <a:t>Intravenous</a:t>
            </a:r>
            <a:r>
              <a:rPr lang="fr-FR" dirty="0"/>
              <a:t> (IV) Infusion </a:t>
            </a:r>
            <a:r>
              <a:rPr lang="fr-FR" dirty="0" err="1"/>
              <a:t>Pumps</a:t>
            </a:r>
            <a:endParaRPr lang="fr-FR" dirty="0"/>
          </a:p>
          <a:p>
            <a:r>
              <a:rPr lang="en-US" dirty="0"/>
              <a:t>Calculators</a:t>
            </a:r>
          </a:p>
          <a:p>
            <a:r>
              <a:rPr lang="en-US" dirty="0"/>
              <a:t>Bar coding and Radio Frequency Identification (RFID)</a:t>
            </a:r>
          </a:p>
          <a:p>
            <a:r>
              <a:rPr lang="en-US" dirty="0"/>
              <a:t>Medication Reconciliation</a:t>
            </a:r>
          </a:p>
          <a:p>
            <a:r>
              <a:rPr lang="en-US" dirty="0"/>
              <a:t>Electronic Prescribing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382001" cy="1320800"/>
          </a:xfrm>
        </p:spPr>
        <p:txBody>
          <a:bodyPr/>
          <a:lstStyle/>
          <a:p>
            <a:pPr>
              <a:defRPr/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Predictive models 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to ensure patient safety-Examples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76299" y="1752600"/>
            <a:ext cx="7848600" cy="4876800"/>
          </a:xfrm>
        </p:spPr>
        <p:txBody>
          <a:bodyPr/>
          <a:lstStyle/>
          <a:p>
            <a:r>
              <a:rPr lang="en-US" altLang="id-ID" sz="1800" dirty="0"/>
              <a:t>Correlations of environmental variables with patient safety violation incidences – 3</a:t>
            </a:r>
            <a:r>
              <a:rPr lang="en-US" altLang="id-ID" sz="1800" baseline="30000" dirty="0"/>
              <a:t>rd,</a:t>
            </a:r>
            <a:r>
              <a:rPr lang="en-US" altLang="id-ID" sz="1800" dirty="0"/>
              <a:t> 6</a:t>
            </a:r>
            <a:r>
              <a:rPr lang="en-US" altLang="id-ID" sz="1800" baseline="30000" dirty="0"/>
              <a:t>th</a:t>
            </a:r>
            <a:r>
              <a:rPr lang="en-US" altLang="id-ID" sz="1800" dirty="0"/>
              <a:t> and 12</a:t>
            </a:r>
            <a:r>
              <a:rPr lang="en-US" altLang="id-ID" sz="1800" baseline="30000" dirty="0"/>
              <a:t>th</a:t>
            </a:r>
            <a:r>
              <a:rPr lang="en-US" altLang="id-ID" sz="1800" dirty="0"/>
              <a:t> Floors</a:t>
            </a:r>
          </a:p>
          <a:p>
            <a:r>
              <a:rPr lang="en-US" altLang="id-ID" sz="1800" dirty="0"/>
              <a:t>Regression analysis to predict what independent variables can explain the variances in patient safety violations – Language, age, Disease Type, English instructions to non-English speaking patients, primary physicians etc.</a:t>
            </a:r>
          </a:p>
          <a:p>
            <a:r>
              <a:rPr lang="en-US" altLang="id-ID" sz="1800" dirty="0"/>
              <a:t>Predictive analysis based on patient demographics so that we can be more careful to “High risk” patients (multivariate and data mining ).</a:t>
            </a:r>
          </a:p>
          <a:p>
            <a:r>
              <a:rPr lang="en-US" altLang="id-ID" sz="1800" dirty="0"/>
              <a:t>Pattern Recognition Algorithms to recognize “leading Indicators” of safety.</a:t>
            </a:r>
          </a:p>
          <a:p>
            <a:r>
              <a:rPr lang="en-US" altLang="id-ID" sz="1800" dirty="0"/>
              <a:t>Structural equation modeling, sometimes called path analysis, to gain additional insight into causes of “Safety Violations” – if you know the cause you can prevent it.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325350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Patient safety is a major issue facing US Medicine today. Far too many people die from medical errors each year</a:t>
            </a:r>
          </a:p>
          <a:p>
            <a:r>
              <a:rPr lang="en-US" dirty="0"/>
              <a:t>There is great hope that information technology, particularly clinical decision support as part of the electronic health record, will improve patient care and safety</a:t>
            </a:r>
          </a:p>
          <a:p>
            <a:r>
              <a:rPr lang="en-US" dirty="0"/>
              <a:t>There is some evidence that clinical decision support and alerts may reduce medication errors</a:t>
            </a:r>
          </a:p>
          <a:p>
            <a:r>
              <a:rPr lang="en-US" dirty="0"/>
              <a:t>Bar code medical administration also appears to reduce some medication related errors but is expensive and complicated</a:t>
            </a:r>
          </a:p>
          <a:p>
            <a:r>
              <a:rPr lang="en-US" dirty="0"/>
              <a:t>Any modality that will reduce deadly intravenous drug errors, such as smart infusion pumps, makes sense</a:t>
            </a:r>
          </a:p>
          <a:p>
            <a:r>
              <a:rPr lang="en-US" dirty="0"/>
              <a:t>A dedicated and focused patient safety strategy must accompany any deployment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8620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can improve the quality of medical care</a:t>
            </a:r>
          </a:p>
          <a:p>
            <a:r>
              <a:rPr lang="en-US" dirty="0"/>
              <a:t>Improved quality of care means improved patient safety</a:t>
            </a:r>
          </a:p>
          <a:p>
            <a:r>
              <a:rPr lang="en-US" dirty="0"/>
              <a:t>Technology can therefore improve patient safety</a:t>
            </a:r>
          </a:p>
        </p:txBody>
      </p:sp>
    </p:spTree>
    <p:extLst>
      <p:ext uri="{BB962C8B-B14F-4D97-AF65-F5344CB8AC3E}">
        <p14:creationId xmlns:p14="http://schemas.microsoft.com/office/powerpoint/2010/main" val="331269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Let’s Define Patient Safety and Informatics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id-ID" sz="2400"/>
              <a:t>Patient safety is “the environment, infrastructure and technology emphasizing the reporting, analysis and prevention of medical error and adverse events that might case a patient ‘harm’ “. </a:t>
            </a:r>
          </a:p>
          <a:p>
            <a:r>
              <a:rPr lang="en-US" altLang="id-ID" sz="2400"/>
              <a:t>Informatics is “the application of computing technology, network protocols, telecommunication mechanism and software algorithms applied towards improving the quality of a “Human Service” process”</a:t>
            </a:r>
          </a:p>
        </p:txBody>
      </p:sp>
    </p:spTree>
    <p:extLst>
      <p:ext uri="{BB962C8B-B14F-4D97-AF65-F5344CB8AC3E}">
        <p14:creationId xmlns:p14="http://schemas.microsoft.com/office/powerpoint/2010/main" val="143370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382001" cy="1320800"/>
          </a:xfrm>
        </p:spPr>
        <p:txBody>
          <a:bodyPr/>
          <a:lstStyle/>
          <a:p>
            <a:r>
              <a:rPr lang="en-US" altLang="id-ID" dirty="0"/>
              <a:t>Patient Safety might Encompass: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66799" y="1907988"/>
            <a:ext cx="7467600" cy="4876800"/>
          </a:xfrm>
        </p:spPr>
        <p:txBody>
          <a:bodyPr>
            <a:normAutofit lnSpcReduction="10000"/>
          </a:bodyPr>
          <a:lstStyle/>
          <a:p>
            <a:r>
              <a:rPr lang="en-US" altLang="id-ID" sz="2400" dirty="0"/>
              <a:t>Patient fall</a:t>
            </a:r>
          </a:p>
          <a:p>
            <a:r>
              <a:rPr lang="en-US" altLang="id-ID" sz="2400" dirty="0"/>
              <a:t>Medication errors</a:t>
            </a:r>
          </a:p>
          <a:p>
            <a:r>
              <a:rPr lang="en-US" altLang="id-ID" sz="2400" dirty="0"/>
              <a:t>Identification errors</a:t>
            </a:r>
          </a:p>
          <a:p>
            <a:r>
              <a:rPr lang="en-US" altLang="id-ID" sz="2400" dirty="0"/>
              <a:t>Suicide</a:t>
            </a:r>
          </a:p>
          <a:p>
            <a:r>
              <a:rPr lang="en-US" altLang="id-ID" sz="2400" dirty="0"/>
              <a:t>Infection</a:t>
            </a:r>
          </a:p>
          <a:p>
            <a:r>
              <a:rPr lang="en-US" altLang="id-ID" sz="2400" dirty="0"/>
              <a:t>Patient protection from bodily harm</a:t>
            </a:r>
          </a:p>
          <a:p>
            <a:r>
              <a:rPr lang="en-US" altLang="id-ID" sz="2400" dirty="0"/>
              <a:t>Post / op complications</a:t>
            </a:r>
          </a:p>
          <a:p>
            <a:r>
              <a:rPr lang="en-US" altLang="id-ID" sz="2400" dirty="0"/>
              <a:t>Treatment delays</a:t>
            </a:r>
          </a:p>
          <a:p>
            <a:r>
              <a:rPr lang="en-US" altLang="id-ID" sz="2400" dirty="0"/>
              <a:t>Adverse drug effects</a:t>
            </a:r>
          </a:p>
          <a:p>
            <a:r>
              <a:rPr lang="en-US" altLang="id-ID" sz="2400" dirty="0"/>
              <a:t>Many others coming out every day</a:t>
            </a:r>
          </a:p>
        </p:txBody>
      </p:sp>
    </p:spTree>
    <p:extLst>
      <p:ext uri="{BB962C8B-B14F-4D97-AF65-F5344CB8AC3E}">
        <p14:creationId xmlns:p14="http://schemas.microsoft.com/office/powerpoint/2010/main" val="311291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spends a</a:t>
            </a:r>
            <a:br>
              <a:rPr lang="en-US" dirty="0"/>
            </a:br>
            <a:r>
              <a:rPr lang="en-US" dirty="0"/>
              <a:t>greater percent of their gross national product (GNP)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514600"/>
            <a:ext cx="866028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00200"/>
            <a:ext cx="767056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2" y="1270000"/>
            <a:ext cx="6894326" cy="43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" y="1447800"/>
            <a:ext cx="8001001" cy="452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5716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1336</Words>
  <Application>Microsoft Office PowerPoint</Application>
  <PresentationFormat>On-screen Show (4:3)</PresentationFormat>
  <Paragraphs>140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Patient safety and technology</vt:lpstr>
      <vt:lpstr>Learning Objectives</vt:lpstr>
      <vt:lpstr>Background</vt:lpstr>
      <vt:lpstr>Let’s Define Patient Safety and Informatics</vt:lpstr>
      <vt:lpstr>Patient Safety might Encompass:</vt:lpstr>
      <vt:lpstr>US spends a greater percent of their gross national product (GNP)</vt:lpstr>
      <vt:lpstr>PowerPoint Presentation</vt:lpstr>
      <vt:lpstr>PowerPoint Presentation</vt:lpstr>
      <vt:lpstr>PowerPoint Presentation</vt:lpstr>
      <vt:lpstr>Basic Statistics</vt:lpstr>
      <vt:lpstr>IOM (Institute of Medicine)</vt:lpstr>
      <vt:lpstr>HealthGrades 2008 Hospital Quality in America Study</vt:lpstr>
      <vt:lpstr>Why is the USA Healthcare report card unfavorable?</vt:lpstr>
      <vt:lpstr>Barriers to Improving Patient Safety through Technology</vt:lpstr>
      <vt:lpstr>What is the Federal Government doing about patient safety?</vt:lpstr>
      <vt:lpstr>What are private agencies doing about patient safety?</vt:lpstr>
      <vt:lpstr>Information Technology and Patient Safety</vt:lpstr>
      <vt:lpstr>PowerPoint Presentation</vt:lpstr>
      <vt:lpstr>How Application of Informatics can help?</vt:lpstr>
      <vt:lpstr>Hardware to ensure patient safety-Examples</vt:lpstr>
      <vt:lpstr>Software to ensure patient safety-Examples</vt:lpstr>
      <vt:lpstr>Technologies That Have the Potential to Decrease Medication Errors</vt:lpstr>
      <vt:lpstr>Predictive models to ensure patient safety-Examples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safety and technology</dc:title>
  <dc:creator>hareva</dc:creator>
  <cp:lastModifiedBy>david.hareva@uph.edu</cp:lastModifiedBy>
  <cp:revision>56</cp:revision>
  <dcterms:created xsi:type="dcterms:W3CDTF">2006-08-16T00:00:00Z</dcterms:created>
  <dcterms:modified xsi:type="dcterms:W3CDTF">2017-03-13T06:33:51Z</dcterms:modified>
</cp:coreProperties>
</file>