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69923" y="562722"/>
            <a:ext cx="316425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5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5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5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5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5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4110" y="0"/>
            <a:ext cx="12319480" cy="95797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4903" y="474841"/>
            <a:ext cx="3313969" cy="14237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354300" y="912611"/>
            <a:ext cx="4338456" cy="6591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3236" y="645016"/>
            <a:ext cx="663762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6100" y="2467959"/>
            <a:ext cx="16706850" cy="7706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393932" y="10525090"/>
            <a:ext cx="387350" cy="33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5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.docs.live.net/4518aff284d62ca7/&#12489;&#12461;&#12517;&#12513;&#12531;&#12488;/Custom%20Office%20Templates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.docs.live.net/4518aff284d62ca7/&#12489;&#12461;&#12517;&#12513;&#12531;&#12488;/Custom%20Office%20Templates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4110" y="0"/>
            <a:ext cx="12319480" cy="9579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03" y="474841"/>
            <a:ext cx="3313969" cy="14237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3525" y="10496022"/>
            <a:ext cx="4216099" cy="5487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3875" y="1336577"/>
            <a:ext cx="145904" cy="1475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5264" y="695383"/>
            <a:ext cx="141103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AI</a:t>
            </a:r>
            <a:r>
              <a:rPr dirty="0" sz="4800" spc="-1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Powered</a:t>
            </a:r>
            <a:r>
              <a:rPr dirty="0" sz="4800" spc="-30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Hand</a:t>
            </a:r>
            <a:r>
              <a:rPr dirty="0" sz="4800" spc="-110" b="0">
                <a:latin typeface="Times New Roman"/>
                <a:cs typeface="Times New Roman"/>
              </a:rPr>
              <a:t> </a:t>
            </a:r>
            <a:r>
              <a:rPr dirty="0" sz="4800" spc="-190" b="0">
                <a:latin typeface="Times New Roman"/>
                <a:cs typeface="Times New Roman"/>
              </a:rPr>
              <a:t>W</a:t>
            </a:r>
            <a:r>
              <a:rPr dirty="0" sz="4800" b="0">
                <a:latin typeface="Times New Roman"/>
                <a:cs typeface="Times New Roman"/>
              </a:rPr>
              <a:t>ritten</a:t>
            </a:r>
            <a:r>
              <a:rPr dirty="0" sz="4800" spc="-300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And</a:t>
            </a:r>
            <a:r>
              <a:rPr dirty="0" sz="4800" b="0">
                <a:latin typeface="Times New Roman"/>
                <a:cs typeface="Times New Roman"/>
              </a:rPr>
              <a:t> </a:t>
            </a:r>
            <a:r>
              <a:rPr dirty="0" sz="4800" spc="-20" b="0">
                <a:latin typeface="Times New Roman"/>
                <a:cs typeface="Times New Roman"/>
              </a:rPr>
              <a:t>I</a:t>
            </a:r>
            <a:r>
              <a:rPr dirty="0" sz="4800" b="0">
                <a:latin typeface="Times New Roman"/>
                <a:cs typeface="Times New Roman"/>
              </a:rPr>
              <a:t>mage</a:t>
            </a:r>
            <a:r>
              <a:rPr dirty="0" sz="4800" spc="-2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Recognition</a:t>
            </a:r>
            <a:r>
              <a:rPr dirty="0" sz="4800" spc="-4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Model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74777" y="10525090"/>
            <a:ext cx="180975" cy="337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 sz="2200" spc="-5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343" y="4419234"/>
            <a:ext cx="12566015" cy="456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156325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latin typeface="Times New Roman"/>
                <a:cs typeface="Times New Roman"/>
              </a:rPr>
              <a:t>USN:1RV22MC095</a:t>
            </a:r>
            <a:endParaRPr sz="4000">
              <a:latin typeface="Times New Roman"/>
              <a:cs typeface="Times New Roman"/>
            </a:endParaRPr>
          </a:p>
          <a:p>
            <a:pPr algn="ctr" marL="6168390" marR="5080">
              <a:lnSpc>
                <a:spcPct val="100000"/>
              </a:lnSpc>
            </a:pPr>
            <a:r>
              <a:rPr dirty="0" sz="4000">
                <a:latin typeface="Times New Roman"/>
                <a:cs typeface="Times New Roman"/>
              </a:rPr>
              <a:t>Student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Name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: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Sudarshan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K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O </a:t>
            </a:r>
            <a:r>
              <a:rPr dirty="0" sz="4000" spc="-98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Under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the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Guidance</a:t>
            </a:r>
            <a:endParaRPr sz="4000">
              <a:latin typeface="Times New Roman"/>
              <a:cs typeface="Times New Roman"/>
            </a:endParaRPr>
          </a:p>
          <a:p>
            <a:pPr algn="ctr" marL="6157595">
              <a:lnSpc>
                <a:spcPct val="100000"/>
              </a:lnSpc>
            </a:pPr>
            <a:r>
              <a:rPr dirty="0" sz="4000">
                <a:latin typeface="Times New Roman"/>
                <a:cs typeface="Times New Roman"/>
              </a:rPr>
              <a:t>of</a:t>
            </a:r>
            <a:endParaRPr sz="4000">
              <a:latin typeface="Times New Roman"/>
              <a:cs typeface="Times New Roman"/>
            </a:endParaRPr>
          </a:p>
          <a:p>
            <a:pPr marL="12700" marR="8528050" indent="59055">
              <a:lnSpc>
                <a:spcPct val="112500"/>
              </a:lnSpc>
              <a:spcBef>
                <a:spcPts val="360"/>
              </a:spcBef>
            </a:pPr>
            <a:r>
              <a:rPr dirty="0" sz="4000">
                <a:latin typeface="Times New Roman"/>
                <a:cs typeface="Times New Roman"/>
              </a:rPr>
              <a:t>Internal </a:t>
            </a:r>
            <a:r>
              <a:rPr dirty="0" sz="4000" spc="-5">
                <a:latin typeface="Times New Roman"/>
                <a:cs typeface="Times New Roman"/>
              </a:rPr>
              <a:t>Guide </a:t>
            </a:r>
            <a:r>
              <a:rPr dirty="0" sz="400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Associate</a:t>
            </a:r>
            <a:r>
              <a:rPr dirty="0" sz="4000" spc="-5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Professor </a:t>
            </a:r>
            <a:r>
              <a:rPr dirty="0" sz="4000" spc="-98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Dr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.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Jasmine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K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74777" y="10498671"/>
            <a:ext cx="1809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585858"/>
                </a:solidFill>
                <a:latin typeface="Arial MT"/>
                <a:cs typeface="Arial MT"/>
              </a:rPr>
              <a:t>9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911" y="2116483"/>
            <a:ext cx="18528030" cy="507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>
              <a:lnSpc>
                <a:spcPct val="115100"/>
              </a:lnSpc>
              <a:spcBef>
                <a:spcPts val="100"/>
              </a:spcBef>
              <a:buSzPct val="47222"/>
              <a:buFont typeface="Arial MT"/>
              <a:buChar char="•"/>
              <a:tabLst>
                <a:tab pos="93980" algn="l"/>
              </a:tabLst>
            </a:pPr>
            <a:r>
              <a:rPr dirty="0" sz="3600">
                <a:latin typeface="Times New Roman"/>
                <a:cs typeface="Times New Roman"/>
              </a:rPr>
              <a:t>Handwritten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recognition,</a:t>
            </a:r>
            <a:r>
              <a:rPr dirty="0" sz="3600" spc="3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leveraging</a:t>
            </a:r>
            <a:r>
              <a:rPr dirty="0" sz="3600" spc="37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CNNs</a:t>
            </a:r>
            <a:r>
              <a:rPr dirty="0" sz="3600" spc="37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RNNs,</a:t>
            </a:r>
            <a:r>
              <a:rPr dirty="0" sz="3600" spc="35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demonstrate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significant</a:t>
            </a:r>
            <a:r>
              <a:rPr dirty="0" sz="3600" spc="35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progress</a:t>
            </a:r>
            <a:r>
              <a:rPr dirty="0" sz="3600" spc="37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pattern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[1][4].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12700" marR="6350">
              <a:lnSpc>
                <a:spcPct val="114999"/>
              </a:lnSpc>
              <a:spcBef>
                <a:spcPts val="5"/>
              </a:spcBef>
              <a:buSzPct val="47222"/>
              <a:buFont typeface="Arial MT"/>
              <a:buChar char="•"/>
              <a:tabLst>
                <a:tab pos="93980" algn="l"/>
                <a:tab pos="2507615" algn="l"/>
                <a:tab pos="5034280" algn="l"/>
                <a:tab pos="6267450" algn="l"/>
                <a:tab pos="8006080" algn="l"/>
                <a:tab pos="8754745" algn="l"/>
                <a:tab pos="10874375" algn="l"/>
                <a:tab pos="11598275" algn="l"/>
                <a:tab pos="13406119" algn="l"/>
                <a:tab pos="14839950" algn="l"/>
                <a:tab pos="17824450" algn="l"/>
              </a:tabLst>
            </a:pPr>
            <a:r>
              <a:rPr dirty="0" sz="3600">
                <a:latin typeface="Times New Roman"/>
                <a:cs typeface="Times New Roman"/>
              </a:rPr>
              <a:t>La</a:t>
            </a:r>
            <a:r>
              <a:rPr dirty="0" sz="3600" spc="-65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g</a:t>
            </a:r>
            <a:r>
              <a:rPr dirty="0" sz="3600" spc="-10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-scale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mult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lingual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O</a:t>
            </a:r>
            <a:r>
              <a:rPr dirty="0" sz="3600" spc="5">
                <a:latin typeface="Times New Roman"/>
                <a:cs typeface="Times New Roman"/>
              </a:rPr>
              <a:t>C</a:t>
            </a:r>
            <a:r>
              <a:rPr dirty="0" sz="3600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syste</a:t>
            </a:r>
            <a:r>
              <a:rPr dirty="0" sz="3600" spc="-15">
                <a:latin typeface="Times New Roman"/>
                <a:cs typeface="Times New Roman"/>
              </a:rPr>
              <a:t>m</a:t>
            </a:r>
            <a:r>
              <a:rPr dirty="0" sz="3600">
                <a:latin typeface="Times New Roman"/>
                <a:cs typeface="Times New Roman"/>
              </a:rPr>
              <a:t>s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Times New Roman"/>
                <a:cs typeface="Times New Roman"/>
              </a:rPr>
              <a:t>b</a:t>
            </a:r>
            <a:r>
              <a:rPr dirty="0" sz="3600">
                <a:latin typeface="Times New Roman"/>
                <a:cs typeface="Times New Roman"/>
              </a:rPr>
              <a:t>y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proposing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Times New Roman"/>
                <a:cs typeface="Times New Roman"/>
              </a:rPr>
              <a:t>a</a:t>
            </a:r>
            <a:r>
              <a:rPr dirty="0" sz="3600">
                <a:latin typeface="Times New Roman"/>
                <a:cs typeface="Times New Roman"/>
              </a:rPr>
              <a:t>n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e</a:t>
            </a:r>
            <a:r>
              <a:rPr dirty="0" sz="3600" spc="-65">
                <a:latin typeface="Times New Roman"/>
                <a:cs typeface="Times New Roman"/>
              </a:rPr>
              <a:t>f</a:t>
            </a:r>
            <a:r>
              <a:rPr dirty="0" sz="3600">
                <a:latin typeface="Times New Roman"/>
                <a:cs typeface="Times New Roman"/>
              </a:rPr>
              <a:t>ficient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neural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network-based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li</a:t>
            </a:r>
            <a:r>
              <a:rPr dirty="0" sz="3600" spc="20">
                <a:latin typeface="Times New Roman"/>
                <a:cs typeface="Times New Roman"/>
              </a:rPr>
              <a:t>n</a:t>
            </a:r>
            <a:r>
              <a:rPr dirty="0" sz="3600">
                <a:latin typeface="Times New Roman"/>
                <a:cs typeface="Times New Roman"/>
              </a:rPr>
              <a:t>e 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 without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recurrent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connections[2][7].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buSzPct val="47222"/>
              <a:buFont typeface="Arial MT"/>
              <a:buChar char="•"/>
              <a:tabLst>
                <a:tab pos="93980" algn="l"/>
              </a:tabLst>
            </a:pPr>
            <a:r>
              <a:rPr dirty="0" sz="3600">
                <a:latin typeface="Times New Roman"/>
                <a:cs typeface="Times New Roman"/>
              </a:rPr>
              <a:t>Handwriting</a:t>
            </a:r>
            <a:r>
              <a:rPr dirty="0" sz="3600" spc="204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recognition,</a:t>
            </a:r>
            <a:r>
              <a:rPr dirty="0" sz="3600" spc="2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emphasizing</a:t>
            </a:r>
            <a:r>
              <a:rPr dirty="0" sz="3600" spc="2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constraints,</a:t>
            </a:r>
            <a:r>
              <a:rPr dirty="0" sz="3600" spc="229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advantages,</a:t>
            </a:r>
            <a:r>
              <a:rPr dirty="0" sz="3600" spc="2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2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applications</a:t>
            </a:r>
            <a:r>
              <a:rPr dirty="0" sz="3600" spc="229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 spc="2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postal</a:t>
            </a:r>
            <a:r>
              <a:rPr dirty="0" sz="3600" spc="2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addresses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bank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checks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using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both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online 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offline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methods[5].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911" y="7796691"/>
            <a:ext cx="18526760" cy="3180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buSzPct val="47222"/>
              <a:buFont typeface="Arial MT"/>
              <a:buChar char="•"/>
              <a:tabLst>
                <a:tab pos="93980" algn="l"/>
                <a:tab pos="2214880" algn="l"/>
                <a:tab pos="3118485" algn="l"/>
                <a:tab pos="4656455" algn="l"/>
                <a:tab pos="5229225" algn="l"/>
                <a:tab pos="6767195" algn="l"/>
                <a:tab pos="9702800" algn="l"/>
                <a:tab pos="11875770" algn="l"/>
                <a:tab pos="12753340" algn="l"/>
                <a:tab pos="13986510" algn="l"/>
                <a:tab pos="15297150" algn="l"/>
                <a:tab pos="18056225" algn="l"/>
              </a:tabLst>
            </a:pPr>
            <a:r>
              <a:rPr dirty="0" sz="3600">
                <a:latin typeface="Times New Roman"/>
                <a:cs typeface="Times New Roman"/>
              </a:rPr>
              <a:t>Analyz</a:t>
            </a:r>
            <a:r>
              <a:rPr dirty="0" sz="3600" spc="10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ng	176	art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cles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Times New Roman"/>
                <a:cs typeface="Times New Roman"/>
              </a:rPr>
              <a:t>t</a:t>
            </a:r>
            <a:r>
              <a:rPr dirty="0" sz="3600">
                <a:latin typeface="Times New Roman"/>
                <a:cs typeface="Times New Roman"/>
              </a:rPr>
              <a:t>o	present	state-of-th</a:t>
            </a:r>
            <a:r>
              <a:rPr dirty="0" sz="3600" spc="5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-art	techniques	and	guide	future	invest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gatio</a:t>
            </a:r>
            <a:r>
              <a:rPr dirty="0" sz="3600" spc="5">
                <a:latin typeface="Times New Roman"/>
                <a:cs typeface="Times New Roman"/>
              </a:rPr>
              <a:t>n</a:t>
            </a:r>
            <a:r>
              <a:rPr dirty="0" sz="3600" spc="-5">
                <a:latin typeface="Times New Roman"/>
                <a:cs typeface="Times New Roman"/>
              </a:rPr>
              <a:t>s</a:t>
            </a:r>
            <a:r>
              <a:rPr dirty="0" sz="3600">
                <a:latin typeface="Times New Roman"/>
                <a:cs typeface="Times New Roman"/>
              </a:rPr>
              <a:t>	by  </a:t>
            </a:r>
            <a:r>
              <a:rPr dirty="0" sz="3600" spc="-5">
                <a:latin typeface="Times New Roman"/>
                <a:cs typeface="Times New Roman"/>
              </a:rPr>
              <a:t>identifying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research </a:t>
            </a:r>
            <a:r>
              <a:rPr dirty="0" sz="3600" spc="-5">
                <a:latin typeface="Times New Roman"/>
                <a:cs typeface="Times New Roman"/>
              </a:rPr>
              <a:t>gaps[3][8].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12700" marR="6350">
              <a:lnSpc>
                <a:spcPct val="114999"/>
              </a:lnSpc>
              <a:buSzPct val="47222"/>
              <a:buFont typeface="Arial MT"/>
              <a:buChar char="•"/>
              <a:tabLst>
                <a:tab pos="93980" algn="l"/>
                <a:tab pos="2778760" algn="l"/>
                <a:tab pos="4859020" algn="l"/>
                <a:tab pos="7458709" algn="l"/>
                <a:tab pos="9638665" algn="l"/>
                <a:tab pos="11578590" algn="l"/>
                <a:tab pos="13923010" algn="l"/>
                <a:tab pos="14986635" algn="l"/>
                <a:tab pos="16607790" algn="l"/>
              </a:tabLst>
            </a:pPr>
            <a:r>
              <a:rPr dirty="0" sz="3600">
                <a:latin typeface="Times New Roman"/>
                <a:cs typeface="Times New Roman"/>
              </a:rPr>
              <a:t>Han</a:t>
            </a:r>
            <a:r>
              <a:rPr dirty="0" sz="3600" spc="5">
                <a:latin typeface="Times New Roman"/>
                <a:cs typeface="Times New Roman"/>
              </a:rPr>
              <a:t>d</a:t>
            </a:r>
            <a:r>
              <a:rPr dirty="0" sz="3600">
                <a:latin typeface="Times New Roman"/>
                <a:cs typeface="Times New Roman"/>
              </a:rPr>
              <a:t>written	signature	recognition,	achieving	training,	val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dation,	and	testing	accuracies  </a:t>
            </a:r>
            <a:r>
              <a:rPr dirty="0" sz="3600" spc="-5">
                <a:latin typeface="Times New Roman"/>
                <a:cs typeface="Times New Roman"/>
              </a:rPr>
              <a:t>demonstrating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its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efficacy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document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authenticity</a:t>
            </a:r>
            <a:r>
              <a:rPr dirty="0" sz="3600" spc="4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verification[10][4].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97002" y="242690"/>
            <a:ext cx="79902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0"/>
              <a:t> literature</a:t>
            </a:r>
            <a:r>
              <a:rPr dirty="0" spc="-40"/>
              <a:t> </a:t>
            </a:r>
            <a:r>
              <a:rPr dirty="0"/>
              <a:t>survey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19332" y="10498671"/>
            <a:ext cx="3365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713" y="2853618"/>
            <a:ext cx="18526760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design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implement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user-friendly</a:t>
            </a:r>
            <a:r>
              <a:rPr dirty="0" sz="3600" spc="3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interface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browsing</a:t>
            </a:r>
            <a:r>
              <a:rPr dirty="0" sz="3600" spc="3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uploading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3600" spc="-5">
                <a:latin typeface="Times New Roman"/>
                <a:cs typeface="Times New Roman"/>
              </a:rPr>
              <a:t>images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>
                <a:latin typeface="Times New Roman"/>
                <a:cs typeface="Times New Roman"/>
              </a:rPr>
              <a:t> develop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train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 </a:t>
            </a:r>
            <a:r>
              <a:rPr dirty="0" sz="3600" spc="-5">
                <a:latin typeface="Times New Roman"/>
                <a:cs typeface="Times New Roman"/>
              </a:rPr>
              <a:t>accurate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MLP</a:t>
            </a:r>
            <a:r>
              <a:rPr dirty="0" sz="3600" spc="-1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5">
                <a:latin typeface="Times New Roman"/>
                <a:cs typeface="Times New Roman"/>
              </a:rPr>
              <a:t>recognizing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-5">
                <a:latin typeface="Times New Roman"/>
                <a:cs typeface="Times New Roman"/>
              </a:rPr>
              <a:t> integrate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MLP</a:t>
            </a:r>
            <a:r>
              <a:rPr dirty="0" sz="3600" spc="-14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5">
                <a:latin typeface="Times New Roman"/>
                <a:cs typeface="Times New Roman"/>
              </a:rPr>
              <a:t>real-time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prediction</a:t>
            </a:r>
            <a:r>
              <a:rPr dirty="0" sz="3600">
                <a:latin typeface="Times New Roman"/>
                <a:cs typeface="Times New Roman"/>
              </a:rPr>
              <a:t> and</a:t>
            </a:r>
            <a:r>
              <a:rPr dirty="0" sz="3600" spc="-5">
                <a:latin typeface="Times New Roman"/>
                <a:cs typeface="Times New Roman"/>
              </a:rPr>
              <a:t> display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of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recognized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evaluate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improve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accuracy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10">
                <a:latin typeface="Times New Roman"/>
                <a:cs typeface="Times New Roman"/>
              </a:rPr>
              <a:t>efficiency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system.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2099" y="242690"/>
            <a:ext cx="2542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4811" y="1938555"/>
            <a:ext cx="18755995" cy="9354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7185" marR="3505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782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Coll</a:t>
            </a:r>
            <a:r>
              <a:rPr dirty="0" sz="3600" spc="-5" b="1">
                <a:latin typeface="Times New Roman"/>
                <a:cs typeface="Times New Roman"/>
              </a:rPr>
              <a:t>ecting</a:t>
            </a:r>
            <a:r>
              <a:rPr dirty="0" sz="3600" b="1">
                <a:latin typeface="Times New Roman"/>
                <a:cs typeface="Times New Roman"/>
              </a:rPr>
              <a:t> EMINST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Dataset: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Collect</a:t>
            </a:r>
            <a:r>
              <a:rPr dirty="0" sz="3600">
                <a:latin typeface="Times New Roman"/>
                <a:cs typeface="Times New Roman"/>
              </a:rPr>
              <a:t> diverse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character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datasets,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normalize</a:t>
            </a:r>
            <a:r>
              <a:rPr dirty="0" sz="3600" spc="89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resize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for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uniform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input</a:t>
            </a:r>
            <a:r>
              <a:rPr dirty="0" sz="3600">
                <a:latin typeface="Times New Roman"/>
                <a:cs typeface="Times New Roman"/>
              </a:rPr>
              <a:t> dimensions,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apply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augmentation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>
                <a:latin typeface="Times New Roman"/>
                <a:cs typeface="Times New Roman"/>
              </a:rPr>
              <a:t> enhance</a:t>
            </a:r>
            <a:r>
              <a:rPr dirty="0" sz="3600" spc="90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robustness</a:t>
            </a:r>
            <a:r>
              <a:rPr dirty="0" sz="3600"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Arial MT"/>
              <a:cs typeface="Arial MT"/>
            </a:endParaRPr>
          </a:p>
          <a:p>
            <a:pPr algn="just" marL="337185" marR="351790" indent="-287020">
              <a:lnSpc>
                <a:spcPct val="100000"/>
              </a:lnSpc>
              <a:buFont typeface="Arial MT"/>
              <a:buChar char="•"/>
              <a:tabLst>
                <a:tab pos="33782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Normalization: </a:t>
            </a:r>
            <a:r>
              <a:rPr dirty="0" sz="3600" spc="-5">
                <a:latin typeface="Times New Roman"/>
                <a:cs typeface="Times New Roman"/>
              </a:rPr>
              <a:t>Implement </a:t>
            </a:r>
            <a:r>
              <a:rPr dirty="0" sz="3600">
                <a:latin typeface="Times New Roman"/>
                <a:cs typeface="Times New Roman"/>
              </a:rPr>
              <a:t>techniques </a:t>
            </a:r>
            <a:r>
              <a:rPr dirty="0" sz="3600" spc="-5">
                <a:latin typeface="Times New Roman"/>
                <a:cs typeface="Times New Roman"/>
              </a:rPr>
              <a:t>like </a:t>
            </a:r>
            <a:r>
              <a:rPr dirty="0" sz="3600">
                <a:latin typeface="Times New Roman"/>
                <a:cs typeface="Times New Roman"/>
              </a:rPr>
              <a:t>edge </a:t>
            </a:r>
            <a:r>
              <a:rPr dirty="0" sz="3600" spc="-5">
                <a:latin typeface="Times New Roman"/>
                <a:cs typeface="Times New Roman"/>
              </a:rPr>
              <a:t>detection, pixel </a:t>
            </a:r>
            <a:r>
              <a:rPr dirty="0" sz="3600" spc="-25">
                <a:latin typeface="Times New Roman"/>
                <a:cs typeface="Times New Roman"/>
              </a:rPr>
              <a:t>intensity, </a:t>
            </a:r>
            <a:r>
              <a:rPr dirty="0" sz="3600">
                <a:latin typeface="Times New Roman"/>
                <a:cs typeface="Times New Roman"/>
              </a:rPr>
              <a:t>and zoning for feature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representation.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algn="just" marL="337185" marR="353060" indent="-287020">
              <a:lnSpc>
                <a:spcPct val="100000"/>
              </a:lnSpc>
              <a:buFont typeface="Arial MT"/>
              <a:buChar char="•"/>
              <a:tabLst>
                <a:tab pos="337820" algn="l"/>
              </a:tabLst>
            </a:pPr>
            <a:r>
              <a:rPr dirty="0" sz="3600" b="1">
                <a:latin typeface="Times New Roman"/>
                <a:cs typeface="Times New Roman"/>
              </a:rPr>
              <a:t>MLP Model </a:t>
            </a:r>
            <a:r>
              <a:rPr dirty="0" sz="3600" spc="-5" b="1">
                <a:latin typeface="Times New Roman"/>
                <a:cs typeface="Times New Roman"/>
              </a:rPr>
              <a:t>Design: </a:t>
            </a:r>
            <a:r>
              <a:rPr dirty="0" sz="3600">
                <a:latin typeface="Times New Roman"/>
                <a:cs typeface="Times New Roman"/>
              </a:rPr>
              <a:t>Design </a:t>
            </a:r>
            <a:r>
              <a:rPr dirty="0" sz="3600" spc="-5">
                <a:latin typeface="Times New Roman"/>
                <a:cs typeface="Times New Roman"/>
              </a:rPr>
              <a:t>an MLP </a:t>
            </a:r>
            <a:r>
              <a:rPr dirty="0" sz="3600">
                <a:latin typeface="Times New Roman"/>
                <a:cs typeface="Times New Roman"/>
              </a:rPr>
              <a:t>with appropriate input, hidden, and output layers, and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optimize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layer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configurations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determine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optimal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number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of</a:t>
            </a:r>
            <a:r>
              <a:rPr dirty="0" sz="3600">
                <a:latin typeface="Times New Roman"/>
                <a:cs typeface="Times New Roman"/>
              </a:rPr>
              <a:t> neurons.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algn="just" marL="337185" marR="351155" indent="-287020">
              <a:lnSpc>
                <a:spcPct val="100000"/>
              </a:lnSpc>
              <a:buFont typeface="Arial MT"/>
              <a:buChar char="•"/>
              <a:tabLst>
                <a:tab pos="337820" algn="l"/>
              </a:tabLst>
            </a:pPr>
            <a:r>
              <a:rPr dirty="0" sz="3600" spc="-35" b="1">
                <a:latin typeface="Times New Roman"/>
                <a:cs typeface="Times New Roman"/>
              </a:rPr>
              <a:t>Training </a:t>
            </a:r>
            <a:r>
              <a:rPr dirty="0" sz="3600" b="1">
                <a:latin typeface="Times New Roman"/>
                <a:cs typeface="Times New Roman"/>
              </a:rPr>
              <a:t>MLP </a:t>
            </a:r>
            <a:r>
              <a:rPr dirty="0" sz="3600" spc="-5" b="1">
                <a:latin typeface="Times New Roman"/>
                <a:cs typeface="Times New Roman"/>
              </a:rPr>
              <a:t>Model: </a:t>
            </a:r>
            <a:r>
              <a:rPr dirty="0" sz="3600">
                <a:latin typeface="Times New Roman"/>
                <a:cs typeface="Times New Roman"/>
              </a:rPr>
              <a:t>Split dataset into </a:t>
            </a:r>
            <a:r>
              <a:rPr dirty="0" sz="3600" spc="-5">
                <a:latin typeface="Times New Roman"/>
                <a:cs typeface="Times New Roman"/>
              </a:rPr>
              <a:t>training, validation,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test sets; train MLP with </a:t>
            </a:r>
            <a:r>
              <a:rPr dirty="0" sz="3600">
                <a:latin typeface="Times New Roman"/>
                <a:cs typeface="Times New Roman"/>
              </a:rPr>
              <a:t>varied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activation</a:t>
            </a:r>
            <a:r>
              <a:rPr dirty="0" sz="3600">
                <a:latin typeface="Times New Roman"/>
                <a:cs typeface="Times New Roman"/>
              </a:rPr>
              <a:t> functions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optimization</a:t>
            </a:r>
            <a:r>
              <a:rPr dirty="0" sz="3600">
                <a:latin typeface="Times New Roman"/>
                <a:cs typeface="Times New Roman"/>
              </a:rPr>
              <a:t> algorithms,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ensuring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regular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validation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894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prevent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overfitting.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37185" marR="52069" indent="-287020">
              <a:lnSpc>
                <a:spcPct val="100000"/>
              </a:lnSpc>
              <a:buFont typeface="Arial MT"/>
              <a:buChar char="•"/>
              <a:tabLst>
                <a:tab pos="337820" algn="l"/>
                <a:tab pos="2252980" algn="l"/>
                <a:tab pos="4043679" algn="l"/>
                <a:tab pos="7282180" algn="l"/>
                <a:tab pos="9199880" algn="l"/>
                <a:tab pos="10888345" algn="l"/>
                <a:tab pos="11762740" algn="l"/>
                <a:tab pos="12611735" algn="l"/>
                <a:tab pos="13791565" algn="l"/>
                <a:tab pos="14806930" algn="l"/>
                <a:tab pos="15857855" algn="l"/>
                <a:tab pos="16556355" algn="l"/>
                <a:tab pos="17966055" algn="l"/>
              </a:tabLst>
            </a:pPr>
            <a:r>
              <a:rPr dirty="0" sz="3600" b="1">
                <a:latin typeface="Times New Roman"/>
                <a:cs typeface="Times New Roman"/>
              </a:rPr>
              <a:t>Evaluation </a:t>
            </a:r>
            <a:r>
              <a:rPr dirty="0" sz="3600" spc="-5" b="1">
                <a:latin typeface="Times New Roman"/>
                <a:cs typeface="Times New Roman"/>
              </a:rPr>
              <a:t>and Optimization:</a:t>
            </a:r>
            <a:r>
              <a:rPr dirty="0" sz="3600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Assess</a:t>
            </a:r>
            <a:r>
              <a:rPr dirty="0" sz="3600">
                <a:latin typeface="Times New Roman"/>
                <a:cs typeface="Times New Roman"/>
              </a:rPr>
              <a:t> model performance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accuracy,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precision, recall,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F</a:t>
            </a:r>
            <a:r>
              <a:rPr dirty="0" sz="3600">
                <a:latin typeface="Times New Roman"/>
                <a:cs typeface="Times New Roman"/>
              </a:rPr>
              <a:t>1-score;	opt</a:t>
            </a:r>
            <a:r>
              <a:rPr dirty="0" sz="3600" spc="10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mi</a:t>
            </a:r>
            <a:r>
              <a:rPr dirty="0" sz="3600" spc="-15">
                <a:latin typeface="Times New Roman"/>
                <a:cs typeface="Times New Roman"/>
              </a:rPr>
              <a:t>z</a:t>
            </a:r>
            <a:r>
              <a:rPr dirty="0" sz="3600">
                <a:latin typeface="Times New Roman"/>
                <a:cs typeface="Times New Roman"/>
              </a:rPr>
              <a:t>e	h</a:t>
            </a:r>
            <a:r>
              <a:rPr dirty="0" sz="3600" spc="5">
                <a:latin typeface="Times New Roman"/>
                <a:cs typeface="Times New Roman"/>
              </a:rPr>
              <a:t>y</a:t>
            </a:r>
            <a:r>
              <a:rPr dirty="0" sz="3600">
                <a:latin typeface="Times New Roman"/>
                <a:cs typeface="Times New Roman"/>
              </a:rPr>
              <a:t>perparameters	including	learn</a:t>
            </a:r>
            <a:r>
              <a:rPr dirty="0" sz="3600" spc="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ng	rate	and	batch	</a:t>
            </a:r>
            <a:r>
              <a:rPr dirty="0" sz="3600" spc="-5">
                <a:latin typeface="Times New Roman"/>
                <a:cs typeface="Times New Roman"/>
              </a:rPr>
              <a:t>siz</a:t>
            </a:r>
            <a:r>
              <a:rPr dirty="0" sz="3600" spc="-10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.	Data	</a:t>
            </a:r>
            <a:r>
              <a:rPr dirty="0" sz="3600" spc="5">
                <a:latin typeface="Times New Roman"/>
                <a:cs typeface="Times New Roman"/>
              </a:rPr>
              <a:t>s</a:t>
            </a:r>
            <a:r>
              <a:rPr dirty="0" sz="3600">
                <a:latin typeface="Times New Roman"/>
                <a:cs typeface="Times New Roman"/>
              </a:rPr>
              <a:t>et	shou</a:t>
            </a:r>
            <a:r>
              <a:rPr dirty="0" sz="3600" spc="5">
                <a:latin typeface="Times New Roman"/>
                <a:cs typeface="Times New Roman"/>
              </a:rPr>
              <a:t>l</a:t>
            </a:r>
            <a:r>
              <a:rPr dirty="0" sz="3600">
                <a:latin typeface="Times New Roman"/>
                <a:cs typeface="Times New Roman"/>
              </a:rPr>
              <a:t>d	</a:t>
            </a:r>
            <a:r>
              <a:rPr dirty="0" sz="3600" spc="-15">
                <a:latin typeface="Times New Roman"/>
                <a:cs typeface="Times New Roman"/>
              </a:rPr>
              <a:t>b</a:t>
            </a:r>
            <a:r>
              <a:rPr dirty="0" sz="3600" spc="250">
                <a:latin typeface="Times New Roman"/>
                <a:cs typeface="Times New Roman"/>
              </a:rPr>
              <a:t>e</a:t>
            </a:r>
            <a:r>
              <a:rPr dirty="0" baseline="-30303" sz="3300" spc="-254">
                <a:solidFill>
                  <a:srgbClr val="585858"/>
                </a:solidFill>
                <a:latin typeface="Arial MT"/>
                <a:cs typeface="Arial MT"/>
              </a:rPr>
              <a:t>11  </a:t>
            </a:r>
            <a:r>
              <a:rPr dirty="0" sz="3600" spc="-5">
                <a:latin typeface="Times New Roman"/>
                <a:cs typeface="Times New Roman"/>
              </a:rPr>
              <a:t>mentioned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2974" y="279900"/>
            <a:ext cx="7525384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5960" algn="l"/>
              </a:tabLst>
            </a:pPr>
            <a:r>
              <a:rPr dirty="0" sz="6000"/>
              <a:t>P</a:t>
            </a:r>
            <a:r>
              <a:rPr dirty="0" sz="6000" spc="-114"/>
              <a:t>r</a:t>
            </a:r>
            <a:r>
              <a:rPr dirty="0" sz="6000" spc="-5"/>
              <a:t>oposed</a:t>
            </a:r>
            <a:r>
              <a:rPr dirty="0" sz="6000"/>
              <a:t>	Methodology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2911" y="3173649"/>
            <a:ext cx="18372455" cy="5512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2906395" algn="l"/>
                <a:tab pos="3965575" algn="l"/>
                <a:tab pos="5151755" algn="l"/>
                <a:tab pos="6082665" algn="l"/>
                <a:tab pos="7420609" algn="l"/>
                <a:tab pos="9292590" algn="l"/>
                <a:tab pos="11621135" algn="l"/>
                <a:tab pos="13900150" algn="l"/>
                <a:tab pos="14907260" algn="l"/>
                <a:tab pos="16245205" algn="l"/>
                <a:tab pos="17099915" algn="l"/>
              </a:tabLst>
            </a:pPr>
            <a:r>
              <a:rPr dirty="0" sz="3600" b="1">
                <a:latin typeface="Times New Roman"/>
                <a:cs typeface="Times New Roman"/>
              </a:rPr>
              <a:t>Compar</a:t>
            </a:r>
            <a:r>
              <a:rPr dirty="0" sz="3600" spc="-15" b="1">
                <a:latin typeface="Times New Roman"/>
                <a:cs typeface="Times New Roman"/>
              </a:rPr>
              <a:t>i</a:t>
            </a:r>
            <a:r>
              <a:rPr dirty="0" sz="3600" spc="-5" b="1">
                <a:latin typeface="Times New Roman"/>
                <a:cs typeface="Times New Roman"/>
              </a:rPr>
              <a:t>son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with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CNN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and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RNN</a:t>
            </a:r>
            <a:r>
              <a:rPr dirty="0" sz="3600" b="1">
                <a:latin typeface="Times New Roman"/>
                <a:cs typeface="Times New Roman"/>
              </a:rPr>
              <a:t>:	</a:t>
            </a:r>
            <a:r>
              <a:rPr dirty="0" sz="3600">
                <a:latin typeface="Times New Roman"/>
                <a:cs typeface="Times New Roman"/>
              </a:rPr>
              <a:t>Compare	</a:t>
            </a:r>
            <a:r>
              <a:rPr dirty="0" sz="3600" spc="-5">
                <a:latin typeface="Times New Roman"/>
                <a:cs typeface="Times New Roman"/>
              </a:rPr>
              <a:t>MLP</a:t>
            </a:r>
            <a:r>
              <a:rPr dirty="0" sz="3600">
                <a:latin typeface="Times New Roman"/>
                <a:cs typeface="Times New Roman"/>
              </a:rPr>
              <a:t>-based	recognition	with	</a:t>
            </a:r>
            <a:r>
              <a:rPr dirty="0" sz="3600" spc="-5">
                <a:latin typeface="Times New Roman"/>
                <a:cs typeface="Times New Roman"/>
              </a:rPr>
              <a:t>CNNs</a:t>
            </a:r>
            <a:r>
              <a:rPr dirty="0" sz="3600">
                <a:latin typeface="Times New Roman"/>
                <a:cs typeface="Times New Roman"/>
              </a:rPr>
              <a:t>	and	</a:t>
            </a:r>
            <a:r>
              <a:rPr dirty="0" sz="3600" spc="-5">
                <a:latin typeface="Times New Roman"/>
                <a:cs typeface="Times New Roman"/>
              </a:rPr>
              <a:t>RN</a:t>
            </a:r>
            <a:r>
              <a:rPr dirty="0" sz="3600" spc="5">
                <a:latin typeface="Times New Roman"/>
                <a:cs typeface="Times New Roman"/>
              </a:rPr>
              <a:t>N</a:t>
            </a:r>
            <a:r>
              <a:rPr dirty="0" sz="3600" spc="-5">
                <a:latin typeface="Times New Roman"/>
                <a:cs typeface="Times New Roman"/>
              </a:rPr>
              <a:t>s,  </a:t>
            </a:r>
            <a:r>
              <a:rPr dirty="0" sz="3600" spc="-5">
                <a:latin typeface="Times New Roman"/>
                <a:cs typeface="Times New Roman"/>
              </a:rPr>
              <a:t>analyzing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their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respective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strengths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weaknesses.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69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  <a:tab pos="2710180" algn="l"/>
                <a:tab pos="3647440" algn="l"/>
                <a:tab pos="6285230" algn="l"/>
                <a:tab pos="8036559" algn="l"/>
                <a:tab pos="8898255" algn="l"/>
                <a:tab pos="9733280" algn="l"/>
                <a:tab pos="10137140" algn="l"/>
                <a:tab pos="11910695" algn="l"/>
                <a:tab pos="15871825" algn="l"/>
                <a:tab pos="16604615" algn="l"/>
              </a:tabLst>
            </a:pPr>
            <a:r>
              <a:rPr dirty="0" sz="3600" b="1">
                <a:latin typeface="Times New Roman"/>
                <a:cs typeface="Times New Roman"/>
              </a:rPr>
              <a:t>Integration	</a:t>
            </a:r>
            <a:r>
              <a:rPr dirty="0" sz="3600" spc="-5" b="1">
                <a:latin typeface="Times New Roman"/>
                <a:cs typeface="Times New Roman"/>
              </a:rPr>
              <a:t>and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Appl</a:t>
            </a:r>
            <a:r>
              <a:rPr dirty="0" sz="3600" spc="-20" b="1">
                <a:latin typeface="Times New Roman"/>
                <a:cs typeface="Times New Roman"/>
              </a:rPr>
              <a:t>i</a:t>
            </a:r>
            <a:r>
              <a:rPr dirty="0" sz="3600" spc="-5" b="1">
                <a:latin typeface="Times New Roman"/>
                <a:cs typeface="Times New Roman"/>
              </a:rPr>
              <a:t>catio</a:t>
            </a:r>
            <a:r>
              <a:rPr dirty="0" sz="3600" spc="-10" b="1">
                <a:latin typeface="Times New Roman"/>
                <a:cs typeface="Times New Roman"/>
              </a:rPr>
              <a:t>n</a:t>
            </a:r>
            <a:r>
              <a:rPr dirty="0" sz="3600" spc="-5" b="1">
                <a:latin typeface="Times New Roman"/>
                <a:cs typeface="Times New Roman"/>
              </a:rPr>
              <a:t>:	</a:t>
            </a:r>
            <a:r>
              <a:rPr dirty="0" sz="3600" spc="-5">
                <a:latin typeface="Times New Roman"/>
                <a:cs typeface="Times New Roman"/>
              </a:rPr>
              <a:t>Develop	and	test	a	pract</a:t>
            </a:r>
            <a:r>
              <a:rPr dirty="0" sz="3600" spc="-20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cal	interface</a:t>
            </a:r>
            <a:r>
              <a:rPr dirty="0" sz="3600" spc="5">
                <a:latin typeface="Times New Roman"/>
                <a:cs typeface="Times New Roman"/>
              </a:rPr>
              <a:t>/</a:t>
            </a:r>
            <a:r>
              <a:rPr dirty="0" sz="3600" spc="-5">
                <a:latin typeface="Times New Roman"/>
                <a:cs typeface="Times New Roman"/>
              </a:rPr>
              <a:t>appl</a:t>
            </a:r>
            <a:r>
              <a:rPr dirty="0" sz="3600" spc="-20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ca</a:t>
            </a:r>
            <a:r>
              <a:rPr dirty="0" sz="3600" spc="5">
                <a:latin typeface="Times New Roman"/>
                <a:cs typeface="Times New Roman"/>
              </a:rPr>
              <a:t>t</a:t>
            </a:r>
            <a:r>
              <a:rPr dirty="0" sz="3600" spc="-5">
                <a:latin typeface="Times New Roman"/>
                <a:cs typeface="Times New Roman"/>
              </a:rPr>
              <a:t>ion	for	digi</a:t>
            </a:r>
            <a:r>
              <a:rPr dirty="0" sz="3600" spc="-20">
                <a:latin typeface="Times New Roman"/>
                <a:cs typeface="Times New Roman"/>
              </a:rPr>
              <a:t>t</a:t>
            </a:r>
            <a:r>
              <a:rPr dirty="0" sz="3600" spc="-5">
                <a:latin typeface="Times New Roman"/>
                <a:cs typeface="Times New Roman"/>
              </a:rPr>
              <a:t>izi</a:t>
            </a:r>
            <a:r>
              <a:rPr dirty="0" sz="3600">
                <a:latin typeface="Times New Roman"/>
                <a:cs typeface="Times New Roman"/>
              </a:rPr>
              <a:t>n</a:t>
            </a:r>
            <a:r>
              <a:rPr dirty="0" sz="3600" spc="-5">
                <a:latin typeface="Times New Roman"/>
                <a:cs typeface="Times New Roman"/>
              </a:rPr>
              <a:t>g 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notes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real-world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scenarios.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3694429" algn="l"/>
                <a:tab pos="5845175" algn="l"/>
                <a:tab pos="6851015" algn="l"/>
                <a:tab pos="9752965" algn="l"/>
                <a:tab pos="11141075" algn="l"/>
                <a:tab pos="13660755" algn="l"/>
                <a:tab pos="15329535" algn="l"/>
                <a:tab pos="17698085" algn="l"/>
              </a:tabLst>
            </a:pPr>
            <a:r>
              <a:rPr dirty="0" sz="3600" b="1">
                <a:latin typeface="Times New Roman"/>
                <a:cs typeface="Times New Roman"/>
              </a:rPr>
              <a:t>Documentatio</a:t>
            </a:r>
            <a:r>
              <a:rPr dirty="0" sz="3600" spc="-10" b="1">
                <a:latin typeface="Times New Roman"/>
                <a:cs typeface="Times New Roman"/>
              </a:rPr>
              <a:t>n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Docum</a:t>
            </a:r>
            <a:r>
              <a:rPr dirty="0" sz="3600" spc="-15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nt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data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p</a:t>
            </a:r>
            <a:r>
              <a:rPr dirty="0" sz="3600" spc="5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eproc</a:t>
            </a:r>
            <a:r>
              <a:rPr dirty="0" sz="3600" spc="-15">
                <a:latin typeface="Times New Roman"/>
                <a:cs typeface="Times New Roman"/>
              </a:rPr>
              <a:t>e</a:t>
            </a:r>
            <a:r>
              <a:rPr dirty="0" sz="3600" spc="10">
                <a:latin typeface="Times New Roman"/>
                <a:cs typeface="Times New Roman"/>
              </a:rPr>
              <a:t>s</a:t>
            </a:r>
            <a:r>
              <a:rPr dirty="0" sz="3600">
                <a:latin typeface="Times New Roman"/>
                <a:cs typeface="Times New Roman"/>
              </a:rPr>
              <a:t>sing,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architecture,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training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procedures,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and  </a:t>
            </a:r>
            <a:r>
              <a:rPr dirty="0" sz="3600" spc="-5">
                <a:latin typeface="Times New Roman"/>
                <a:cs typeface="Times New Roman"/>
              </a:rPr>
              <a:t>results.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Reporting: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Prepare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detailed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report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methodology,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experiments,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results,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conclusions</a:t>
            </a:r>
            <a:r>
              <a:rPr dirty="0" sz="3600" spc="-5" b="1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2974" y="279900"/>
            <a:ext cx="7525384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5960" algn="l"/>
              </a:tabLst>
            </a:pPr>
            <a:r>
              <a:rPr dirty="0" sz="6000"/>
              <a:t>P</a:t>
            </a:r>
            <a:r>
              <a:rPr dirty="0" sz="6000" spc="-114"/>
              <a:t>r</a:t>
            </a:r>
            <a:r>
              <a:rPr dirty="0" sz="6000" spc="-5"/>
              <a:t>oposed</a:t>
            </a:r>
            <a:r>
              <a:rPr dirty="0" sz="6000"/>
              <a:t>	Methodology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6713" y="2304305"/>
            <a:ext cx="18371820" cy="825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71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3600" b="1">
                <a:latin typeface="Times New Roman"/>
                <a:cs typeface="Times New Roman"/>
              </a:rPr>
              <a:t>Python</a:t>
            </a:r>
            <a:r>
              <a:rPr dirty="0" sz="3600" spc="23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spc="25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Python</a:t>
            </a:r>
            <a:r>
              <a:rPr dirty="0" sz="3600" spc="23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is</a:t>
            </a:r>
            <a:r>
              <a:rPr dirty="0" sz="3600" spc="2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24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high-level</a:t>
            </a:r>
            <a:r>
              <a:rPr dirty="0" sz="3600" spc="25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programming</a:t>
            </a:r>
            <a:r>
              <a:rPr dirty="0" sz="3600" spc="26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language</a:t>
            </a:r>
            <a:r>
              <a:rPr dirty="0" sz="3600" spc="2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known</a:t>
            </a:r>
            <a:r>
              <a:rPr dirty="0" sz="3600" spc="2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24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its</a:t>
            </a:r>
            <a:r>
              <a:rPr dirty="0" sz="3600" spc="265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simplicity,</a:t>
            </a:r>
            <a:r>
              <a:rPr dirty="0" sz="3600" spc="250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readability,</a:t>
            </a:r>
            <a:r>
              <a:rPr dirty="0" sz="3600" spc="2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widespread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use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domains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like </a:t>
            </a:r>
            <a:r>
              <a:rPr dirty="0" sz="3600" spc="-5">
                <a:latin typeface="Times New Roman"/>
                <a:cs typeface="Times New Roman"/>
              </a:rPr>
              <a:t>machine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learning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scientific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computing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(3.21v)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2816860" algn="l"/>
                <a:tab pos="3778250" algn="l"/>
                <a:tab pos="5067935" algn="l"/>
                <a:tab pos="5444490" algn="l"/>
                <a:tab pos="7931150" algn="l"/>
                <a:tab pos="8460105" algn="l"/>
                <a:tab pos="9114155" algn="l"/>
                <a:tab pos="11572240" algn="l"/>
                <a:tab pos="12659360" algn="l"/>
                <a:tab pos="14381480" algn="l"/>
                <a:tab pos="16612235" algn="l"/>
                <a:tab pos="16950690" algn="l"/>
                <a:tab pos="18242280" algn="l"/>
              </a:tabLst>
            </a:pPr>
            <a:r>
              <a:rPr dirty="0" sz="3600" spc="-340" b="1">
                <a:latin typeface="Times New Roman"/>
                <a:cs typeface="Times New Roman"/>
              </a:rPr>
              <a:t>T</a:t>
            </a:r>
            <a:r>
              <a:rPr dirty="0" sz="3600" spc="-5" b="1">
                <a:latin typeface="Times New Roman"/>
                <a:cs typeface="Times New Roman"/>
              </a:rPr>
              <a:t>ensorFlow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and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 spc="-5" b="1">
                <a:latin typeface="Times New Roman"/>
                <a:cs typeface="Times New Roman"/>
              </a:rPr>
              <a:t>ke</a:t>
            </a:r>
            <a:r>
              <a:rPr dirty="0" sz="3600" spc="-20" b="1">
                <a:latin typeface="Times New Roman"/>
                <a:cs typeface="Times New Roman"/>
              </a:rPr>
              <a:t>r</a:t>
            </a:r>
            <a:r>
              <a:rPr dirty="0" sz="3600" spc="-5" b="1">
                <a:latin typeface="Times New Roman"/>
                <a:cs typeface="Times New Roman"/>
              </a:rPr>
              <a:t>as</a:t>
            </a:r>
            <a:r>
              <a:rPr dirty="0" sz="3600" b="1">
                <a:latin typeface="Times New Roman"/>
                <a:cs typeface="Times New Roman"/>
              </a:rPr>
              <a:t>	:	</a:t>
            </a:r>
            <a:r>
              <a:rPr dirty="0" sz="3600" spc="-260">
                <a:latin typeface="Times New Roman"/>
                <a:cs typeface="Times New Roman"/>
              </a:rPr>
              <a:t>T</a:t>
            </a:r>
            <a:r>
              <a:rPr dirty="0" sz="3600">
                <a:latin typeface="Times New Roman"/>
                <a:cs typeface="Times New Roman"/>
              </a:rPr>
              <a:t>ensorFlo</a:t>
            </a:r>
            <a:r>
              <a:rPr dirty="0" sz="3600" spc="-229">
                <a:latin typeface="Times New Roman"/>
                <a:cs typeface="Times New Roman"/>
              </a:rPr>
              <a:t>w</a:t>
            </a:r>
            <a:r>
              <a:rPr dirty="0" sz="3600">
                <a:latin typeface="Times New Roman"/>
                <a:cs typeface="Times New Roman"/>
              </a:rPr>
              <a:t>,	</a:t>
            </a:r>
            <a:r>
              <a:rPr dirty="0" sz="3600" spc="-10">
                <a:latin typeface="Times New Roman"/>
                <a:cs typeface="Times New Roman"/>
              </a:rPr>
              <a:t>i</a:t>
            </a:r>
            <a:r>
              <a:rPr dirty="0" sz="3600" spc="-5">
                <a:latin typeface="Times New Roman"/>
                <a:cs typeface="Times New Roman"/>
              </a:rPr>
              <a:t>s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15">
                <a:latin typeface="Times New Roman"/>
                <a:cs typeface="Times New Roman"/>
              </a:rPr>
              <a:t>a</a:t>
            </a:r>
            <a:r>
              <a:rPr dirty="0" sz="3600">
                <a:latin typeface="Times New Roman"/>
                <a:cs typeface="Times New Roman"/>
              </a:rPr>
              <a:t>n	ope</a:t>
            </a:r>
            <a:r>
              <a:rPr dirty="0" sz="3600" spc="-5">
                <a:latin typeface="Times New Roman"/>
                <a:cs typeface="Times New Roman"/>
              </a:rPr>
              <a:t>n</a:t>
            </a:r>
            <a:r>
              <a:rPr dirty="0" sz="3600">
                <a:latin typeface="Times New Roman"/>
                <a:cs typeface="Times New Roman"/>
              </a:rPr>
              <a:t>-source	deep	learning	framewo</a:t>
            </a:r>
            <a:r>
              <a:rPr dirty="0" sz="3600" spc="5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k	.	</a:t>
            </a:r>
            <a:r>
              <a:rPr dirty="0" sz="3600" spc="-5">
                <a:latin typeface="Times New Roman"/>
                <a:cs typeface="Times New Roman"/>
              </a:rPr>
              <a:t>Keras</a:t>
            </a:r>
            <a:r>
              <a:rPr dirty="0" sz="3600">
                <a:latin typeface="Times New Roman"/>
                <a:cs typeface="Times New Roman"/>
              </a:rPr>
              <a:t>	,  </a:t>
            </a:r>
            <a:r>
              <a:rPr dirty="0" sz="3600">
                <a:latin typeface="Times New Roman"/>
                <a:cs typeface="Times New Roman"/>
              </a:rPr>
              <a:t>running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top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70">
                <a:latin typeface="Times New Roman"/>
                <a:cs typeface="Times New Roman"/>
              </a:rPr>
              <a:t> </a:t>
            </a:r>
            <a:r>
              <a:rPr dirty="0" sz="3600" spc="-45">
                <a:latin typeface="Times New Roman"/>
                <a:cs typeface="Times New Roman"/>
              </a:rPr>
              <a:t>TensorFlow,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offers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simplified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interface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neural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network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construction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(2.2v).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698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3600" spc="-35" b="1">
                <a:latin typeface="Times New Roman"/>
                <a:cs typeface="Times New Roman"/>
              </a:rPr>
              <a:t>NumPy,</a:t>
            </a:r>
            <a:r>
              <a:rPr dirty="0" sz="3600" spc="13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Pandas</a:t>
            </a:r>
            <a:r>
              <a:rPr dirty="0" sz="3600" spc="1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spc="130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NumPy</a:t>
            </a:r>
            <a:r>
              <a:rPr dirty="0" sz="3600" spc="13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is</a:t>
            </a:r>
            <a:r>
              <a:rPr dirty="0" sz="3600" spc="1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1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library</a:t>
            </a:r>
            <a:r>
              <a:rPr dirty="0" sz="3600" spc="1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1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numerical</a:t>
            </a:r>
            <a:r>
              <a:rPr dirty="0" sz="3600" spc="1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computing</a:t>
            </a:r>
            <a:r>
              <a:rPr dirty="0" sz="3600" spc="14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 spc="1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Python,</a:t>
            </a:r>
            <a:r>
              <a:rPr dirty="0" sz="3600" spc="1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while</a:t>
            </a:r>
            <a:r>
              <a:rPr dirty="0" sz="3600" spc="1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Pandas</a:t>
            </a:r>
            <a:r>
              <a:rPr dirty="0" sz="3600" spc="1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provides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data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structures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operations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5">
                <a:latin typeface="Times New Roman"/>
                <a:cs typeface="Times New Roman"/>
              </a:rPr>
              <a:t>manipulating</a:t>
            </a:r>
            <a:r>
              <a:rPr dirty="0" sz="3600" spc="3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numerical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tables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time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series </a:t>
            </a:r>
            <a:r>
              <a:rPr dirty="0" sz="3600" spc="-5">
                <a:latin typeface="Times New Roman"/>
                <a:cs typeface="Times New Roman"/>
              </a:rPr>
              <a:t>data(2.0.0v).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OpenCV</a:t>
            </a:r>
            <a:r>
              <a:rPr dirty="0" sz="3600" spc="2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spc="254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(Open</a:t>
            </a:r>
            <a:r>
              <a:rPr dirty="0" sz="3600" spc="2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Source</a:t>
            </a:r>
            <a:r>
              <a:rPr dirty="0" sz="3600" spc="27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Computer</a:t>
            </a:r>
            <a:r>
              <a:rPr dirty="0" sz="3600" spc="270">
                <a:latin typeface="Times New Roman"/>
                <a:cs typeface="Times New Roman"/>
              </a:rPr>
              <a:t> </a:t>
            </a:r>
            <a:r>
              <a:rPr dirty="0" sz="3600" spc="-40">
                <a:latin typeface="Times New Roman"/>
                <a:cs typeface="Times New Roman"/>
              </a:rPr>
              <a:t>Vision</a:t>
            </a:r>
            <a:r>
              <a:rPr dirty="0" sz="3600" spc="26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Library)</a:t>
            </a:r>
            <a:r>
              <a:rPr dirty="0" sz="3600" spc="26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is</a:t>
            </a:r>
            <a:r>
              <a:rPr dirty="0" sz="3600" spc="2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26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programming</a:t>
            </a:r>
            <a:r>
              <a:rPr dirty="0" sz="3600" spc="2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library</a:t>
            </a:r>
            <a:r>
              <a:rPr dirty="0" sz="3600" spc="28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aimed</a:t>
            </a:r>
            <a:r>
              <a:rPr dirty="0" sz="3600" spc="2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at</a:t>
            </a:r>
            <a:r>
              <a:rPr dirty="0" sz="3600" spc="2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real-time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computer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vision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tasks, </a:t>
            </a:r>
            <a:r>
              <a:rPr dirty="0" sz="3600">
                <a:latin typeface="Times New Roman"/>
                <a:cs typeface="Times New Roman"/>
              </a:rPr>
              <a:t>providing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tools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5">
                <a:latin typeface="Times New Roman"/>
                <a:cs typeface="Times New Roman"/>
              </a:rPr>
              <a:t>image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processing 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analysis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(3.4v).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229235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Matplotlib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and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seaborn: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Matplotlib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Python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library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creating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static,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animated,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interactive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visualizations,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while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Seaborn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builds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Matplotlib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5">
                <a:latin typeface="Times New Roman"/>
                <a:cs typeface="Times New Roman"/>
              </a:rPr>
              <a:t>offer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high-level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interface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attractive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statistical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graphics (3.1.0v).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5898" y="402452"/>
            <a:ext cx="55054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Tools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 spc="-35"/>
              <a:t>Technologies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8891" y="2868857"/>
            <a:ext cx="8961120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CP</a:t>
            </a:r>
            <a:r>
              <a:rPr dirty="0" sz="3600" b="1">
                <a:latin typeface="Times New Roman"/>
                <a:cs typeface="Times New Roman"/>
              </a:rPr>
              <a:t>U:</a:t>
            </a:r>
            <a:r>
              <a:rPr dirty="0" sz="3600" spc="-7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Dual-core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10" b="1">
                <a:latin typeface="Times New Roman"/>
                <a:cs typeface="Times New Roman"/>
              </a:rPr>
              <a:t>Processor</a:t>
            </a:r>
            <a:r>
              <a:rPr dirty="0" sz="3600" spc="-9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RAM:</a:t>
            </a:r>
            <a:r>
              <a:rPr dirty="0" sz="3600" spc="-1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GB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Storage: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10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GB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free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space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GPU:</a:t>
            </a:r>
            <a:r>
              <a:rPr dirty="0" sz="3600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Integrated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graphics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(for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small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datasets)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Display: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Standard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monitor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74081" y="242690"/>
            <a:ext cx="59505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Hardware</a:t>
            </a:r>
            <a:r>
              <a:rPr dirty="0" spc="-65"/>
              <a:t> </a:t>
            </a:r>
            <a:r>
              <a:rPr dirty="0" spc="-10"/>
              <a:t>Requirements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8891" y="2868857"/>
            <a:ext cx="14481175" cy="606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Operat</a:t>
            </a:r>
            <a:r>
              <a:rPr dirty="0" sz="3600" spc="-5" b="1">
                <a:latin typeface="Times New Roman"/>
                <a:cs typeface="Times New Roman"/>
              </a:rPr>
              <a:t>ing </a:t>
            </a:r>
            <a:r>
              <a:rPr dirty="0" sz="3600" b="1">
                <a:latin typeface="Times New Roman"/>
                <a:cs typeface="Times New Roman"/>
              </a:rPr>
              <a:t>System: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Windows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10 /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macOS</a:t>
            </a:r>
            <a:r>
              <a:rPr dirty="0" sz="3600">
                <a:latin typeface="Times New Roman"/>
                <a:cs typeface="Times New Roman"/>
              </a:rPr>
              <a:t> 10.14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/ Ubuntu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18.04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Python: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60">
                <a:latin typeface="Times New Roman"/>
                <a:cs typeface="Times New Roman"/>
              </a:rPr>
              <a:t>Version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3.6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higher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35" b="1">
                <a:latin typeface="Times New Roman"/>
                <a:cs typeface="Times New Roman"/>
              </a:rPr>
              <a:t>TensorFlow:</a:t>
            </a:r>
            <a:r>
              <a:rPr dirty="0" sz="3600" b="1">
                <a:latin typeface="Times New Roman"/>
                <a:cs typeface="Times New Roman"/>
              </a:rPr>
              <a:t> </a:t>
            </a:r>
            <a:r>
              <a:rPr dirty="0" sz="3600" spc="-60">
                <a:latin typeface="Times New Roman"/>
                <a:cs typeface="Times New Roman"/>
              </a:rPr>
              <a:t>Version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2.0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higher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Keras</a:t>
            </a:r>
            <a:r>
              <a:rPr dirty="0" sz="3600" b="1">
                <a:latin typeface="Times New Roman"/>
                <a:cs typeface="Times New Roman"/>
              </a:rPr>
              <a:t> : </a:t>
            </a:r>
            <a:r>
              <a:rPr dirty="0" sz="3600" spc="-5">
                <a:latin typeface="Times New Roman"/>
                <a:cs typeface="Times New Roman"/>
              </a:rPr>
              <a:t>Included 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 spc="-60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TensorFlow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2.x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IDE:</a:t>
            </a:r>
            <a:r>
              <a:rPr dirty="0" sz="3600" spc="-5" b="1">
                <a:latin typeface="Times New Roman"/>
                <a:cs typeface="Times New Roman"/>
              </a:rPr>
              <a:t> </a:t>
            </a:r>
            <a:r>
              <a:rPr dirty="0" sz="3600" spc="-40">
                <a:latin typeface="Times New Roman"/>
                <a:cs typeface="Times New Roman"/>
              </a:rPr>
              <a:t>Visual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Studio Code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any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other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Python-compatible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IDE</a:t>
            </a:r>
            <a:r>
              <a:rPr dirty="0" sz="3600" spc="-1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Dependencies:</a:t>
            </a:r>
            <a:r>
              <a:rPr dirty="0" sz="3600" spc="-10" b="1">
                <a:latin typeface="Times New Roman"/>
                <a:cs typeface="Times New Roman"/>
              </a:rPr>
              <a:t> </a:t>
            </a:r>
            <a:r>
              <a:rPr dirty="0" sz="3600" spc="-40">
                <a:latin typeface="Times New Roman"/>
                <a:cs typeface="Times New Roman"/>
              </a:rPr>
              <a:t>NumPy,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70">
                <a:latin typeface="Times New Roman"/>
                <a:cs typeface="Times New Roman"/>
              </a:rPr>
              <a:t>OpenCV,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Flask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(for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web </a:t>
            </a:r>
            <a:r>
              <a:rPr dirty="0" sz="3600" spc="-5">
                <a:latin typeface="Times New Roman"/>
                <a:cs typeface="Times New Roman"/>
              </a:rPr>
              <a:t>interface),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matplotlib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74081" y="242690"/>
            <a:ext cx="5638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70"/>
              <a:t> </a:t>
            </a:r>
            <a:r>
              <a:rPr dirty="0" spc="-10"/>
              <a:t>Requirements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6930" y="2319545"/>
            <a:ext cx="18371820" cy="825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83565" marR="6985" indent="-571500">
              <a:lnSpc>
                <a:spcPct val="100000"/>
              </a:lnSpc>
              <a:spcBef>
                <a:spcPts val="100"/>
              </a:spcBef>
              <a:buSzPct val="44444"/>
              <a:buFont typeface="Arial MT"/>
              <a:buChar char="•"/>
              <a:tabLst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User</a:t>
            </a:r>
            <a:r>
              <a:rPr dirty="0" sz="360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Interface: </a:t>
            </a:r>
            <a:r>
              <a:rPr dirty="0" sz="3600">
                <a:latin typeface="Times New Roman"/>
                <a:cs typeface="Times New Roman"/>
              </a:rPr>
              <a:t>A </a:t>
            </a:r>
            <a:r>
              <a:rPr dirty="0" sz="3600" spc="-5">
                <a:latin typeface="Times New Roman"/>
                <a:cs typeface="Times New Roman"/>
              </a:rPr>
              <a:t>graphical </a:t>
            </a:r>
            <a:r>
              <a:rPr dirty="0" sz="3600">
                <a:latin typeface="Times New Roman"/>
                <a:cs typeface="Times New Roman"/>
              </a:rPr>
              <a:t>interface that allows </a:t>
            </a:r>
            <a:r>
              <a:rPr dirty="0" sz="3600" spc="-10">
                <a:latin typeface="Times New Roman"/>
                <a:cs typeface="Times New Roman"/>
              </a:rPr>
              <a:t>users </a:t>
            </a:r>
            <a:r>
              <a:rPr dirty="0" sz="3600" spc="-5">
                <a:latin typeface="Times New Roman"/>
                <a:cs typeface="Times New Roman"/>
              </a:rPr>
              <a:t>to interact </a:t>
            </a:r>
            <a:r>
              <a:rPr dirty="0" sz="3600">
                <a:latin typeface="Times New Roman"/>
                <a:cs typeface="Times New Roman"/>
              </a:rPr>
              <a:t>with the </a:t>
            </a:r>
            <a:r>
              <a:rPr dirty="0" sz="3600" spc="-5">
                <a:latin typeface="Times New Roman"/>
                <a:cs typeface="Times New Roman"/>
              </a:rPr>
              <a:t>system, upload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images,</a:t>
            </a:r>
            <a:r>
              <a:rPr dirty="0" sz="3600">
                <a:latin typeface="Times New Roman"/>
                <a:cs typeface="Times New Roman"/>
              </a:rPr>
              <a:t> 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view</a:t>
            </a:r>
            <a:r>
              <a:rPr dirty="0" sz="3600" spc="-5">
                <a:latin typeface="Times New Roman"/>
                <a:cs typeface="Times New Roman"/>
              </a:rPr>
              <a:t> prediction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results </a:t>
            </a:r>
            <a:r>
              <a:rPr dirty="0" sz="3600" spc="-25">
                <a:latin typeface="Times New Roman"/>
                <a:cs typeface="Times New Roman"/>
              </a:rPr>
              <a:t>seamlessly.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algn="just" marL="583565" marR="571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Image </a:t>
            </a:r>
            <a:r>
              <a:rPr dirty="0" sz="3600" spc="-10" b="1">
                <a:latin typeface="Times New Roman"/>
                <a:cs typeface="Times New Roman"/>
              </a:rPr>
              <a:t>Processing: </a:t>
            </a:r>
            <a:r>
              <a:rPr dirty="0" sz="3600">
                <a:latin typeface="Times New Roman"/>
                <a:cs typeface="Times New Roman"/>
              </a:rPr>
              <a:t>The technique of </a:t>
            </a:r>
            <a:r>
              <a:rPr dirty="0" sz="3600" spc="-5">
                <a:latin typeface="Times New Roman"/>
                <a:cs typeface="Times New Roman"/>
              </a:rPr>
              <a:t>enhancing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preparing images </a:t>
            </a:r>
            <a:r>
              <a:rPr dirty="0" sz="3600">
                <a:latin typeface="Times New Roman"/>
                <a:cs typeface="Times New Roman"/>
              </a:rPr>
              <a:t>for analysis by converting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them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into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format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suitable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5">
                <a:latin typeface="Times New Roman"/>
                <a:cs typeface="Times New Roman"/>
              </a:rPr>
              <a:t>machine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learning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algn="just" marL="583565" marR="6350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MLP Model : </a:t>
            </a:r>
            <a:r>
              <a:rPr dirty="0" sz="3600" spc="-5">
                <a:latin typeface="Times New Roman"/>
                <a:cs typeface="Times New Roman"/>
              </a:rPr>
              <a:t>A </a:t>
            </a:r>
            <a:r>
              <a:rPr dirty="0" sz="3600">
                <a:latin typeface="Times New Roman"/>
                <a:cs typeface="Times New Roman"/>
              </a:rPr>
              <a:t>Multi-Layer Perceptron </a:t>
            </a:r>
            <a:r>
              <a:rPr dirty="0" sz="3600" spc="-5">
                <a:latin typeface="Times New Roman"/>
                <a:cs typeface="Times New Roman"/>
              </a:rPr>
              <a:t>(MLP) </a:t>
            </a:r>
            <a:r>
              <a:rPr dirty="0" sz="3600">
                <a:latin typeface="Times New Roman"/>
                <a:cs typeface="Times New Roman"/>
              </a:rPr>
              <a:t>model </a:t>
            </a:r>
            <a:r>
              <a:rPr dirty="0" sz="3600" spc="-5">
                <a:latin typeface="Times New Roman"/>
                <a:cs typeface="Times New Roman"/>
              </a:rPr>
              <a:t>is </a:t>
            </a:r>
            <a:r>
              <a:rPr dirty="0" sz="3600">
                <a:latin typeface="Times New Roman"/>
                <a:cs typeface="Times New Roman"/>
              </a:rPr>
              <a:t>a type of neural network that learns </a:t>
            </a:r>
            <a:r>
              <a:rPr dirty="0" sz="3600" spc="-5">
                <a:latin typeface="Times New Roman"/>
                <a:cs typeface="Times New Roman"/>
              </a:rPr>
              <a:t>to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classify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predict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outcomes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based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on</a:t>
            </a:r>
            <a:r>
              <a:rPr dirty="0" sz="3600">
                <a:latin typeface="Times New Roman"/>
                <a:cs typeface="Times New Roman"/>
              </a:rPr>
              <a:t> input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features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extracted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from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processed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algn="just" marL="583565" marR="5080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</a:tabLst>
            </a:pPr>
            <a:r>
              <a:rPr dirty="0" sz="3600" spc="-10" b="1">
                <a:latin typeface="Times New Roman"/>
                <a:cs typeface="Times New Roman"/>
              </a:rPr>
              <a:t>Prediction: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process in </a:t>
            </a:r>
            <a:r>
              <a:rPr dirty="0" sz="3600">
                <a:latin typeface="Times New Roman"/>
                <a:cs typeface="Times New Roman"/>
              </a:rPr>
              <a:t>which the trained </a:t>
            </a:r>
            <a:r>
              <a:rPr dirty="0" sz="3600" spc="-5">
                <a:latin typeface="Times New Roman"/>
                <a:cs typeface="Times New Roman"/>
              </a:rPr>
              <a:t>MLP </a:t>
            </a:r>
            <a:r>
              <a:rPr dirty="0" sz="3600">
                <a:latin typeface="Times New Roman"/>
                <a:cs typeface="Times New Roman"/>
              </a:rPr>
              <a:t>model analyzes the processed </a:t>
            </a:r>
            <a:r>
              <a:rPr dirty="0" sz="3600" spc="-5">
                <a:latin typeface="Times New Roman"/>
                <a:cs typeface="Times New Roman"/>
              </a:rPr>
              <a:t>image </a:t>
            </a:r>
            <a:r>
              <a:rPr dirty="0" sz="3600">
                <a:latin typeface="Times New Roman"/>
                <a:cs typeface="Times New Roman"/>
              </a:rPr>
              <a:t>data </a:t>
            </a:r>
            <a:r>
              <a:rPr dirty="0" sz="3600" spc="5">
                <a:latin typeface="Times New Roman"/>
                <a:cs typeface="Times New Roman"/>
              </a:rPr>
              <a:t>to 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generate </a:t>
            </a:r>
            <a:r>
              <a:rPr dirty="0" sz="3600" spc="-5">
                <a:latin typeface="Times New Roman"/>
                <a:cs typeface="Times New Roman"/>
              </a:rPr>
              <a:t>an</a:t>
            </a:r>
            <a:r>
              <a:rPr dirty="0" sz="3600">
                <a:latin typeface="Times New Roman"/>
                <a:cs typeface="Times New Roman"/>
              </a:rPr>
              <a:t> output</a:t>
            </a:r>
            <a:r>
              <a:rPr dirty="0" sz="3600" spc="-5">
                <a:latin typeface="Times New Roman"/>
                <a:cs typeface="Times New Roman"/>
              </a:rPr>
              <a:t> representing</a:t>
            </a:r>
            <a:r>
              <a:rPr dirty="0" sz="3600">
                <a:latin typeface="Times New Roman"/>
                <a:cs typeface="Times New Roman"/>
              </a:rPr>
              <a:t> 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characters.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1600" spc="5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algn="just" marL="583565" marR="5715" indent="-571500">
              <a:lnSpc>
                <a:spcPct val="100000"/>
              </a:lnSpc>
              <a:spcBef>
                <a:spcPts val="405"/>
              </a:spcBef>
              <a:buSzPct val="44444"/>
              <a:buFont typeface="Arial MT"/>
              <a:buChar char="•"/>
              <a:tabLst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Display </a:t>
            </a:r>
            <a:r>
              <a:rPr dirty="0" sz="3600" spc="-10" b="1">
                <a:latin typeface="Times New Roman"/>
                <a:cs typeface="Times New Roman"/>
              </a:rPr>
              <a:t>Prediction </a:t>
            </a:r>
            <a:r>
              <a:rPr dirty="0" sz="3600" spc="-5" b="1">
                <a:latin typeface="Times New Roman"/>
                <a:cs typeface="Times New Roman"/>
              </a:rPr>
              <a:t>Results </a:t>
            </a:r>
            <a:r>
              <a:rPr dirty="0" sz="3600" b="1">
                <a:latin typeface="Times New Roman"/>
                <a:cs typeface="Times New Roman"/>
              </a:rPr>
              <a:t>: </a:t>
            </a:r>
            <a:r>
              <a:rPr dirty="0" sz="3600" spc="-5">
                <a:latin typeface="Times New Roman"/>
                <a:cs typeface="Times New Roman"/>
              </a:rPr>
              <a:t>A </a:t>
            </a:r>
            <a:r>
              <a:rPr dirty="0" sz="3600">
                <a:latin typeface="Times New Roman"/>
                <a:cs typeface="Times New Roman"/>
              </a:rPr>
              <a:t>feature that presents the output of the </a:t>
            </a:r>
            <a:r>
              <a:rPr dirty="0" sz="3600" spc="-5">
                <a:latin typeface="Times New Roman"/>
                <a:cs typeface="Times New Roman"/>
              </a:rPr>
              <a:t>prediction process to </a:t>
            </a:r>
            <a:r>
              <a:rPr dirty="0" sz="3600" spc="-1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user, </a:t>
            </a:r>
            <a:r>
              <a:rPr dirty="0" sz="3600">
                <a:latin typeface="Times New Roman"/>
                <a:cs typeface="Times New Roman"/>
              </a:rPr>
              <a:t>showing the </a:t>
            </a:r>
            <a:r>
              <a:rPr dirty="0" sz="3600" spc="-5">
                <a:latin typeface="Times New Roman"/>
                <a:cs typeface="Times New Roman"/>
              </a:rPr>
              <a:t>recognized </a:t>
            </a:r>
            <a:r>
              <a:rPr dirty="0" sz="3600">
                <a:latin typeface="Times New Roman"/>
                <a:cs typeface="Times New Roman"/>
              </a:rPr>
              <a:t>text along with any </a:t>
            </a:r>
            <a:r>
              <a:rPr dirty="0" sz="3600" spc="-5">
                <a:latin typeface="Times New Roman"/>
                <a:cs typeface="Times New Roman"/>
              </a:rPr>
              <a:t>associated </a:t>
            </a:r>
            <a:r>
              <a:rPr dirty="0" sz="3600">
                <a:latin typeface="Times New Roman"/>
                <a:cs typeface="Times New Roman"/>
              </a:rPr>
              <a:t>accuracy </a:t>
            </a:r>
            <a:r>
              <a:rPr dirty="0" sz="3600" spc="-5">
                <a:latin typeface="Times New Roman"/>
                <a:cs typeface="Times New Roman"/>
              </a:rPr>
              <a:t>metrics </a:t>
            </a:r>
            <a:r>
              <a:rPr dirty="0" sz="3600">
                <a:latin typeface="Times New Roman"/>
                <a:cs typeface="Times New Roman"/>
              </a:rPr>
              <a:t>or confidence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levels.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6970" y="242690"/>
            <a:ext cx="86321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  <a:r>
              <a:rPr dirty="0" spc="-40"/>
              <a:t> </a:t>
            </a:r>
            <a:r>
              <a:rPr dirty="0"/>
              <a:t>Specification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5308" y="2853618"/>
            <a:ext cx="18372455" cy="5512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Module1:</a:t>
            </a:r>
            <a:r>
              <a:rPr dirty="0" sz="3600" spc="-2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User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Interface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Purpose:</a:t>
            </a:r>
            <a:r>
              <a:rPr dirty="0" sz="3600" spc="-10" b="1">
                <a:latin typeface="Times New Roman"/>
                <a:cs typeface="Times New Roman"/>
              </a:rPr>
              <a:t> </a:t>
            </a: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provide </a:t>
            </a:r>
            <a:r>
              <a:rPr dirty="0" sz="3600" spc="-5">
                <a:latin typeface="Times New Roman"/>
                <a:cs typeface="Times New Roman"/>
              </a:rPr>
              <a:t>an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interface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</a:t>
            </a:r>
            <a:r>
              <a:rPr dirty="0" sz="3600" spc="-5">
                <a:latin typeface="Times New Roman"/>
                <a:cs typeface="Times New Roman"/>
              </a:rPr>
              <a:t>users to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upload</a:t>
            </a:r>
            <a:r>
              <a:rPr dirty="0" sz="3600" spc="-5">
                <a:latin typeface="Times New Roman"/>
                <a:cs typeface="Times New Roman"/>
              </a:rPr>
              <a:t> images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view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results.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b="1">
                <a:latin typeface="Times New Roman"/>
                <a:cs typeface="Times New Roman"/>
              </a:rPr>
              <a:t>Input:</a:t>
            </a:r>
            <a:r>
              <a:rPr dirty="0" sz="3600" spc="-3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Handwritten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5">
                <a:latin typeface="Times New Roman"/>
                <a:cs typeface="Times New Roman"/>
              </a:rPr>
              <a:t> images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uploaded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by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45">
                <a:latin typeface="Times New Roman"/>
                <a:cs typeface="Times New Roman"/>
              </a:rPr>
              <a:t>user.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marR="5080" indent="-572135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  <a:tab pos="2794000" algn="l"/>
                <a:tab pos="4241800" algn="l"/>
                <a:tab pos="5485130" algn="l"/>
                <a:tab pos="6145530" algn="l"/>
                <a:tab pos="7771130" algn="l"/>
                <a:tab pos="8736330" algn="l"/>
                <a:tab pos="10284460" algn="l"/>
                <a:tab pos="11998960" algn="l"/>
                <a:tab pos="13572490" algn="l"/>
                <a:tab pos="16073119" algn="l"/>
                <a:tab pos="17037685" algn="l"/>
              </a:tabLst>
            </a:pPr>
            <a:r>
              <a:rPr dirty="0" sz="3600" b="1">
                <a:latin typeface="Times New Roman"/>
                <a:cs typeface="Times New Roman"/>
              </a:rPr>
              <a:t>Funct</a:t>
            </a:r>
            <a:r>
              <a:rPr dirty="0" sz="3600" spc="-15" b="1">
                <a:latin typeface="Times New Roman"/>
                <a:cs typeface="Times New Roman"/>
              </a:rPr>
              <a:t>i</a:t>
            </a:r>
            <a:r>
              <a:rPr dirty="0" sz="3600" b="1">
                <a:latin typeface="Times New Roman"/>
                <a:cs typeface="Times New Roman"/>
              </a:rPr>
              <a:t>o</a:t>
            </a:r>
            <a:r>
              <a:rPr dirty="0" sz="3600" spc="-5" b="1">
                <a:latin typeface="Times New Roman"/>
                <a:cs typeface="Times New Roman"/>
              </a:rPr>
              <a:t>n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Allow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users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10">
                <a:latin typeface="Times New Roman"/>
                <a:cs typeface="Times New Roman"/>
              </a:rPr>
              <a:t>t</a:t>
            </a:r>
            <a:r>
              <a:rPr dirty="0" sz="3600">
                <a:latin typeface="Times New Roman"/>
                <a:cs typeface="Times New Roman"/>
              </a:rPr>
              <a:t>o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browse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uplo</a:t>
            </a:r>
            <a:r>
              <a:rPr dirty="0" sz="3600" spc="-15">
                <a:latin typeface="Times New Roman"/>
                <a:cs typeface="Times New Roman"/>
              </a:rPr>
              <a:t>a</a:t>
            </a:r>
            <a:r>
              <a:rPr dirty="0" sz="3600">
                <a:latin typeface="Times New Roman"/>
                <a:cs typeface="Times New Roman"/>
              </a:rPr>
              <a:t>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images,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in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t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ate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recogn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tion,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display 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text.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Output: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Uploaded images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5">
                <a:latin typeface="Times New Roman"/>
                <a:cs typeface="Times New Roman"/>
              </a:rPr>
              <a:t> displayed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45">
                <a:latin typeface="Times New Roman"/>
                <a:cs typeface="Times New Roman"/>
              </a:rPr>
              <a:t>user.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6970" y="242690"/>
            <a:ext cx="86321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  <a:r>
              <a:rPr dirty="0" spc="-40"/>
              <a:t> </a:t>
            </a:r>
            <a:r>
              <a:rPr dirty="0"/>
              <a:t>Specification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5308" y="3133341"/>
            <a:ext cx="15236190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Module2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spc="-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Image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Processing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Purpose: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>
                <a:latin typeface="Times New Roman"/>
                <a:cs typeface="Times New Roman"/>
              </a:rPr>
              <a:t> preprocess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input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make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them </a:t>
            </a:r>
            <a:r>
              <a:rPr dirty="0" sz="3600" spc="-5">
                <a:latin typeface="Times New Roman"/>
                <a:cs typeface="Times New Roman"/>
              </a:rPr>
              <a:t>suitable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b="1">
                <a:latin typeface="Times New Roman"/>
                <a:cs typeface="Times New Roman"/>
              </a:rPr>
              <a:t>Input:</a:t>
            </a:r>
            <a:r>
              <a:rPr dirty="0" sz="3600" spc="-2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Raw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text.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Function: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Resize, </a:t>
            </a:r>
            <a:r>
              <a:rPr dirty="0" sz="3600" spc="-5">
                <a:latin typeface="Times New Roman"/>
                <a:cs typeface="Times New Roman"/>
              </a:rPr>
              <a:t>normalize,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enhance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hand </a:t>
            </a:r>
            <a:r>
              <a:rPr dirty="0" sz="3600" spc="-5">
                <a:latin typeface="Times New Roman"/>
                <a:cs typeface="Times New Roman"/>
              </a:rPr>
              <a:t>written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b="1">
                <a:latin typeface="Times New Roman"/>
                <a:cs typeface="Times New Roman"/>
              </a:rPr>
              <a:t>Output: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Preprocessed </a:t>
            </a:r>
            <a:r>
              <a:rPr dirty="0" sz="3600">
                <a:latin typeface="Times New Roman"/>
                <a:cs typeface="Times New Roman"/>
              </a:rPr>
              <a:t>hand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written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ready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input </a:t>
            </a:r>
            <a:r>
              <a:rPr dirty="0" sz="3600" spc="-5">
                <a:latin typeface="Times New Roman"/>
                <a:cs typeface="Times New Roman"/>
              </a:rPr>
              <a:t>to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MLP</a:t>
            </a:r>
            <a:r>
              <a:rPr dirty="0" sz="3600" spc="-14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6970" y="242690"/>
            <a:ext cx="86321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  <a:r>
              <a:rPr dirty="0" spc="-40"/>
              <a:t> </a:t>
            </a:r>
            <a:r>
              <a:rPr dirty="0"/>
              <a:t>Specification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4110" y="0"/>
            <a:ext cx="12319480" cy="9579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03" y="474841"/>
            <a:ext cx="3313969" cy="14237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4300" y="912611"/>
            <a:ext cx="4338456" cy="6591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9110" y="2132098"/>
            <a:ext cx="8371840" cy="7951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>
                <a:latin typeface="Times New Roman"/>
                <a:cs typeface="Times New Roman"/>
              </a:rPr>
              <a:t>Intr</a:t>
            </a:r>
            <a:r>
              <a:rPr dirty="0" sz="4000">
                <a:latin typeface="Times New Roman"/>
                <a:cs typeface="Times New Roman"/>
              </a:rPr>
              <a:t>oduction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Literature Survey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Objectives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of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the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Project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 spc="-85">
                <a:latin typeface="Times New Roman"/>
                <a:cs typeface="Times New Roman"/>
              </a:rPr>
              <a:t>Work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Proposed</a:t>
            </a:r>
            <a:r>
              <a:rPr dirty="0" sz="4000" spc="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Methodology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60">
                <a:latin typeface="Times New Roman"/>
                <a:cs typeface="Times New Roman"/>
              </a:rPr>
              <a:t>Tools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and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 spc="-25">
                <a:latin typeface="Times New Roman"/>
                <a:cs typeface="Times New Roman"/>
              </a:rPr>
              <a:t>Technologies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Used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Hardware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and</a:t>
            </a:r>
            <a:r>
              <a:rPr dirty="0" sz="4000" spc="1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Software</a:t>
            </a:r>
            <a:r>
              <a:rPr dirty="0" sz="4000" spc="2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Requirements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Software</a:t>
            </a:r>
            <a:r>
              <a:rPr dirty="0" sz="4000" spc="20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Requirement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Specifications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4777" y="10525090"/>
            <a:ext cx="180975" cy="337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 sz="2200" spc="-5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63466" y="242690"/>
            <a:ext cx="18592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6930" y="2701221"/>
            <a:ext cx="18015585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Modul</a:t>
            </a:r>
            <a:r>
              <a:rPr dirty="0" sz="3600" spc="-10" b="1">
                <a:latin typeface="Times New Roman"/>
                <a:cs typeface="Times New Roman"/>
              </a:rPr>
              <a:t>e</a:t>
            </a:r>
            <a:r>
              <a:rPr dirty="0" sz="3600" spc="-5" b="1">
                <a:latin typeface="Times New Roman"/>
                <a:cs typeface="Times New Roman"/>
              </a:rPr>
              <a:t>3: MLP</a:t>
            </a:r>
            <a:r>
              <a:rPr dirty="0" sz="3600" spc="-22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Model</a:t>
            </a:r>
            <a:endParaRPr sz="360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Purpose: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define,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train,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store 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Multi-Layer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Perceptron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Input: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Preprocessed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corresponding labels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(during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training).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Function: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Times New Roman"/>
                <a:cs typeface="Times New Roman"/>
              </a:rPr>
              <a:t>Train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MLP</a:t>
            </a:r>
            <a:r>
              <a:rPr dirty="0" sz="3600" spc="-1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provided data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save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trained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predictions.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Output: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Trained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MLP</a:t>
            </a:r>
            <a:r>
              <a:rPr dirty="0" sz="3600" spc="-15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ready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use</a:t>
            </a:r>
            <a:r>
              <a:rPr dirty="0" sz="3600" spc="-5">
                <a:latin typeface="Times New Roman"/>
                <a:cs typeface="Times New Roman"/>
              </a:rPr>
              <a:t> in predictions.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6970" y="242690"/>
            <a:ext cx="86321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  <a:r>
              <a:rPr dirty="0" spc="-40"/>
              <a:t> </a:t>
            </a:r>
            <a:r>
              <a:rPr dirty="0"/>
              <a:t>Specification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2911" y="2853618"/>
            <a:ext cx="16273780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Module4:</a:t>
            </a:r>
            <a:r>
              <a:rPr dirty="0" sz="3600" spc="-50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Prediction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Purpose:</a:t>
            </a:r>
            <a:r>
              <a:rPr dirty="0" sz="3600" spc="-20" b="1">
                <a:latin typeface="Times New Roman"/>
                <a:cs typeface="Times New Roman"/>
              </a:rPr>
              <a:t> </a:t>
            </a: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>
                <a:latin typeface="Times New Roman"/>
                <a:cs typeface="Times New Roman"/>
              </a:rPr>
              <a:t> predict 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 from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preprocessed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using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trained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MLP</a:t>
            </a:r>
            <a:r>
              <a:rPr dirty="0" sz="3600" spc="-1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b="1">
                <a:latin typeface="Times New Roman"/>
                <a:cs typeface="Times New Roman"/>
              </a:rPr>
              <a:t>Input:</a:t>
            </a:r>
            <a:r>
              <a:rPr dirty="0" sz="3600" spc="-50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Preprocessed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Function: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Load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trained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MLP</a:t>
            </a:r>
            <a:r>
              <a:rPr dirty="0" sz="3600" spc="-1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predict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 from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input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Output:</a:t>
            </a:r>
            <a:r>
              <a:rPr dirty="0" sz="3600" spc="-25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text.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6970" y="242690"/>
            <a:ext cx="86321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  <a:r>
              <a:rPr dirty="0" spc="-40"/>
              <a:t> </a:t>
            </a:r>
            <a:r>
              <a:rPr dirty="0"/>
              <a:t>Specification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6930" y="2777419"/>
            <a:ext cx="18315940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Module5: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Display </a:t>
            </a:r>
            <a:r>
              <a:rPr dirty="0" sz="3600" spc="-10" b="1">
                <a:latin typeface="Times New Roman"/>
                <a:cs typeface="Times New Roman"/>
              </a:rPr>
              <a:t>Prediction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Purpose: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display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results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45">
                <a:latin typeface="Times New Roman"/>
                <a:cs typeface="Times New Roman"/>
              </a:rPr>
              <a:t>user.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Input: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>
                <a:latin typeface="Times New Roman"/>
                <a:cs typeface="Times New Roman"/>
              </a:rPr>
              <a:t> text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from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Prediction </a:t>
            </a:r>
            <a:r>
              <a:rPr dirty="0" sz="3600">
                <a:latin typeface="Times New Roman"/>
                <a:cs typeface="Times New Roman"/>
              </a:rPr>
              <a:t>Module.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Function: </a:t>
            </a:r>
            <a:r>
              <a:rPr dirty="0" sz="3600">
                <a:latin typeface="Times New Roman"/>
                <a:cs typeface="Times New Roman"/>
              </a:rPr>
              <a:t>Format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display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>
                <a:latin typeface="Times New Roman"/>
                <a:cs typeface="Times New Roman"/>
              </a:rPr>
              <a:t> text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any </a:t>
            </a:r>
            <a:r>
              <a:rPr dirty="0" sz="3600" spc="-5">
                <a:latin typeface="Times New Roman"/>
                <a:cs typeface="Times New Roman"/>
              </a:rPr>
              <a:t>relevant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metrics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 confidence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scores.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indent="-571500">
              <a:lnSpc>
                <a:spcPct val="100000"/>
              </a:lnSpc>
              <a:spcBef>
                <a:spcPts val="5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b="1">
                <a:latin typeface="Times New Roman"/>
                <a:cs typeface="Times New Roman"/>
              </a:rPr>
              <a:t>Output:</a:t>
            </a:r>
            <a:r>
              <a:rPr dirty="0" sz="3600" spc="-2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Displayed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recognized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6970" y="242690"/>
            <a:ext cx="86321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  <a:r>
              <a:rPr dirty="0" spc="-40"/>
              <a:t> </a:t>
            </a:r>
            <a:r>
              <a:rPr dirty="0"/>
              <a:t>Specification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6930" y="2777419"/>
            <a:ext cx="18371185" cy="606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marR="5715" indent="-571500">
              <a:lnSpc>
                <a:spcPct val="100000"/>
              </a:lnSpc>
              <a:spcBef>
                <a:spcPts val="100"/>
              </a:spcBef>
              <a:buSzPct val="44444"/>
              <a:buFont typeface="Arial MT"/>
              <a:buChar char="•"/>
              <a:tabLst>
                <a:tab pos="583565" algn="l"/>
                <a:tab pos="584200" algn="l"/>
                <a:tab pos="2973705" algn="l"/>
                <a:tab pos="3865245" algn="l"/>
                <a:tab pos="5316220" algn="l"/>
                <a:tab pos="6715125" algn="l"/>
                <a:tab pos="7327900" algn="l"/>
                <a:tab pos="8271509" algn="l"/>
                <a:tab pos="8807450" algn="l"/>
                <a:tab pos="9902190" algn="l"/>
                <a:tab pos="12290425" algn="l"/>
                <a:tab pos="12828270" algn="l"/>
                <a:tab pos="15547340" algn="l"/>
                <a:tab pos="17455515" algn="l"/>
              </a:tabLst>
            </a:pPr>
            <a:r>
              <a:rPr dirty="0" sz="3600" b="1">
                <a:latin typeface="Times New Roman"/>
                <a:cs typeface="Times New Roman"/>
              </a:rPr>
              <a:t>Scalabi</a:t>
            </a:r>
            <a:r>
              <a:rPr dirty="0" sz="3600" spc="-15" b="1">
                <a:latin typeface="Times New Roman"/>
                <a:cs typeface="Times New Roman"/>
              </a:rPr>
              <a:t>l</a:t>
            </a:r>
            <a:r>
              <a:rPr dirty="0" sz="3600" b="1">
                <a:latin typeface="Times New Roman"/>
                <a:cs typeface="Times New Roman"/>
              </a:rPr>
              <a:t>ity:	</a:t>
            </a:r>
            <a:r>
              <a:rPr dirty="0" sz="3600">
                <a:latin typeface="Times New Roman"/>
                <a:cs typeface="Times New Roman"/>
              </a:rPr>
              <a:t>The	</a:t>
            </a:r>
            <a:r>
              <a:rPr dirty="0" sz="3600" spc="-5">
                <a:latin typeface="Times New Roman"/>
                <a:cs typeface="Times New Roman"/>
              </a:rPr>
              <a:t>system</a:t>
            </a:r>
            <a:r>
              <a:rPr dirty="0" sz="3600">
                <a:latin typeface="Times New Roman"/>
                <a:cs typeface="Times New Roman"/>
              </a:rPr>
              <a:t>	should	be	able	</a:t>
            </a:r>
            <a:r>
              <a:rPr dirty="0" sz="3600" spc="-5">
                <a:latin typeface="Times New Roman"/>
                <a:cs typeface="Times New Roman"/>
              </a:rPr>
              <a:t>t</a:t>
            </a:r>
            <a:r>
              <a:rPr dirty="0" sz="3600">
                <a:latin typeface="Times New Roman"/>
                <a:cs typeface="Times New Roman"/>
              </a:rPr>
              <a:t>o	scale	horizont</a:t>
            </a:r>
            <a:r>
              <a:rPr dirty="0" sz="3600" spc="-15">
                <a:latin typeface="Times New Roman"/>
                <a:cs typeface="Times New Roman"/>
              </a:rPr>
              <a:t>a</a:t>
            </a:r>
            <a:r>
              <a:rPr dirty="0" sz="3600">
                <a:latin typeface="Times New Roman"/>
                <a:cs typeface="Times New Roman"/>
              </a:rPr>
              <a:t>lly	</a:t>
            </a:r>
            <a:r>
              <a:rPr dirty="0" sz="3600" spc="5">
                <a:latin typeface="Times New Roman"/>
                <a:cs typeface="Times New Roman"/>
              </a:rPr>
              <a:t>t</a:t>
            </a:r>
            <a:r>
              <a:rPr dirty="0" sz="3600">
                <a:latin typeface="Times New Roman"/>
                <a:cs typeface="Times New Roman"/>
              </a:rPr>
              <a:t>o	acco</a:t>
            </a:r>
            <a:r>
              <a:rPr dirty="0" sz="3600" spc="-15">
                <a:latin typeface="Times New Roman"/>
                <a:cs typeface="Times New Roman"/>
              </a:rPr>
              <a:t>m</a:t>
            </a:r>
            <a:r>
              <a:rPr dirty="0" sz="3600">
                <a:latin typeface="Times New Roman"/>
                <a:cs typeface="Times New Roman"/>
              </a:rPr>
              <a:t>modate	increased	load,  </a:t>
            </a:r>
            <a:r>
              <a:rPr dirty="0" sz="3600">
                <a:latin typeface="Times New Roman"/>
                <a:cs typeface="Times New Roman"/>
              </a:rPr>
              <a:t>supporting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multiple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concurrent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users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or </a:t>
            </a:r>
            <a:r>
              <a:rPr dirty="0" sz="3600" spc="-5">
                <a:latin typeface="Times New Roman"/>
                <a:cs typeface="Times New Roman"/>
              </a:rPr>
              <a:t>image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processing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tasks.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5080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25" b="1">
                <a:latin typeface="Times New Roman"/>
                <a:cs typeface="Times New Roman"/>
              </a:rPr>
              <a:t>Availability:</a:t>
            </a:r>
            <a:r>
              <a:rPr dirty="0" sz="3600" spc="42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4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system</a:t>
            </a:r>
            <a:r>
              <a:rPr dirty="0" sz="3600" spc="4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should</a:t>
            </a:r>
            <a:r>
              <a:rPr dirty="0" sz="3600" spc="4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maintain</a:t>
            </a:r>
            <a:r>
              <a:rPr dirty="0" sz="3600" spc="4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4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high</a:t>
            </a:r>
            <a:r>
              <a:rPr dirty="0" sz="3600" spc="4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level</a:t>
            </a:r>
            <a:r>
              <a:rPr dirty="0" sz="3600" spc="434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of</a:t>
            </a:r>
            <a:r>
              <a:rPr dirty="0" sz="3600" spc="4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availability,</a:t>
            </a:r>
            <a:r>
              <a:rPr dirty="0" sz="3600" spc="434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targeting</a:t>
            </a:r>
            <a:r>
              <a:rPr dirty="0" sz="3600" spc="4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at</a:t>
            </a:r>
            <a:r>
              <a:rPr dirty="0" sz="3600" spc="4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least</a:t>
            </a:r>
            <a:r>
              <a:rPr dirty="0" sz="3600" spc="4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99.9%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uptime,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ensuring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 </a:t>
            </a:r>
            <a:r>
              <a:rPr dirty="0" sz="3600" spc="-5">
                <a:latin typeface="Times New Roman"/>
                <a:cs typeface="Times New Roman"/>
              </a:rPr>
              <a:t>users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can</a:t>
            </a:r>
            <a:r>
              <a:rPr dirty="0" sz="3600" spc="-5">
                <a:latin typeface="Times New Roman"/>
                <a:cs typeface="Times New Roman"/>
              </a:rPr>
              <a:t> access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all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times.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7620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  <a:tab pos="2580640" algn="l"/>
                <a:tab pos="3662679" algn="l"/>
                <a:tab pos="4642485" algn="l"/>
                <a:tab pos="5521960" algn="l"/>
                <a:tab pos="7414895" algn="l"/>
                <a:tab pos="8928100" algn="l"/>
                <a:tab pos="10365740" algn="l"/>
                <a:tab pos="11015980" algn="l"/>
                <a:tab pos="12352655" algn="l"/>
                <a:tab pos="14093190" algn="l"/>
                <a:tab pos="14972665" algn="l"/>
                <a:tab pos="16562069" algn="l"/>
                <a:tab pos="17592675" algn="l"/>
              </a:tabLst>
            </a:pPr>
            <a:r>
              <a:rPr dirty="0" sz="3600" b="1">
                <a:latin typeface="Times New Roman"/>
                <a:cs typeface="Times New Roman"/>
              </a:rPr>
              <a:t>Secur</a:t>
            </a:r>
            <a:r>
              <a:rPr dirty="0" sz="3600" spc="-15" b="1">
                <a:latin typeface="Times New Roman"/>
                <a:cs typeface="Times New Roman"/>
              </a:rPr>
              <a:t>i</a:t>
            </a:r>
            <a:r>
              <a:rPr dirty="0" sz="3600" b="1">
                <a:latin typeface="Times New Roman"/>
                <a:cs typeface="Times New Roman"/>
              </a:rPr>
              <a:t>t</a:t>
            </a:r>
            <a:r>
              <a:rPr dirty="0" sz="3600" spc="5" b="1">
                <a:latin typeface="Times New Roman"/>
                <a:cs typeface="Times New Roman"/>
              </a:rPr>
              <a:t>y</a:t>
            </a:r>
            <a:r>
              <a:rPr dirty="0" sz="3600" b="1">
                <a:latin typeface="Times New Roman"/>
                <a:cs typeface="Times New Roman"/>
              </a:rPr>
              <a:t>:</a:t>
            </a:r>
            <a:r>
              <a:rPr dirty="0" sz="3600" b="1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User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data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upl</a:t>
            </a:r>
            <a:r>
              <a:rPr dirty="0" sz="3600" spc="-15">
                <a:latin typeface="Times New Roman"/>
                <a:cs typeface="Times New Roman"/>
              </a:rPr>
              <a:t>o</a:t>
            </a:r>
            <a:r>
              <a:rPr dirty="0" sz="3600">
                <a:latin typeface="Times New Roman"/>
                <a:cs typeface="Times New Roman"/>
              </a:rPr>
              <a:t>aded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i</a:t>
            </a:r>
            <a:r>
              <a:rPr dirty="0" sz="3600" spc="-15">
                <a:latin typeface="Times New Roman"/>
                <a:cs typeface="Times New Roman"/>
              </a:rPr>
              <a:t>m</a:t>
            </a:r>
            <a:r>
              <a:rPr dirty="0" sz="3600">
                <a:latin typeface="Times New Roman"/>
                <a:cs typeface="Times New Roman"/>
              </a:rPr>
              <a:t>ages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should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5">
                <a:latin typeface="Times New Roman"/>
                <a:cs typeface="Times New Roman"/>
              </a:rPr>
              <a:t>b</a:t>
            </a:r>
            <a:r>
              <a:rPr dirty="0" sz="3600">
                <a:latin typeface="Times New Roman"/>
                <a:cs typeface="Times New Roman"/>
              </a:rPr>
              <a:t>e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stored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secu</a:t>
            </a:r>
            <a:r>
              <a:rPr dirty="0" sz="3600" spc="-20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ely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co</a:t>
            </a:r>
            <a:r>
              <a:rPr dirty="0" sz="3600" spc="-15">
                <a:latin typeface="Times New Roman"/>
                <a:cs typeface="Times New Roman"/>
              </a:rPr>
              <a:t>m</a:t>
            </a:r>
            <a:r>
              <a:rPr dirty="0" sz="3600">
                <a:latin typeface="Times New Roman"/>
                <a:cs typeface="Times New Roman"/>
              </a:rPr>
              <a:t>ply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>
                <a:latin typeface="Times New Roman"/>
                <a:cs typeface="Times New Roman"/>
              </a:rPr>
              <a:t>data  </a:t>
            </a:r>
            <a:r>
              <a:rPr dirty="0" sz="3600" spc="-5">
                <a:latin typeface="Times New Roman"/>
                <a:cs typeface="Times New Roman"/>
              </a:rPr>
              <a:t>protection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regulations.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6350" indent="-571500">
              <a:lnSpc>
                <a:spcPct val="100000"/>
              </a:lnSpc>
              <a:buSzPct val="44444"/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Maintainability:</a:t>
            </a:r>
            <a:r>
              <a:rPr dirty="0" sz="3600" spc="32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3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3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should</a:t>
            </a:r>
            <a:r>
              <a:rPr dirty="0" sz="3600" spc="3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be</a:t>
            </a:r>
            <a:r>
              <a:rPr dirty="0" sz="3600" spc="33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designed</a:t>
            </a:r>
            <a:r>
              <a:rPr dirty="0" sz="3600" spc="3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3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easy</a:t>
            </a:r>
            <a:r>
              <a:rPr dirty="0" sz="3600" spc="3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updates</a:t>
            </a:r>
            <a:r>
              <a:rPr dirty="0" sz="3600" spc="3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33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improvements,</a:t>
            </a:r>
            <a:r>
              <a:rPr dirty="0" sz="3600" spc="3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allowing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developers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integrate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new </a:t>
            </a:r>
            <a:r>
              <a:rPr dirty="0" sz="3600" spc="-5">
                <a:latin typeface="Times New Roman"/>
                <a:cs typeface="Times New Roman"/>
              </a:rPr>
              <a:t>features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improve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accuracy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 spc="-5">
                <a:latin typeface="Times New Roman"/>
                <a:cs typeface="Times New Roman"/>
              </a:rPr>
              <a:t> minimal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downtime.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2289" y="242690"/>
            <a:ext cx="70021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</a:t>
            </a:r>
            <a:r>
              <a:rPr dirty="0" spc="-35"/>
              <a:t> </a:t>
            </a:r>
            <a:r>
              <a:rPr dirty="0"/>
              <a:t>Functional</a:t>
            </a:r>
            <a:r>
              <a:rPr dirty="0" spc="-35"/>
              <a:t> </a:t>
            </a:r>
            <a:r>
              <a:rPr dirty="0" spc="-10"/>
              <a:t>Requirement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976" y="1847295"/>
            <a:ext cx="14155240" cy="74646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Architecture</a:t>
            </a:r>
            <a:r>
              <a:rPr dirty="0" spc="-85"/>
              <a:t> </a:t>
            </a:r>
            <a:r>
              <a:rPr dirty="0"/>
              <a:t>Diagram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0533" y="242690"/>
            <a:ext cx="52863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DFD</a:t>
            </a:r>
            <a:r>
              <a:rPr dirty="0" spc="-50"/>
              <a:t> </a:t>
            </a:r>
            <a:r>
              <a:rPr dirty="0"/>
              <a:t>Level</a:t>
            </a:r>
            <a:r>
              <a:rPr dirty="0" spc="-25"/>
              <a:t> </a:t>
            </a:r>
            <a:r>
              <a:rPr dirty="0"/>
              <a:t>0</a:t>
            </a:r>
            <a:r>
              <a:rPr dirty="0" spc="-35"/>
              <a:t> </a:t>
            </a:r>
            <a:r>
              <a:rPr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950" y="3216193"/>
            <a:ext cx="13410790" cy="38773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0533" y="242690"/>
            <a:ext cx="52863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DFD</a:t>
            </a:r>
            <a:r>
              <a:rPr dirty="0" spc="-50"/>
              <a:t> </a:t>
            </a:r>
            <a:r>
              <a:rPr dirty="0"/>
              <a:t>Level</a:t>
            </a:r>
            <a:r>
              <a:rPr dirty="0" spc="-25"/>
              <a:t> </a:t>
            </a:r>
            <a:r>
              <a:rPr dirty="0"/>
              <a:t>1</a:t>
            </a:r>
            <a:r>
              <a:rPr dirty="0" spc="-35"/>
              <a:t> </a:t>
            </a:r>
            <a:r>
              <a:rPr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50" y="2073286"/>
            <a:ext cx="17754122" cy="85102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0533" y="242690"/>
            <a:ext cx="52863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DFD</a:t>
            </a:r>
            <a:r>
              <a:rPr dirty="0" spc="-50"/>
              <a:t> </a:t>
            </a:r>
            <a:r>
              <a:rPr dirty="0"/>
              <a:t>Level</a:t>
            </a:r>
            <a:r>
              <a:rPr dirty="0" spc="-25"/>
              <a:t> </a:t>
            </a:r>
            <a:r>
              <a:rPr dirty="0"/>
              <a:t>2</a:t>
            </a:r>
            <a:r>
              <a:rPr dirty="0" spc="-35"/>
              <a:t> </a:t>
            </a:r>
            <a:r>
              <a:rPr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50" y="1997024"/>
            <a:ext cx="17754122" cy="84579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7620" y="242690"/>
            <a:ext cx="45116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dirty="0" spc="-100"/>
              <a:t> </a:t>
            </a:r>
            <a:r>
              <a:rPr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650" y="1885076"/>
            <a:ext cx="17220716" cy="87998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50" y="2301817"/>
            <a:ext cx="17754131" cy="8610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1712" y="562722"/>
            <a:ext cx="44805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Use-Case</a:t>
            </a:r>
            <a:r>
              <a:rPr dirty="0" spc="-105"/>
              <a:t> </a:t>
            </a:r>
            <a:r>
              <a:rPr dirty="0"/>
              <a:t>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4110" y="0"/>
            <a:ext cx="12319480" cy="9579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03" y="474841"/>
            <a:ext cx="3313969" cy="14237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4300" y="912611"/>
            <a:ext cx="4338456" cy="6591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2911" y="2666170"/>
            <a:ext cx="5013960" cy="551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Impl</a:t>
            </a:r>
            <a:r>
              <a:rPr dirty="0" sz="4000" spc="-5">
                <a:latin typeface="Times New Roman"/>
                <a:cs typeface="Times New Roman"/>
              </a:rPr>
              <a:t>ementation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45">
                <a:latin typeface="Times New Roman"/>
                <a:cs typeface="Times New Roman"/>
              </a:rPr>
              <a:t>Testing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Conclusion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Future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Times New Roman"/>
                <a:cs typeface="Times New Roman"/>
              </a:rPr>
              <a:t>Enhancements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buSzPct val="45000"/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dirty="0" sz="4000" spc="-5">
                <a:latin typeface="Times New Roman"/>
                <a:cs typeface="Times New Roman"/>
              </a:rPr>
              <a:t>References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49377" y="10525090"/>
            <a:ext cx="231775" cy="337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z="2200" spc="-5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63466" y="242690"/>
            <a:ext cx="18592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3118" y="562722"/>
            <a:ext cx="384682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450" y="2454213"/>
            <a:ext cx="6868330" cy="6734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4856" y="2606609"/>
            <a:ext cx="7487320" cy="67348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0405" y="9790029"/>
            <a:ext cx="589026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>
                <a:latin typeface="Times New Roman"/>
                <a:cs typeface="Times New Roman"/>
              </a:rPr>
              <a:t>Writing</a:t>
            </a:r>
            <a:r>
              <a:rPr dirty="0" sz="3400" spc="1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Letter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Q</a:t>
            </a:r>
            <a:r>
              <a:rPr dirty="0" sz="3400" spc="-1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in</a:t>
            </a:r>
            <a:r>
              <a:rPr dirty="0" sz="3400" spc="-1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the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given</a:t>
            </a:r>
            <a:r>
              <a:rPr dirty="0" sz="3400" spc="-1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area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2987" y="9790029"/>
            <a:ext cx="4758055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>
                <a:latin typeface="Times New Roman"/>
                <a:cs typeface="Times New Roman"/>
              </a:rPr>
              <a:t>Predicted</a:t>
            </a:r>
            <a:r>
              <a:rPr dirty="0" sz="3400" spc="20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Result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of</a:t>
            </a:r>
            <a:r>
              <a:rPr dirty="0" sz="3400" spc="-1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letter</a:t>
            </a:r>
            <a:r>
              <a:rPr dirty="0" sz="3400" spc="10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Q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3118" y="562722"/>
            <a:ext cx="384682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7048" y="5486007"/>
            <a:ext cx="5899785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>
                <a:latin typeface="Times New Roman"/>
                <a:cs typeface="Times New Roman"/>
              </a:rPr>
              <a:t>Input</a:t>
            </a:r>
            <a:r>
              <a:rPr dirty="0" sz="3400" spc="-2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of</a:t>
            </a:r>
            <a:r>
              <a:rPr dirty="0" sz="3400" spc="-1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Hand</a:t>
            </a:r>
            <a:r>
              <a:rPr dirty="0" sz="3400" spc="-65">
                <a:latin typeface="Times New Roman"/>
                <a:cs typeface="Times New Roman"/>
              </a:rPr>
              <a:t> </a:t>
            </a:r>
            <a:r>
              <a:rPr dirty="0" sz="3400" spc="-20">
                <a:latin typeface="Times New Roman"/>
                <a:cs typeface="Times New Roman"/>
              </a:rPr>
              <a:t>Written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 spc="-65">
                <a:latin typeface="Times New Roman"/>
                <a:cs typeface="Times New Roman"/>
              </a:rPr>
              <a:t>Text</a:t>
            </a:r>
            <a:r>
              <a:rPr dirty="0" sz="3400" spc="-10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Image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4108" y="9857084"/>
            <a:ext cx="410464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>
                <a:latin typeface="Times New Roman"/>
                <a:cs typeface="Times New Roman"/>
              </a:rPr>
              <a:t>Preprocessing</a:t>
            </a:r>
            <a:r>
              <a:rPr dirty="0" sz="3400" spc="20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of</a:t>
            </a:r>
            <a:r>
              <a:rPr dirty="0" sz="3400" spc="-15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Image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505" y="2073730"/>
            <a:ext cx="17601732" cy="3240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505" y="6596213"/>
            <a:ext cx="17937638" cy="32404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3118" y="562722"/>
            <a:ext cx="384682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0307" y="8179227"/>
            <a:ext cx="3850004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8489" algn="l"/>
              </a:tabLst>
            </a:pPr>
            <a:r>
              <a:rPr dirty="0" sz="3400" spc="-5">
                <a:latin typeface="Times New Roman"/>
                <a:cs typeface="Times New Roman"/>
              </a:rPr>
              <a:t>Output</a:t>
            </a:r>
            <a:r>
              <a:rPr dirty="0" sz="3400" spc="10">
                <a:latin typeface="Times New Roman"/>
                <a:cs typeface="Times New Roman"/>
              </a:rPr>
              <a:t> </a:t>
            </a:r>
            <a:r>
              <a:rPr dirty="0" sz="3400">
                <a:latin typeface="Times New Roman"/>
                <a:cs typeface="Times New Roman"/>
              </a:rPr>
              <a:t>of	</a:t>
            </a:r>
            <a:r>
              <a:rPr dirty="0" sz="3400" spc="-65">
                <a:latin typeface="Times New Roman"/>
                <a:cs typeface="Times New Roman"/>
              </a:rPr>
              <a:t>Text</a:t>
            </a:r>
            <a:r>
              <a:rPr dirty="0" sz="3400" spc="-50">
                <a:latin typeface="Times New Roman"/>
                <a:cs typeface="Times New Roman"/>
              </a:rPr>
              <a:t> </a:t>
            </a:r>
            <a:r>
              <a:rPr dirty="0" sz="3400" spc="-5">
                <a:latin typeface="Times New Roman"/>
                <a:cs typeface="Times New Roman"/>
              </a:rPr>
              <a:t>Image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" y="2073222"/>
            <a:ext cx="17718443" cy="563856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50" y="3444788"/>
            <a:ext cx="17068329" cy="6248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6603" y="2238775"/>
            <a:ext cx="7331709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latin typeface="Times New Roman"/>
                <a:cs typeface="Times New Roman"/>
              </a:rPr>
              <a:t>Unit</a:t>
            </a:r>
            <a:r>
              <a:rPr dirty="0" sz="4400" spc="-90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3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for</a:t>
            </a:r>
            <a:r>
              <a:rPr dirty="0" sz="4400" spc="-9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User</a:t>
            </a:r>
            <a:r>
              <a:rPr dirty="0" sz="4400" spc="-114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Interface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6603" y="2238775"/>
            <a:ext cx="808164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Unit</a:t>
            </a:r>
            <a:r>
              <a:rPr dirty="0" sz="4400" spc="-100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3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for</a:t>
            </a:r>
            <a:r>
              <a:rPr dirty="0" sz="4400" spc="-10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Image</a:t>
            </a:r>
            <a:r>
              <a:rPr dirty="0" sz="4400" spc="-30" b="1">
                <a:latin typeface="Times New Roman"/>
                <a:cs typeface="Times New Roman"/>
              </a:rPr>
              <a:t> </a:t>
            </a:r>
            <a:r>
              <a:rPr dirty="0" sz="4400" spc="-5" b="1">
                <a:latin typeface="Times New Roman"/>
                <a:cs typeface="Times New Roman"/>
              </a:rPr>
              <a:t>Processing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050" y="3696876"/>
            <a:ext cx="17068326" cy="63771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6603" y="2238775"/>
            <a:ext cx="515493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Unit</a:t>
            </a:r>
            <a:r>
              <a:rPr dirty="0" sz="4400" spc="-105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4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for</a:t>
            </a:r>
            <a:r>
              <a:rPr dirty="0" sz="4400" spc="-10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MLP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650" y="3444788"/>
            <a:ext cx="17296924" cy="583418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6603" y="2238775"/>
            <a:ext cx="638746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Unit</a:t>
            </a:r>
            <a:r>
              <a:rPr dirty="0" sz="4400" spc="-95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3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for</a:t>
            </a:r>
            <a:r>
              <a:rPr dirty="0" sz="4400" spc="-100" b="1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Times New Roman"/>
                <a:cs typeface="Times New Roman"/>
              </a:rPr>
              <a:t>Prediction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050" y="3768375"/>
            <a:ext cx="17068326" cy="569601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948" y="2200422"/>
            <a:ext cx="102063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Unit</a:t>
            </a:r>
            <a:r>
              <a:rPr dirty="0" sz="4400" spc="-90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for</a:t>
            </a:r>
            <a:r>
              <a:rPr dirty="0" sz="4400" spc="-9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Display </a:t>
            </a:r>
            <a:r>
              <a:rPr dirty="0" sz="4400" spc="-10" b="1">
                <a:latin typeface="Times New Roman"/>
                <a:cs typeface="Times New Roman"/>
              </a:rPr>
              <a:t>Prediction</a:t>
            </a:r>
            <a:r>
              <a:rPr dirty="0" sz="4400" spc="-2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Results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633" y="3901976"/>
            <a:ext cx="16722387" cy="632441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948" y="2200422"/>
            <a:ext cx="1304036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Integration</a:t>
            </a:r>
            <a:r>
              <a:rPr dirty="0" sz="4400" spc="-110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1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User</a:t>
            </a:r>
            <a:r>
              <a:rPr dirty="0" sz="4400" spc="-8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Interface</a:t>
            </a:r>
            <a:r>
              <a:rPr dirty="0" sz="4400" spc="-4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to</a:t>
            </a:r>
            <a:r>
              <a:rPr dirty="0" sz="4400" spc="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Image</a:t>
            </a:r>
            <a:r>
              <a:rPr dirty="0" sz="4400" spc="-25" b="1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Times New Roman"/>
                <a:cs typeface="Times New Roman"/>
              </a:rPr>
              <a:t>Processing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998" y="3597184"/>
            <a:ext cx="16722387" cy="57148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948" y="2200422"/>
            <a:ext cx="1422654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Integration</a:t>
            </a:r>
            <a:r>
              <a:rPr dirty="0" sz="4400" spc="-105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10" b="1">
                <a:latin typeface="Times New Roman"/>
                <a:cs typeface="Times New Roman"/>
              </a:rPr>
              <a:t> Prediction</a:t>
            </a:r>
            <a:r>
              <a:rPr dirty="0" sz="4400" b="1">
                <a:latin typeface="Times New Roman"/>
                <a:cs typeface="Times New Roman"/>
              </a:rPr>
              <a:t> to</a:t>
            </a:r>
            <a:r>
              <a:rPr dirty="0" sz="4400" spc="-1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Display</a:t>
            </a:r>
            <a:r>
              <a:rPr dirty="0" sz="4400" spc="-10" b="1">
                <a:latin typeface="Times New Roman"/>
                <a:cs typeface="Times New Roman"/>
              </a:rPr>
              <a:t> Prediction</a:t>
            </a:r>
            <a:r>
              <a:rPr dirty="0" sz="4400" b="1">
                <a:latin typeface="Times New Roman"/>
                <a:cs typeface="Times New Roman"/>
              </a:rPr>
              <a:t> Results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998" y="3597197"/>
            <a:ext cx="16874783" cy="6458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1935" y="2625023"/>
            <a:ext cx="1852930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63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1577340" algn="l"/>
                <a:tab pos="2246630" algn="l"/>
                <a:tab pos="4075429" algn="l"/>
                <a:tab pos="6346825" algn="l"/>
                <a:tab pos="7396480" algn="l"/>
                <a:tab pos="8710295" algn="l"/>
                <a:tab pos="11082020" algn="l"/>
                <a:tab pos="13172440" algn="l"/>
                <a:tab pos="15660369" algn="l"/>
                <a:tab pos="17624425" algn="l"/>
              </a:tabLst>
            </a:pPr>
            <a:r>
              <a:rPr dirty="0" sz="3600" spc="-5" b="1">
                <a:latin typeface="Times New Roman"/>
                <a:cs typeface="Times New Roman"/>
              </a:rPr>
              <a:t>Need</a:t>
            </a:r>
            <a:r>
              <a:rPr dirty="0" sz="3600" b="1">
                <a:latin typeface="Times New Roman"/>
                <a:cs typeface="Times New Roman"/>
              </a:rPr>
              <a:t>	of	</a:t>
            </a:r>
            <a:r>
              <a:rPr dirty="0" sz="3600" spc="-5" b="1">
                <a:latin typeface="Times New Roman"/>
                <a:cs typeface="Times New Roman"/>
              </a:rPr>
              <a:t>p</a:t>
            </a:r>
            <a:r>
              <a:rPr dirty="0" sz="3600" spc="-70" b="1">
                <a:latin typeface="Times New Roman"/>
                <a:cs typeface="Times New Roman"/>
              </a:rPr>
              <a:t>r</a:t>
            </a:r>
            <a:r>
              <a:rPr dirty="0" sz="3600" b="1">
                <a:latin typeface="Times New Roman"/>
                <a:cs typeface="Times New Roman"/>
              </a:rPr>
              <a:t>oject:	</a:t>
            </a:r>
            <a:r>
              <a:rPr dirty="0" sz="3600" spc="-5">
                <a:latin typeface="Times New Roman"/>
                <a:cs typeface="Times New Roman"/>
              </a:rPr>
              <a:t>Au</a:t>
            </a:r>
            <a:r>
              <a:rPr dirty="0" sz="3600">
                <a:latin typeface="Times New Roman"/>
                <a:cs typeface="Times New Roman"/>
              </a:rPr>
              <a:t>t</a:t>
            </a:r>
            <a:r>
              <a:rPr dirty="0" sz="3600">
                <a:latin typeface="Times New Roman"/>
                <a:cs typeface="Times New Roman"/>
              </a:rPr>
              <a:t>oma</a:t>
            </a:r>
            <a:r>
              <a:rPr dirty="0" sz="3600" spc="-15">
                <a:latin typeface="Times New Roman"/>
                <a:cs typeface="Times New Roman"/>
              </a:rPr>
              <a:t>t</a:t>
            </a:r>
            <a:r>
              <a:rPr dirty="0" sz="3600" spc="-5">
                <a:latin typeface="Times New Roman"/>
                <a:cs typeface="Times New Roman"/>
              </a:rPr>
              <a:t>es</a:t>
            </a:r>
            <a:r>
              <a:rPr dirty="0" sz="3600">
                <a:latin typeface="Times New Roman"/>
                <a:cs typeface="Times New Roman"/>
              </a:rPr>
              <a:t>	data	entr</a:t>
            </a:r>
            <a:r>
              <a:rPr dirty="0" sz="3600" spc="-225">
                <a:latin typeface="Times New Roman"/>
                <a:cs typeface="Times New Roman"/>
              </a:rPr>
              <a:t>y</a:t>
            </a:r>
            <a:r>
              <a:rPr dirty="0" sz="3600">
                <a:latin typeface="Times New Roman"/>
                <a:cs typeface="Times New Roman"/>
              </a:rPr>
              <a:t>,	streamlines	document	</a:t>
            </a:r>
            <a:r>
              <a:rPr dirty="0" sz="3600" spc="5">
                <a:latin typeface="Times New Roman"/>
                <a:cs typeface="Times New Roman"/>
              </a:rPr>
              <a:t>d</a:t>
            </a:r>
            <a:r>
              <a:rPr dirty="0" sz="3600">
                <a:latin typeface="Times New Roman"/>
                <a:cs typeface="Times New Roman"/>
              </a:rPr>
              <a:t>igitization,	enhances	f</a:t>
            </a:r>
            <a:r>
              <a:rPr dirty="0" sz="3600" spc="10">
                <a:latin typeface="Times New Roman"/>
                <a:cs typeface="Times New Roman"/>
              </a:rPr>
              <a:t>o</a:t>
            </a:r>
            <a:r>
              <a:rPr dirty="0" sz="3600">
                <a:latin typeface="Times New Roman"/>
                <a:cs typeface="Times New Roman"/>
              </a:rPr>
              <a:t>rm  </a:t>
            </a:r>
            <a:r>
              <a:rPr dirty="0" sz="3600">
                <a:latin typeface="Times New Roman"/>
                <a:cs typeface="Times New Roman"/>
              </a:rPr>
              <a:t>processing </a:t>
            </a:r>
            <a:r>
              <a:rPr dirty="0" sz="3600" spc="-30">
                <a:latin typeface="Times New Roman"/>
                <a:cs typeface="Times New Roman"/>
              </a:rPr>
              <a:t>efficiency,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facilitates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real-time</a:t>
            </a:r>
            <a:r>
              <a:rPr dirty="0" sz="3600" spc="3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applications.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dirty="0" sz="3600" spc="-10" b="1">
                <a:latin typeface="Times New Roman"/>
                <a:cs typeface="Times New Roman"/>
              </a:rPr>
              <a:t>Problem</a:t>
            </a:r>
            <a:r>
              <a:rPr dirty="0" sz="3600" spc="37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definition:</a:t>
            </a:r>
            <a:r>
              <a:rPr dirty="0" sz="3600" spc="375" b="1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Accurately</a:t>
            </a:r>
            <a:r>
              <a:rPr dirty="0" sz="3600" spc="38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recognizes</a:t>
            </a:r>
            <a:r>
              <a:rPr dirty="0" sz="3600" spc="3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38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interprets</a:t>
            </a:r>
            <a:r>
              <a:rPr dirty="0" sz="3600" spc="37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38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36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from</a:t>
            </a:r>
            <a:r>
              <a:rPr dirty="0" sz="3600" spc="37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diverse</a:t>
            </a:r>
            <a:r>
              <a:rPr dirty="0" sz="3600" spc="38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sources,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handling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variations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styles, sizes,</a:t>
            </a:r>
            <a:r>
              <a:rPr dirty="0" sz="3600">
                <a:latin typeface="Times New Roman"/>
                <a:cs typeface="Times New Roman"/>
              </a:rPr>
              <a:t> 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orientations.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99085" marR="8890" indent="-287020">
              <a:lnSpc>
                <a:spcPct val="100000"/>
              </a:lnSpc>
              <a:buFont typeface="Arial MT"/>
              <a:buChar char="•"/>
              <a:tabLst>
                <a:tab pos="299720" algn="l"/>
                <a:tab pos="2157095" algn="l"/>
                <a:tab pos="4206240" algn="l"/>
                <a:tab pos="6014085" algn="l"/>
                <a:tab pos="7084059" algn="l"/>
                <a:tab pos="9551670" algn="l"/>
                <a:tab pos="11772265" algn="l"/>
                <a:tab pos="13110210" algn="l"/>
                <a:tab pos="15043150" algn="l"/>
                <a:tab pos="17851755" algn="l"/>
              </a:tabLst>
            </a:pPr>
            <a:r>
              <a:rPr dirty="0" sz="3600" b="1">
                <a:latin typeface="Times New Roman"/>
                <a:cs typeface="Times New Roman"/>
              </a:rPr>
              <a:t>Existing	</a:t>
            </a:r>
            <a:r>
              <a:rPr dirty="0" sz="3600" spc="-5" b="1">
                <a:latin typeface="Times New Roman"/>
                <a:cs typeface="Times New Roman"/>
              </a:rPr>
              <a:t>p</a:t>
            </a:r>
            <a:r>
              <a:rPr dirty="0" sz="3600" spc="-70" b="1">
                <a:latin typeface="Times New Roman"/>
                <a:cs typeface="Times New Roman"/>
              </a:rPr>
              <a:t>r</a:t>
            </a:r>
            <a:r>
              <a:rPr dirty="0" sz="3600" spc="-5" b="1">
                <a:latin typeface="Times New Roman"/>
                <a:cs typeface="Times New Roman"/>
              </a:rPr>
              <a:t>ob</a:t>
            </a:r>
            <a:r>
              <a:rPr dirty="0" sz="3600" spc="-20" b="1">
                <a:latin typeface="Times New Roman"/>
                <a:cs typeface="Times New Roman"/>
              </a:rPr>
              <a:t>l</a:t>
            </a:r>
            <a:r>
              <a:rPr dirty="0" sz="3600" b="1">
                <a:latin typeface="Times New Roman"/>
                <a:cs typeface="Times New Roman"/>
              </a:rPr>
              <a:t>em:	</a:t>
            </a:r>
            <a:r>
              <a:rPr dirty="0" sz="3600" spc="-5">
                <a:latin typeface="Times New Roman"/>
                <a:cs typeface="Times New Roman"/>
              </a:rPr>
              <a:t>St</a:t>
            </a:r>
            <a:r>
              <a:rPr dirty="0" sz="3600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uggle	with	handwriting	variabili</a:t>
            </a:r>
            <a:r>
              <a:rPr dirty="0" sz="3600" spc="-15">
                <a:latin typeface="Times New Roman"/>
                <a:cs typeface="Times New Roman"/>
              </a:rPr>
              <a:t>t</a:t>
            </a:r>
            <a:r>
              <a:rPr dirty="0" sz="3600" spc="-229">
                <a:latin typeface="Times New Roman"/>
                <a:cs typeface="Times New Roman"/>
              </a:rPr>
              <a:t>y</a:t>
            </a:r>
            <a:r>
              <a:rPr dirty="0" sz="3600">
                <a:latin typeface="Times New Roman"/>
                <a:cs typeface="Times New Roman"/>
              </a:rPr>
              <a:t>,	</a:t>
            </a:r>
            <a:r>
              <a:rPr dirty="0" sz="3600" spc="5">
                <a:latin typeface="Times New Roman"/>
                <a:cs typeface="Times New Roman"/>
              </a:rPr>
              <a:t>n</a:t>
            </a:r>
            <a:r>
              <a:rPr dirty="0" sz="3600">
                <a:latin typeface="Times New Roman"/>
                <a:cs typeface="Times New Roman"/>
              </a:rPr>
              <a:t>oise,	character	segmentat</a:t>
            </a:r>
            <a:r>
              <a:rPr dirty="0" sz="3600" spc="-15">
                <a:latin typeface="Times New Roman"/>
                <a:cs typeface="Times New Roman"/>
              </a:rPr>
              <a:t>i</a:t>
            </a:r>
            <a:r>
              <a:rPr dirty="0" sz="3600">
                <a:latin typeface="Times New Roman"/>
                <a:cs typeface="Times New Roman"/>
              </a:rPr>
              <a:t>on,	and  </a:t>
            </a:r>
            <a:r>
              <a:rPr dirty="0" sz="3600" spc="-5">
                <a:latin typeface="Times New Roman"/>
                <a:cs typeface="Times New Roman"/>
              </a:rPr>
              <a:t>multilingual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support.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49377" y="10525090"/>
            <a:ext cx="231775" cy="337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z="2200" spc="-5">
                <a:solidFill>
                  <a:srgbClr val="585858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63025" y="242690"/>
            <a:ext cx="30600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923" y="562722"/>
            <a:ext cx="1745614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09" b="1">
                <a:latin typeface="Times New Roman"/>
                <a:cs typeface="Times New Roman"/>
              </a:rPr>
              <a:t>T</a:t>
            </a:r>
            <a:r>
              <a:rPr dirty="0" sz="4400" b="1">
                <a:latin typeface="Times New Roman"/>
                <a:cs typeface="Times New Roman"/>
              </a:rPr>
              <a:t>esting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948" y="2200422"/>
            <a:ext cx="1417574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System</a:t>
            </a:r>
            <a:r>
              <a:rPr dirty="0" sz="4400" spc="-95" b="1">
                <a:latin typeface="Times New Roman"/>
                <a:cs typeface="Times New Roman"/>
              </a:rPr>
              <a:t> </a:t>
            </a:r>
            <a:r>
              <a:rPr dirty="0" sz="4400" spc="-60" b="1">
                <a:latin typeface="Times New Roman"/>
                <a:cs typeface="Times New Roman"/>
              </a:rPr>
              <a:t>Testing</a:t>
            </a:r>
            <a:r>
              <a:rPr dirty="0" sz="4400" spc="-15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User</a:t>
            </a:r>
            <a:r>
              <a:rPr dirty="0" sz="4400" spc="-8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Interface</a:t>
            </a:r>
            <a:r>
              <a:rPr dirty="0" sz="4400" spc="-4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to</a:t>
            </a:r>
            <a:r>
              <a:rPr dirty="0" sz="4400" spc="1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Display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Times New Roman"/>
                <a:cs typeface="Times New Roman"/>
              </a:rPr>
              <a:t>Prediction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Results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998" y="3597184"/>
            <a:ext cx="16874783" cy="617200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0590" y="562722"/>
            <a:ext cx="26993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</a:t>
            </a:r>
            <a:r>
              <a:rPr dirty="0" spc="5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9910" y="2395743"/>
            <a:ext cx="17360265" cy="7708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marR="1084580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consistently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achieves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over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95%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accuracy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converting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digital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format.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61595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>
                <a:latin typeface="Times New Roman"/>
                <a:cs typeface="Times New Roman"/>
              </a:rPr>
              <a:t>Successfully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detects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segments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various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elements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within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complex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images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accurate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interpretation.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508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provides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fast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reliable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predictions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real-time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applications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such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document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digitization.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181927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system</a:t>
            </a:r>
            <a:r>
              <a:rPr dirty="0" sz="3600" spc="-5">
                <a:latin typeface="Times New Roman"/>
                <a:cs typeface="Times New Roman"/>
              </a:rPr>
              <a:t> integrates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smoothly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different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frontend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interfaces,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enhancing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user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interaction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across</a:t>
            </a:r>
            <a:r>
              <a:rPr dirty="0" sz="3600">
                <a:latin typeface="Times New Roman"/>
                <a:cs typeface="Times New Roman"/>
              </a:rPr>
              <a:t> devices.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676275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adapts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well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 </a:t>
            </a:r>
            <a:r>
              <a:rPr dirty="0" sz="3600" spc="-5">
                <a:latin typeface="Times New Roman"/>
                <a:cs typeface="Times New Roman"/>
              </a:rPr>
              <a:t>new </a:t>
            </a:r>
            <a:r>
              <a:rPr dirty="0" sz="3600">
                <a:latin typeface="Times New Roman"/>
                <a:cs typeface="Times New Roman"/>
              </a:rPr>
              <a:t>data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can be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scaled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handle </a:t>
            </a:r>
            <a:r>
              <a:rPr dirty="0" sz="3600" spc="-15">
                <a:latin typeface="Times New Roman"/>
                <a:cs typeface="Times New Roman"/>
              </a:rPr>
              <a:t>large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volumes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5">
                <a:latin typeface="Times New Roman"/>
                <a:cs typeface="Times New Roman"/>
              </a:rPr>
              <a:t> images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inputs.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9441" y="538720"/>
            <a:ext cx="50946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Future</a:t>
            </a:r>
            <a:r>
              <a:rPr dirty="0" spc="-70"/>
              <a:t> </a:t>
            </a:r>
            <a:r>
              <a:rPr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9910" y="2014753"/>
            <a:ext cx="17407890" cy="825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marR="944244" indent="-5715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>
                <a:latin typeface="Times New Roman"/>
                <a:cs typeface="Times New Roman"/>
              </a:rPr>
              <a:t>Integrate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deep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learning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architectures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such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transformers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attention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mechanisms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enhance accuracy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robustness</a:t>
            </a:r>
            <a:r>
              <a:rPr dirty="0" sz="3600">
                <a:latin typeface="Times New Roman"/>
                <a:cs typeface="Times New Roman"/>
              </a:rPr>
              <a:t> in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handwritten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</a:t>
            </a:r>
            <a:r>
              <a:rPr dirty="0" sz="3600">
                <a:latin typeface="Times New Roman"/>
                <a:cs typeface="Times New Roman"/>
              </a:rPr>
              <a:t> recognition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across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diverse </a:t>
            </a:r>
            <a:r>
              <a:rPr dirty="0" sz="3600">
                <a:latin typeface="Times New Roman"/>
                <a:cs typeface="Times New Roman"/>
              </a:rPr>
              <a:t>datasets.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155448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>
                <a:latin typeface="Times New Roman"/>
                <a:cs typeface="Times New Roman"/>
              </a:rPr>
              <a:t>Implement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multi-modal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learning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 </a:t>
            </a:r>
            <a:r>
              <a:rPr dirty="0" sz="3600" spc="-5">
                <a:latin typeface="Times New Roman"/>
                <a:cs typeface="Times New Roman"/>
              </a:rPr>
              <a:t>jointly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analyzes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text and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images,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significantly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improving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 </a:t>
            </a:r>
            <a:r>
              <a:rPr dirty="0" sz="3600" spc="-5">
                <a:latin typeface="Times New Roman"/>
                <a:cs typeface="Times New Roman"/>
              </a:rPr>
              <a:t>complex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documents.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64770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>
                <a:latin typeface="Times New Roman"/>
                <a:cs typeface="Times New Roman"/>
              </a:rPr>
              <a:t>Enhance</a:t>
            </a:r>
            <a:r>
              <a:rPr dirty="0" sz="3600" spc="-5">
                <a:latin typeface="Times New Roman"/>
                <a:cs typeface="Times New Roman"/>
              </a:rPr>
              <a:t> real-time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processing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capabilities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enable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faster 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more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efficient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recognition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tasks.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508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>
                <a:latin typeface="Times New Roman"/>
                <a:cs typeface="Times New Roman"/>
              </a:rPr>
              <a:t>Leverage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edge </a:t>
            </a:r>
            <a:r>
              <a:rPr dirty="0" sz="3600" spc="-5">
                <a:latin typeface="Times New Roman"/>
                <a:cs typeface="Times New Roman"/>
              </a:rPr>
              <a:t>computing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improve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 performance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 </a:t>
            </a:r>
            <a:r>
              <a:rPr dirty="0" sz="3600" spc="-5">
                <a:latin typeface="Times New Roman"/>
                <a:cs typeface="Times New Roman"/>
              </a:rPr>
              <a:t>recognition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on </a:t>
            </a:r>
            <a:r>
              <a:rPr dirty="0" sz="3600" spc="-5">
                <a:latin typeface="Times New Roman"/>
                <a:cs typeface="Times New Roman"/>
              </a:rPr>
              <a:t>mobile</a:t>
            </a:r>
            <a:r>
              <a:rPr dirty="0" sz="3600">
                <a:latin typeface="Times New Roman"/>
                <a:cs typeface="Times New Roman"/>
              </a:rPr>
              <a:t> and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embedded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devices.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583565" marR="1068070" indent="-571500">
              <a:lnSpc>
                <a:spcPct val="10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600" spc="-5">
                <a:latin typeface="Times New Roman"/>
                <a:cs typeface="Times New Roman"/>
              </a:rPr>
              <a:t>Focus</a:t>
            </a:r>
            <a:r>
              <a:rPr dirty="0" sz="3600">
                <a:latin typeface="Times New Roman"/>
                <a:cs typeface="Times New Roman"/>
              </a:rPr>
              <a:t> on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developing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models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 can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effectively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handle a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variety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datasets,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ensuring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better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generalization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performance in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real-world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applications.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2911" y="2092780"/>
            <a:ext cx="17938115" cy="779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735" marR="329565" indent="-546735">
              <a:lnSpc>
                <a:spcPct val="100000"/>
              </a:lnSpc>
              <a:spcBef>
                <a:spcPts val="100"/>
              </a:spcBef>
              <a:buFont typeface="Times New Roman"/>
              <a:buAutoNum type="arabicPlain"/>
              <a:tabLst>
                <a:tab pos="5467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</a:t>
            </a:r>
            <a:r>
              <a:rPr dirty="0" sz="3000" spc="-25">
                <a:latin typeface="Times New Roman"/>
                <a:cs typeface="Times New Roman"/>
              </a:rPr>
              <a:t>itle </a:t>
            </a:r>
            <a:r>
              <a:rPr dirty="0" sz="3000">
                <a:latin typeface="Times New Roman"/>
                <a:cs typeface="Times New Roman"/>
              </a:rPr>
              <a:t>of project </a:t>
            </a:r>
            <a:r>
              <a:rPr dirty="0" sz="3000" spc="-5" b="1">
                <a:latin typeface="Times New Roman"/>
                <a:cs typeface="Times New Roman"/>
              </a:rPr>
              <a:t>“Handwriting Recognition System- A Review” </a:t>
            </a:r>
            <a:r>
              <a:rPr dirty="0" sz="3000">
                <a:latin typeface="Times New Roman"/>
                <a:cs typeface="Times New Roman"/>
              </a:rPr>
              <a:t>Sonia Ben </a:t>
            </a:r>
            <a:r>
              <a:rPr dirty="0" sz="3000" spc="-5">
                <a:latin typeface="Times New Roman"/>
                <a:cs typeface="Times New Roman"/>
              </a:rPr>
              <a:t>Hassen Neji; </a:t>
            </a:r>
            <a:r>
              <a:rPr dirty="0" sz="3000">
                <a:latin typeface="Times New Roman"/>
                <a:cs typeface="Times New Roman"/>
              </a:rPr>
              <a:t>Mondher </a:t>
            </a:r>
            <a:r>
              <a:rPr dirty="0" sz="3000" spc="-5">
                <a:latin typeface="Times New Roman"/>
                <a:cs typeface="Times New Roman"/>
              </a:rPr>
              <a:t>Frikha </a:t>
            </a:r>
            <a:r>
              <a:rPr dirty="0" sz="3000">
                <a:latin typeface="Times New Roman"/>
                <a:cs typeface="Times New Roman"/>
              </a:rPr>
              <a:t>2020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IEEE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4th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International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Image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Processing,</a:t>
            </a:r>
            <a:r>
              <a:rPr dirty="0" sz="3000" spc="-15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Applications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Systems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0">
                <a:latin typeface="Times New Roman"/>
                <a:cs typeface="Times New Roman"/>
              </a:rPr>
              <a:t>(IPAS) </a:t>
            </a:r>
            <a:r>
              <a:rPr dirty="0" sz="3000" spc="-45">
                <a:solidFill>
                  <a:srgbClr val="0096A7"/>
                </a:solidFill>
                <a:latin typeface="Times New Roman"/>
                <a:cs typeface="Times New Roman"/>
              </a:rPr>
              <a:t> </a:t>
            </a:r>
            <a:r>
              <a:rPr dirty="0" u="heavy" sz="30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DOI:10.1109/ICCAIE.2011.6162113</a:t>
            </a:r>
            <a:r>
              <a:rPr dirty="0" sz="3000" spc="-3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29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November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2020 -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02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December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2020.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3100">
              <a:latin typeface="Times New Roman"/>
              <a:cs typeface="Times New Roman"/>
            </a:endParaRPr>
          </a:p>
          <a:p>
            <a:pPr marL="546735" marR="433070" indent="-546735">
              <a:lnSpc>
                <a:spcPct val="100000"/>
              </a:lnSpc>
              <a:buAutoNum type="arabicPlain"/>
              <a:tabLst>
                <a:tab pos="5467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project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“A</a:t>
            </a:r>
            <a:r>
              <a:rPr dirty="0" sz="3000" spc="-18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Scalable</a:t>
            </a:r>
            <a:r>
              <a:rPr dirty="0" sz="3000" spc="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Handwritten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spc="-70" b="1">
                <a:latin typeface="Times New Roman"/>
                <a:cs typeface="Times New Roman"/>
              </a:rPr>
              <a:t>Text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Recognition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System”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R.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Reeve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Ingle;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Times New Roman"/>
                <a:cs typeface="Times New Roman"/>
              </a:rPr>
              <a:t>Yasuhisa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Fujii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2019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International</a:t>
            </a:r>
            <a:r>
              <a:rPr dirty="0" sz="3000" spc="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on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Document</a:t>
            </a:r>
            <a:r>
              <a:rPr dirty="0" sz="3000" spc="-1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Analysis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Recognition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(ICDAR)</a:t>
            </a:r>
            <a:r>
              <a:rPr dirty="0" sz="3000">
                <a:solidFill>
                  <a:srgbClr val="0096A7"/>
                </a:solidFill>
                <a:latin typeface="Times New Roman"/>
                <a:cs typeface="Times New Roman"/>
              </a:rPr>
              <a:t> </a:t>
            </a:r>
            <a:r>
              <a:rPr dirty="0" u="heavy" sz="3000" spc="-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</a:t>
            </a:r>
            <a:r>
              <a:rPr dirty="0" u="heavy" sz="3000" spc="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30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10.1109/ICDAR.2019.00013 </a:t>
            </a:r>
            <a:r>
              <a:rPr dirty="0" sz="3000" spc="-735">
                <a:solidFill>
                  <a:srgbClr val="0096A7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20-25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September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31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5467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project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“Handwriting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Recognition</a:t>
            </a:r>
            <a:r>
              <a:rPr dirty="0" sz="3000" spc="2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System-</a:t>
            </a:r>
            <a:r>
              <a:rPr dirty="0" sz="3000" spc="-16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</a:t>
            </a:r>
            <a:r>
              <a:rPr dirty="0" sz="3000" spc="-1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Review”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2019 </a:t>
            </a:r>
            <a:r>
              <a:rPr dirty="0" sz="3000" spc="-5">
                <a:latin typeface="Times New Roman"/>
                <a:cs typeface="Times New Roman"/>
              </a:rPr>
              <a:t>International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</a:t>
            </a:r>
            <a:r>
              <a:rPr dirty="0" sz="3000" spc="-5">
                <a:latin typeface="Times New Roman"/>
                <a:cs typeface="Times New Roman"/>
              </a:rPr>
              <a:t> Computing,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3000" spc="-5">
                <a:latin typeface="Times New Roman"/>
                <a:cs typeface="Times New Roman"/>
              </a:rPr>
              <a:t>Communication,</a:t>
            </a:r>
            <a:r>
              <a:rPr dirty="0" sz="3000" spc="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Intelligent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Systems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(ICCCIS) </a:t>
            </a:r>
            <a:r>
              <a:rPr dirty="0" u="heavy" sz="30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</a:t>
            </a:r>
            <a:r>
              <a:rPr dirty="0" u="heavy" sz="30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30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10.1109/ICE2T.2017.8215993</a:t>
            </a:r>
            <a:r>
              <a:rPr dirty="0" sz="3000" spc="15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10-12</a:t>
            </a:r>
            <a:r>
              <a:rPr dirty="0" sz="3000" spc="-16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April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546735" marR="1009650" indent="-546735">
              <a:lnSpc>
                <a:spcPct val="100000"/>
              </a:lnSpc>
              <a:buAutoNum type="arabicPlain" startAt="4"/>
              <a:tabLst>
                <a:tab pos="5467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 </a:t>
            </a:r>
            <a:r>
              <a:rPr dirty="0" sz="3000">
                <a:latin typeface="Times New Roman"/>
                <a:cs typeface="Times New Roman"/>
              </a:rPr>
              <a:t>of project </a:t>
            </a:r>
            <a:r>
              <a:rPr dirty="0" sz="3000" spc="-5" b="1">
                <a:latin typeface="Times New Roman"/>
                <a:cs typeface="Times New Roman"/>
              </a:rPr>
              <a:t>“Handwritten Optical </a:t>
            </a:r>
            <a:r>
              <a:rPr dirty="0" sz="3000" b="1">
                <a:latin typeface="Times New Roman"/>
                <a:cs typeface="Times New Roman"/>
              </a:rPr>
              <a:t>Character </a:t>
            </a:r>
            <a:r>
              <a:rPr dirty="0" sz="3000" spc="-5" b="1">
                <a:latin typeface="Times New Roman"/>
                <a:cs typeface="Times New Roman"/>
              </a:rPr>
              <a:t>Recognition (OCR): A Comprehensive Systematic 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Literature</a:t>
            </a:r>
            <a:r>
              <a:rPr dirty="0" sz="3000" spc="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Review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(SLR)” </a:t>
            </a:r>
            <a:r>
              <a:rPr dirty="0" sz="3000">
                <a:latin typeface="Times New Roman"/>
                <a:cs typeface="Times New Roman"/>
              </a:rPr>
              <a:t>2017</a:t>
            </a:r>
            <a:r>
              <a:rPr dirty="0" sz="3000" spc="-5">
                <a:latin typeface="Times New Roman"/>
                <a:cs typeface="Times New Roman"/>
              </a:rPr>
              <a:t> International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 </a:t>
            </a:r>
            <a:r>
              <a:rPr dirty="0" sz="3000" spc="-5">
                <a:latin typeface="Times New Roman"/>
                <a:cs typeface="Times New Roman"/>
              </a:rPr>
              <a:t>Promising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Electronic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Technologies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(ICPET)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u="heavy" sz="30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</a:t>
            </a:r>
            <a:r>
              <a:rPr dirty="0" u="heavy" sz="30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30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10.1109/ICPET.2017.20</a:t>
            </a:r>
            <a:r>
              <a:rPr dirty="0" sz="3000" spc="-5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16-17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October 2017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546735" marR="5080" indent="-546735">
              <a:lnSpc>
                <a:spcPct val="100000"/>
              </a:lnSpc>
              <a:spcBef>
                <a:spcPts val="5"/>
              </a:spcBef>
              <a:buAutoNum type="arabicPlain" startAt="5"/>
              <a:tabLst>
                <a:tab pos="546735" algn="l"/>
                <a:tab pos="1858010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	project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“Handwritten</a:t>
            </a:r>
            <a:r>
              <a:rPr dirty="0" sz="3000" spc="2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Signature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Recognition</a:t>
            </a:r>
            <a:r>
              <a:rPr dirty="0" sz="3000" spc="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using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Deep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Learning”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2023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International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Microelectronics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(ICM)</a:t>
            </a:r>
            <a:r>
              <a:rPr dirty="0" sz="3000" spc="-5">
                <a:solidFill>
                  <a:srgbClr val="0096A7"/>
                </a:solidFill>
                <a:latin typeface="Times New Roman"/>
                <a:cs typeface="Times New Roman"/>
              </a:rPr>
              <a:t> </a:t>
            </a:r>
            <a:r>
              <a:rPr dirty="0" u="heavy" sz="30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DOI:10.1109/CSNT48778.2020.9115746</a:t>
            </a:r>
            <a:r>
              <a:rPr dirty="0" sz="3000" spc="-25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10-12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April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42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82475" y="242690"/>
            <a:ext cx="26231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9411" y="2092780"/>
            <a:ext cx="17931765" cy="825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6110" marR="353695" indent="-550545">
              <a:lnSpc>
                <a:spcPct val="100000"/>
              </a:lnSpc>
              <a:spcBef>
                <a:spcPts val="100"/>
              </a:spcBef>
              <a:buFont typeface="Times New Roman"/>
              <a:buAutoNum type="arabicPlain" startAt="6"/>
              <a:tabLst>
                <a:tab pos="6102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</a:t>
            </a:r>
            <a:r>
              <a:rPr dirty="0" sz="3000" spc="-25">
                <a:latin typeface="Times New Roman"/>
                <a:cs typeface="Times New Roman"/>
              </a:rPr>
              <a:t>itle </a:t>
            </a:r>
            <a:r>
              <a:rPr dirty="0" sz="3000">
                <a:latin typeface="Times New Roman"/>
                <a:cs typeface="Times New Roman"/>
              </a:rPr>
              <a:t>of project </a:t>
            </a:r>
            <a:r>
              <a:rPr dirty="0" sz="3000" spc="-5" b="1">
                <a:latin typeface="Times New Roman"/>
                <a:cs typeface="Times New Roman"/>
              </a:rPr>
              <a:t>“Handwritten Optical </a:t>
            </a:r>
            <a:r>
              <a:rPr dirty="0" sz="3000" b="1">
                <a:latin typeface="Times New Roman"/>
                <a:cs typeface="Times New Roman"/>
              </a:rPr>
              <a:t>Character </a:t>
            </a:r>
            <a:r>
              <a:rPr dirty="0" sz="3000" spc="-5" b="1">
                <a:latin typeface="Times New Roman"/>
                <a:cs typeface="Times New Roman"/>
              </a:rPr>
              <a:t>Recognition (OCR): A Comprehensive Systematic 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Literature</a:t>
            </a:r>
            <a:r>
              <a:rPr dirty="0" sz="3000" spc="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Review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(SLR)”</a:t>
            </a:r>
            <a:r>
              <a:rPr dirty="0" sz="3000" spc="-5" b="1">
                <a:latin typeface="Times New Roman"/>
                <a:cs typeface="Times New Roman"/>
              </a:rPr>
              <a:t> </a:t>
            </a:r>
            <a:r>
              <a:rPr dirty="0" sz="3000" spc="-75">
                <a:latin typeface="Times New Roman"/>
                <a:cs typeface="Times New Roman"/>
              </a:rPr>
              <a:t>Yang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Zhiqi;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Fu Kai</a:t>
            </a:r>
            <a:r>
              <a:rPr dirty="0" sz="3000" spc="15">
                <a:solidFill>
                  <a:srgbClr val="0096A7"/>
                </a:solidFill>
                <a:latin typeface="Times New Roman"/>
                <a:cs typeface="Times New Roman"/>
              </a:rPr>
              <a:t> </a:t>
            </a:r>
            <a:r>
              <a:rPr dirty="0" u="heavy" sz="3000" spc="-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DOI:10.1109/INOCON50539.2020.9298317</a:t>
            </a:r>
            <a:r>
              <a:rPr dirty="0" sz="3000" spc="-25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2018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IEEE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3</a:t>
            </a:r>
            <a:r>
              <a:rPr dirty="0" baseline="25000" sz="3000">
                <a:latin typeface="Times New Roman"/>
                <a:cs typeface="Times New Roman"/>
              </a:rPr>
              <a:t>rd </a:t>
            </a:r>
            <a:r>
              <a:rPr dirty="0" baseline="25000" sz="3000" spc="7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Advanced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Information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Times New Roman"/>
                <a:cs typeface="Times New Roman"/>
              </a:rPr>
              <a:t>Technology,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Electronic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and</a:t>
            </a:r>
            <a:r>
              <a:rPr dirty="0" sz="3000" spc="-1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Automation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Control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Conference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(IAEAC)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06-08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November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2018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 startAt="6"/>
            </a:pPr>
            <a:endParaRPr sz="3100">
              <a:latin typeface="Times New Roman"/>
              <a:cs typeface="Times New Roman"/>
            </a:endParaRPr>
          </a:p>
          <a:p>
            <a:pPr marL="647700" marR="43180" indent="-572135">
              <a:lnSpc>
                <a:spcPct val="100000"/>
              </a:lnSpc>
              <a:buAutoNum type="arabicPlain" startAt="6"/>
              <a:tabLst>
                <a:tab pos="6102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of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project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“Doctor’s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Cursive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Handwriting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Recognition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System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Using</a:t>
            </a:r>
            <a:r>
              <a:rPr dirty="0" sz="3000" spc="-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Deep </a:t>
            </a:r>
            <a:r>
              <a:rPr dirty="0" sz="3000" spc="-5" b="1">
                <a:latin typeface="Times New Roman"/>
                <a:cs typeface="Times New Roman"/>
              </a:rPr>
              <a:t>Learning”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Lovely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Joy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Fajardo;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Niño Joshua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Sorillo;</a:t>
            </a:r>
            <a:r>
              <a:rPr dirty="0" sz="3000" spc="40">
                <a:solidFill>
                  <a:srgbClr val="0096A7"/>
                </a:solidFill>
                <a:latin typeface="Times New Roman"/>
                <a:cs typeface="Times New Roman"/>
              </a:rPr>
              <a:t> </a:t>
            </a:r>
            <a:r>
              <a:rPr dirty="0" u="heavy" sz="30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</a:t>
            </a:r>
            <a:r>
              <a:rPr dirty="0" u="heavy" sz="30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3000" spc="-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10.1109/IWFHR.2002.1030930</a:t>
            </a:r>
            <a:r>
              <a:rPr dirty="0" sz="3000" spc="-25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2019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IEEE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11th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International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Humanoid,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5">
                <a:latin typeface="Times New Roman"/>
                <a:cs typeface="Times New Roman"/>
              </a:rPr>
              <a:t>Nanotechnology,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Information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Times New Roman"/>
                <a:cs typeface="Times New Roman"/>
              </a:rPr>
              <a:t>Technology,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Communication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Control,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Environment,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 HNICEM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)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06-08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August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2002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lain" startAt="6"/>
            </a:pPr>
            <a:endParaRPr sz="3100">
              <a:latin typeface="Times New Roman"/>
              <a:cs typeface="Times New Roman"/>
            </a:endParaRPr>
          </a:p>
          <a:p>
            <a:pPr marL="647700" marR="314325" indent="-572135">
              <a:lnSpc>
                <a:spcPct val="100000"/>
              </a:lnSpc>
              <a:buAutoNum type="arabicPlain" startAt="6"/>
              <a:tabLst>
                <a:tab pos="6102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project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“Handwritten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Character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Recognition:</a:t>
            </a:r>
            <a:r>
              <a:rPr dirty="0" sz="3000" spc="-14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</a:t>
            </a:r>
            <a:r>
              <a:rPr dirty="0" sz="3000" spc="-16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Comprehensive</a:t>
            </a:r>
            <a:r>
              <a:rPr dirty="0" sz="3000" spc="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Survey”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Lovely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Joy Fajardo;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Niño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Joshua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Sorillo</a:t>
            </a:r>
            <a:r>
              <a:rPr dirty="0" u="heavy" sz="3000" spc="-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;</a:t>
            </a:r>
            <a:r>
              <a:rPr dirty="0" u="heavy" sz="3000" spc="2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30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</a:t>
            </a:r>
            <a:r>
              <a:rPr dirty="0" u="heavy" sz="30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30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10.1109/ICICCT.2018.8473291</a:t>
            </a:r>
            <a:r>
              <a:rPr dirty="0" u="heavy" sz="30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2019</a:t>
            </a:r>
            <a:r>
              <a:rPr dirty="0" u="heavy" sz="3000" spc="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IEEE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30">
                <a:latin typeface="Times New Roman"/>
                <a:cs typeface="Times New Roman"/>
              </a:rPr>
              <a:t>11th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International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Humanoid,</a:t>
            </a:r>
            <a:endParaRPr sz="3000">
              <a:latin typeface="Times New Roman"/>
              <a:cs typeface="Times New Roman"/>
            </a:endParaRPr>
          </a:p>
          <a:p>
            <a:pPr marL="647700" marR="1342390">
              <a:lnSpc>
                <a:spcPct val="100000"/>
              </a:lnSpc>
            </a:pPr>
            <a:r>
              <a:rPr dirty="0" sz="3000" spc="-15">
                <a:latin typeface="Times New Roman"/>
                <a:cs typeface="Times New Roman"/>
              </a:rPr>
              <a:t>Nanotechnology,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Information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Times New Roman"/>
                <a:cs typeface="Times New Roman"/>
              </a:rPr>
              <a:t>Technology,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Communication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Control,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Environment,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HNICEM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)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06-08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August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2002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647700" marR="335280" indent="-572135">
              <a:lnSpc>
                <a:spcPct val="100000"/>
              </a:lnSpc>
              <a:spcBef>
                <a:spcPts val="5"/>
              </a:spcBef>
              <a:buAutoNum type="arabicPlain" startAt="9"/>
              <a:tabLst>
                <a:tab pos="610235" algn="l"/>
              </a:tabLst>
            </a:pPr>
            <a:r>
              <a:rPr dirty="0" sz="3000" spc="-25">
                <a:latin typeface="Times New Roman"/>
                <a:cs typeface="Times New Roman"/>
              </a:rPr>
              <a:t>Title </a:t>
            </a:r>
            <a:r>
              <a:rPr dirty="0" sz="3000">
                <a:latin typeface="Times New Roman"/>
                <a:cs typeface="Times New Roman"/>
              </a:rPr>
              <a:t>of project </a:t>
            </a:r>
            <a:r>
              <a:rPr dirty="0" sz="3000" b="1">
                <a:latin typeface="Times New Roman"/>
                <a:cs typeface="Times New Roman"/>
              </a:rPr>
              <a:t>“A </a:t>
            </a:r>
            <a:r>
              <a:rPr dirty="0" sz="3000" spc="-5" b="1">
                <a:latin typeface="Times New Roman"/>
                <a:cs typeface="Times New Roman"/>
              </a:rPr>
              <a:t>Comprehensive and </a:t>
            </a:r>
            <a:r>
              <a:rPr dirty="0" sz="3000" b="1">
                <a:latin typeface="Times New Roman"/>
                <a:cs typeface="Times New Roman"/>
              </a:rPr>
              <a:t>Comparative </a:t>
            </a:r>
            <a:r>
              <a:rPr dirty="0" sz="3000" spc="-5" b="1">
                <a:latin typeface="Times New Roman"/>
                <a:cs typeface="Times New Roman"/>
              </a:rPr>
              <a:t>Study </a:t>
            </a:r>
            <a:r>
              <a:rPr dirty="0" sz="3000" b="1">
                <a:latin typeface="Times New Roman"/>
                <a:cs typeface="Times New Roman"/>
              </a:rPr>
              <a:t>of </a:t>
            </a:r>
            <a:r>
              <a:rPr dirty="0" sz="3000" spc="-5" b="1">
                <a:latin typeface="Times New Roman"/>
                <a:cs typeface="Times New Roman"/>
              </a:rPr>
              <a:t>Handwriting Recognition System” </a:t>
            </a:r>
            <a:r>
              <a:rPr dirty="0" sz="3000">
                <a:latin typeface="Times New Roman"/>
                <a:cs typeface="Times New Roman"/>
              </a:rPr>
              <a:t>Ramneet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Kaur;</a:t>
            </a:r>
            <a:r>
              <a:rPr dirty="0" sz="3000" spc="-5">
                <a:latin typeface="Times New Roman"/>
                <a:cs typeface="Times New Roman"/>
              </a:rPr>
              <a:t> Mudita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Uppal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2023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IEEE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Renewable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Energy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5">
                <a:latin typeface="Times New Roman"/>
                <a:cs typeface="Times New Roman"/>
              </a:rPr>
              <a:t>Sustainable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E-Mobility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Conference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(RESEM)</a:t>
            </a:r>
            <a:endParaRPr sz="30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</a:pPr>
            <a:r>
              <a:rPr dirty="0" u="heavy" sz="30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DOI:</a:t>
            </a:r>
            <a:r>
              <a:rPr dirty="0" u="heavy" sz="30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 10.1109/ICICCT.2018.8473291</a:t>
            </a:r>
            <a:r>
              <a:rPr dirty="0" sz="3000" spc="-1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20-21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April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2023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43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82475" y="242690"/>
            <a:ext cx="26231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2899" y="71284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262" y="44056"/>
                </a:moveTo>
                <a:lnTo>
                  <a:pt x="37706" y="37973"/>
                </a:lnTo>
                <a:lnTo>
                  <a:pt x="34531" y="32893"/>
                </a:lnTo>
                <a:lnTo>
                  <a:pt x="32258" y="30988"/>
                </a:lnTo>
                <a:lnTo>
                  <a:pt x="31496" y="30226"/>
                </a:lnTo>
                <a:lnTo>
                  <a:pt x="37071" y="27305"/>
                </a:lnTo>
                <a:lnTo>
                  <a:pt x="37452" y="25908"/>
                </a:lnTo>
                <a:lnTo>
                  <a:pt x="38849" y="21463"/>
                </a:lnTo>
                <a:lnTo>
                  <a:pt x="38087" y="17907"/>
                </a:lnTo>
                <a:lnTo>
                  <a:pt x="37706" y="16510"/>
                </a:lnTo>
                <a:lnTo>
                  <a:pt x="34404" y="13462"/>
                </a:lnTo>
                <a:lnTo>
                  <a:pt x="33007" y="13309"/>
                </a:lnTo>
                <a:lnTo>
                  <a:pt x="33007" y="21844"/>
                </a:lnTo>
                <a:lnTo>
                  <a:pt x="32512" y="24257"/>
                </a:lnTo>
                <a:lnTo>
                  <a:pt x="30861" y="25527"/>
                </a:lnTo>
                <a:lnTo>
                  <a:pt x="25781" y="25908"/>
                </a:lnTo>
                <a:lnTo>
                  <a:pt x="21463" y="25908"/>
                </a:lnTo>
                <a:lnTo>
                  <a:pt x="21463" y="17907"/>
                </a:lnTo>
                <a:lnTo>
                  <a:pt x="25908" y="17907"/>
                </a:lnTo>
                <a:lnTo>
                  <a:pt x="30099" y="18034"/>
                </a:lnTo>
                <a:lnTo>
                  <a:pt x="32258" y="19304"/>
                </a:lnTo>
                <a:lnTo>
                  <a:pt x="33007" y="21844"/>
                </a:lnTo>
                <a:lnTo>
                  <a:pt x="33007" y="13309"/>
                </a:lnTo>
                <a:lnTo>
                  <a:pt x="27813" y="12700"/>
                </a:lnTo>
                <a:lnTo>
                  <a:pt x="15875" y="12700"/>
                </a:lnTo>
                <a:lnTo>
                  <a:pt x="15875" y="44056"/>
                </a:lnTo>
                <a:lnTo>
                  <a:pt x="21463" y="44056"/>
                </a:lnTo>
                <a:lnTo>
                  <a:pt x="21463" y="30988"/>
                </a:lnTo>
                <a:lnTo>
                  <a:pt x="22606" y="30988"/>
                </a:lnTo>
                <a:lnTo>
                  <a:pt x="25527" y="31369"/>
                </a:lnTo>
                <a:lnTo>
                  <a:pt x="27305" y="32639"/>
                </a:lnTo>
                <a:lnTo>
                  <a:pt x="30226" y="37211"/>
                </a:lnTo>
                <a:lnTo>
                  <a:pt x="34404" y="44056"/>
                </a:lnTo>
                <a:lnTo>
                  <a:pt x="41262" y="44056"/>
                </a:lnTo>
                <a:close/>
              </a:path>
              <a:path w="57150" h="57150">
                <a:moveTo>
                  <a:pt x="56756" y="28321"/>
                </a:moveTo>
                <a:lnTo>
                  <a:pt x="54597" y="17272"/>
                </a:lnTo>
                <a:lnTo>
                  <a:pt x="52692" y="14465"/>
                </a:lnTo>
                <a:lnTo>
                  <a:pt x="52692" y="28321"/>
                </a:lnTo>
                <a:lnTo>
                  <a:pt x="50787" y="37846"/>
                </a:lnTo>
                <a:lnTo>
                  <a:pt x="45580" y="45580"/>
                </a:lnTo>
                <a:lnTo>
                  <a:pt x="37833" y="50787"/>
                </a:lnTo>
                <a:lnTo>
                  <a:pt x="28448" y="52692"/>
                </a:lnTo>
                <a:lnTo>
                  <a:pt x="18923" y="50787"/>
                </a:lnTo>
                <a:lnTo>
                  <a:pt x="11176" y="45580"/>
                </a:lnTo>
                <a:lnTo>
                  <a:pt x="5969" y="37846"/>
                </a:lnTo>
                <a:lnTo>
                  <a:pt x="4064" y="28321"/>
                </a:lnTo>
                <a:lnTo>
                  <a:pt x="5969" y="18923"/>
                </a:lnTo>
                <a:lnTo>
                  <a:pt x="11176" y="11176"/>
                </a:lnTo>
                <a:lnTo>
                  <a:pt x="18923" y="5842"/>
                </a:lnTo>
                <a:lnTo>
                  <a:pt x="28448" y="3937"/>
                </a:lnTo>
                <a:lnTo>
                  <a:pt x="37833" y="5842"/>
                </a:lnTo>
                <a:lnTo>
                  <a:pt x="45580" y="11176"/>
                </a:lnTo>
                <a:lnTo>
                  <a:pt x="50787" y="18923"/>
                </a:lnTo>
                <a:lnTo>
                  <a:pt x="52692" y="28321"/>
                </a:lnTo>
                <a:lnTo>
                  <a:pt x="52692" y="14465"/>
                </a:lnTo>
                <a:lnTo>
                  <a:pt x="48501" y="8255"/>
                </a:lnTo>
                <a:lnTo>
                  <a:pt x="42024" y="3937"/>
                </a:lnTo>
                <a:lnTo>
                  <a:pt x="39484" y="2159"/>
                </a:lnTo>
                <a:lnTo>
                  <a:pt x="28448" y="0"/>
                </a:lnTo>
                <a:lnTo>
                  <a:pt x="17272" y="2159"/>
                </a:lnTo>
                <a:lnTo>
                  <a:pt x="8255" y="8255"/>
                </a:lnTo>
                <a:lnTo>
                  <a:pt x="2159" y="17272"/>
                </a:lnTo>
                <a:lnTo>
                  <a:pt x="0" y="28321"/>
                </a:lnTo>
                <a:lnTo>
                  <a:pt x="2159" y="39370"/>
                </a:lnTo>
                <a:lnTo>
                  <a:pt x="8255" y="48501"/>
                </a:lnTo>
                <a:lnTo>
                  <a:pt x="17272" y="54597"/>
                </a:lnTo>
                <a:lnTo>
                  <a:pt x="28448" y="56756"/>
                </a:lnTo>
                <a:lnTo>
                  <a:pt x="39484" y="54597"/>
                </a:lnTo>
                <a:lnTo>
                  <a:pt x="42151" y="52692"/>
                </a:lnTo>
                <a:lnTo>
                  <a:pt x="48501" y="48501"/>
                </a:lnTo>
                <a:lnTo>
                  <a:pt x="54597" y="39370"/>
                </a:lnTo>
                <a:lnTo>
                  <a:pt x="56756" y="2832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6252" y="4555577"/>
            <a:ext cx="4819015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/>
              <a:t>Thank</a:t>
            </a:r>
            <a:r>
              <a:rPr dirty="0" sz="8000" spc="-395"/>
              <a:t> </a:t>
            </a:r>
            <a:r>
              <a:rPr dirty="0" sz="8000" spc="-295"/>
              <a:t>You</a:t>
            </a:r>
            <a:endParaRPr sz="8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30"/>
              </a:lnSpc>
            </a:pPr>
            <a:r>
              <a:rPr dirty="0" spc="-5"/>
              <a:t>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2914" y="510984"/>
            <a:ext cx="43167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Literature</a:t>
            </a:r>
            <a:r>
              <a:rPr dirty="0" spc="-70"/>
              <a:t> </a:t>
            </a:r>
            <a:r>
              <a:rPr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6100" y="2467959"/>
          <a:ext cx="16706850" cy="7706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015"/>
                <a:gridCol w="4038600"/>
                <a:gridCol w="5194935"/>
                <a:gridCol w="6189980"/>
              </a:tblGrid>
              <a:tr h="682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No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(s)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title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Publication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Paper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</a:tr>
              <a:tr h="3489705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725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179195" algn="l"/>
                          <a:tab pos="2061845" algn="l"/>
                          <a:tab pos="3335654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Sonia	B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n	Hassen	Nej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Mondher Frikha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 marR="83820">
                        <a:lnSpc>
                          <a:spcPct val="100000"/>
                        </a:lnSpc>
                        <a:tabLst>
                          <a:tab pos="1767839" algn="l"/>
                          <a:tab pos="245935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 spc="-17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ext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Rec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gn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Learning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2550" indent="762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2020 IEEE 4th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International Conference </a:t>
                      </a:r>
                      <a:r>
                        <a:rPr dirty="0" sz="2400" spc="-5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Image Processing, Applications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(IPAS)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DOI:10.1109/ICCAIE.2011.6162113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29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November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2020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December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2020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9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advanced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significantly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due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pattern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recognition, with deep learning techniques like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CNNs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RNNs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remarkable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effectiveness.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This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surveys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recent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handwritten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detailing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key </a:t>
                      </a:r>
                      <a:r>
                        <a:rPr dirty="0" sz="2400" spc="-5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comparing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accuracy.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122295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Reeve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Ingle;</a:t>
                      </a:r>
                      <a:r>
                        <a:rPr dirty="0" sz="2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Yasuhisa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Fujii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1440" marR="84455">
                        <a:lnSpc>
                          <a:spcPct val="100000"/>
                        </a:lnSpc>
                        <a:tabLst>
                          <a:tab pos="481330" algn="l"/>
                          <a:tab pos="1700530" algn="l"/>
                          <a:tab pos="3410585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Sc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le	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dirty="0" sz="2400" spc="-17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System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2550" indent="76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on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Analysis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2400" spc="-5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(ICDAR)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DOI: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10.1109/ICDAR.2019.00013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20-25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2019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2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This paper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addresses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challenges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in adding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HTR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capability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large-scale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multilingual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OCR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2400" spc="5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2400" spc="5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leveraging</a:t>
                      </a:r>
                      <a:r>
                        <a:rPr dirty="0" sz="2400" spc="5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2400" spc="5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handwriting</a:t>
                      </a:r>
                      <a:r>
                        <a:rPr dirty="0" sz="2400" spc="5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2400" spc="-5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training,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proposing a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neural network-based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line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connections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for better 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efficiency,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and integrating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HTR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OCR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systems.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5712" y="1020876"/>
            <a:ext cx="43148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Literature</a:t>
            </a:r>
            <a:r>
              <a:rPr dirty="0" spc="-85"/>
              <a:t> </a:t>
            </a:r>
            <a:r>
              <a:rPr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6100" y="2467959"/>
          <a:ext cx="16706850" cy="7706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015"/>
                <a:gridCol w="4038600"/>
                <a:gridCol w="5194935"/>
                <a:gridCol w="6189980"/>
              </a:tblGrid>
              <a:tr h="682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(s)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title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Publication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</a:tr>
              <a:tr h="3505200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3.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 indent="8826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1372870" algn="l"/>
                          <a:tab pos="2916555" algn="l"/>
                        </a:tabLst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Sah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ash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Gupta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85090">
                        <a:lnSpc>
                          <a:spcPct val="100000"/>
                        </a:lnSpc>
                        <a:tabLst>
                          <a:tab pos="2211070" algn="l"/>
                        </a:tabLst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Handwr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cog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tion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System-</a:t>
                      </a:r>
                      <a:r>
                        <a:rPr dirty="0" sz="280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 spc="-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Review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2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2019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International Conference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Communication,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(ICCCIS)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19685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-10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/ICCCIS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48478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8974547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18-19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2019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article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explores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recognition,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highlighting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constraints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advantages, and focusing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both online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offline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methods used in applications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postal addresses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bank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checks.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505238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4.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Jamshed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Memon;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Maira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Sami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 marR="838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901315" algn="l"/>
                        </a:tabLst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Handwr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Opt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(OCR): A Comprehensive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Systematic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Literature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(SLR)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25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2017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International Conference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Promising Electronic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Technologies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(ICPET)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DOI: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10.1109/ICPET.2017.20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16-17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2017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summarizes</a:t>
                      </a:r>
                      <a:r>
                        <a:rPr dirty="0" sz="2800" spc="6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OCR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documents,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dirty="0" sz="2800" spc="5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800" spc="5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dirty="0" sz="2800" spc="5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2800" spc="5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2000</a:t>
                      </a:r>
                      <a:r>
                        <a:rPr dirty="0" sz="2800" spc="5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800" spc="5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2019. </a:t>
                      </a:r>
                      <a:r>
                        <a:rPr dirty="0" sz="2800" spc="-6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176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selected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articles,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presents state-of-the-art OCR techniques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gaps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guide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future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investigations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1923" y="740136"/>
            <a:ext cx="43135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Literature</a:t>
            </a:r>
            <a:r>
              <a:rPr dirty="0" spc="-85"/>
              <a:t> </a:t>
            </a:r>
            <a:r>
              <a:rPr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219039"/>
          <a:ext cx="16706850" cy="855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015"/>
                <a:gridCol w="4038600"/>
                <a:gridCol w="5194935"/>
                <a:gridCol w="6189980"/>
              </a:tblGrid>
              <a:tr h="682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(s) &amp;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title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 Publication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dirty="0" sz="2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</a:tr>
              <a:tr h="3931920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Basmala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Mustafa;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Radwa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Taha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 marR="84455">
                        <a:lnSpc>
                          <a:spcPct val="100000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Signature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Learning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969644" algn="l"/>
                          <a:tab pos="2947670" algn="l"/>
                          <a:tab pos="4747260" algn="l"/>
                        </a:tabLst>
                      </a:pPr>
                      <a:r>
                        <a:rPr dirty="0" sz="2800" spc="5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Inte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ference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Microelectronics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(ICM)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257175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-10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/CSN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48778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2020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9 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115746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10-12</a:t>
                      </a:r>
                      <a:r>
                        <a:rPr dirty="0" sz="28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2023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 paper presents a deep learning-based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signature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2800" spc="7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VGG16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architecture, achieving high performance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training,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validation,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testing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accuracies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99.78%,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99.75%,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98.96%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respectively,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demonstrating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effectiveness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verifying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authenticity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931958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6.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75">
                          <a:latin typeface="Times New Roman"/>
                          <a:cs typeface="Times New Roman"/>
                        </a:rPr>
                        <a:t>Yang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Zhiqi;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Fu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Kai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  <a:tabLst>
                          <a:tab pos="3432175" algn="l"/>
                        </a:tabLst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Design	and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just" marL="91440" marR="83185">
                        <a:lnSpc>
                          <a:spcPct val="100000"/>
                        </a:lnSpc>
                        <a:tabLst>
                          <a:tab pos="3296285" algn="l"/>
                          <a:tab pos="3649979" algn="l"/>
                        </a:tabLst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entati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writ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method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91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366770" algn="l"/>
                        </a:tabLst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2018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3rd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Advanced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ol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800" spc="-185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Electronic and Automation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dirty="0" sz="2800" spc="-6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(IAEAC)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22479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-10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/INO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50539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202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0.9298317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06-08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November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2018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introduces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principles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 digit recognition, focusing on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preprocessing,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extraction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steps.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Experimental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results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demonstrate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dirty="0" sz="2800" spc="6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good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noise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immunity.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5712" y="1020876"/>
            <a:ext cx="43148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Literature</a:t>
            </a:r>
            <a:r>
              <a:rPr dirty="0" spc="-85"/>
              <a:t> </a:t>
            </a:r>
            <a:r>
              <a:rPr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1300" y="2066639"/>
          <a:ext cx="16706850" cy="8970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015"/>
                <a:gridCol w="4038600"/>
                <a:gridCol w="5194935"/>
                <a:gridCol w="6189980"/>
              </a:tblGrid>
              <a:tr h="682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(s) &amp;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title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 Publication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dirty="0" sz="2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</a:tr>
              <a:tr h="3489705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7.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Ajay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Agarwal;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Sartaj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Ahmad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 marR="66675">
                        <a:lnSpc>
                          <a:spcPct val="100000"/>
                        </a:lnSpc>
                        <a:tabLst>
                          <a:tab pos="3707765" algn="l"/>
                        </a:tabLst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cog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Survey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1522730" algn="l"/>
                          <a:tab pos="3287395" algn="l"/>
                        </a:tabLst>
                      </a:pPr>
                      <a:r>
                        <a:rPr dirty="0" sz="2800" spc="5"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ternational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Informatics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(ICI)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77343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10.1109/ICE2T.2017.8215993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18-20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2023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3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 paper surveys techniques and recent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advancements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character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(HCR),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covering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feature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extraction, classification algorithms, deep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creation.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also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analyzes challenges, open research areas,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potential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directions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HCR.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785334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8.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63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Lovely Joy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Fajardo;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Niño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Joshua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Sorillo;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 marR="83185">
                        <a:lnSpc>
                          <a:spcPct val="100000"/>
                        </a:lnSpc>
                        <a:tabLst>
                          <a:tab pos="2840355" algn="l"/>
                        </a:tabLst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Docto</a:t>
                      </a:r>
                      <a:r>
                        <a:rPr dirty="0" sz="2800" spc="10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800" spc="-155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Cursi</a:t>
                      </a:r>
                      <a:r>
                        <a:rPr dirty="0" sz="2800" spc="1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Learning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9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11th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on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Humanoid,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Nanotechnology,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40">
                          <a:latin typeface="Times New Roman"/>
                          <a:cs typeface="Times New Roman"/>
                        </a:rPr>
                        <a:t>Technology,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Control,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Environment,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 HNICEM</a:t>
                      </a:r>
                      <a:r>
                        <a:rPr dirty="0" sz="28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56896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10.1109/IWFHR.2002.1030930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 spc="5">
                          <a:latin typeface="Times New Roman"/>
                          <a:cs typeface="Times New Roman"/>
                        </a:rPr>
                        <a:t>06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8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Au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2002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study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Handwriting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using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Convolutional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Recurrent</a:t>
                      </a:r>
                      <a:r>
                        <a:rPr dirty="0" sz="2800" spc="6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convert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doctors'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cursive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prescriptions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readable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text.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76%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72%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 test set,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successfully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implemented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application.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5712" y="1020876"/>
            <a:ext cx="43148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Literature</a:t>
            </a:r>
            <a:r>
              <a:rPr dirty="0" spc="-85"/>
              <a:t> </a:t>
            </a:r>
            <a:r>
              <a:rPr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6100" y="2467959"/>
          <a:ext cx="16706850" cy="7706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015"/>
                <a:gridCol w="4038600"/>
                <a:gridCol w="5194935"/>
                <a:gridCol w="6189980"/>
              </a:tblGrid>
              <a:tr h="682878">
                <a:tc>
                  <a:txBody>
                    <a:bodyPr/>
                    <a:lstStyle/>
                    <a:p>
                      <a:pPr algn="r" marR="344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(s)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title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Publication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Paper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</a:tr>
              <a:tr h="3505200"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9.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38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Ramneet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Kaur;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Mudita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Uppal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 marR="84455">
                        <a:lnSpc>
                          <a:spcPct val="100000"/>
                        </a:lnSpc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Comparative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Study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3820" indent="882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2023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Renewable</a:t>
                      </a:r>
                      <a:r>
                        <a:rPr dirty="0" sz="2800" spc="6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Energy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Sustainable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E-Mobility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(RESEM)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57658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10.1109/ICICCT.2018.8473291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dirty="0" sz="28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2023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2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 paper analyse 422 Scopus papers to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systems,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discussing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various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online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offline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recognition,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learning-based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models,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hybrid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applications.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505238">
                <a:tc>
                  <a:txBody>
                    <a:bodyPr/>
                    <a:lstStyle/>
                    <a:p>
                      <a:pPr algn="r" marR="3632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10.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Jibu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Mathew;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Ravi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 C.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Shinde;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just" marL="91440" marR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Segmentation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script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system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25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2015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International Conference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Circuits,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Technologies 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[ICCPCT-2015]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 marR="372745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-10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/AC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2020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800" spc="5">
                          <a:latin typeface="Times New Roman"/>
                          <a:cs typeface="Times New Roman"/>
                        </a:rPr>
                        <a:t>3012542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July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2015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81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This paper explores various segmentation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2800" spc="6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800" spc="6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handwritten</a:t>
                      </a:r>
                      <a:r>
                        <a:rPr dirty="0" sz="2800" spc="6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script </a:t>
                      </a:r>
                      <a:r>
                        <a:rPr dirty="0" sz="2800" spc="-6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recognition,</a:t>
                      </a:r>
                      <a:r>
                        <a:rPr dirty="0" sz="2800" spc="6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emphasizing</a:t>
                      </a:r>
                      <a:r>
                        <a:rPr dirty="0" sz="2800" spc="6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importance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identifying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scripts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before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applying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dirty="0" sz="2800" spc="6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2800" spc="-6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algorithms,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particularly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multilingual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contexts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India.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2024-09-30T17:45:05Z</dcterms:created>
  <dcterms:modified xsi:type="dcterms:W3CDTF">2024-09-30T17:45:05Z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2024-09-30T00:00:00Z</vt:filetime>
  </property>
</Properties>
</file>