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85" r:id="rId2"/>
    <p:sldId id="278" r:id="rId3"/>
    <p:sldId id="279" r:id="rId4"/>
    <p:sldId id="268" r:id="rId5"/>
    <p:sldId id="281" r:id="rId6"/>
    <p:sldId id="282" r:id="rId7"/>
    <p:sldId id="270" r:id="rId8"/>
    <p:sldId id="286" r:id="rId9"/>
    <p:sldId id="271" r:id="rId10"/>
    <p:sldId id="287" r:id="rId11"/>
    <p:sldId id="273" r:id="rId12"/>
    <p:sldId id="291" r:id="rId13"/>
    <p:sldId id="292" r:id="rId14"/>
    <p:sldId id="293" r:id="rId15"/>
  </p:sldIdLst>
  <p:sldSz cx="12188825"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pos="3939"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howGuides="1">
      <p:cViewPr varScale="1">
        <p:scale>
          <a:sx n="111" d="100"/>
          <a:sy n="111" d="100"/>
        </p:scale>
        <p:origin x="456" y="114"/>
      </p:cViewPr>
      <p:guideLst>
        <p:guide pos="3839"/>
        <p:guide pos="39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60EA64-D806-43AC-9DF2-F8C432F32B4C}"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7004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41C87-7AD9-4845-A077-840E4A0F3F06}"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9243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41C87-7AD9-4845-A077-840E4A0F3F06}"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805845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41C87-7AD9-4845-A077-840E4A0F3F06}"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371378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81877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41C87-7AD9-4845-A077-840E4A0F3F06}"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423785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41C87-7AD9-4845-A077-840E4A0F3F06}"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6882153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41C87-7AD9-4845-A077-840E4A0F3F06}"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350144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215825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42194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3781594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41C87-7AD9-4845-A077-840E4A0F3F06}" type="datetimeFigureOut">
              <a:rPr lang="en-US" smtClean="0"/>
              <a:pPr/>
              <a:t>1/18/2022</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470328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748" y="0"/>
            <a:ext cx="11953328" cy="7101408"/>
          </a:xfrm>
        </p:spPr>
        <p:txBody>
          <a:bodyPr>
            <a:normAutofit fontScale="85000" lnSpcReduction="20000"/>
          </a:bodyPr>
          <a:lstStyle/>
          <a:p>
            <a:pPr marL="0" indent="0" algn="ctr">
              <a:buNone/>
            </a:pPr>
            <a:r>
              <a:rPr lang="en-US" sz="3400" b="1" dirty="0">
                <a:latin typeface="Times New Roman" panose="02020603050405020304" pitchFamily="18" charset="0"/>
                <a:cs typeface="Times New Roman" panose="02020603050405020304" pitchFamily="18" charset="0"/>
              </a:rPr>
              <a:t>Jawaharlal Nehru New College of Engineering              </a:t>
            </a:r>
          </a:p>
          <a:p>
            <a:pPr marL="0" indent="0" algn="ctr">
              <a:buNone/>
            </a:pPr>
            <a:r>
              <a:rPr lang="en-US" sz="3400" b="1"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t>  </a:t>
            </a:r>
            <a:r>
              <a:rPr lang="en-US" dirty="0" smtClean="0">
                <a:latin typeface="Times New Roman" panose="02020603050405020304" pitchFamily="18" charset="0"/>
                <a:cs typeface="Times New Roman" panose="02020603050405020304" pitchFamily="18" charset="0"/>
              </a:rPr>
              <a:t>Phase-1 </a:t>
            </a:r>
            <a:r>
              <a:rPr lang="en-US" dirty="0">
                <a:latin typeface="Times New Roman" panose="02020603050405020304" pitchFamily="18" charset="0"/>
                <a:cs typeface="Times New Roman" panose="02020603050405020304" pitchFamily="18" charset="0"/>
              </a:rPr>
              <a:t>Project Seminar on</a:t>
            </a:r>
          </a:p>
          <a:p>
            <a:pPr marL="0" indent="0" algn="ctr">
              <a:buNone/>
            </a:pPr>
            <a:r>
              <a:rPr lang="en-US" b="1" dirty="0">
                <a:latin typeface="Cooper Black" panose="0208090404030B020404" pitchFamily="18" charset="0"/>
              </a:rPr>
              <a:t>    </a:t>
            </a:r>
            <a:r>
              <a:rPr lang="en-US" sz="3800" b="1" dirty="0" smtClean="0">
                <a:latin typeface="Cooper Black" panose="0208090404030B020404" pitchFamily="18" charset="0"/>
              </a:rPr>
              <a:t>Attendance </a:t>
            </a:r>
            <a:r>
              <a:rPr lang="en-US" sz="3800" b="1" dirty="0">
                <a:latin typeface="Cooper Black" panose="0208090404030B020404" pitchFamily="18" charset="0"/>
              </a:rPr>
              <a:t>Monitoring system </a:t>
            </a:r>
            <a:endParaRPr lang="en-US" sz="3400" b="1" dirty="0" smtClean="0">
              <a:latin typeface="Cooper Black" panose="0208090404030B020404" pitchFamily="18" charset="0"/>
            </a:endParaRPr>
          </a:p>
          <a:p>
            <a:pPr marL="0" indent="0" algn="ctr">
              <a:buNone/>
            </a:pPr>
            <a:endParaRPr lang="en-US" sz="3400" b="1" dirty="0">
              <a:latin typeface="Bodoni MT Black" panose="02070A03080606020203" pitchFamily="18" charset="0"/>
            </a:endParaRPr>
          </a:p>
          <a:p>
            <a:pPr marL="0" indent="0" algn="ctr">
              <a:buNone/>
            </a:pPr>
            <a:endParaRPr lang="en-US" sz="3400" b="1" dirty="0" smtClean="0">
              <a:latin typeface="Bodoni MT Black" panose="02070A03080606020203" pitchFamily="18" charset="0"/>
            </a:endParaRPr>
          </a:p>
          <a:p>
            <a:pPr marL="0" indent="0" algn="ctr">
              <a:buNone/>
            </a:pPr>
            <a:endParaRPr lang="en-US" dirty="0"/>
          </a:p>
          <a:p>
            <a:pPr marL="0" indent="0" algn="ctr">
              <a:buNone/>
            </a:pPr>
            <a:endParaRPr lang="en-US" dirty="0" smtClean="0"/>
          </a:p>
          <a:p>
            <a:pPr marL="0" indent="0" algn="ctr">
              <a:buNone/>
            </a:pPr>
            <a:endParaRPr lang="en-US" sz="2100" dirty="0" smtClean="0">
              <a:latin typeface="Times New Roman" panose="02020603050405020304" pitchFamily="18" charset="0"/>
              <a:cs typeface="Times New Roman" panose="02020603050405020304" pitchFamily="18" charset="0"/>
            </a:endParaRPr>
          </a:p>
          <a:p>
            <a:pPr marL="0" indent="0" algn="ctr">
              <a:buNone/>
            </a:pPr>
            <a:r>
              <a:rPr lang="en-US" sz="2100" dirty="0" smtClean="0">
                <a:latin typeface="Times New Roman" panose="02020603050405020304" pitchFamily="18" charset="0"/>
                <a:cs typeface="Times New Roman" panose="02020603050405020304" pitchFamily="18" charset="0"/>
              </a:rPr>
              <a:t>Under </a:t>
            </a:r>
            <a:r>
              <a:rPr lang="en-US" sz="2100" dirty="0">
                <a:latin typeface="Times New Roman" panose="02020603050405020304" pitchFamily="18" charset="0"/>
                <a:cs typeface="Times New Roman" panose="02020603050405020304" pitchFamily="18" charset="0"/>
              </a:rPr>
              <a:t>the </a:t>
            </a:r>
            <a:r>
              <a:rPr lang="en-US" sz="2100" dirty="0" smtClean="0">
                <a:latin typeface="Times New Roman" panose="02020603050405020304" pitchFamily="18" charset="0"/>
                <a:cs typeface="Times New Roman" panose="02020603050405020304" pitchFamily="18" charset="0"/>
              </a:rPr>
              <a:t>guidance:</a:t>
            </a:r>
            <a:endParaRPr lang="en-US" sz="2100" dirty="0">
              <a:latin typeface="Times New Roman" panose="02020603050405020304" pitchFamily="18" charset="0"/>
              <a:cs typeface="Times New Roman" panose="02020603050405020304" pitchFamily="18" charset="0"/>
            </a:endParaRPr>
          </a:p>
          <a:p>
            <a:pPr marL="0" indent="0" algn="ctr">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Mr</a:t>
            </a:r>
            <a:r>
              <a:rPr lang="en-US" sz="2100" dirty="0">
                <a:latin typeface="Times New Roman" panose="02020603050405020304" pitchFamily="18" charset="0"/>
                <a:cs typeface="Times New Roman" panose="02020603050405020304" pitchFamily="18" charset="0"/>
              </a:rPr>
              <a:t>. Benakappa S M  </a:t>
            </a:r>
            <a:r>
              <a:rPr lang="en-US" sz="2100" baseline="-25000" dirty="0">
                <a:latin typeface="Times New Roman" panose="02020603050405020304" pitchFamily="18" charset="0"/>
                <a:cs typeface="Times New Roman" panose="02020603050405020304" pitchFamily="18" charset="0"/>
              </a:rPr>
              <a:t>B.E,M.Tech</a:t>
            </a:r>
          </a:p>
          <a:p>
            <a:pPr marL="0" indent="0" algn="ctr">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Asst</a:t>
            </a:r>
            <a:r>
              <a:rPr lang="en-US" sz="2100" dirty="0">
                <a:latin typeface="Times New Roman" panose="02020603050405020304" pitchFamily="18" charset="0"/>
                <a:cs typeface="Times New Roman" panose="02020603050405020304" pitchFamily="18" charset="0"/>
              </a:rPr>
              <a:t>. Professor, Dept. of CS&amp;E</a:t>
            </a:r>
            <a:r>
              <a:rPr lang="en-US" sz="2100" dirty="0" smtClean="0">
                <a:latin typeface="Times New Roman" panose="02020603050405020304" pitchFamily="18" charset="0"/>
                <a:cs typeface="Times New Roman" panose="02020603050405020304" pitchFamily="18" charset="0"/>
              </a:rPr>
              <a:t>,</a:t>
            </a:r>
          </a:p>
          <a:p>
            <a:pPr marL="0" indent="0" algn="ctr">
              <a:buNone/>
            </a:pPr>
            <a:r>
              <a:rPr lang="en-US" sz="2100" dirty="0" smtClean="0">
                <a:latin typeface="Times New Roman" panose="02020603050405020304" pitchFamily="18" charset="0"/>
                <a:cs typeface="Times New Roman" panose="02020603050405020304" pitchFamily="18" charset="0"/>
              </a:rPr>
              <a:t>Project coordinators:</a:t>
            </a:r>
            <a:endParaRPr lang="en-US" dirty="0" smtClean="0"/>
          </a:p>
          <a:p>
            <a:pPr marL="0" indent="0" algn="ctr">
              <a:buNone/>
            </a:pPr>
            <a:endParaRPr lang="en-US" dirty="0" smtClean="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19-01-2022  16:30:00 </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60304579"/>
              </p:ext>
            </p:extLst>
          </p:nvPr>
        </p:nvGraphicFramePr>
        <p:xfrm>
          <a:off x="2509259" y="4879369"/>
          <a:ext cx="8208912" cy="1444615"/>
        </p:xfrm>
        <a:graphic>
          <a:graphicData uri="http://schemas.openxmlformats.org/drawingml/2006/table">
            <a:tbl>
              <a:tblPr bandRow="1">
                <a:tableStyleId>{2D5ABB26-0587-4C30-8999-92F81FD0307C}</a:tableStyleId>
              </a:tblPr>
              <a:tblGrid>
                <a:gridCol w="4104456">
                  <a:extLst>
                    <a:ext uri="{9D8B030D-6E8A-4147-A177-3AD203B41FA5}">
                      <a16:colId xmlns:a16="http://schemas.microsoft.com/office/drawing/2014/main" val="1198124913"/>
                    </a:ext>
                  </a:extLst>
                </a:gridCol>
                <a:gridCol w="4104456">
                  <a:extLst>
                    <a:ext uri="{9D8B030D-6E8A-4147-A177-3AD203B41FA5}">
                      <a16:colId xmlns:a16="http://schemas.microsoft.com/office/drawing/2014/main" val="1280201702"/>
                    </a:ext>
                  </a:extLst>
                </a:gridCol>
              </a:tblGrid>
              <a:tr h="804789">
                <a:tc>
                  <a:txBody>
                    <a:bodyPr/>
                    <a:lstStyle/>
                    <a:p>
                      <a:r>
                        <a:rPr lang="en-US" dirty="0" smtClean="0"/>
                        <a:t>Dr. </a:t>
                      </a:r>
                      <a:r>
                        <a:rPr lang="en-US" dirty="0" err="1" smtClean="0"/>
                        <a:t>Sankhya</a:t>
                      </a:r>
                      <a:r>
                        <a:rPr lang="en-US" dirty="0" smtClean="0"/>
                        <a:t>  N </a:t>
                      </a:r>
                      <a:r>
                        <a:rPr lang="en-US" dirty="0" err="1" smtClean="0"/>
                        <a:t>Nayak</a:t>
                      </a:r>
                      <a:r>
                        <a:rPr lang="en-US" dirty="0" smtClean="0"/>
                        <a:t> </a:t>
                      </a:r>
                      <a:r>
                        <a:rPr lang="en-US" baseline="-25000" dirty="0" err="1" smtClean="0"/>
                        <a:t>B.E,M.Tech,P.h.D</a:t>
                      </a:r>
                      <a:r>
                        <a:rPr lang="en-US" dirty="0" smtClean="0"/>
                        <a:t> Associate. Prof., Dept. of CSE</a:t>
                      </a:r>
                      <a:endParaRPr lang="en-US" dirty="0"/>
                    </a:p>
                  </a:txBody>
                  <a:tcPr/>
                </a:tc>
                <a:tc>
                  <a:txBody>
                    <a:bodyPr/>
                    <a:lstStyle/>
                    <a:p>
                      <a:r>
                        <a:rPr lang="en-US" dirty="0" err="1" smtClean="0"/>
                        <a:t>Dr</a:t>
                      </a:r>
                      <a:r>
                        <a:rPr lang="en-US" dirty="0" smtClean="0"/>
                        <a:t> </a:t>
                      </a:r>
                      <a:r>
                        <a:rPr lang="en-US" dirty="0" err="1" smtClean="0"/>
                        <a:t>Ravindra</a:t>
                      </a:r>
                      <a:r>
                        <a:rPr lang="en-US" dirty="0" smtClean="0"/>
                        <a:t>  S </a:t>
                      </a:r>
                      <a:r>
                        <a:rPr lang="en-US" dirty="0" err="1" smtClean="0"/>
                        <a:t>B.E,M.Tech,P.h.DAssociate</a:t>
                      </a:r>
                      <a:r>
                        <a:rPr lang="en-US" dirty="0" smtClean="0"/>
                        <a:t>. Prof., </a:t>
                      </a:r>
                      <a:r>
                        <a:rPr lang="en-US" dirty="0" err="1" smtClean="0"/>
                        <a:t>Dept</a:t>
                      </a:r>
                      <a:r>
                        <a:rPr lang="en-US" dirty="0" smtClean="0"/>
                        <a:t> of CSE,</a:t>
                      </a:r>
                      <a:endParaRPr lang="en-US" dirty="0"/>
                    </a:p>
                  </a:txBody>
                  <a:tcPr/>
                </a:tc>
                <a:extLst>
                  <a:ext uri="{0D108BD9-81ED-4DB2-BD59-A6C34878D82A}">
                    <a16:rowId xmlns:a16="http://schemas.microsoft.com/office/drawing/2014/main" val="3568678863"/>
                  </a:ext>
                </a:extLst>
              </a:tr>
              <a:tr h="563363">
                <a:tc>
                  <a:txBody>
                    <a:bodyPr/>
                    <a:lstStyle/>
                    <a:p>
                      <a:r>
                        <a:rPr lang="en-US" dirty="0" err="1" smtClean="0"/>
                        <a:t>Dr</a:t>
                      </a:r>
                      <a:r>
                        <a:rPr lang="en-US" dirty="0" smtClean="0"/>
                        <a:t> Sandeep S </a:t>
                      </a:r>
                      <a:r>
                        <a:rPr lang="en-US" baseline="-25000" dirty="0" err="1" smtClean="0"/>
                        <a:t>B.E,M.Tech</a:t>
                      </a:r>
                      <a:r>
                        <a:rPr lang="en-US" dirty="0" smtClean="0"/>
                        <a:t> Assistant. Prof., Dept. of</a:t>
                      </a:r>
                      <a:endParaRPr lang="en-US" dirty="0"/>
                    </a:p>
                  </a:txBody>
                  <a:tcPr/>
                </a:tc>
                <a:tc>
                  <a:txBody>
                    <a:bodyPr/>
                    <a:lstStyle/>
                    <a:p>
                      <a:r>
                        <a:rPr lang="en-US" dirty="0" err="1" smtClean="0"/>
                        <a:t>Namitha</a:t>
                      </a:r>
                      <a:r>
                        <a:rPr lang="en-US" dirty="0" smtClean="0"/>
                        <a:t> M.V </a:t>
                      </a:r>
                      <a:r>
                        <a:rPr lang="en-US" baseline="-25000" dirty="0" err="1" smtClean="0"/>
                        <a:t>B.E,M.Tech</a:t>
                      </a:r>
                      <a:r>
                        <a:rPr lang="en-US" dirty="0" smtClean="0"/>
                        <a:t> </a:t>
                      </a:r>
                      <a:r>
                        <a:rPr lang="en-US" dirty="0" err="1" smtClean="0"/>
                        <a:t>Assistant.Prof,Dept</a:t>
                      </a:r>
                      <a:r>
                        <a:rPr lang="en-US" dirty="0" smtClean="0"/>
                        <a:t>. of CSE</a:t>
                      </a:r>
                      <a:endParaRPr lang="en-US" dirty="0"/>
                    </a:p>
                  </a:txBody>
                  <a:tcPr/>
                </a:tc>
                <a:extLst>
                  <a:ext uri="{0D108BD9-81ED-4DB2-BD59-A6C34878D82A}">
                    <a16:rowId xmlns:a16="http://schemas.microsoft.com/office/drawing/2014/main" val="417619772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86885166"/>
              </p:ext>
            </p:extLst>
          </p:nvPr>
        </p:nvGraphicFramePr>
        <p:xfrm>
          <a:off x="4294212" y="1916832"/>
          <a:ext cx="4639006" cy="1512168"/>
        </p:xfrm>
        <a:graphic>
          <a:graphicData uri="http://schemas.openxmlformats.org/drawingml/2006/table">
            <a:tbl>
              <a:tblPr bandRow="1">
                <a:tableStyleId>{2D5ABB26-0587-4C30-8999-92F81FD0307C}</a:tableStyleId>
              </a:tblPr>
              <a:tblGrid>
                <a:gridCol w="2319503">
                  <a:extLst>
                    <a:ext uri="{9D8B030D-6E8A-4147-A177-3AD203B41FA5}">
                      <a16:colId xmlns:a16="http://schemas.microsoft.com/office/drawing/2014/main" val="3885993591"/>
                    </a:ext>
                  </a:extLst>
                </a:gridCol>
                <a:gridCol w="2319503">
                  <a:extLst>
                    <a:ext uri="{9D8B030D-6E8A-4147-A177-3AD203B41FA5}">
                      <a16:colId xmlns:a16="http://schemas.microsoft.com/office/drawing/2014/main" val="42127553"/>
                    </a:ext>
                  </a:extLst>
                </a:gridCol>
              </a:tblGrid>
              <a:tr h="378042">
                <a:tc>
                  <a:txBody>
                    <a:bodyPr/>
                    <a:lstStyle/>
                    <a:p>
                      <a:pPr marL="0" indent="0" algn="l">
                        <a:buNone/>
                      </a:pPr>
                      <a:r>
                        <a:rPr lang="en-US" dirty="0" err="1" smtClean="0"/>
                        <a:t>Sudarshan</a:t>
                      </a:r>
                      <a:r>
                        <a:rPr lang="en-US" dirty="0" smtClean="0"/>
                        <a:t>  N</a:t>
                      </a:r>
                    </a:p>
                  </a:txBody>
                  <a:tcPr/>
                </a:tc>
                <a:tc>
                  <a:txBody>
                    <a:bodyPr/>
                    <a:lstStyle/>
                    <a:p>
                      <a:r>
                        <a:rPr lang="en-US" dirty="0" smtClean="0"/>
                        <a:t>4JN18CS109 </a:t>
                      </a:r>
                      <a:endParaRPr lang="en-US" dirty="0"/>
                    </a:p>
                  </a:txBody>
                  <a:tcPr/>
                </a:tc>
                <a:extLst>
                  <a:ext uri="{0D108BD9-81ED-4DB2-BD59-A6C34878D82A}">
                    <a16:rowId xmlns:a16="http://schemas.microsoft.com/office/drawing/2014/main" val="1338831288"/>
                  </a:ext>
                </a:extLst>
              </a:tr>
              <a:tr h="378042">
                <a:tc>
                  <a:txBody>
                    <a:bodyPr/>
                    <a:lstStyle/>
                    <a:p>
                      <a:r>
                        <a:rPr lang="en-US" dirty="0" err="1" smtClean="0"/>
                        <a:t>Tejas</a:t>
                      </a:r>
                      <a:r>
                        <a:rPr lang="en-US" dirty="0" smtClean="0"/>
                        <a:t> S D</a:t>
                      </a:r>
                      <a:endParaRPr lang="en-US" dirty="0"/>
                    </a:p>
                  </a:txBody>
                  <a:tcPr/>
                </a:tc>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4JN18CS118</a:t>
                      </a:r>
                    </a:p>
                  </a:txBody>
                  <a:tcPr/>
                </a:tc>
                <a:extLst>
                  <a:ext uri="{0D108BD9-81ED-4DB2-BD59-A6C34878D82A}">
                    <a16:rowId xmlns:a16="http://schemas.microsoft.com/office/drawing/2014/main" val="3142485976"/>
                  </a:ext>
                </a:extLst>
              </a:tr>
              <a:tr h="378042">
                <a:tc>
                  <a:txBody>
                    <a:bodyPr/>
                    <a:lstStyle/>
                    <a:p>
                      <a:r>
                        <a:rPr lang="en-US" dirty="0" err="1" smtClean="0"/>
                        <a:t>Vinayaka</a:t>
                      </a:r>
                      <a:r>
                        <a:rPr lang="en-US" dirty="0" smtClean="0"/>
                        <a:t>  B M</a:t>
                      </a:r>
                      <a:endParaRPr lang="en-US" dirty="0"/>
                    </a:p>
                  </a:txBody>
                  <a:tcPr/>
                </a:tc>
                <a:tc>
                  <a:txBody>
                    <a:bodyPr/>
                    <a:lstStyle/>
                    <a:p>
                      <a:r>
                        <a:rPr lang="en-US" dirty="0" smtClean="0"/>
                        <a:t>4JN18CS123</a:t>
                      </a:r>
                      <a:endParaRPr lang="en-US" dirty="0"/>
                    </a:p>
                  </a:txBody>
                  <a:tcPr/>
                </a:tc>
                <a:extLst>
                  <a:ext uri="{0D108BD9-81ED-4DB2-BD59-A6C34878D82A}">
                    <a16:rowId xmlns:a16="http://schemas.microsoft.com/office/drawing/2014/main" val="109501429"/>
                  </a:ext>
                </a:extLst>
              </a:tr>
              <a:tr h="378042">
                <a:tc>
                  <a:txBody>
                    <a:bodyPr/>
                    <a:lstStyle/>
                    <a:p>
                      <a:r>
                        <a:rPr lang="en-US" dirty="0" err="1" smtClean="0"/>
                        <a:t>Yugesh</a:t>
                      </a:r>
                      <a:r>
                        <a:rPr lang="en-US" dirty="0" smtClean="0"/>
                        <a:t> K </a:t>
                      </a:r>
                      <a:r>
                        <a:rPr lang="en-US" dirty="0" err="1" smtClean="0"/>
                        <a:t>K</a:t>
                      </a:r>
                      <a:r>
                        <a:rPr lang="en-US" dirty="0" smtClean="0"/>
                        <a:t> </a:t>
                      </a:r>
                      <a:endParaRPr lang="en-US" dirty="0"/>
                    </a:p>
                  </a:txBody>
                  <a:tcPr/>
                </a:tc>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dirty="0" smtClean="0"/>
                        <a:t>4JN18CS127</a:t>
                      </a:r>
                    </a:p>
                  </a:txBody>
                  <a:tcPr/>
                </a:tc>
                <a:extLst>
                  <a:ext uri="{0D108BD9-81ED-4DB2-BD59-A6C34878D82A}">
                    <a16:rowId xmlns:a16="http://schemas.microsoft.com/office/drawing/2014/main" val="2913875821"/>
                  </a:ext>
                </a:extLst>
              </a:tr>
            </a:tbl>
          </a:graphicData>
        </a:graphic>
      </p:graphicFrame>
    </p:spTree>
    <p:extLst>
      <p:ext uri="{BB962C8B-B14F-4D97-AF65-F5344CB8AC3E}">
        <p14:creationId xmlns:p14="http://schemas.microsoft.com/office/powerpoint/2010/main" val="314528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615602"/>
          </a:xfrm>
        </p:spPr>
        <p:txBody>
          <a:bodyPr>
            <a:normAutofit/>
          </a:bodyPr>
          <a:lstStyle/>
          <a:p>
            <a:r>
              <a:rPr lang="en-IN" sz="3200" b="1" dirty="0" smtClean="0">
                <a:latin typeface="Times New Roman" panose="02020603050405020304" pitchFamily="18" charset="0"/>
                <a:cs typeface="Times New Roman" panose="02020603050405020304" pitchFamily="18" charset="0"/>
              </a:rPr>
              <a:t>Objectives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124744"/>
            <a:ext cx="10512862" cy="5052219"/>
          </a:xfrm>
        </p:spPr>
        <p:txBody>
          <a:bodyPr>
            <a:normAutofit/>
          </a:bodyPr>
          <a:lstStyle/>
          <a:p>
            <a:pPr marL="514350" indent="-514350" algn="just">
              <a:lnSpc>
                <a:spcPct val="150000"/>
              </a:lnSpc>
              <a:buFont typeface="+mj-lt"/>
              <a:buAutoNum type="arabicPeriod"/>
            </a:pPr>
            <a:r>
              <a:rPr lang="en-IN" dirty="0" smtClean="0">
                <a:latin typeface="Times New Roman" pitchFamily="18" charset="0"/>
                <a:cs typeface="Times New Roman" pitchFamily="18" charset="0"/>
              </a:rPr>
              <a:t>Design a system which performs capturing image, storing, live face detection, cropping face part and processing the acquired information.</a:t>
            </a:r>
          </a:p>
          <a:p>
            <a:pPr marL="514350" indent="-514350" algn="just">
              <a:lnSpc>
                <a:spcPct val="150000"/>
              </a:lnSpc>
              <a:buFont typeface="+mj-lt"/>
              <a:buAutoNum type="arabicPeriod"/>
            </a:pPr>
            <a:r>
              <a:rPr lang="en-IN" dirty="0" smtClean="0">
                <a:latin typeface="Times New Roman" pitchFamily="18" charset="0"/>
                <a:cs typeface="Times New Roman" pitchFamily="18" charset="0"/>
              </a:rPr>
              <a:t>Implementing face recognition using </a:t>
            </a:r>
            <a:r>
              <a:rPr lang="en-IN" dirty="0" err="1" smtClean="0">
                <a:latin typeface="Times New Roman" pitchFamily="18" charset="0"/>
                <a:cs typeface="Times New Roman" pitchFamily="18" charset="0"/>
              </a:rPr>
              <a:t>facenet</a:t>
            </a:r>
            <a:r>
              <a:rPr lang="en-IN" dirty="0" smtClean="0">
                <a:latin typeface="Times New Roman" pitchFamily="18" charset="0"/>
                <a:cs typeface="Times New Roman" pitchFamily="18" charset="0"/>
              </a:rPr>
              <a:t> model. </a:t>
            </a:r>
          </a:p>
          <a:p>
            <a:pPr marL="514350" indent="-514350" algn="just">
              <a:lnSpc>
                <a:spcPct val="150000"/>
              </a:lnSpc>
              <a:buFont typeface="+mj-lt"/>
              <a:buAutoNum type="arabicPeriod"/>
            </a:pPr>
            <a:r>
              <a:rPr lang="en-IN" dirty="0" smtClean="0">
                <a:latin typeface="Times New Roman" pitchFamily="18" charset="0"/>
                <a:cs typeface="Times New Roman" pitchFamily="18" charset="0"/>
              </a:rPr>
              <a:t>Building web based user interface so that users can give images for training.</a:t>
            </a:r>
          </a:p>
          <a:p>
            <a:pPr marL="514350" indent="-514350" algn="just">
              <a:buNone/>
            </a:pPr>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4111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6" y="322372"/>
            <a:ext cx="7727715" cy="575137"/>
          </a:xfrm>
        </p:spPr>
        <p:txBody>
          <a:bodyPr>
            <a:noAutofit/>
          </a:bodyPr>
          <a:lstStyle/>
          <a:p>
            <a:r>
              <a:rPr lang="en-IN" sz="3200" dirty="0">
                <a:latin typeface="Times New Roman" panose="02020603050405020304" pitchFamily="18" charset="0"/>
                <a:cs typeface="Times New Roman" panose="02020603050405020304" pitchFamily="18" charset="0"/>
              </a:rPr>
              <a:t>System architecture</a:t>
            </a:r>
          </a:p>
        </p:txBody>
      </p:sp>
      <p:sp>
        <p:nvSpPr>
          <p:cNvPr id="3" name="Content Placeholder 2"/>
          <p:cNvSpPr>
            <a:spLocks noGrp="1"/>
          </p:cNvSpPr>
          <p:nvPr>
            <p:ph idx="1"/>
          </p:nvPr>
        </p:nvSpPr>
        <p:spPr>
          <a:xfrm>
            <a:off x="227012" y="838200"/>
            <a:ext cx="11734800" cy="5715000"/>
          </a:xfrm>
        </p:spPr>
        <p:txBody>
          <a:bodyPr/>
          <a:lstStyle/>
          <a:p>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user image		           noise free </a:t>
            </a:r>
            <a:r>
              <a:rPr lang="en-IN" sz="1400" b="1" dirty="0" smtClean="0">
                <a:latin typeface="Times New Roman" panose="02020603050405020304" pitchFamily="18" charset="0"/>
                <a:cs typeface="Times New Roman" panose="02020603050405020304" pitchFamily="18" charset="0"/>
              </a:rPr>
              <a:t>data                                detected face                                                                            </a:t>
            </a:r>
            <a:r>
              <a:rPr lang="en-IN" sz="1400" b="1" dirty="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using </a:t>
            </a:r>
            <a:r>
              <a:rPr lang="en-IN" sz="1400" b="1" dirty="0">
                <a:latin typeface="Times New Roman" panose="02020603050405020304" pitchFamily="18" charset="0"/>
                <a:cs typeface="Times New Roman" panose="02020603050405020304" pitchFamily="18" charset="0"/>
              </a:rPr>
              <a:t>trained model																											user image		          proper data		 </a:t>
            </a:r>
            <a:r>
              <a:rPr lang="en-IN" sz="1400" b="1" dirty="0" smtClean="0">
                <a:latin typeface="Times New Roman" panose="02020603050405020304" pitchFamily="18" charset="0"/>
                <a:cs typeface="Times New Roman" panose="02020603050405020304" pitchFamily="18" charset="0"/>
              </a:rPr>
              <a:t>  detected face</a:t>
            </a:r>
            <a:r>
              <a:rPr lang="en-IN" sz="1400" b="1" dirty="0">
                <a:latin typeface="Times New Roman" panose="02020603050405020304" pitchFamily="18" charset="0"/>
                <a:cs typeface="Times New Roman" panose="02020603050405020304" pitchFamily="18" charset="0"/>
              </a:rPr>
              <a:t>						          		         																																																					            class belonging																																		No			yes																				            </a:t>
            </a:r>
            <a:r>
              <a:rPr lang="en-IN" sz="1400" b="1" dirty="0" smtClean="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Figure 1:  Showing The Overall Architecture </a:t>
            </a:r>
            <a:endParaRPr lang="en-IN" sz="16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3074902" y="1257992"/>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Data </a:t>
            </a:r>
            <a:r>
              <a:rPr lang="en-IN" sz="1600" dirty="0" smtClean="0">
                <a:latin typeface="Times New Roman" panose="02020603050405020304" pitchFamily="18" charset="0"/>
                <a:cs typeface="Times New Roman" panose="02020603050405020304" pitchFamily="18" charset="0"/>
              </a:rPr>
              <a:t>pre-processing</a:t>
            </a:r>
            <a:endParaRPr lang="en-IN" sz="1600" dirty="0">
              <a:latin typeface="Times New Roman" panose="02020603050405020304" pitchFamily="18" charset="0"/>
              <a:cs typeface="Times New Roman" panose="02020603050405020304" pitchFamily="18" charset="0"/>
            </a:endParaRPr>
          </a:p>
        </p:txBody>
      </p:sp>
      <p:sp>
        <p:nvSpPr>
          <p:cNvPr id="19" name="Rectangle 18"/>
          <p:cNvSpPr/>
          <p:nvPr/>
        </p:nvSpPr>
        <p:spPr>
          <a:xfrm>
            <a:off x="5591178" y="1281545"/>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Face       </a:t>
            </a:r>
            <a:r>
              <a:rPr lang="en-IN" sz="1600" dirty="0" smtClean="0">
                <a:latin typeface="Times New Roman" panose="02020603050405020304" pitchFamily="18" charset="0"/>
                <a:cs typeface="Times New Roman" panose="02020603050405020304" pitchFamily="18" charset="0"/>
              </a:rPr>
              <a:t>detection </a:t>
            </a:r>
            <a:r>
              <a:rPr lang="en-IN" sz="1600" dirty="0">
                <a:latin typeface="Times New Roman" panose="02020603050405020304" pitchFamily="18" charset="0"/>
                <a:cs typeface="Times New Roman" panose="02020603050405020304" pitchFamily="18" charset="0"/>
              </a:rPr>
              <a:t>&amp; augmentation </a:t>
            </a:r>
          </a:p>
        </p:txBody>
      </p:sp>
      <p:sp>
        <p:nvSpPr>
          <p:cNvPr id="21" name="Rectangle 20"/>
          <p:cNvSpPr/>
          <p:nvPr/>
        </p:nvSpPr>
        <p:spPr>
          <a:xfrm>
            <a:off x="8426396" y="1281545"/>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Model training </a:t>
            </a:r>
          </a:p>
        </p:txBody>
      </p:sp>
      <p:sp>
        <p:nvSpPr>
          <p:cNvPr id="22" name="Rectangle 21"/>
          <p:cNvSpPr/>
          <p:nvPr/>
        </p:nvSpPr>
        <p:spPr>
          <a:xfrm>
            <a:off x="8432386" y="2985653"/>
            <a:ext cx="1371600" cy="80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Trained</a:t>
            </a:r>
            <a:r>
              <a:rPr lang="en-IN" sz="1600" dirty="0"/>
              <a:t> </a:t>
            </a:r>
            <a:r>
              <a:rPr lang="en-IN" sz="1600" dirty="0">
                <a:latin typeface="Times New Roman" panose="02020603050405020304" pitchFamily="18" charset="0"/>
                <a:cs typeface="Times New Roman" panose="02020603050405020304" pitchFamily="18" charset="0"/>
              </a:rPr>
              <a:t>model</a:t>
            </a:r>
          </a:p>
        </p:txBody>
      </p:sp>
      <p:sp>
        <p:nvSpPr>
          <p:cNvPr id="23" name="Rectangle 22"/>
          <p:cNvSpPr/>
          <p:nvPr/>
        </p:nvSpPr>
        <p:spPr>
          <a:xfrm>
            <a:off x="825326" y="126492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User image input </a:t>
            </a:r>
          </a:p>
        </p:txBody>
      </p:sp>
      <p:sp>
        <p:nvSpPr>
          <p:cNvPr id="24" name="Rectangle 23"/>
          <p:cNvSpPr/>
          <p:nvPr/>
        </p:nvSpPr>
        <p:spPr>
          <a:xfrm>
            <a:off x="836612" y="2867891"/>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Live User image input </a:t>
            </a:r>
          </a:p>
        </p:txBody>
      </p:sp>
      <p:sp>
        <p:nvSpPr>
          <p:cNvPr id="25" name="Rectangle 24"/>
          <p:cNvSpPr/>
          <p:nvPr/>
        </p:nvSpPr>
        <p:spPr>
          <a:xfrm>
            <a:off x="3015409" y="2831897"/>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Data </a:t>
            </a:r>
            <a:r>
              <a:rPr lang="en-IN" sz="1600" dirty="0" smtClean="0">
                <a:latin typeface="Times New Roman" panose="02020603050405020304" pitchFamily="18" charset="0"/>
                <a:cs typeface="Times New Roman" panose="02020603050405020304" pitchFamily="18" charset="0"/>
              </a:rPr>
              <a:t>pre-processing</a:t>
            </a:r>
            <a:endParaRPr lang="en-IN" sz="1600" dirty="0">
              <a:latin typeface="Times New Roman" panose="02020603050405020304" pitchFamily="18" charset="0"/>
              <a:cs typeface="Times New Roman" panose="02020603050405020304" pitchFamily="18" charset="0"/>
            </a:endParaRPr>
          </a:p>
        </p:txBody>
      </p:sp>
      <p:sp>
        <p:nvSpPr>
          <p:cNvPr id="26" name="Rectangle 25"/>
          <p:cNvSpPr/>
          <p:nvPr/>
        </p:nvSpPr>
        <p:spPr>
          <a:xfrm>
            <a:off x="5468023" y="2847109"/>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Face </a:t>
            </a:r>
            <a:r>
              <a:rPr lang="en-IN" sz="1600" dirty="0" smtClean="0">
                <a:latin typeface="Times New Roman" panose="02020603050405020304" pitchFamily="18" charset="0"/>
                <a:cs typeface="Times New Roman" panose="02020603050405020304" pitchFamily="18" charset="0"/>
              </a:rPr>
              <a:t>detection</a:t>
            </a:r>
            <a:endParaRPr lang="en-IN" sz="1600" dirty="0">
              <a:latin typeface="Times New Roman" panose="02020603050405020304" pitchFamily="18" charset="0"/>
              <a:cs typeface="Times New Roman" panose="02020603050405020304" pitchFamily="18" charset="0"/>
            </a:endParaRPr>
          </a:p>
        </p:txBody>
      </p:sp>
      <p:sp>
        <p:nvSpPr>
          <p:cNvPr id="27" name="Flowchart: Decision 26"/>
          <p:cNvSpPr/>
          <p:nvPr/>
        </p:nvSpPr>
        <p:spPr>
          <a:xfrm>
            <a:off x="8023224" y="4571999"/>
            <a:ext cx="2177943" cy="11610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Correctly recognized?</a:t>
            </a:r>
          </a:p>
        </p:txBody>
      </p:sp>
      <p:sp>
        <p:nvSpPr>
          <p:cNvPr id="28" name="Rectangle 27"/>
          <p:cNvSpPr/>
          <p:nvPr/>
        </p:nvSpPr>
        <p:spPr>
          <a:xfrm>
            <a:off x="10742612" y="4695304"/>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Update DB</a:t>
            </a:r>
          </a:p>
        </p:txBody>
      </p:sp>
      <p:cxnSp>
        <p:nvCxnSpPr>
          <p:cNvPr id="60" name="Elbow Connector 59"/>
          <p:cNvCxnSpPr>
            <a:stCxn id="27" idx="1"/>
            <a:endCxn id="24" idx="2"/>
          </p:cNvCxnSpPr>
          <p:nvPr/>
        </p:nvCxnSpPr>
        <p:spPr>
          <a:xfrm rot="10800000">
            <a:off x="1446212" y="3934691"/>
            <a:ext cx="6577012" cy="121781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2044526" y="1853857"/>
            <a:ext cx="1030376" cy="6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4446502" y="1861366"/>
            <a:ext cx="1144676" cy="6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2044526" y="3405969"/>
            <a:ext cx="1030376" cy="6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6" idx="3"/>
            <a:endCxn id="22" idx="1"/>
          </p:cNvCxnSpPr>
          <p:nvPr/>
        </p:nvCxnSpPr>
        <p:spPr>
          <a:xfrm>
            <a:off x="6839623" y="3380509"/>
            <a:ext cx="1592763" cy="68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1" idx="2"/>
            <a:endCxn id="22" idx="0"/>
          </p:cNvCxnSpPr>
          <p:nvPr/>
        </p:nvCxnSpPr>
        <p:spPr>
          <a:xfrm>
            <a:off x="9112196" y="2348345"/>
            <a:ext cx="5990" cy="6373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2" idx="2"/>
            <a:endCxn id="27" idx="0"/>
          </p:cNvCxnSpPr>
          <p:nvPr/>
        </p:nvCxnSpPr>
        <p:spPr>
          <a:xfrm flipH="1">
            <a:off x="9112196" y="3789041"/>
            <a:ext cx="5990" cy="7829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27" idx="3"/>
            <a:endCxn id="28" idx="1"/>
          </p:cNvCxnSpPr>
          <p:nvPr/>
        </p:nvCxnSpPr>
        <p:spPr>
          <a:xfrm flipV="1">
            <a:off x="10201167" y="5152504"/>
            <a:ext cx="541445"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6962778" y="1872569"/>
            <a:ext cx="146361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5" idx="3"/>
            <a:endCxn id="26" idx="1"/>
          </p:cNvCxnSpPr>
          <p:nvPr/>
        </p:nvCxnSpPr>
        <p:spPr>
          <a:xfrm>
            <a:off x="4387009" y="3365297"/>
            <a:ext cx="1081014" cy="152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0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smtClean="0"/>
              <a:t> </a:t>
            </a:r>
            <a:r>
              <a:rPr lang="en-US" sz="2400" dirty="0" smtClean="0">
                <a:latin typeface="Times New Roman" panose="02020603050405020304" pitchFamily="18" charset="0"/>
                <a:cs typeface="Times New Roman" panose="02020603050405020304" pitchFamily="18" charset="0"/>
              </a:rPr>
              <a:t>The work that has been carried out have many inefficiencies and have less accuracy.</a:t>
            </a:r>
          </a:p>
          <a:p>
            <a:r>
              <a:rPr lang="en-US" sz="2400" dirty="0" smtClean="0">
                <a:latin typeface="Times New Roman" panose="02020603050405020304" pitchFamily="18" charset="0"/>
                <a:cs typeface="Times New Roman" panose="02020603050405020304" pitchFamily="18" charset="0"/>
              </a:rPr>
              <a:t>Finding solution/remedy for the deficiencies identified in the literature work.</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76251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7982" y="365127"/>
            <a:ext cx="10512862" cy="687610"/>
          </a:xfrm>
        </p:spPr>
        <p:txBody>
          <a:bodyPr>
            <a:normAutofit/>
          </a:bodyPr>
          <a:lstStyle/>
          <a:p>
            <a:r>
              <a:rPr lang="en-US" sz="3200" b="1" dirty="0" smtClean="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9010474"/>
              </p:ext>
            </p:extLst>
          </p:nvPr>
        </p:nvGraphicFramePr>
        <p:xfrm>
          <a:off x="621804" y="1052737"/>
          <a:ext cx="11269364" cy="5688630"/>
        </p:xfrm>
        <a:graphic>
          <a:graphicData uri="http://schemas.openxmlformats.org/drawingml/2006/table">
            <a:tbl>
              <a:tblPr>
                <a:tableStyleId>{2D5ABB26-0587-4C30-8999-92F81FD0307C}</a:tableStyleId>
              </a:tblPr>
              <a:tblGrid>
                <a:gridCol w="559788">
                  <a:extLst>
                    <a:ext uri="{9D8B030D-6E8A-4147-A177-3AD203B41FA5}">
                      <a16:colId xmlns:a16="http://schemas.microsoft.com/office/drawing/2014/main" val="1265757877"/>
                    </a:ext>
                  </a:extLst>
                </a:gridCol>
                <a:gridCol w="10709576">
                  <a:extLst>
                    <a:ext uri="{9D8B030D-6E8A-4147-A177-3AD203B41FA5}">
                      <a16:colId xmlns:a16="http://schemas.microsoft.com/office/drawing/2014/main" val="2920384796"/>
                    </a:ext>
                  </a:extLst>
                </a:gridCol>
              </a:tblGrid>
              <a:tr h="598031">
                <a:tc>
                  <a:txBody>
                    <a:bodyPr/>
                    <a:lstStyle/>
                    <a:p>
                      <a:r>
                        <a:rPr lang="en-US" dirty="0" smtClean="0"/>
                        <a:t> [1]</a:t>
                      </a:r>
                      <a:endParaRPr lang="en-US" dirty="0"/>
                    </a:p>
                  </a:txBody>
                  <a:tcPr/>
                </a:tc>
                <a:tc>
                  <a:txBody>
                    <a:bodyPr/>
                    <a:lstStyle/>
                    <a:p>
                      <a:pPr marL="0" marR="0" algn="just">
                        <a:lnSpc>
                          <a:spcPct val="107000"/>
                        </a:lnSpc>
                        <a:spcBef>
                          <a:spcPts val="0"/>
                        </a:spcBef>
                        <a:spcAft>
                          <a:spcPts val="0"/>
                        </a:spcAft>
                      </a:pPr>
                      <a:r>
                        <a:rPr lang="en-US" sz="1800" dirty="0">
                          <a:effectLst/>
                        </a:rPr>
                        <a:t>Application Notes. 2008. “Introduction to RFID Technology”. CAENRFID: The Art of Identification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3062612"/>
                  </a:ext>
                </a:extLst>
              </a:tr>
              <a:tr h="513330">
                <a:tc>
                  <a:txBody>
                    <a:bodyPr/>
                    <a:lstStyle/>
                    <a:p>
                      <a:r>
                        <a:rPr lang="en-US" dirty="0" smtClean="0"/>
                        <a:t> [2]</a:t>
                      </a:r>
                      <a:endParaRPr lang="en-US" dirty="0"/>
                    </a:p>
                  </a:txBody>
                  <a:tcPr/>
                </a:tc>
                <a:tc>
                  <a:txBody>
                    <a:bodyPr/>
                    <a:lstStyle/>
                    <a:p>
                      <a:pPr marL="0" marR="0" algn="just">
                        <a:lnSpc>
                          <a:spcPct val="107000"/>
                        </a:lnSpc>
                        <a:spcBef>
                          <a:spcPts val="0"/>
                        </a:spcBef>
                        <a:spcAft>
                          <a:spcPts val="0"/>
                        </a:spcAft>
                      </a:pPr>
                      <a:r>
                        <a:rPr lang="en-US" sz="1800" dirty="0">
                          <a:effectLst/>
                        </a:rPr>
                        <a:t> Wright, A.W. 2011. “Radio Frequency Identification Classroom Management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2600310"/>
                  </a:ext>
                </a:extLst>
              </a:tr>
              <a:tr h="681961">
                <a:tc>
                  <a:txBody>
                    <a:bodyPr/>
                    <a:lstStyle/>
                    <a:p>
                      <a:r>
                        <a:rPr lang="en-US" dirty="0" smtClean="0"/>
                        <a:t> [3]</a:t>
                      </a:r>
                      <a:endParaRPr lang="en-US" dirty="0"/>
                    </a:p>
                  </a:txBody>
                  <a:tcPr/>
                </a:tc>
                <a:tc>
                  <a:txBody>
                    <a:bodyPr/>
                    <a:lstStyle/>
                    <a:p>
                      <a:pPr marL="0" marR="0" algn="just">
                        <a:lnSpc>
                          <a:spcPct val="107000"/>
                        </a:lnSpc>
                        <a:spcBef>
                          <a:spcPts val="0"/>
                        </a:spcBef>
                        <a:spcAft>
                          <a:spcPts val="0"/>
                        </a:spcAft>
                      </a:pPr>
                      <a:r>
                        <a:rPr lang="en-US" sz="1800" dirty="0">
                          <a:effectLst/>
                        </a:rPr>
                        <a:t>Smartphone Users Around the World – Statistics and Facts, http://www.go-gulf.com/blog/smartphone/ visited on February 12,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0028865"/>
                  </a:ext>
                </a:extLst>
              </a:tr>
              <a:tr h="769995">
                <a:tc>
                  <a:txBody>
                    <a:bodyPr/>
                    <a:lstStyle/>
                    <a:p>
                      <a:r>
                        <a:rPr lang="en-US" baseline="0" dirty="0" smtClean="0"/>
                        <a:t> [4]</a:t>
                      </a:r>
                      <a:endParaRPr lang="en-US" dirty="0"/>
                    </a:p>
                  </a:txBody>
                  <a:tcPr/>
                </a:tc>
                <a:tc>
                  <a:txBody>
                    <a:bodyPr/>
                    <a:lstStyle/>
                    <a:p>
                      <a:pPr marL="0" marR="0" algn="just">
                        <a:lnSpc>
                          <a:spcPct val="107000"/>
                        </a:lnSpc>
                        <a:spcBef>
                          <a:spcPts val="0"/>
                        </a:spcBef>
                        <a:spcAft>
                          <a:spcPts val="0"/>
                        </a:spcAft>
                      </a:pPr>
                      <a:r>
                        <a:rPr lang="en-IN" sz="1800" dirty="0">
                          <a:effectLst/>
                        </a:rPr>
                        <a:t>Jamil, T. ; Dept. of </a:t>
                      </a:r>
                      <a:r>
                        <a:rPr lang="en-IN" sz="1800" dirty="0" err="1">
                          <a:effectLst/>
                        </a:rPr>
                        <a:t>Electr</a:t>
                      </a:r>
                      <a:r>
                        <a:rPr lang="en-IN" sz="1800" dirty="0">
                          <a:effectLst/>
                        </a:rPr>
                        <a:t>. &amp; </a:t>
                      </a:r>
                      <a:r>
                        <a:rPr lang="en-IN" sz="1800" dirty="0" err="1">
                          <a:effectLst/>
                        </a:rPr>
                        <a:t>Comput</a:t>
                      </a:r>
                      <a:r>
                        <a:rPr lang="en-IN" sz="1800" dirty="0">
                          <a:effectLst/>
                        </a:rPr>
                        <a:t>. Eng., Sultan </a:t>
                      </a:r>
                      <a:r>
                        <a:rPr lang="en-IN" sz="1800" dirty="0" err="1">
                          <a:effectLst/>
                        </a:rPr>
                        <a:t>Qaboos</a:t>
                      </a:r>
                      <a:r>
                        <a:rPr lang="en-IN" sz="1800" dirty="0">
                          <a:effectLst/>
                        </a:rPr>
                        <a:t> Univ., Al </a:t>
                      </a:r>
                      <a:r>
                        <a:rPr lang="en-IN" sz="1800" dirty="0" err="1">
                          <a:effectLst/>
                        </a:rPr>
                        <a:t>Khod</a:t>
                      </a:r>
                      <a:r>
                        <a:rPr lang="en-IN" sz="1800" dirty="0">
                          <a:effectLst/>
                        </a:rPr>
                        <a:t>, Oman, Automatic attendance recording system using mobile telephone , Telecommunications Forum (TELFOR), 2011 19th 1297 – 1299.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0316046"/>
                  </a:ext>
                </a:extLst>
              </a:tr>
              <a:tr h="769995">
                <a:tc>
                  <a:txBody>
                    <a:bodyPr/>
                    <a:lstStyle/>
                    <a:p>
                      <a:r>
                        <a:rPr lang="en-US" dirty="0" smtClean="0"/>
                        <a:t> [5]</a:t>
                      </a:r>
                      <a:endParaRPr lang="en-US" dirty="0"/>
                    </a:p>
                  </a:txBody>
                  <a:tcPr/>
                </a:tc>
                <a:tc>
                  <a:txBody>
                    <a:bodyPr/>
                    <a:lstStyle/>
                    <a:p>
                      <a:pPr marL="0" marR="0" algn="just">
                        <a:lnSpc>
                          <a:spcPct val="107000"/>
                        </a:lnSpc>
                        <a:spcBef>
                          <a:spcPts val="0"/>
                        </a:spcBef>
                        <a:spcAft>
                          <a:spcPts val="0"/>
                        </a:spcAft>
                      </a:pPr>
                      <a:r>
                        <a:rPr lang="en-US" sz="1800" dirty="0">
                          <a:effectLst/>
                        </a:rPr>
                        <a:t>M. S. Uddin, S. M. </a:t>
                      </a:r>
                      <a:r>
                        <a:rPr lang="en-US" sz="1800" dirty="0" err="1">
                          <a:effectLst/>
                        </a:rPr>
                        <a:t>Allayear</a:t>
                      </a:r>
                      <a:r>
                        <a:rPr lang="en-US" sz="1800" dirty="0">
                          <a:effectLst/>
                        </a:rPr>
                        <a:t>, N. C. Das, and F. A. </a:t>
                      </a:r>
                      <a:r>
                        <a:rPr lang="en-US" sz="1800" dirty="0" err="1">
                          <a:effectLst/>
                        </a:rPr>
                        <a:t>Talukder</a:t>
                      </a:r>
                      <a:r>
                        <a:rPr lang="en-US" sz="1800" dirty="0">
                          <a:effectLst/>
                        </a:rPr>
                        <a:t>, “A Location Based Time and Attendance System,” Int. J. </a:t>
                      </a:r>
                      <a:r>
                        <a:rPr lang="en-US" sz="1800" dirty="0" err="1">
                          <a:effectLst/>
                        </a:rPr>
                        <a:t>Comput</a:t>
                      </a:r>
                      <a:r>
                        <a:rPr lang="en-US" sz="1800" dirty="0">
                          <a:effectLst/>
                        </a:rPr>
                        <a:t>. Theory Eng., vol. 6, no. 1, pp. 36–38, 2014</a:t>
                      </a:r>
                      <a:r>
                        <a:rPr lang="en-US" sz="1800" dirty="0" smtClean="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54011"/>
                  </a:ext>
                </a:extLst>
              </a:tr>
              <a:tr h="684440">
                <a:tc>
                  <a:txBody>
                    <a:bodyPr/>
                    <a:lstStyle/>
                    <a:p>
                      <a:r>
                        <a:rPr lang="en-US" dirty="0" smtClean="0"/>
                        <a:t> [6]</a:t>
                      </a:r>
                      <a:endParaRPr lang="en-US" dirty="0"/>
                    </a:p>
                  </a:txBody>
                  <a:tcPr/>
                </a:tc>
                <a:tc>
                  <a:txBody>
                    <a:bodyPr/>
                    <a:lstStyle/>
                    <a:p>
                      <a:pPr marL="0" marR="0" algn="just">
                        <a:lnSpc>
                          <a:spcPct val="107000"/>
                        </a:lnSpc>
                        <a:spcBef>
                          <a:spcPts val="0"/>
                        </a:spcBef>
                        <a:spcAft>
                          <a:spcPts val="0"/>
                        </a:spcAft>
                      </a:pPr>
                      <a:r>
                        <a:rPr lang="en-IN" sz="1800">
                          <a:effectLst/>
                        </a:rPr>
                        <a:t>Ahmad et al., “Current technologies and location based services,” in 2017 Internet Technologies and Applications (ITA), 2017, pp. 299–304.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7549726"/>
                  </a:ext>
                </a:extLst>
              </a:tr>
              <a:tr h="769995">
                <a:tc>
                  <a:txBody>
                    <a:bodyPr/>
                    <a:lstStyle/>
                    <a:p>
                      <a:r>
                        <a:rPr lang="en-US" dirty="0" smtClean="0"/>
                        <a:t> [7]</a:t>
                      </a:r>
                      <a:endParaRPr lang="en-US" dirty="0"/>
                    </a:p>
                  </a:txBody>
                  <a:tcPr/>
                </a:tc>
                <a:tc>
                  <a:txBody>
                    <a:bodyPr/>
                    <a:lstStyle/>
                    <a:p>
                      <a:pPr marL="0" marR="0" algn="just">
                        <a:lnSpc>
                          <a:spcPct val="107000"/>
                        </a:lnSpc>
                        <a:spcBef>
                          <a:spcPts val="0"/>
                        </a:spcBef>
                        <a:spcAft>
                          <a:spcPts val="0"/>
                        </a:spcAft>
                      </a:pPr>
                      <a:r>
                        <a:rPr lang="en-IN" sz="1800" dirty="0">
                          <a:effectLst/>
                        </a:rPr>
                        <a:t>Face Recognition based Attendance Management System using Machine Learning </a:t>
                      </a:r>
                      <a:r>
                        <a:rPr lang="en-IN" sz="1800" dirty="0" err="1">
                          <a:effectLst/>
                        </a:rPr>
                        <a:t>Anushka</a:t>
                      </a:r>
                      <a:r>
                        <a:rPr lang="en-IN" sz="1800" dirty="0">
                          <a:effectLst/>
                        </a:rPr>
                        <a:t> Waingankar1, </a:t>
                      </a:r>
                      <a:r>
                        <a:rPr lang="en-IN" sz="1800" dirty="0" err="1">
                          <a:effectLst/>
                        </a:rPr>
                        <a:t>Akash</a:t>
                      </a:r>
                      <a:r>
                        <a:rPr lang="en-IN" sz="1800" dirty="0">
                          <a:effectLst/>
                        </a:rPr>
                        <a:t> Upadhyay2, </a:t>
                      </a:r>
                      <a:r>
                        <a:rPr lang="en-IN" sz="1800" dirty="0" err="1">
                          <a:effectLst/>
                        </a:rPr>
                        <a:t>Ruchi</a:t>
                      </a:r>
                      <a:r>
                        <a:rPr lang="en-IN" sz="1800" dirty="0">
                          <a:effectLst/>
                        </a:rPr>
                        <a:t> Shah3, Nevil Pooniwala4, Prashant Kasambe5.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66044528"/>
                  </a:ext>
                </a:extLst>
              </a:tr>
              <a:tr h="900883">
                <a:tc>
                  <a:txBody>
                    <a:bodyPr/>
                    <a:lstStyle/>
                    <a:p>
                      <a:r>
                        <a:rPr lang="en-US" dirty="0" smtClean="0"/>
                        <a:t> [8]</a:t>
                      </a:r>
                      <a:endParaRPr lang="en-US" dirty="0"/>
                    </a:p>
                  </a:txBody>
                  <a:tcPr/>
                </a:tc>
                <a:tc>
                  <a:txBody>
                    <a:bodyPr/>
                    <a:lstStyle/>
                    <a:p>
                      <a:pPr marL="0" marR="0" algn="just">
                        <a:lnSpc>
                          <a:spcPct val="107000"/>
                        </a:lnSpc>
                        <a:spcBef>
                          <a:spcPts val="0"/>
                        </a:spcBef>
                        <a:spcAft>
                          <a:spcPts val="0"/>
                        </a:spcAft>
                      </a:pPr>
                      <a:r>
                        <a:rPr lang="en-IN" sz="1800" dirty="0">
                          <a:effectLst/>
                        </a:rPr>
                        <a:t>Smart Attendance System using Computer Vision and Machine Learning </a:t>
                      </a:r>
                      <a:r>
                        <a:rPr lang="en-IN" sz="1800" dirty="0" err="1">
                          <a:effectLst/>
                        </a:rPr>
                        <a:t>Dipti</a:t>
                      </a:r>
                      <a:r>
                        <a:rPr lang="en-IN" sz="1800" dirty="0">
                          <a:effectLst/>
                        </a:rPr>
                        <a:t> Kumbhar#1 , </a:t>
                      </a:r>
                      <a:r>
                        <a:rPr lang="en-IN" sz="1800" dirty="0" err="1">
                          <a:effectLst/>
                        </a:rPr>
                        <a:t>Prof.</a:t>
                      </a:r>
                      <a:r>
                        <a:rPr lang="en-IN" sz="1800" dirty="0">
                          <a:effectLst/>
                        </a:rPr>
                        <a:t> </a:t>
                      </a:r>
                      <a:r>
                        <a:rPr lang="en-IN" sz="1800" dirty="0" err="1">
                          <a:effectLst/>
                        </a:rPr>
                        <a:t>Dr.</a:t>
                      </a:r>
                      <a:r>
                        <a:rPr lang="en-IN" sz="1800" dirty="0">
                          <a:effectLst/>
                        </a:rPr>
                        <a:t> Y. S. </a:t>
                      </a:r>
                      <a:r>
                        <a:rPr lang="en-IN" sz="1800" dirty="0" err="1">
                          <a:effectLst/>
                        </a:rPr>
                        <a:t>Angal</a:t>
                      </a:r>
                      <a:r>
                        <a:rPr lang="en-IN" sz="1800" dirty="0">
                          <a:effectLst/>
                        </a:rPr>
                        <a:t>*2 # Department of Electronics and Telecommunication, BSIOTR, </a:t>
                      </a:r>
                      <a:r>
                        <a:rPr lang="en-IN" sz="1800" dirty="0" err="1">
                          <a:effectLst/>
                        </a:rPr>
                        <a:t>Wagholi</a:t>
                      </a:r>
                      <a:r>
                        <a:rPr lang="en-IN" sz="1800" dirty="0">
                          <a:effectLst/>
                        </a:rPr>
                        <a:t>, Pune.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522581"/>
                  </a:ext>
                </a:extLst>
              </a:tr>
            </a:tbl>
          </a:graphicData>
        </a:graphic>
      </p:graphicFrame>
    </p:spTree>
    <p:extLst>
      <p:ext uri="{BB962C8B-B14F-4D97-AF65-F5344CB8AC3E}">
        <p14:creationId xmlns:p14="http://schemas.microsoft.com/office/powerpoint/2010/main" val="158371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89770512"/>
              </p:ext>
            </p:extLst>
          </p:nvPr>
        </p:nvGraphicFramePr>
        <p:xfrm>
          <a:off x="621804" y="404664"/>
          <a:ext cx="10009112" cy="3923347"/>
        </p:xfrm>
        <a:graphic>
          <a:graphicData uri="http://schemas.openxmlformats.org/drawingml/2006/table">
            <a:tbl>
              <a:tblPr firstRow="1" firstCol="1" bandRow="1">
                <a:tableStyleId>{2D5ABB26-0587-4C30-8999-92F81FD0307C}</a:tableStyleId>
              </a:tblPr>
              <a:tblGrid>
                <a:gridCol w="612803">
                  <a:extLst>
                    <a:ext uri="{9D8B030D-6E8A-4147-A177-3AD203B41FA5}">
                      <a16:colId xmlns:a16="http://schemas.microsoft.com/office/drawing/2014/main" val="980425694"/>
                    </a:ext>
                  </a:extLst>
                </a:gridCol>
                <a:gridCol w="9396309">
                  <a:extLst>
                    <a:ext uri="{9D8B030D-6E8A-4147-A177-3AD203B41FA5}">
                      <a16:colId xmlns:a16="http://schemas.microsoft.com/office/drawing/2014/main" val="1392749455"/>
                    </a:ext>
                  </a:extLst>
                </a:gridCol>
              </a:tblGrid>
              <a:tr h="1074513">
                <a:tc>
                  <a:txBody>
                    <a:bodyPr/>
                    <a:lstStyle/>
                    <a:p>
                      <a:pPr marL="0" marR="0" indent="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dirty="0" err="1">
                          <a:effectLst/>
                        </a:rPr>
                        <a:t>Benfano</a:t>
                      </a:r>
                      <a:r>
                        <a:rPr lang="en-IN" sz="1800" dirty="0">
                          <a:effectLst/>
                        </a:rPr>
                        <a:t> </a:t>
                      </a:r>
                      <a:r>
                        <a:rPr lang="en-IN" sz="1800" dirty="0" err="1">
                          <a:effectLst/>
                        </a:rPr>
                        <a:t>Soewito</a:t>
                      </a:r>
                      <a:r>
                        <a:rPr lang="en-IN" sz="1800" dirty="0">
                          <a:effectLst/>
                        </a:rPr>
                        <a:t>, Ford </a:t>
                      </a:r>
                      <a:r>
                        <a:rPr lang="en-IN" sz="1800" dirty="0" err="1">
                          <a:effectLst/>
                        </a:rPr>
                        <a:t>Lumban</a:t>
                      </a:r>
                      <a:r>
                        <a:rPr lang="en-IN" sz="1800" dirty="0">
                          <a:effectLst/>
                        </a:rPr>
                        <a:t> Gaol,” Attendance System on Android Smartphone”, 2015 International Conference on Control, Electronics, Renewable Energy and Communications (ICCEREC)</a:t>
                      </a:r>
                      <a:endParaRPr lang="en-US" sz="1800" dirty="0">
                        <a:effectLst/>
                      </a:endParaRPr>
                    </a:p>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2423476"/>
                  </a:ext>
                </a:extLst>
              </a:tr>
              <a:tr h="873042">
                <a:tc>
                  <a:txBody>
                    <a:bodyPr/>
                    <a:lstStyle/>
                    <a:p>
                      <a:pPr marL="0" marR="0">
                        <a:lnSpc>
                          <a:spcPct val="107000"/>
                        </a:lnSpc>
                        <a:spcBef>
                          <a:spcPts val="0"/>
                        </a:spcBef>
                        <a:spcAft>
                          <a:spcPts val="0"/>
                        </a:spcAft>
                      </a:pPr>
                      <a:r>
                        <a:rPr lang="en-US" sz="1800" dirty="0">
                          <a:effectLst/>
                        </a:rPr>
                        <a:t> </a:t>
                      </a:r>
                      <a:r>
                        <a:rPr lang="en-US" sz="1800" dirty="0" smtClean="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M. A. Turk and A. P. </a:t>
                      </a:r>
                      <a:r>
                        <a:rPr lang="en-US" sz="1800" dirty="0" err="1">
                          <a:effectLst/>
                        </a:rPr>
                        <a:t>Pentland</a:t>
                      </a:r>
                      <a:r>
                        <a:rPr lang="en-US" sz="1800" dirty="0">
                          <a:effectLst/>
                        </a:rPr>
                        <a:t>, “Face Recognition Using </a:t>
                      </a:r>
                      <a:r>
                        <a:rPr lang="en-US" sz="1800" dirty="0" err="1">
                          <a:effectLst/>
                        </a:rPr>
                        <a:t>Eigenfaces</a:t>
                      </a:r>
                      <a:r>
                        <a:rPr lang="en-US" sz="1800" dirty="0">
                          <a:effectLst/>
                        </a:rPr>
                        <a:t>,” in Proc. IEEE Conference on Computer Vision and Pattern Recognition, pp. 586–591. 1991.</a:t>
                      </a:r>
                    </a:p>
                    <a:p>
                      <a:pPr marL="0" marR="0">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244813"/>
                  </a:ext>
                </a:extLst>
              </a:tr>
              <a:tr h="934434">
                <a:tc>
                  <a:txBody>
                    <a:bodyPr/>
                    <a:lstStyle/>
                    <a:p>
                      <a:pPr marL="0" marR="0">
                        <a:lnSpc>
                          <a:spcPct val="107000"/>
                        </a:lnSpc>
                        <a:spcBef>
                          <a:spcPts val="0"/>
                        </a:spcBef>
                        <a:spcAft>
                          <a:spcPts val="0"/>
                        </a:spcAft>
                      </a:pPr>
                      <a:r>
                        <a:rPr lang="en-US" sz="1800" dirty="0">
                          <a:effectLst/>
                        </a:rPr>
                        <a:t> </a:t>
                      </a:r>
                      <a:r>
                        <a:rPr lang="en-US" sz="1800" dirty="0" smtClean="0">
                          <a:effectLst/>
                        </a:rPr>
                        <a:t>[11]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a:effectLst/>
                        </a:rPr>
                        <a:t>Ping Zong, Hongbo Zhu, Gang Huang, and Jianzhen Xu, “Research on the design method of Smart Campus,” Journal of Nanjing University, vol. 30, pp. 15-51, 2010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0661796"/>
                  </a:ext>
                </a:extLst>
              </a:tr>
              <a:tr h="934434">
                <a:tc>
                  <a:txBody>
                    <a:bodyPr/>
                    <a:lstStyle/>
                    <a:p>
                      <a:pPr marL="0" marR="0">
                        <a:lnSpc>
                          <a:spcPct val="107000"/>
                        </a:lnSpc>
                        <a:spcBef>
                          <a:spcPts val="0"/>
                        </a:spcBef>
                        <a:spcAft>
                          <a:spcPts val="0"/>
                        </a:spcAft>
                      </a:pPr>
                      <a:r>
                        <a:rPr lang="en-US" sz="1800" dirty="0" smtClean="0">
                          <a:effectLst/>
                        </a:rPr>
                        <a:t> [12]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800" dirty="0">
                          <a:effectLst/>
                        </a:rPr>
                        <a:t>]"Inside IOS 7: </a:t>
                      </a:r>
                      <a:r>
                        <a:rPr lang="en-IN" sz="1800" dirty="0" err="1">
                          <a:effectLst/>
                        </a:rPr>
                        <a:t>iBeacons</a:t>
                      </a:r>
                      <a:r>
                        <a:rPr lang="en-IN" sz="1800" dirty="0">
                          <a:effectLst/>
                        </a:rPr>
                        <a:t> enhance apps' location awareness via Bluetooth LE". Forums.appleinsider.com. 2013-06-18. Retrieved 2013-12-11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800525"/>
                  </a:ext>
                </a:extLst>
              </a:tr>
            </a:tbl>
          </a:graphicData>
        </a:graphic>
      </p:graphicFrame>
    </p:spTree>
    <p:extLst>
      <p:ext uri="{BB962C8B-B14F-4D97-AF65-F5344CB8AC3E}">
        <p14:creationId xmlns:p14="http://schemas.microsoft.com/office/powerpoint/2010/main" val="152225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1047650"/>
          </a:xfrm>
        </p:spPr>
        <p:txBody>
          <a:bodyPr>
            <a:normAutofit/>
          </a:bodyPr>
          <a:lstStyle/>
          <a:p>
            <a:r>
              <a:rPr lang="en-US" altLang="zh-TW" sz="2800" b="1" dirty="0" smtClean="0">
                <a:latin typeface="Times New Roman" panose="02020603050405020304" pitchFamily="18" charset="0"/>
                <a:cs typeface="Times New Roman" panose="02020603050405020304" pitchFamily="18" charset="0"/>
              </a:rPr>
              <a:t>Outline &amp; Content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4654" y="1196752"/>
            <a:ext cx="10512862" cy="4771727"/>
          </a:xfrm>
        </p:spPr>
        <p:txBody>
          <a:bodyPr>
            <a:normAutofit fontScale="92500" lnSpcReduction="10000"/>
          </a:bodyPr>
          <a:lstStyle/>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Project Abstract</a:t>
            </a:r>
          </a:p>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Literature survey</a:t>
            </a:r>
          </a:p>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Motivation </a:t>
            </a:r>
            <a:endParaRPr lang="en-IN" sz="2400" dirty="0">
              <a:latin typeface="Times New Roman" panose="02020603050405020304" pitchFamily="18" charset="0"/>
              <a:cs typeface="Times New Roman" panose="02020603050405020304" pitchFamily="18" charset="0"/>
            </a:endParaRPr>
          </a:p>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Problem Statement</a:t>
            </a:r>
          </a:p>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Objectives</a:t>
            </a:r>
          </a:p>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System Architecture </a:t>
            </a:r>
          </a:p>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Conclusion</a:t>
            </a:r>
          </a:p>
          <a:p>
            <a:pPr marL="739775" indent="-511175">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References</a:t>
            </a:r>
          </a:p>
          <a:p>
            <a:endParaRPr lang="en-IN" dirty="0" smtClean="0"/>
          </a:p>
          <a:p>
            <a:endParaRPr lang="en-IN" dirty="0"/>
          </a:p>
        </p:txBody>
      </p:sp>
    </p:spTree>
    <p:extLst>
      <p:ext uri="{BB962C8B-B14F-4D97-AF65-F5344CB8AC3E}">
        <p14:creationId xmlns:p14="http://schemas.microsoft.com/office/powerpoint/2010/main" val="180677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982" y="365127"/>
            <a:ext cx="10512862" cy="831626"/>
          </a:xfrm>
        </p:spPr>
        <p:txBody>
          <a:bodyPr>
            <a:normAutofit/>
          </a:bodyPr>
          <a:lstStyle/>
          <a:p>
            <a:r>
              <a:rPr lang="en-US" altLang="he-IL" sz="2800" b="1" dirty="0" smtClean="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412776"/>
            <a:ext cx="10512862" cy="4351338"/>
          </a:xfrm>
        </p:spPr>
        <p:txBody>
          <a:bodyPr>
            <a:norm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Attendance </a:t>
            </a:r>
            <a:r>
              <a:rPr lang="en-US" sz="2400" dirty="0">
                <a:latin typeface="Times New Roman" panose="02020603050405020304" pitchFamily="18" charset="0"/>
                <a:cs typeface="Times New Roman" panose="02020603050405020304" pitchFamily="18" charset="0"/>
              </a:rPr>
              <a:t>Monitoring </a:t>
            </a:r>
            <a:r>
              <a:rPr lang="en-US" sz="2400" dirty="0" smtClean="0">
                <a:latin typeface="Times New Roman" panose="02020603050405020304" pitchFamily="18" charset="0"/>
                <a:cs typeface="Times New Roman" panose="02020603050405020304" pitchFamily="18" charset="0"/>
              </a:rPr>
              <a:t>system, which uses facial recognition for updating the attendance automatically. The histogram of oriented gradients is used for detecting face, </a:t>
            </a:r>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here as </a:t>
            </a:r>
            <a:r>
              <a:rPr lang="en-US" sz="2400" dirty="0" err="1" smtClean="0">
                <a:latin typeface="Times New Roman" panose="02020603050405020304" pitchFamily="18" charset="0"/>
                <a:cs typeface="Times New Roman" panose="02020603050405020304" pitchFamily="18" charset="0"/>
              </a:rPr>
              <a:t>Facenet</a:t>
            </a:r>
            <a:r>
              <a:rPr lang="en-US" sz="2400" dirty="0" smtClean="0">
                <a:latin typeface="Times New Roman" panose="02020603050405020304" pitchFamily="18" charset="0"/>
                <a:cs typeface="Times New Roman" panose="02020603050405020304" pitchFamily="18" charset="0"/>
              </a:rPr>
              <a:t> with SVM model is used for recognition. Currently face recognition system uses VGG-16 which provides less accuracy on the other hand project model uses </a:t>
            </a:r>
            <a:r>
              <a:rPr lang="en-US" sz="2400" dirty="0" err="1" smtClean="0">
                <a:latin typeface="Times New Roman" panose="02020603050405020304" pitchFamily="18" charset="0"/>
                <a:cs typeface="Times New Roman" panose="02020603050405020304" pitchFamily="18" charset="0"/>
              </a:rPr>
              <a:t>Facenet</a:t>
            </a:r>
            <a:r>
              <a:rPr lang="en-US" sz="2400" dirty="0" smtClean="0">
                <a:latin typeface="Times New Roman" panose="02020603050405020304" pitchFamily="18" charset="0"/>
                <a:cs typeface="Times New Roman" panose="02020603050405020304" pitchFamily="18" charset="0"/>
              </a:rPr>
              <a:t> model designed by google which increases the accuracy </a:t>
            </a:r>
            <a:r>
              <a:rPr lang="en-US" sz="2400" dirty="0" err="1" smtClean="0">
                <a:latin typeface="Times New Roman" panose="02020603050405020304" pitchFamily="18" charset="0"/>
                <a:cs typeface="Times New Roman" panose="02020603050405020304" pitchFamily="18" charset="0"/>
              </a:rPr>
              <a:t>comparitively</a:t>
            </a:r>
            <a:r>
              <a:rPr lang="en-US" sz="2400" dirty="0" smtClean="0">
                <a:latin typeface="Times New Roman" panose="02020603050405020304" pitchFamily="18" charset="0"/>
                <a:cs typeface="Times New Roman" panose="02020603050405020304" pitchFamily="18" charset="0"/>
              </a:rPr>
              <a:t>. It is implemented using python 3.10, </a:t>
            </a:r>
            <a:r>
              <a:rPr lang="en-US" sz="2400" dirty="0" err="1" smtClean="0">
                <a:latin typeface="Times New Roman" panose="02020603050405020304" pitchFamily="18" charset="0"/>
                <a:cs typeface="Times New Roman" panose="02020603050405020304" pitchFamily="18" charset="0"/>
              </a:rPr>
              <a:t>opencv</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tensorflow</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dlib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sklearn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spyder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VSCode</a:t>
            </a:r>
            <a:r>
              <a:rPr lang="en-US"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19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13" y="0"/>
            <a:ext cx="10512862" cy="687610"/>
          </a:xfrm>
        </p:spPr>
        <p:txBody>
          <a:bodyPr>
            <a:normAutofit/>
          </a:bodyPr>
          <a:lstStyle/>
          <a:p>
            <a:r>
              <a:rPr lang="en-IN" sz="2800" b="1" dirty="0" smtClean="0"/>
              <a:t>Literature survey</a:t>
            </a: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6346309"/>
              </p:ext>
            </p:extLst>
          </p:nvPr>
        </p:nvGraphicFramePr>
        <p:xfrm>
          <a:off x="112713" y="777289"/>
          <a:ext cx="11958363" cy="4937688"/>
        </p:xfrm>
        <a:graphic>
          <a:graphicData uri="http://schemas.openxmlformats.org/drawingml/2006/table">
            <a:tbl>
              <a:tblPr firstRow="1" bandRow="1">
                <a:tableStyleId>{21E4AEA4-8DFA-4A89-87EB-49C32662AFE0}</a:tableStyleId>
              </a:tblPr>
              <a:tblGrid>
                <a:gridCol w="1709057">
                  <a:extLst>
                    <a:ext uri="{9D8B030D-6E8A-4147-A177-3AD203B41FA5}">
                      <a16:colId xmlns:a16="http://schemas.microsoft.com/office/drawing/2014/main" val="2122528524"/>
                    </a:ext>
                  </a:extLst>
                </a:gridCol>
                <a:gridCol w="1709057">
                  <a:extLst>
                    <a:ext uri="{9D8B030D-6E8A-4147-A177-3AD203B41FA5}">
                      <a16:colId xmlns:a16="http://schemas.microsoft.com/office/drawing/2014/main" val="3472578778"/>
                    </a:ext>
                  </a:extLst>
                </a:gridCol>
                <a:gridCol w="1709057">
                  <a:extLst>
                    <a:ext uri="{9D8B030D-6E8A-4147-A177-3AD203B41FA5}">
                      <a16:colId xmlns:a16="http://schemas.microsoft.com/office/drawing/2014/main" val="4019416663"/>
                    </a:ext>
                  </a:extLst>
                </a:gridCol>
                <a:gridCol w="2150672">
                  <a:extLst>
                    <a:ext uri="{9D8B030D-6E8A-4147-A177-3AD203B41FA5}">
                      <a16:colId xmlns:a16="http://schemas.microsoft.com/office/drawing/2014/main" val="1576680337"/>
                    </a:ext>
                  </a:extLst>
                </a:gridCol>
                <a:gridCol w="2088232">
                  <a:extLst>
                    <a:ext uri="{9D8B030D-6E8A-4147-A177-3AD203B41FA5}">
                      <a16:colId xmlns:a16="http://schemas.microsoft.com/office/drawing/2014/main" val="864600187"/>
                    </a:ext>
                  </a:extLst>
                </a:gridCol>
                <a:gridCol w="2592288">
                  <a:extLst>
                    <a:ext uri="{9D8B030D-6E8A-4147-A177-3AD203B41FA5}">
                      <a16:colId xmlns:a16="http://schemas.microsoft.com/office/drawing/2014/main" val="948546925"/>
                    </a:ext>
                  </a:extLst>
                </a:gridCol>
              </a:tblGrid>
              <a:tr h="343462">
                <a:tc>
                  <a:txBody>
                    <a:bodyPr/>
                    <a:lstStyle/>
                    <a:p>
                      <a:r>
                        <a:rPr lang="en-IN" sz="1800" dirty="0">
                          <a:latin typeface="Times New Roman" panose="02020603050405020304" pitchFamily="18" charset="0"/>
                          <a:cs typeface="Times New Roman" panose="02020603050405020304" pitchFamily="18" charset="0"/>
                        </a:rPr>
                        <a:t>Authors</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Topic</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Methodology</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Contribution</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Advantage</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Disadvantage</a:t>
                      </a:r>
                    </a:p>
                  </a:txBody>
                  <a:tcPr marL="91416" marR="91416" marT="45708" marB="45708"/>
                </a:tc>
                <a:extLst>
                  <a:ext uri="{0D108BD9-81ED-4DB2-BD59-A6C34878D82A}">
                    <a16:rowId xmlns:a16="http://schemas.microsoft.com/office/drawing/2014/main" val="514668108"/>
                  </a:ext>
                </a:extLst>
              </a:tr>
              <a:tr h="2259022">
                <a:tc>
                  <a:txBody>
                    <a:bodyPr/>
                    <a:lstStyle/>
                    <a:p>
                      <a:pPr marL="0" indent="0" algn="just">
                        <a:buFont typeface="+mj-lt"/>
                        <a:buNone/>
                      </a:pPr>
                      <a:r>
                        <a:rPr lang="en-IN" sz="1800" b="0" dirty="0">
                          <a:latin typeface="Times New Roman" pitchFamily="18" charset="0"/>
                          <a:cs typeface="Times New Roman" pitchFamily="18" charset="0"/>
                        </a:rPr>
                        <a:t>Y</a:t>
                      </a:r>
                      <a:r>
                        <a:rPr lang="en-IN" sz="1800" b="0" baseline="0" dirty="0">
                          <a:latin typeface="Times New Roman" pitchFamily="18" charset="0"/>
                          <a:cs typeface="Times New Roman" pitchFamily="18" charset="0"/>
                        </a:rPr>
                        <a:t> k </a:t>
                      </a:r>
                      <a:r>
                        <a:rPr lang="en-IN" sz="1800" b="0" dirty="0" err="1">
                          <a:latin typeface="Times New Roman" pitchFamily="18" charset="0"/>
                          <a:cs typeface="Times New Roman" pitchFamily="18" charset="0"/>
                        </a:rPr>
                        <a:t>Saheed</a:t>
                      </a:r>
                      <a:r>
                        <a:rPr lang="en-IN" sz="1800" b="0" dirty="0">
                          <a:latin typeface="Times New Roman" pitchFamily="18" charset="0"/>
                          <a:cs typeface="Times New Roman" pitchFamily="18" charset="0"/>
                        </a:rPr>
                        <a:t> </a:t>
                      </a:r>
                      <a:r>
                        <a:rPr lang="en-IN" sz="1800" b="0" dirty="0" smtClean="0">
                          <a:latin typeface="Times New Roman" pitchFamily="18" charset="0"/>
                          <a:cs typeface="Times New Roman" pitchFamily="18" charset="0"/>
                        </a:rPr>
                        <a:t>,</a:t>
                      </a:r>
                    </a:p>
                    <a:p>
                      <a:pPr marL="0" indent="0" algn="just">
                        <a:buFont typeface="+mj-lt"/>
                        <a:buNone/>
                      </a:pPr>
                      <a:r>
                        <a:rPr lang="en-IN" sz="1800" b="0" dirty="0" err="1" smtClean="0">
                          <a:latin typeface="Times New Roman" pitchFamily="18" charset="0"/>
                          <a:cs typeface="Times New Roman" pitchFamily="18" charset="0"/>
                        </a:rPr>
                        <a:t>Moshood</a:t>
                      </a:r>
                      <a:r>
                        <a:rPr lang="en-IN" sz="1800" b="0" dirty="0" smtClean="0">
                          <a:latin typeface="Times New Roman" pitchFamily="18" charset="0"/>
                          <a:cs typeface="Times New Roman" pitchFamily="18" charset="0"/>
                        </a:rPr>
                        <a:t> </a:t>
                      </a:r>
                      <a:r>
                        <a:rPr lang="en-IN" sz="1800" b="0" dirty="0" err="1" smtClean="0">
                          <a:latin typeface="Times New Roman" pitchFamily="18" charset="0"/>
                          <a:cs typeface="Times New Roman" pitchFamily="18" charset="0"/>
                        </a:rPr>
                        <a:t>Hambali</a:t>
                      </a:r>
                      <a:r>
                        <a:rPr lang="en-IN" sz="1800" b="0" dirty="0" smtClean="0">
                          <a:latin typeface="Times New Roman" pitchFamily="18" charset="0"/>
                          <a:cs typeface="Times New Roman" pitchFamily="18" charset="0"/>
                        </a:rPr>
                        <a:t> </a:t>
                      </a:r>
                    </a:p>
                    <a:p>
                      <a:pPr marL="0" indent="0" algn="just">
                        <a:buFont typeface="+mj-lt"/>
                        <a:buNone/>
                      </a:pPr>
                      <a:r>
                        <a:rPr lang="en-IN" sz="1800" b="0" dirty="0" smtClean="0">
                          <a:latin typeface="Times New Roman" pitchFamily="18" charset="0"/>
                          <a:cs typeface="Times New Roman" pitchFamily="18" charset="0"/>
                        </a:rPr>
                        <a:t>et</a:t>
                      </a:r>
                      <a:r>
                        <a:rPr lang="en-IN" sz="1800" b="0" baseline="0" dirty="0" smtClean="0">
                          <a:latin typeface="Times New Roman" pitchFamily="18" charset="0"/>
                          <a:cs typeface="Times New Roman" pitchFamily="18" charset="0"/>
                        </a:rPr>
                        <a:t> al.,(2016)</a:t>
                      </a:r>
                      <a:endParaRPr lang="en-IN" sz="1800" b="0" dirty="0" smtClean="0">
                        <a:latin typeface="Times New Roman" pitchFamily="18" charset="0"/>
                        <a:cs typeface="Times New Roman" pitchFamily="18" charset="0"/>
                      </a:endParaRPr>
                    </a:p>
                  </a:txBody>
                  <a:tcPr marL="91416" marR="91416" marT="45708" marB="45708"/>
                </a:tc>
                <a:tc>
                  <a:txBody>
                    <a:bodyPr/>
                    <a:lstStyle/>
                    <a:p>
                      <a:pPr algn="l"/>
                      <a:r>
                        <a:rPr lang="en-IN" sz="1800" b="0" dirty="0">
                          <a:latin typeface="Times New Roman" pitchFamily="18" charset="0"/>
                          <a:cs typeface="Times New Roman" pitchFamily="18" charset="0"/>
                        </a:rPr>
                        <a:t>Attendance Management System Using </a:t>
                      </a:r>
                      <a:r>
                        <a:rPr lang="en-IN" sz="1800" b="0" baseline="0" dirty="0">
                          <a:latin typeface="Times New Roman" pitchFamily="18" charset="0"/>
                          <a:cs typeface="Times New Roman" pitchFamily="18" charset="0"/>
                        </a:rPr>
                        <a:t>b</a:t>
                      </a:r>
                      <a:r>
                        <a:rPr lang="en-IN" sz="1800" b="0" dirty="0">
                          <a:latin typeface="Times New Roman" pitchFamily="18" charset="0"/>
                          <a:cs typeface="Times New Roman" pitchFamily="18" charset="0"/>
                        </a:rPr>
                        <a:t>arcode Identification on Students’ Identity Cards.</a:t>
                      </a:r>
                    </a:p>
                  </a:txBody>
                  <a:tcPr marL="91416" marR="91416" marT="45708" marB="45708"/>
                </a:tc>
                <a:tc>
                  <a:txBody>
                    <a:bodyPr/>
                    <a:lstStyle/>
                    <a:p>
                      <a:r>
                        <a:rPr lang="en-IN" sz="1800" dirty="0" smtClean="0">
                          <a:latin typeface="Times New Roman" pitchFamily="18" charset="0"/>
                          <a:cs typeface="Times New Roman" pitchFamily="18" charset="0"/>
                        </a:rPr>
                        <a:t>Data</a:t>
                      </a:r>
                      <a:r>
                        <a:rPr lang="en-IN" sz="1800" baseline="0" dirty="0" smtClean="0">
                          <a:latin typeface="Times New Roman" pitchFamily="18" charset="0"/>
                          <a:cs typeface="Times New Roman" pitchFamily="18" charset="0"/>
                        </a:rPr>
                        <a:t> gets updated in the server  when student swipes the bar code</a:t>
                      </a:r>
                    </a:p>
                    <a:p>
                      <a:r>
                        <a:rPr lang="en-IN" sz="1800" baseline="0" dirty="0" smtClean="0">
                          <a:latin typeface="Times New Roman" pitchFamily="18" charset="0"/>
                          <a:cs typeface="Times New Roman" pitchFamily="18" charset="0"/>
                        </a:rPr>
                        <a:t>in the barcode reader.</a:t>
                      </a:r>
                      <a:endParaRPr lang="en-IN" sz="1800" dirty="0">
                        <a:latin typeface="Times New Roman" pitchFamily="18" charset="0"/>
                        <a:cs typeface="Times New Roman" pitchFamily="18" charset="0"/>
                      </a:endParaRPr>
                    </a:p>
                  </a:txBody>
                  <a:tcPr marL="91416" marR="91416" marT="45708" marB="45708"/>
                </a:tc>
                <a:tc>
                  <a:txBody>
                    <a:bodyPr/>
                    <a:lstStyle/>
                    <a:p>
                      <a:r>
                        <a:rPr lang="en-IN" sz="1800" dirty="0" smtClean="0">
                          <a:latin typeface="Times New Roman" panose="02020603050405020304" pitchFamily="18" charset="0"/>
                          <a:cs typeface="Times New Roman" panose="02020603050405020304" pitchFamily="18" charset="0"/>
                        </a:rPr>
                        <a:t>It bypasses</a:t>
                      </a:r>
                      <a:r>
                        <a:rPr lang="en-IN" sz="1800" baseline="0" dirty="0" smtClean="0">
                          <a:latin typeface="Times New Roman" panose="02020603050405020304" pitchFamily="18" charset="0"/>
                          <a:cs typeface="Times New Roman" panose="02020603050405020304" pitchFamily="18" charset="0"/>
                        </a:rPr>
                        <a:t> all the traditional ways of attendance management. It improves the possibility to process the information directly on the card.</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US" sz="1800" dirty="0">
                          <a:latin typeface="Times New Roman" pitchFamily="18" charset="0"/>
                          <a:cs typeface="Times New Roman" pitchFamily="18" charset="0"/>
                        </a:rPr>
                        <a:t>automated system,</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reliable, fast, accurate, eliminate paper work</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saves times, eliminate attendance by </a:t>
                      </a:r>
                      <a:r>
                        <a:rPr lang="en-US" sz="1800" dirty="0" smtClean="0">
                          <a:latin typeface="Times New Roman" pitchFamily="18" charset="0"/>
                          <a:cs typeface="Times New Roman" pitchFamily="18" charset="0"/>
                        </a:rPr>
                        <a:t>proxy.</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US" sz="1800" dirty="0">
                          <a:latin typeface="Times New Roman" pitchFamily="18" charset="0"/>
                          <a:cs typeface="Times New Roman" pitchFamily="18" charset="0"/>
                        </a:rPr>
                        <a:t>Students should always carry the Identity card.</a:t>
                      </a:r>
                    </a:p>
                    <a:p>
                      <a:endParaRPr lang="en-IN" sz="1800" dirty="0">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30085292"/>
                  </a:ext>
                </a:extLst>
              </a:tr>
              <a:tr h="2259022">
                <a:tc>
                  <a:txBody>
                    <a:bodyPr/>
                    <a:lstStyle/>
                    <a:p>
                      <a:pPr marL="0" marR="0" indent="0" algn="just" defTabSz="914126"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Lia </a:t>
                      </a:r>
                      <a:r>
                        <a:rPr lang="en-IN" sz="1800" dirty="0" err="1" smtClean="0">
                          <a:latin typeface="Times New Roman" pitchFamily="18" charset="0"/>
                          <a:cs typeface="Times New Roman" pitchFamily="18" charset="0"/>
                        </a:rPr>
                        <a:t>Kamelia</a:t>
                      </a:r>
                      <a:r>
                        <a:rPr lang="en-IN" sz="1800" baseline="0" dirty="0" smtClean="0">
                          <a:latin typeface="Times New Roman" pitchFamily="18" charset="0"/>
                          <a:cs typeface="Times New Roman" pitchFamily="18" charset="0"/>
                        </a:rPr>
                        <a:t> , </a:t>
                      </a:r>
                      <a:r>
                        <a:rPr lang="en-IN" sz="1800" dirty="0" err="1" smtClean="0">
                          <a:latin typeface="Times New Roman" pitchFamily="18" charset="0"/>
                          <a:cs typeface="Times New Roman" pitchFamily="18" charset="0"/>
                        </a:rPr>
                        <a:t>wahyudin</a:t>
                      </a:r>
                      <a:r>
                        <a:rPr lang="en-IN" sz="1800" baseline="0" dirty="0" smtClean="0">
                          <a:latin typeface="Times New Roman" pitchFamily="18" charset="0"/>
                          <a:cs typeface="Times New Roman" pitchFamily="18" charset="0"/>
                        </a:rPr>
                        <a:t> et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al</a:t>
                      </a:r>
                    </a:p>
                    <a:p>
                      <a:pPr marL="0" marR="0" indent="0" algn="just" defTabSz="914126" rtl="0" eaLnBrk="1" fontAlgn="auto" latinLnBrk="0" hangingPunct="1">
                        <a:lnSpc>
                          <a:spcPct val="100000"/>
                        </a:lnSpc>
                        <a:spcBef>
                          <a:spcPts val="0"/>
                        </a:spcBef>
                        <a:spcAft>
                          <a:spcPts val="0"/>
                        </a:spcAft>
                        <a:buClrTx/>
                        <a:buSzTx/>
                        <a:buFontTx/>
                        <a:buNone/>
                        <a:tabLst/>
                        <a:defRPr/>
                      </a:pP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(2018)</a:t>
                      </a:r>
                      <a:endParaRPr lang="en-IN" sz="1800" dirty="0" smtClean="0">
                        <a:latin typeface="Times New Roman" pitchFamily="18" charset="0"/>
                        <a:cs typeface="Times New Roman" pitchFamily="18" charset="0"/>
                      </a:endParaRP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US" sz="1800" b="0" dirty="0" smtClean="0">
                          <a:latin typeface="Times New Roman" pitchFamily="18" charset="0"/>
                          <a:cs typeface="Times New Roman" pitchFamily="18" charset="0"/>
                        </a:rPr>
                        <a:t>Real-time Online Attendance System Based on Fingerprint and GPS in the Smartphone </a:t>
                      </a:r>
                      <a:endParaRPr lang="en-IN" sz="1800" b="0" dirty="0" smtClean="0">
                        <a:latin typeface="Times New Roman" pitchFamily="18" charset="0"/>
                        <a:cs typeface="Times New Roman" pitchFamily="18" charset="0"/>
                      </a:endParaRPr>
                    </a:p>
                    <a:p>
                      <a:pPr marL="0" indent="0">
                        <a:buFont typeface="+mj-lt"/>
                        <a:buNone/>
                      </a:pPr>
                      <a:endParaRPr lang="en-IN" sz="1800" dirty="0">
                        <a:latin typeface="Times New Roman" pitchFamily="18" charset="0"/>
                        <a:cs typeface="Times New Roman" pitchFamily="18" charset="0"/>
                      </a:endParaRPr>
                    </a:p>
                  </a:txBody>
                  <a:tcPr marL="91416" marR="91416" marT="45708" marB="45708"/>
                </a:tc>
                <a:tc>
                  <a:txBody>
                    <a:bodyPr/>
                    <a:lstStyle/>
                    <a:p>
                      <a:r>
                        <a:rPr lang="en-IN" sz="1800" dirty="0" smtClean="0">
                          <a:latin typeface="Times New Roman" panose="02020603050405020304" pitchFamily="18" charset="0"/>
                          <a:cs typeface="Times New Roman" panose="02020603050405020304" pitchFamily="18" charset="0"/>
                        </a:rPr>
                        <a:t>By</a:t>
                      </a:r>
                      <a:r>
                        <a:rPr lang="en-IN" sz="1800" baseline="0" dirty="0" smtClean="0">
                          <a:latin typeface="Times New Roman" panose="02020603050405020304" pitchFamily="18" charset="0"/>
                          <a:cs typeface="Times New Roman" panose="02020603050405020304" pitchFamily="18" charset="0"/>
                        </a:rPr>
                        <a:t> inputting the fingerprint user current location and attendance is updated.</a:t>
                      </a:r>
                    </a:p>
                    <a:p>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IN" sz="1800" dirty="0" smtClean="0">
                          <a:latin typeface="Times New Roman" panose="02020603050405020304" pitchFamily="18" charset="0"/>
                          <a:cs typeface="Times New Roman" panose="02020603050405020304" pitchFamily="18" charset="0"/>
                        </a:rPr>
                        <a:t>It integrates</a:t>
                      </a:r>
                      <a:r>
                        <a:rPr lang="en-IN" sz="1800" baseline="0" dirty="0" smtClean="0">
                          <a:latin typeface="Times New Roman" panose="02020603050405020304" pitchFamily="18" charset="0"/>
                          <a:cs typeface="Times New Roman" panose="02020603050405020304" pitchFamily="18" charset="0"/>
                        </a:rPr>
                        <a:t> GPS, biometric and smartphones for attendance management.</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indent="0" algn="l">
                        <a:buFont typeface="+mj-lt"/>
                        <a:buNone/>
                      </a:pPr>
                      <a:r>
                        <a:rPr lang="en-US" sz="1800" dirty="0">
                          <a:latin typeface="Times New Roman" pitchFamily="18" charset="0"/>
                          <a:cs typeface="Times New Roman" pitchFamily="18" charset="0"/>
                        </a:rPr>
                        <a:t>reduce the problems caused by manual system usage such as</a:t>
                      </a:r>
                      <a:r>
                        <a:rPr lang="en-US" sz="1800" baseline="0" dirty="0">
                          <a:latin typeface="Times New Roman" pitchFamily="18" charset="0"/>
                          <a:cs typeface="Times New Roman" pitchFamily="18" charset="0"/>
                        </a:rPr>
                        <a:t> lags in data.</a:t>
                      </a:r>
                      <a:endParaRPr lang="en-IN" sz="1800" dirty="0">
                        <a:latin typeface="Times New Roman" pitchFamily="18" charset="0"/>
                        <a:cs typeface="Times New Roman" pitchFamily="18" charset="0"/>
                      </a:endParaRPr>
                    </a:p>
                  </a:txBody>
                  <a:tcPr marL="91416" marR="91416" marT="45708" marB="45708"/>
                </a:tc>
                <a:tc>
                  <a:txBody>
                    <a:bodyPr/>
                    <a:lstStyle/>
                    <a:p>
                      <a:pPr marL="0" marR="0" indent="0" algn="just" defTabSz="914126" rtl="0" eaLnBrk="1" fontAlgn="auto" latinLnBrk="0" hangingPunct="1">
                        <a:lnSpc>
                          <a:spcPct val="100000"/>
                        </a:lnSpc>
                        <a:spcBef>
                          <a:spcPts val="0"/>
                        </a:spcBef>
                        <a:spcAft>
                          <a:spcPts val="0"/>
                        </a:spcAft>
                        <a:buClrTx/>
                        <a:buSzTx/>
                        <a:buFont typeface="+mj-lt"/>
                        <a:buNone/>
                        <a:tabLst/>
                        <a:defRPr/>
                      </a:pPr>
                      <a:r>
                        <a:rPr lang="en-IN" sz="1800" dirty="0">
                          <a:latin typeface="Times New Roman" pitchFamily="18" charset="0"/>
                          <a:cs typeface="Times New Roman" pitchFamily="18" charset="0"/>
                        </a:rPr>
                        <a:t>In case any damage happens to the persons fingerprint he may not be able to operate</a:t>
                      </a:r>
                    </a:p>
                  </a:txBody>
                  <a:tcPr marL="91416" marR="91416" marT="45708" marB="45708"/>
                </a:tc>
                <a:extLst>
                  <a:ext uri="{0D108BD9-81ED-4DB2-BD59-A6C34878D82A}">
                    <a16:rowId xmlns:a16="http://schemas.microsoft.com/office/drawing/2014/main" val="3989734216"/>
                  </a:ext>
                </a:extLst>
              </a:tr>
            </a:tbl>
          </a:graphicData>
        </a:graphic>
      </p:graphicFrame>
    </p:spTree>
    <p:extLst>
      <p:ext uri="{BB962C8B-B14F-4D97-AF65-F5344CB8AC3E}">
        <p14:creationId xmlns:p14="http://schemas.microsoft.com/office/powerpoint/2010/main" val="171533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2713" y="116632"/>
            <a:ext cx="10512862" cy="327570"/>
          </a:xfrm>
        </p:spPr>
        <p:txBody>
          <a:bodyPr>
            <a:normAutofit/>
          </a:bodyPr>
          <a:lstStyle/>
          <a:p>
            <a:r>
              <a:rPr lang="en-US" sz="1600" b="1" dirty="0" smtClean="0"/>
              <a:t>Continued..</a:t>
            </a:r>
            <a:endParaRPr lang="en-US" sz="1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19367198"/>
              </p:ext>
            </p:extLst>
          </p:nvPr>
        </p:nvGraphicFramePr>
        <p:xfrm>
          <a:off x="93985" y="444202"/>
          <a:ext cx="11963400" cy="6323940"/>
        </p:xfrm>
        <a:graphic>
          <a:graphicData uri="http://schemas.openxmlformats.org/drawingml/2006/table">
            <a:tbl>
              <a:tblPr firstRow="1" bandRow="1">
                <a:tableStyleId>{21E4AEA4-8DFA-4A89-87EB-49C32662AFE0}</a:tableStyleId>
              </a:tblPr>
              <a:tblGrid>
                <a:gridCol w="1993900">
                  <a:extLst>
                    <a:ext uri="{9D8B030D-6E8A-4147-A177-3AD203B41FA5}">
                      <a16:colId xmlns:a16="http://schemas.microsoft.com/office/drawing/2014/main" val="3472578778"/>
                    </a:ext>
                  </a:extLst>
                </a:gridCol>
                <a:gridCol w="1993900">
                  <a:extLst>
                    <a:ext uri="{9D8B030D-6E8A-4147-A177-3AD203B41FA5}">
                      <a16:colId xmlns:a16="http://schemas.microsoft.com/office/drawing/2014/main" val="877924734"/>
                    </a:ext>
                  </a:extLst>
                </a:gridCol>
                <a:gridCol w="1993900">
                  <a:extLst>
                    <a:ext uri="{9D8B030D-6E8A-4147-A177-3AD203B41FA5}">
                      <a16:colId xmlns:a16="http://schemas.microsoft.com/office/drawing/2014/main" val="4019416663"/>
                    </a:ext>
                  </a:extLst>
                </a:gridCol>
                <a:gridCol w="1993900">
                  <a:extLst>
                    <a:ext uri="{9D8B030D-6E8A-4147-A177-3AD203B41FA5}">
                      <a16:colId xmlns:a16="http://schemas.microsoft.com/office/drawing/2014/main" val="1576680337"/>
                    </a:ext>
                  </a:extLst>
                </a:gridCol>
                <a:gridCol w="1993900">
                  <a:extLst>
                    <a:ext uri="{9D8B030D-6E8A-4147-A177-3AD203B41FA5}">
                      <a16:colId xmlns:a16="http://schemas.microsoft.com/office/drawing/2014/main" val="864600187"/>
                    </a:ext>
                  </a:extLst>
                </a:gridCol>
                <a:gridCol w="1993900">
                  <a:extLst>
                    <a:ext uri="{9D8B030D-6E8A-4147-A177-3AD203B41FA5}">
                      <a16:colId xmlns:a16="http://schemas.microsoft.com/office/drawing/2014/main" val="948546925"/>
                    </a:ext>
                  </a:extLst>
                </a:gridCol>
              </a:tblGrid>
              <a:tr h="351775">
                <a:tc>
                  <a:txBody>
                    <a:bodyPr/>
                    <a:lstStyle/>
                    <a:p>
                      <a:r>
                        <a:rPr lang="en-IN" sz="1800" dirty="0">
                          <a:latin typeface="Times New Roman" panose="02020603050405020304" pitchFamily="18" charset="0"/>
                          <a:cs typeface="Times New Roman" panose="02020603050405020304" pitchFamily="18" charset="0"/>
                        </a:rPr>
                        <a:t>Topic</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Authors</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Methodology</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Contribution</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Advantage</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Disadvantage</a:t>
                      </a:r>
                    </a:p>
                  </a:txBody>
                  <a:tcPr marL="91416" marR="91416" marT="45708" marB="45708"/>
                </a:tc>
                <a:extLst>
                  <a:ext uri="{0D108BD9-81ED-4DB2-BD59-A6C34878D82A}">
                    <a16:rowId xmlns:a16="http://schemas.microsoft.com/office/drawing/2014/main" val="514668108"/>
                  </a:ext>
                </a:extLst>
              </a:tr>
              <a:tr h="2979102">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sz="1800" dirty="0" err="1" smtClean="0">
                          <a:latin typeface="Times New Roman" panose="02020603050405020304" pitchFamily="18" charset="0"/>
                          <a:cs typeface="Times New Roman" panose="02020603050405020304" pitchFamily="18" charset="0"/>
                        </a:rPr>
                        <a:t>Fadi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Masalha</a:t>
                      </a:r>
                      <a:r>
                        <a:rPr lang="en-US" sz="1800" baseline="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Nael</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Hirzallah</a:t>
                      </a:r>
                      <a:endParaRPr lang="en-US" sz="1800" dirty="0" smtClean="0">
                        <a:latin typeface="Times New Roman" panose="02020603050405020304" pitchFamily="18" charset="0"/>
                        <a:cs typeface="Times New Roman" panose="02020603050405020304" pitchFamily="18" charset="0"/>
                      </a:endParaRPr>
                    </a:p>
                    <a:p>
                      <a:pPr marL="0" marR="0" indent="0" algn="l" defTabSz="914126"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( 2014)</a:t>
                      </a:r>
                      <a:endParaRPr lang="en-IN" sz="1800" dirty="0" smtClean="0">
                        <a:latin typeface="Times New Roman" pitchFamily="18" charset="0"/>
                        <a:cs typeface="Times New Roman" pitchFamily="18" charset="0"/>
                      </a:endParaRP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US" sz="1800" dirty="0" smtClean="0">
                          <a:latin typeface="Times New Roman" pitchFamily="18" charset="0"/>
                          <a:cs typeface="Times New Roman" pitchFamily="18" charset="0"/>
                        </a:rPr>
                        <a:t>A Students Attendance System Using QR Code</a:t>
                      </a:r>
                      <a:endParaRPr lang="en-IN" sz="1800" dirty="0" smtClean="0">
                        <a:latin typeface="Times New Roman" pitchFamily="18" charset="0"/>
                        <a:cs typeface="Times New Roman" pitchFamily="18" charset="0"/>
                      </a:endParaRPr>
                    </a:p>
                    <a:p>
                      <a:pPr marL="0" indent="0">
                        <a:buFont typeface="+mj-lt"/>
                        <a:buNone/>
                      </a:pPr>
                      <a:endParaRPr lang="en-IN" sz="1800" dirty="0">
                        <a:latin typeface="Times New Roman" pitchFamily="18" charset="0"/>
                        <a:cs typeface="Times New Roman" pitchFamily="18" charset="0"/>
                      </a:endParaRPr>
                    </a:p>
                  </a:txBody>
                  <a:tcPr marL="91416" marR="91416" marT="45708" marB="45708"/>
                </a:tc>
                <a:tc>
                  <a:txBody>
                    <a:bodyPr/>
                    <a:lstStyle/>
                    <a:p>
                      <a:pPr marL="0" marR="0" indent="0" algn="just" defTabSz="914126"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A user</a:t>
                      </a:r>
                      <a:r>
                        <a:rPr lang="en-US" sz="1800" baseline="0" dirty="0" smtClean="0">
                          <a:latin typeface="Times New Roman" pitchFamily="18" charset="0"/>
                          <a:cs typeface="Times New Roman" pitchFamily="18" charset="0"/>
                        </a:rPr>
                        <a:t> face gets captured while scanning the QR code. </a:t>
                      </a:r>
                      <a:endParaRPr lang="en-US" sz="1800" dirty="0">
                        <a:latin typeface="Times New Roman" pitchFamily="18" charset="0"/>
                        <a:cs typeface="Times New Roman" pitchFamily="18" charset="0"/>
                      </a:endParaRPr>
                    </a:p>
                  </a:txBody>
                  <a:tcPr marL="91416" marR="91416" marT="45708" marB="45708"/>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This paper addresses the problem of such a waste in the lecture time and proposes a system that offers to reduce it by almost 90%. </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indent="0">
                        <a:buFont typeface="+mj-lt"/>
                        <a:buNone/>
                      </a:pPr>
                      <a:r>
                        <a:rPr lang="en-US" sz="1800" dirty="0">
                          <a:latin typeface="Times New Roman" pitchFamily="18" charset="0"/>
                          <a:cs typeface="Times New Roman" pitchFamily="18" charset="0"/>
                        </a:rPr>
                        <a:t>Saves the time and efforts  of </a:t>
                      </a:r>
                      <a:r>
                        <a:rPr lang="en-US" sz="1800" dirty="0" smtClean="0">
                          <a:latin typeface="Times New Roman" pitchFamily="18" charset="0"/>
                          <a:cs typeface="Times New Roman" pitchFamily="18" charset="0"/>
                        </a:rPr>
                        <a:t>an instructor</a:t>
                      </a:r>
                      <a:endParaRPr lang="en-IN" sz="1800" dirty="0">
                        <a:latin typeface="Times New Roman" pitchFamily="18" charset="0"/>
                        <a:cs typeface="Times New Roman" pitchFamily="18" charset="0"/>
                      </a:endParaRP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US" sz="1800" dirty="0" smtClean="0">
                          <a:latin typeface="Times New Roman" pitchFamily="18" charset="0"/>
                          <a:cs typeface="Times New Roman" pitchFamily="18" charset="0"/>
                        </a:rPr>
                        <a:t>No</a:t>
                      </a:r>
                      <a:r>
                        <a:rPr lang="en-US" sz="1800" baseline="0" dirty="0" smtClean="0">
                          <a:latin typeface="Times New Roman" pitchFamily="18" charset="0"/>
                          <a:cs typeface="Times New Roman" pitchFamily="18" charset="0"/>
                        </a:rPr>
                        <a:t> information will be processed against the damaged QR code.</a:t>
                      </a:r>
                      <a:endParaRPr lang="en-US" sz="1800" dirty="0">
                        <a:latin typeface="Times New Roman" pitchFamily="18" charset="0"/>
                        <a:cs typeface="Times New Roman" pitchFamily="18" charset="0"/>
                      </a:endParaRPr>
                    </a:p>
                  </a:txBody>
                  <a:tcPr marL="91416" marR="91416" marT="45708" marB="45708"/>
                </a:tc>
                <a:extLst>
                  <a:ext uri="{0D108BD9-81ED-4DB2-BD59-A6C34878D82A}">
                    <a16:rowId xmlns:a16="http://schemas.microsoft.com/office/drawing/2014/main" val="3936724124"/>
                  </a:ext>
                </a:extLst>
              </a:tr>
              <a:tr h="2979102">
                <a:tc>
                  <a:txBody>
                    <a:bodyPr/>
                    <a:lstStyle/>
                    <a:p>
                      <a:pPr marL="0" indent="0">
                        <a:buFont typeface="+mj-lt"/>
                        <a:buNone/>
                      </a:pPr>
                      <a:r>
                        <a:rPr lang="en-IN" sz="1800" dirty="0">
                          <a:latin typeface="Times New Roman" pitchFamily="18" charset="0"/>
                          <a:cs typeface="Times New Roman" pitchFamily="18" charset="0"/>
                        </a:rPr>
                        <a:t>Muhammad </a:t>
                      </a:r>
                      <a:r>
                        <a:rPr lang="en-IN" sz="1800" dirty="0" err="1" smtClean="0">
                          <a:latin typeface="Times New Roman" pitchFamily="18" charset="0"/>
                          <a:cs typeface="Times New Roman" pitchFamily="18" charset="0"/>
                        </a:rPr>
                        <a:t>Ayat</a:t>
                      </a:r>
                      <a:r>
                        <a:rPr lang="en-IN" sz="1800" dirty="0" smtClean="0">
                          <a:latin typeface="Times New Roman" pitchFamily="18" charset="0"/>
                          <a:cs typeface="Times New Roman" pitchFamily="18" charset="0"/>
                        </a:rPr>
                        <a:t>,</a:t>
                      </a:r>
                      <a:r>
                        <a:rPr lang="en-IN" sz="1800" baseline="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Hidayat</a:t>
                      </a:r>
                      <a:r>
                        <a:rPr lang="en-IN" sz="1800" baseline="0" dirty="0" smtClean="0">
                          <a:latin typeface="Times New Roman" pitchFamily="18" charset="0"/>
                          <a:cs typeface="Times New Roman" pitchFamily="18" charset="0"/>
                        </a:rPr>
                        <a:t> et al(2018)</a:t>
                      </a:r>
                      <a:endParaRPr lang="en-IN" sz="1800" dirty="0">
                        <a:latin typeface="Times New Roman" pitchFamily="18" charset="0"/>
                        <a:cs typeface="Times New Roman" pitchFamily="18" charset="0"/>
                      </a:endParaRPr>
                    </a:p>
                  </a:txBody>
                  <a:tcPr marL="91416" marR="91416" marT="45708" marB="45708"/>
                </a:tc>
                <a:tc>
                  <a:txBody>
                    <a:bodyPr/>
                    <a:lstStyle/>
                    <a:p>
                      <a:r>
                        <a:rPr lang="en-IN" sz="1800" b="0" dirty="0">
                          <a:latin typeface="Times New Roman" pitchFamily="18" charset="0"/>
                          <a:cs typeface="Times New Roman" pitchFamily="18" charset="0"/>
                        </a:rPr>
                        <a:t>Students attendance system and notification of college subject schedule based on classroom using ibeacon</a:t>
                      </a: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IN" sz="1800" baseline="0" dirty="0" smtClean="0">
                          <a:latin typeface="Times New Roman" panose="02020603050405020304" pitchFamily="18" charset="0"/>
                          <a:cs typeface="Times New Roman" panose="02020603050405020304" pitchFamily="18" charset="0"/>
                        </a:rPr>
                        <a:t>Bluetooth </a:t>
                      </a:r>
                      <a:r>
                        <a:rPr lang="en-IN" sz="1800" baseline="0" dirty="0">
                          <a:latin typeface="Times New Roman" panose="02020603050405020304" pitchFamily="18" charset="0"/>
                          <a:cs typeface="Times New Roman" panose="02020603050405020304" pitchFamily="18" charset="0"/>
                        </a:rPr>
                        <a:t>is used as  a media to send the attendance information to the server.</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IN" sz="1800" dirty="0" smtClean="0">
                          <a:latin typeface="Times New Roman" panose="02020603050405020304" pitchFamily="18" charset="0"/>
                          <a:cs typeface="Times New Roman" panose="02020603050405020304" pitchFamily="18" charset="0"/>
                        </a:rPr>
                        <a:t>It integrates</a:t>
                      </a:r>
                      <a:r>
                        <a:rPr lang="en-IN" sz="1800" baseline="0" dirty="0" smtClean="0">
                          <a:latin typeface="Times New Roman" panose="02020603050405020304" pitchFamily="18" charset="0"/>
                          <a:cs typeface="Times New Roman" panose="02020603050405020304" pitchFamily="18" charset="0"/>
                        </a:rPr>
                        <a:t> </a:t>
                      </a:r>
                      <a:r>
                        <a:rPr lang="en-IN" sz="1800" b="0" baseline="0" dirty="0" err="1" smtClean="0">
                          <a:latin typeface="Times New Roman" panose="02020603050405020304" pitchFamily="18" charset="0"/>
                          <a:cs typeface="Times New Roman" panose="02020603050405020304" pitchFamily="18" charset="0"/>
                        </a:rPr>
                        <a:t>Ibeacon</a:t>
                      </a:r>
                      <a:r>
                        <a:rPr lang="en-IN" sz="1800" baseline="0" dirty="0" smtClean="0">
                          <a:latin typeface="Times New Roman" panose="02020603050405020304" pitchFamily="18" charset="0"/>
                          <a:cs typeface="Times New Roman" panose="02020603050405020304" pitchFamily="18" charset="0"/>
                        </a:rPr>
                        <a:t> ,</a:t>
                      </a:r>
                      <a:r>
                        <a:rPr lang="en-IN" sz="1800" b="0" baseline="0" dirty="0" smtClean="0">
                          <a:latin typeface="Times New Roman" panose="02020603050405020304" pitchFamily="18" charset="0"/>
                          <a:cs typeface="Times New Roman" panose="02020603050405020304" pitchFamily="18" charset="0"/>
                        </a:rPr>
                        <a:t>java</a:t>
                      </a:r>
                      <a:r>
                        <a:rPr lang="en-IN" sz="1800" baseline="0" dirty="0" smtClean="0">
                          <a:latin typeface="Times New Roman" panose="02020603050405020304" pitchFamily="18" charset="0"/>
                          <a:cs typeface="Times New Roman" panose="02020603050405020304" pitchFamily="18" charset="0"/>
                        </a:rPr>
                        <a:t>, </a:t>
                      </a:r>
                      <a:r>
                        <a:rPr lang="en-IN" sz="1800" b="0" baseline="0" dirty="0" err="1" smtClean="0">
                          <a:latin typeface="Times New Roman" panose="02020603050405020304" pitchFamily="18" charset="0"/>
                          <a:cs typeface="Times New Roman" panose="02020603050405020304" pitchFamily="18" charset="0"/>
                        </a:rPr>
                        <a:t>php</a:t>
                      </a:r>
                      <a:r>
                        <a:rPr lang="en-IN" sz="1800" b="1" baseline="0" dirty="0" smtClean="0">
                          <a:latin typeface="Times New Roman" panose="02020603050405020304" pitchFamily="18" charset="0"/>
                          <a:cs typeface="Times New Roman" panose="02020603050405020304" pitchFamily="18" charset="0"/>
                        </a:rPr>
                        <a:t> </a:t>
                      </a:r>
                      <a:r>
                        <a:rPr lang="en-IN" sz="1800" baseline="0" dirty="0" smtClean="0">
                          <a:latin typeface="Times New Roman" panose="02020603050405020304" pitchFamily="18" charset="0"/>
                          <a:cs typeface="Times New Roman" panose="02020603050405020304" pitchFamily="18" charset="0"/>
                        </a:rPr>
                        <a:t> </a:t>
                      </a:r>
                      <a:r>
                        <a:rPr lang="en-IN" sz="1800" baseline="0" dirty="0" err="1" smtClean="0">
                          <a:latin typeface="Times New Roman" panose="02020603050405020304" pitchFamily="18" charset="0"/>
                          <a:cs typeface="Times New Roman" panose="02020603050405020304" pitchFamily="18" charset="0"/>
                        </a:rPr>
                        <a:t>etc</a:t>
                      </a:r>
                      <a:r>
                        <a:rPr lang="en-IN" sz="1800" baseline="0" dirty="0" smtClean="0">
                          <a:latin typeface="Times New Roman" panose="02020603050405020304" pitchFamily="18" charset="0"/>
                          <a:cs typeface="Times New Roman" panose="02020603050405020304" pitchFamily="18" charset="0"/>
                        </a:rPr>
                        <a:t> to assure attendance for the students in efficient manner.</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US" sz="1800" dirty="0">
                          <a:latin typeface="Times New Roman" pitchFamily="18" charset="0"/>
                          <a:cs typeface="Times New Roman" pitchFamily="18" charset="0"/>
                        </a:rPr>
                        <a:t>Easy to monitoring</a:t>
                      </a: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US" sz="1800" dirty="0">
                          <a:latin typeface="Times New Roman" pitchFamily="18" charset="0"/>
                          <a:cs typeface="Times New Roman" pitchFamily="18" charset="0"/>
                        </a:rPr>
                        <a:t>Loss of retrieval data and damage of existing data</a:t>
                      </a:r>
                    </a:p>
                  </a:txBody>
                  <a:tcPr marL="91416" marR="91416" marT="45708" marB="45708"/>
                </a:tc>
                <a:extLst>
                  <a:ext uri="{0D108BD9-81ED-4DB2-BD59-A6C34878D82A}">
                    <a16:rowId xmlns:a16="http://schemas.microsoft.com/office/drawing/2014/main" val="1723772237"/>
                  </a:ext>
                </a:extLst>
              </a:tr>
            </a:tbl>
          </a:graphicData>
        </a:graphic>
      </p:graphicFrame>
    </p:spTree>
    <p:extLst>
      <p:ext uri="{BB962C8B-B14F-4D97-AF65-F5344CB8AC3E}">
        <p14:creationId xmlns:p14="http://schemas.microsoft.com/office/powerpoint/2010/main" val="24042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3837" y="188640"/>
            <a:ext cx="10512862" cy="399578"/>
          </a:xfrm>
        </p:spPr>
        <p:txBody>
          <a:bodyPr>
            <a:normAutofit/>
          </a:bodyPr>
          <a:lstStyle/>
          <a:p>
            <a:r>
              <a:rPr lang="en-US" sz="1600" b="1" dirty="0" smtClean="0"/>
              <a:t>Continued..</a:t>
            </a:r>
            <a:endParaRPr lang="en-US" sz="1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3152585"/>
              </p:ext>
            </p:extLst>
          </p:nvPr>
        </p:nvGraphicFramePr>
        <p:xfrm>
          <a:off x="223837" y="607690"/>
          <a:ext cx="11703223" cy="5917005"/>
        </p:xfrm>
        <a:graphic>
          <a:graphicData uri="http://schemas.openxmlformats.org/drawingml/2006/table">
            <a:tbl>
              <a:tblPr firstRow="1" bandRow="1">
                <a:tableStyleId>{21E4AEA4-8DFA-4A89-87EB-49C32662AFE0}</a:tableStyleId>
              </a:tblPr>
              <a:tblGrid>
                <a:gridCol w="1709057">
                  <a:extLst>
                    <a:ext uri="{9D8B030D-6E8A-4147-A177-3AD203B41FA5}">
                      <a16:colId xmlns:a16="http://schemas.microsoft.com/office/drawing/2014/main" val="907397007"/>
                    </a:ext>
                  </a:extLst>
                </a:gridCol>
                <a:gridCol w="1709057">
                  <a:extLst>
                    <a:ext uri="{9D8B030D-6E8A-4147-A177-3AD203B41FA5}">
                      <a16:colId xmlns:a16="http://schemas.microsoft.com/office/drawing/2014/main" val="3472578778"/>
                    </a:ext>
                  </a:extLst>
                </a:gridCol>
                <a:gridCol w="1670787">
                  <a:extLst>
                    <a:ext uri="{9D8B030D-6E8A-4147-A177-3AD203B41FA5}">
                      <a16:colId xmlns:a16="http://schemas.microsoft.com/office/drawing/2014/main" val="4019416663"/>
                    </a:ext>
                  </a:extLst>
                </a:gridCol>
                <a:gridCol w="1709057">
                  <a:extLst>
                    <a:ext uri="{9D8B030D-6E8A-4147-A177-3AD203B41FA5}">
                      <a16:colId xmlns:a16="http://schemas.microsoft.com/office/drawing/2014/main" val="1576680337"/>
                    </a:ext>
                  </a:extLst>
                </a:gridCol>
                <a:gridCol w="2889041">
                  <a:extLst>
                    <a:ext uri="{9D8B030D-6E8A-4147-A177-3AD203B41FA5}">
                      <a16:colId xmlns:a16="http://schemas.microsoft.com/office/drawing/2014/main" val="864600187"/>
                    </a:ext>
                  </a:extLst>
                </a:gridCol>
                <a:gridCol w="2016224">
                  <a:extLst>
                    <a:ext uri="{9D8B030D-6E8A-4147-A177-3AD203B41FA5}">
                      <a16:colId xmlns:a16="http://schemas.microsoft.com/office/drawing/2014/main" val="948546925"/>
                    </a:ext>
                  </a:extLst>
                </a:gridCol>
              </a:tblGrid>
              <a:tr h="591925">
                <a:tc>
                  <a:txBody>
                    <a:bodyPr/>
                    <a:lstStyle/>
                    <a:p>
                      <a:r>
                        <a:rPr lang="en-IN" sz="1800" dirty="0">
                          <a:latin typeface="Times New Roman" panose="02020603050405020304" pitchFamily="18" charset="0"/>
                          <a:cs typeface="Times New Roman" panose="02020603050405020304" pitchFamily="18" charset="0"/>
                        </a:rPr>
                        <a:t>Authors</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Topic</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Methodology</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Contribution</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Advantage</a:t>
                      </a: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Disadvantage</a:t>
                      </a:r>
                    </a:p>
                  </a:txBody>
                  <a:tcPr marL="91416" marR="91416" marT="45708" marB="45708"/>
                </a:tc>
                <a:extLst>
                  <a:ext uri="{0D108BD9-81ED-4DB2-BD59-A6C34878D82A}">
                    <a16:rowId xmlns:a16="http://schemas.microsoft.com/office/drawing/2014/main" val="514668108"/>
                  </a:ext>
                </a:extLst>
              </a:tr>
              <a:tr h="2445999">
                <a:tc>
                  <a:txBody>
                    <a:bodyPr/>
                    <a:lstStyle/>
                    <a:p>
                      <a:pPr marL="0" indent="0">
                        <a:buFont typeface="+mj-lt"/>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 </a:t>
                      </a:r>
                      <a:r>
                        <a:rPr lang="en-IN"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Yamini</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0" indent="0">
                        <a:buFont typeface="+mj-lt"/>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 Mohan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Kumar et al</a:t>
                      </a:r>
                    </a:p>
                    <a:p>
                      <a:pPr marL="0" indent="0">
                        <a:buFont typeface="+mj-lt"/>
                        <a:buNone/>
                      </a:pP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(2020)</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marL="91416" marR="91416" marT="45708" marB="45708"/>
                </a:tc>
                <a:tc>
                  <a:txBody>
                    <a:bodyPr/>
                    <a:lstStyle/>
                    <a:p>
                      <a:r>
                        <a:rPr lang="en-US" sz="1800" b="0" u="none" dirty="0">
                          <a:latin typeface="Times New Roman" panose="02020603050405020304" pitchFamily="18" charset="0"/>
                          <a:cs typeface="Times New Roman" panose="02020603050405020304" pitchFamily="18" charset="0"/>
                        </a:rPr>
                        <a:t>Class Attendance Using Face Detection and Recognition with OPENCV</a:t>
                      </a:r>
                      <a:endParaRPr lang="en-IN" sz="1800" b="0" u="none"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Face detected using viola jones and recognized</a:t>
                      </a:r>
                      <a:r>
                        <a:rPr lang="en-IN" sz="1800" baseline="0" dirty="0">
                          <a:latin typeface="Times New Roman" panose="02020603050405020304" pitchFamily="18" charset="0"/>
                          <a:cs typeface="Times New Roman" panose="02020603050405020304" pitchFamily="18" charset="0"/>
                        </a:rPr>
                        <a:t> using HOG, LBP algorithm to update attendance</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Face</a:t>
                      </a:r>
                      <a:r>
                        <a:rPr lang="en-IN" sz="1800" baseline="0" dirty="0">
                          <a:latin typeface="Times New Roman" panose="02020603050405020304" pitchFamily="18" charset="0"/>
                          <a:cs typeface="Times New Roman" panose="02020603050405020304" pitchFamily="18" charset="0"/>
                        </a:rPr>
                        <a:t> recognition for attendance using viola jones and HOG  for recognition.</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lvl="0" indent="0" algn="l" defTabSz="914126" rtl="0" eaLnBrk="1" fontAlgn="auto" latinLnBrk="0" hangingPunct="1">
                        <a:lnSpc>
                          <a:spcPct val="100000"/>
                        </a:lnSpc>
                        <a:spcBef>
                          <a:spcPts val="0"/>
                        </a:spcBef>
                        <a:spcAft>
                          <a:spcPts val="0"/>
                        </a:spcAft>
                        <a:buClrTx/>
                        <a:buSzTx/>
                        <a:buFont typeface="+mj-lt"/>
                        <a:buNone/>
                        <a:tabLst/>
                        <a:defRPr/>
                      </a:pPr>
                      <a:r>
                        <a:rPr lang="en-US" sz="1800" dirty="0">
                          <a:latin typeface="Times New Roman" panose="02020603050405020304" pitchFamily="18" charset="0"/>
                          <a:cs typeface="Times New Roman" panose="02020603050405020304" pitchFamily="18" charset="0"/>
                        </a:rPr>
                        <a:t>Increases security </a:t>
                      </a:r>
                      <a:r>
                        <a:rPr lang="en-US" sz="1800" dirty="0" smtClean="0">
                          <a:latin typeface="Times New Roman" panose="02020603050405020304" pitchFamily="18" charset="0"/>
                          <a:cs typeface="Times New Roman" panose="02020603050405020304" pitchFamily="18" charset="0"/>
                        </a:rPr>
                        <a:t>level, Less </a:t>
                      </a:r>
                      <a:r>
                        <a:rPr lang="en-US" sz="1800" dirty="0">
                          <a:latin typeface="Times New Roman" panose="02020603050405020304" pitchFamily="18" charset="0"/>
                          <a:cs typeface="Times New Roman" panose="02020603050405020304" pitchFamily="18" charset="0"/>
                        </a:rPr>
                        <a:t>statistical </a:t>
                      </a:r>
                      <a:r>
                        <a:rPr lang="en-US" sz="1800" dirty="0" smtClean="0">
                          <a:latin typeface="Times New Roman" panose="02020603050405020304" pitchFamily="18" charset="0"/>
                          <a:cs typeface="Times New Roman" panose="02020603050405020304" pitchFamily="18" charset="0"/>
                        </a:rPr>
                        <a:t>process, Fast </a:t>
                      </a:r>
                      <a:r>
                        <a:rPr lang="en-US" sz="1800" dirty="0">
                          <a:latin typeface="Times New Roman" panose="02020603050405020304" pitchFamily="18" charset="0"/>
                          <a:cs typeface="Times New Roman" panose="02020603050405020304" pitchFamily="18" charset="0"/>
                        </a:rPr>
                        <a:t>and Flexible</a:t>
                      </a:r>
                    </a:p>
                  </a:txBody>
                  <a:tcPr marL="91416" marR="91416" marT="45708" marB="45708"/>
                </a:tc>
                <a:tc>
                  <a:txBody>
                    <a:bodyPr/>
                    <a:lstStyle/>
                    <a:p>
                      <a:pPr marL="0" marR="0" lvl="0" indent="0" algn="l" defTabSz="914126" rtl="0" eaLnBrk="1" fontAlgn="auto" latinLnBrk="0" hangingPunct="1">
                        <a:lnSpc>
                          <a:spcPct val="100000"/>
                        </a:lnSpc>
                        <a:spcBef>
                          <a:spcPts val="0"/>
                        </a:spcBef>
                        <a:spcAft>
                          <a:spcPts val="0"/>
                        </a:spcAft>
                        <a:buClrTx/>
                        <a:buSzTx/>
                        <a:buFont typeface="+mj-lt"/>
                        <a:buNone/>
                        <a:tabLst/>
                        <a:defRPr/>
                      </a:pPr>
                      <a:r>
                        <a:rPr lang="en-US" sz="1800" dirty="0">
                          <a:latin typeface="Times New Roman" panose="02020603050405020304" pitchFamily="18" charset="0"/>
                          <a:cs typeface="Times New Roman" panose="02020603050405020304" pitchFamily="18" charset="0"/>
                        </a:rPr>
                        <a:t>very sensitive to image rotation</a:t>
                      </a:r>
                    </a:p>
                  </a:txBody>
                  <a:tcPr marL="91416" marR="91416" marT="45708" marB="45708"/>
                </a:tc>
                <a:extLst>
                  <a:ext uri="{0D108BD9-81ED-4DB2-BD59-A6C34878D82A}">
                    <a16:rowId xmlns:a16="http://schemas.microsoft.com/office/drawing/2014/main" val="1631353792"/>
                  </a:ext>
                </a:extLst>
              </a:tr>
              <a:tr h="2879081">
                <a:tc>
                  <a:txBody>
                    <a:bodyPr/>
                    <a:lstStyle/>
                    <a:p>
                      <a:pPr marL="0" indent="0">
                        <a:buFont typeface="+mj-lt"/>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Sudhir Bussa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marL="0" indent="0">
                        <a:buFont typeface="+mj-lt"/>
                        <a:buNone/>
                      </a:pP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Shruti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Bharuka</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et al(2019)</a:t>
                      </a: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marL="91416" marR="91416" marT="45708" marB="45708"/>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Smart Attendance System using OPENCV based on Facial Recognition </a:t>
                      </a:r>
                      <a:endParaRPr lang="en-IN" sz="1800" b="0"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IN" sz="1800" dirty="0" smtClean="0">
                          <a:latin typeface="Times New Roman" panose="02020603050405020304" pitchFamily="18" charset="0"/>
                          <a:cs typeface="Times New Roman" panose="02020603050405020304" pitchFamily="18" charset="0"/>
                        </a:rPr>
                        <a:t>Detected face from </a:t>
                      </a:r>
                    </a:p>
                    <a:p>
                      <a:r>
                        <a:rPr lang="en-IN" sz="1800" dirty="0" smtClean="0">
                          <a:latin typeface="Times New Roman" panose="02020603050405020304" pitchFamily="18" charset="0"/>
                          <a:cs typeface="Times New Roman" panose="02020603050405020304" pitchFamily="18" charset="0"/>
                        </a:rPr>
                        <a:t>Haacascade classifier is  </a:t>
                      </a:r>
                      <a:r>
                        <a:rPr lang="en-IN" sz="1800" baseline="0" dirty="0" smtClean="0">
                          <a:latin typeface="Times New Roman" panose="02020603050405020304" pitchFamily="18" charset="0"/>
                          <a:cs typeface="Times New Roman" panose="02020603050405020304" pitchFamily="18" charset="0"/>
                        </a:rPr>
                        <a:t>recognized and compared </a:t>
                      </a:r>
                      <a:r>
                        <a:rPr lang="en-IN" sz="1800" baseline="0" dirty="0">
                          <a:latin typeface="Times New Roman" panose="02020603050405020304" pitchFamily="18" charset="0"/>
                          <a:cs typeface="Times New Roman" panose="02020603050405020304" pitchFamily="18" charset="0"/>
                        </a:rPr>
                        <a:t>with stored trained </a:t>
                      </a:r>
                      <a:r>
                        <a:rPr lang="en-IN" sz="1800" baseline="0" dirty="0" smtClean="0">
                          <a:latin typeface="Times New Roman" panose="02020603050405020304" pitchFamily="18" charset="0"/>
                          <a:cs typeface="Times New Roman" panose="02020603050405020304" pitchFamily="18" charset="0"/>
                        </a:rPr>
                        <a:t>data.</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Implemented using the LBPH algorithm. LBPH excels other algorithms by confidence factor of 2-5 and has least noise interference. </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indent="0">
                        <a:lnSpc>
                          <a:spcPct val="120000"/>
                        </a:lnSpc>
                        <a:buFont typeface="+mj-lt"/>
                        <a:buNone/>
                      </a:pPr>
                      <a:r>
                        <a:rPr lang="en-US" sz="1800" dirty="0">
                          <a:latin typeface="Times New Roman" panose="02020603050405020304" pitchFamily="18" charset="0"/>
                          <a:cs typeface="Times New Roman" panose="02020603050405020304" pitchFamily="18" charset="0"/>
                        </a:rPr>
                        <a:t>simplest algorithms for face </a:t>
                      </a:r>
                      <a:r>
                        <a:rPr lang="en-US" sz="1800" dirty="0" smtClean="0">
                          <a:latin typeface="Times New Roman" panose="02020603050405020304" pitchFamily="18" charset="0"/>
                          <a:cs typeface="Times New Roman" panose="02020603050405020304" pitchFamily="18" charset="0"/>
                        </a:rPr>
                        <a:t>recognition,</a:t>
                      </a:r>
                      <a:endParaRPr lang="en-US" sz="1800" dirty="0">
                        <a:latin typeface="Times New Roman" panose="02020603050405020304" pitchFamily="18" charset="0"/>
                        <a:cs typeface="Times New Roman" panose="02020603050405020304" pitchFamily="18" charset="0"/>
                      </a:endParaRPr>
                    </a:p>
                    <a:p>
                      <a:pPr marL="0" indent="0">
                        <a:lnSpc>
                          <a:spcPct val="120000"/>
                        </a:lnSpc>
                        <a:buFont typeface="+mj-lt"/>
                        <a:buNone/>
                      </a:pPr>
                      <a:r>
                        <a:rPr lang="en-US" sz="1800" dirty="0">
                          <a:latin typeface="Times New Roman" panose="02020603050405020304" pitchFamily="18" charset="0"/>
                          <a:cs typeface="Times New Roman" panose="02020603050405020304" pitchFamily="18" charset="0"/>
                        </a:rPr>
                        <a:t>The local </a:t>
                      </a:r>
                      <a:r>
                        <a:rPr lang="en-US" sz="1800" dirty="0" smtClean="0">
                          <a:latin typeface="Times New Roman" panose="02020603050405020304" pitchFamily="18" charset="0"/>
                          <a:cs typeface="Times New Roman" panose="02020603050405020304" pitchFamily="18" charset="0"/>
                        </a:rPr>
                        <a:t>features of the </a:t>
                      </a:r>
                      <a:r>
                        <a:rPr lang="en-US" sz="1800" dirty="0">
                          <a:latin typeface="Times New Roman" panose="02020603050405020304" pitchFamily="18" charset="0"/>
                          <a:cs typeface="Times New Roman" panose="02020603050405020304" pitchFamily="18" charset="0"/>
                        </a:rPr>
                        <a:t>images can be characterized by this algorithm </a:t>
                      </a:r>
                    </a:p>
                    <a:p>
                      <a:pPr marL="0" marR="0" indent="0" algn="l" defTabSz="914126"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lvl="0" indent="0" algn="l" defTabSz="914126" rtl="0" eaLnBrk="1" fontAlgn="auto" latinLnBrk="0" hangingPunct="1">
                        <a:lnSpc>
                          <a:spcPct val="100000"/>
                        </a:lnSpc>
                        <a:spcBef>
                          <a:spcPts val="0"/>
                        </a:spcBef>
                        <a:spcAft>
                          <a:spcPts val="0"/>
                        </a:spcAft>
                        <a:buClrTx/>
                        <a:buSzTx/>
                        <a:buFont typeface="+mj-lt"/>
                        <a:buNone/>
                        <a:tabLst/>
                        <a:defRPr/>
                      </a:pPr>
                      <a:r>
                        <a:rPr lang="en-US" sz="1800" dirty="0">
                          <a:latin typeface="Times New Roman" panose="02020603050405020304" pitchFamily="18" charset="0"/>
                          <a:cs typeface="Times New Roman" panose="02020603050405020304" pitchFamily="18" charset="0"/>
                        </a:rPr>
                        <a:t>learning is very time-consuming</a:t>
                      </a:r>
                    </a:p>
                    <a:p>
                      <a:pPr marL="0" marR="0" indent="0" algn="l" defTabSz="914126" rtl="0" eaLnBrk="1" fontAlgn="auto" latinLnBrk="0" hangingPunct="1">
                        <a:lnSpc>
                          <a:spcPct val="100000"/>
                        </a:lnSpc>
                        <a:spcBef>
                          <a:spcPts val="0"/>
                        </a:spcBef>
                        <a:spcAft>
                          <a:spcPts val="0"/>
                        </a:spcAft>
                        <a:buClrTx/>
                        <a:buSzTx/>
                        <a:buFontTx/>
                        <a:buNone/>
                        <a:tabLst/>
                        <a:defRPr/>
                      </a:pPr>
                      <a:endParaRPr lang="en-US" sz="1800" dirty="0">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481272383"/>
                  </a:ext>
                </a:extLst>
              </a:tr>
            </a:tbl>
          </a:graphicData>
        </a:graphic>
      </p:graphicFrame>
    </p:spTree>
    <p:extLst>
      <p:ext uri="{BB962C8B-B14F-4D97-AF65-F5344CB8AC3E}">
        <p14:creationId xmlns:p14="http://schemas.microsoft.com/office/powerpoint/2010/main" val="87243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4516" y="116632"/>
            <a:ext cx="10512862" cy="327570"/>
          </a:xfrm>
        </p:spPr>
        <p:txBody>
          <a:bodyPr>
            <a:normAutofit fontScale="90000"/>
          </a:bodyPr>
          <a:lstStyle/>
          <a:p>
            <a:r>
              <a:rPr lang="en-US" sz="1800" b="1" dirty="0" smtClean="0"/>
              <a:t>Continued..</a:t>
            </a:r>
            <a:endParaRPr lang="en-US" sz="1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5102130"/>
              </p:ext>
            </p:extLst>
          </p:nvPr>
        </p:nvGraphicFramePr>
        <p:xfrm>
          <a:off x="117748" y="620688"/>
          <a:ext cx="11809311" cy="5509441"/>
        </p:xfrm>
        <a:graphic>
          <a:graphicData uri="http://schemas.openxmlformats.org/drawingml/2006/table">
            <a:tbl>
              <a:tblPr firstRow="1" bandRow="1">
                <a:tableStyleId>{21E4AEA4-8DFA-4A89-87EB-49C32662AFE0}</a:tableStyleId>
              </a:tblPr>
              <a:tblGrid>
                <a:gridCol w="1785257">
                  <a:extLst>
                    <a:ext uri="{9D8B030D-6E8A-4147-A177-3AD203B41FA5}">
                      <a16:colId xmlns:a16="http://schemas.microsoft.com/office/drawing/2014/main" val="2004465105"/>
                    </a:ext>
                  </a:extLst>
                </a:gridCol>
                <a:gridCol w="1785257">
                  <a:extLst>
                    <a:ext uri="{9D8B030D-6E8A-4147-A177-3AD203B41FA5}">
                      <a16:colId xmlns:a16="http://schemas.microsoft.com/office/drawing/2014/main" val="914345005"/>
                    </a:ext>
                  </a:extLst>
                </a:gridCol>
                <a:gridCol w="1785257">
                  <a:extLst>
                    <a:ext uri="{9D8B030D-6E8A-4147-A177-3AD203B41FA5}">
                      <a16:colId xmlns:a16="http://schemas.microsoft.com/office/drawing/2014/main" val="3171384013"/>
                    </a:ext>
                  </a:extLst>
                </a:gridCol>
                <a:gridCol w="1785257">
                  <a:extLst>
                    <a:ext uri="{9D8B030D-6E8A-4147-A177-3AD203B41FA5}">
                      <a16:colId xmlns:a16="http://schemas.microsoft.com/office/drawing/2014/main" val="3930185934"/>
                    </a:ext>
                  </a:extLst>
                </a:gridCol>
                <a:gridCol w="2075996">
                  <a:extLst>
                    <a:ext uri="{9D8B030D-6E8A-4147-A177-3AD203B41FA5}">
                      <a16:colId xmlns:a16="http://schemas.microsoft.com/office/drawing/2014/main" val="4258393289"/>
                    </a:ext>
                  </a:extLst>
                </a:gridCol>
                <a:gridCol w="2592287">
                  <a:extLst>
                    <a:ext uri="{9D8B030D-6E8A-4147-A177-3AD203B41FA5}">
                      <a16:colId xmlns:a16="http://schemas.microsoft.com/office/drawing/2014/main" val="4256749305"/>
                    </a:ext>
                  </a:extLst>
                </a:gridCol>
              </a:tblGrid>
              <a:tr h="395215">
                <a:tc>
                  <a:txBody>
                    <a:bodyPr/>
                    <a:lstStyle/>
                    <a:p>
                      <a:r>
                        <a:rPr lang="en-IN" sz="1700" dirty="0">
                          <a:latin typeface="Times New Roman" panose="02020603050405020304" pitchFamily="18" charset="0"/>
                          <a:cs typeface="Times New Roman" panose="02020603050405020304" pitchFamily="18" charset="0"/>
                        </a:rPr>
                        <a:t>Authors</a:t>
                      </a:r>
                    </a:p>
                  </a:txBody>
                  <a:tcPr marL="91416" marR="91416" marT="45708" marB="45708"/>
                </a:tc>
                <a:tc>
                  <a:txBody>
                    <a:bodyPr/>
                    <a:lstStyle/>
                    <a:p>
                      <a:r>
                        <a:rPr lang="en-IN" sz="1700" dirty="0">
                          <a:latin typeface="Times New Roman" panose="02020603050405020304" pitchFamily="18" charset="0"/>
                          <a:cs typeface="Times New Roman" panose="02020603050405020304" pitchFamily="18" charset="0"/>
                        </a:rPr>
                        <a:t>Topic</a:t>
                      </a:r>
                    </a:p>
                  </a:txBody>
                  <a:tcPr marL="91416" marR="91416" marT="45708" marB="45708"/>
                </a:tc>
                <a:tc>
                  <a:txBody>
                    <a:bodyPr/>
                    <a:lstStyle/>
                    <a:p>
                      <a:r>
                        <a:rPr lang="en-IN" sz="1700" dirty="0">
                          <a:latin typeface="Times New Roman" panose="02020603050405020304" pitchFamily="18" charset="0"/>
                          <a:cs typeface="Times New Roman" panose="02020603050405020304" pitchFamily="18" charset="0"/>
                        </a:rPr>
                        <a:t>Methodology</a:t>
                      </a:r>
                    </a:p>
                  </a:txBody>
                  <a:tcPr marL="91416" marR="91416" marT="45708" marB="45708"/>
                </a:tc>
                <a:tc>
                  <a:txBody>
                    <a:bodyPr/>
                    <a:lstStyle/>
                    <a:p>
                      <a:r>
                        <a:rPr lang="en-IN" sz="1700" dirty="0">
                          <a:latin typeface="Times New Roman" panose="02020603050405020304" pitchFamily="18" charset="0"/>
                          <a:cs typeface="Times New Roman" panose="02020603050405020304" pitchFamily="18" charset="0"/>
                        </a:rPr>
                        <a:t>Contribution</a:t>
                      </a:r>
                    </a:p>
                  </a:txBody>
                  <a:tcPr marL="91416" marR="91416" marT="45708" marB="45708"/>
                </a:tc>
                <a:tc>
                  <a:txBody>
                    <a:bodyPr/>
                    <a:lstStyle/>
                    <a:p>
                      <a:r>
                        <a:rPr lang="en-IN" sz="1700" dirty="0">
                          <a:latin typeface="Times New Roman" panose="02020603050405020304" pitchFamily="18" charset="0"/>
                          <a:cs typeface="Times New Roman" panose="02020603050405020304" pitchFamily="18" charset="0"/>
                        </a:rPr>
                        <a:t>Advantage</a:t>
                      </a:r>
                    </a:p>
                  </a:txBody>
                  <a:tcPr marL="91416" marR="91416" marT="45708" marB="45708"/>
                </a:tc>
                <a:tc>
                  <a:txBody>
                    <a:bodyPr/>
                    <a:lstStyle/>
                    <a:p>
                      <a:r>
                        <a:rPr lang="en-IN" sz="1700" dirty="0">
                          <a:latin typeface="Times New Roman" panose="02020603050405020304" pitchFamily="18" charset="0"/>
                          <a:cs typeface="Times New Roman" panose="02020603050405020304" pitchFamily="18" charset="0"/>
                        </a:rPr>
                        <a:t>Disadvantage</a:t>
                      </a:r>
                    </a:p>
                  </a:txBody>
                  <a:tcPr marL="91416" marR="91416" marT="45708" marB="45708"/>
                </a:tc>
                <a:extLst>
                  <a:ext uri="{0D108BD9-81ED-4DB2-BD59-A6C34878D82A}">
                    <a16:rowId xmlns:a16="http://schemas.microsoft.com/office/drawing/2014/main" val="1997835965"/>
                  </a:ext>
                </a:extLst>
              </a:tr>
              <a:tr h="2557113">
                <a:tc>
                  <a:txBody>
                    <a:bodyPr/>
                    <a:lstStyle/>
                    <a:p>
                      <a:pPr marL="0" indent="0">
                        <a:buFont typeface="+mj-lt"/>
                        <a:buNone/>
                      </a:pPr>
                      <a:r>
                        <a:rPr lang="en-US" sz="1800" dirty="0">
                          <a:latin typeface="Times New Roman" pitchFamily="18" charset="0"/>
                          <a:cs typeface="Times New Roman" pitchFamily="18" charset="0"/>
                        </a:rPr>
                        <a:t>Nirmalya Kar, </a:t>
                      </a:r>
                    </a:p>
                    <a:p>
                      <a:pPr marL="0" indent="0">
                        <a:buFont typeface="+mj-lt"/>
                        <a:buNone/>
                      </a:pPr>
                      <a:r>
                        <a:rPr lang="en-US" sz="1800" dirty="0" err="1">
                          <a:latin typeface="Times New Roman" pitchFamily="18" charset="0"/>
                          <a:cs typeface="Times New Roman" pitchFamily="18" charset="0"/>
                        </a:rPr>
                        <a:t>Mrinal</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Kanti</a:t>
                      </a:r>
                      <a:r>
                        <a:rPr lang="en-US" sz="1800" dirty="0" smtClean="0">
                          <a:latin typeface="Times New Roman" pitchFamily="18" charset="0"/>
                          <a:cs typeface="Times New Roman" pitchFamily="18" charset="0"/>
                        </a:rPr>
                        <a:t> et al(2012)</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US" sz="1800" dirty="0">
                          <a:latin typeface="Times New Roman" pitchFamily="18" charset="0"/>
                          <a:cs typeface="Times New Roman" pitchFamily="18" charset="0"/>
                        </a:rPr>
                        <a:t>Study of Implementing Automated Attendance System</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Using Face Recognition Technique</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r>
                        <a:rPr lang="en-US" sz="1800" dirty="0" smtClean="0">
                          <a:latin typeface="Times New Roman" pitchFamily="18" charset="0"/>
                          <a:cs typeface="Times New Roman" pitchFamily="18" charset="0"/>
                        </a:rPr>
                        <a:t>PCA is used for recognizing and storing face features</a:t>
                      </a:r>
                      <a:r>
                        <a:rPr lang="en-US" sz="1800" baseline="0" dirty="0" smtClean="0">
                          <a:latin typeface="Times New Roman" pitchFamily="18" charset="0"/>
                          <a:cs typeface="Times New Roman" pitchFamily="18" charset="0"/>
                        </a:rPr>
                        <a:t> which is matched to get prediction.</a:t>
                      </a:r>
                      <a:endParaRPr lang="en-US" sz="1800" dirty="0">
                        <a:latin typeface="Times New Roman" pitchFamily="18" charset="0"/>
                        <a:cs typeface="Times New Roman" pitchFamily="18" charset="0"/>
                      </a:endParaRPr>
                    </a:p>
                  </a:txBody>
                  <a:tcPr marL="91416" marR="91416" marT="45708" marB="45708"/>
                </a:tc>
                <a:tc>
                  <a:txBody>
                    <a:bodyPr/>
                    <a:lstStyle/>
                    <a:p>
                      <a:r>
                        <a:rPr lang="en-IN" sz="1800" dirty="0">
                          <a:latin typeface="Times New Roman" panose="02020603050405020304" pitchFamily="18" charset="0"/>
                          <a:cs typeface="Times New Roman" panose="02020603050405020304" pitchFamily="18" charset="0"/>
                        </a:rPr>
                        <a:t>PCA</a:t>
                      </a:r>
                      <a:r>
                        <a:rPr lang="en-IN" sz="1800" baseline="0" dirty="0">
                          <a:latin typeface="Times New Roman" panose="02020603050405020304" pitchFamily="18" charset="0"/>
                          <a:cs typeface="Times New Roman" panose="02020603050405020304" pitchFamily="18" charset="0"/>
                        </a:rPr>
                        <a:t> implementation in facial recognition </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indent="0">
                        <a:buFont typeface="+mj-lt"/>
                        <a:buNone/>
                      </a:pPr>
                      <a:r>
                        <a:rPr lang="en-US" sz="1800" dirty="0">
                          <a:latin typeface="Times New Roman" pitchFamily="18" charset="0"/>
                          <a:cs typeface="Times New Roman" pitchFamily="18" charset="0"/>
                        </a:rPr>
                        <a:t>Reduce the </a:t>
                      </a:r>
                      <a:r>
                        <a:rPr lang="en-US" sz="1800" dirty="0" smtClean="0">
                          <a:latin typeface="Times New Roman" pitchFamily="18" charset="0"/>
                          <a:cs typeface="Times New Roman" pitchFamily="18" charset="0"/>
                        </a:rPr>
                        <a:t>time,</a:t>
                      </a:r>
                      <a:endParaRPr lang="en-US" sz="1800" dirty="0">
                        <a:latin typeface="Times New Roman" pitchFamily="18" charset="0"/>
                        <a:cs typeface="Times New Roman" pitchFamily="18" charset="0"/>
                      </a:endParaRPr>
                    </a:p>
                    <a:p>
                      <a:pPr marL="0" indent="0">
                        <a:buFont typeface="+mj-lt"/>
                        <a:buNone/>
                      </a:pPr>
                      <a:r>
                        <a:rPr lang="en-US" sz="1800" dirty="0">
                          <a:latin typeface="Times New Roman" pitchFamily="18" charset="0"/>
                          <a:cs typeface="Times New Roman" pitchFamily="18" charset="0"/>
                        </a:rPr>
                        <a:t>Improved performance in the estimation of the attendance compared to the traditional attendance systems</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0" indent="0">
                        <a:buFont typeface="+mj-lt"/>
                        <a:buNone/>
                      </a:pPr>
                      <a:r>
                        <a:rPr lang="en-IN" sz="1800" dirty="0">
                          <a:latin typeface="Times New Roman" panose="02020603050405020304" pitchFamily="18" charset="0"/>
                          <a:cs typeface="Times New Roman" panose="02020603050405020304" pitchFamily="18" charset="0"/>
                        </a:rPr>
                        <a:t>Not fully</a:t>
                      </a:r>
                      <a:r>
                        <a:rPr lang="en-IN" sz="1800" baseline="0" dirty="0">
                          <a:latin typeface="Times New Roman" panose="02020603050405020304" pitchFamily="18" charset="0"/>
                          <a:cs typeface="Times New Roman" panose="02020603050405020304" pitchFamily="18" charset="0"/>
                        </a:rPr>
                        <a:t> accurate </a:t>
                      </a:r>
                      <a:endParaRPr lang="en-IN" sz="1800" dirty="0">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429642546"/>
                  </a:ext>
                </a:extLst>
              </a:tr>
              <a:tr h="2557113">
                <a:tc>
                  <a:txBody>
                    <a:bodyPr/>
                    <a:lstStyle/>
                    <a:p>
                      <a:pPr marL="0" indent="0" algn="l">
                        <a:buFont typeface="+mj-lt"/>
                        <a:buNone/>
                      </a:pP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Hongling</a:t>
                      </a:r>
                      <a:r>
                        <a:rPr lang="en-US" sz="1800" dirty="0" smtClean="0">
                          <a:latin typeface="Times New Roman" pitchFamily="18" charset="0"/>
                          <a:cs typeface="Times New Roman" pitchFamily="18" charset="0"/>
                        </a:rPr>
                        <a:t> Chen,</a:t>
                      </a:r>
                    </a:p>
                    <a:p>
                      <a:pPr marL="0" indent="0" algn="l">
                        <a:buFont typeface="+mj-lt"/>
                        <a:buNone/>
                      </a:pPr>
                      <a:r>
                        <a:rPr lang="en-US" sz="1800" dirty="0" smtClean="0">
                          <a:latin typeface="Times New Roman" pitchFamily="18" charset="0"/>
                          <a:cs typeface="Times New Roman" pitchFamily="18" charset="0"/>
                        </a:rPr>
                        <a:t>  Chen </a:t>
                      </a:r>
                      <a:r>
                        <a:rPr lang="en-US" sz="1800" dirty="0" err="1" smtClean="0">
                          <a:latin typeface="Times New Roman" pitchFamily="18" charset="0"/>
                          <a:cs typeface="Times New Roman" pitchFamily="18" charset="0"/>
                        </a:rPr>
                        <a:t>Haoyu</a:t>
                      </a:r>
                      <a:endParaRPr lang="en-US" sz="1800" dirty="0" smtClean="0">
                        <a:latin typeface="Times New Roman" pitchFamily="18" charset="0"/>
                        <a:cs typeface="Times New Roman" pitchFamily="18" charset="0"/>
                      </a:endParaRPr>
                    </a:p>
                    <a:p>
                      <a:pPr marL="0" indent="0" algn="l">
                        <a:buFont typeface="+mj-lt"/>
                        <a:buNone/>
                      </a:pPr>
                      <a:r>
                        <a:rPr lang="en-US" sz="1800" dirty="0" smtClean="0">
                          <a:latin typeface="Times New Roman" pitchFamily="18" charset="0"/>
                          <a:cs typeface="Times New Roman" pitchFamily="18" charset="0"/>
                        </a:rPr>
                        <a:t>(2015)</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algn="l"/>
                      <a:r>
                        <a:rPr lang="en-US" sz="1800" dirty="0" smtClean="0">
                          <a:latin typeface="Times New Roman" pitchFamily="18" charset="0"/>
                          <a:cs typeface="Times New Roman" pitchFamily="18" charset="0"/>
                        </a:rPr>
                        <a:t>Face Recognition Algorithm Based on VGG</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Network Model and SVM</a:t>
                      </a:r>
                      <a:endParaRPr lang="en-IN" sz="1800" dirty="0">
                        <a:latin typeface="Times New Roman" panose="02020603050405020304" pitchFamily="18" charset="0"/>
                        <a:cs typeface="Times New Roman" panose="02020603050405020304" pitchFamily="18" charset="0"/>
                      </a:endParaRPr>
                    </a:p>
                  </a:txBody>
                  <a:tcPr marL="91416" marR="91416" marT="45708" marB="45708"/>
                </a:tc>
                <a:tc>
                  <a:txBody>
                    <a:bodyPr/>
                    <a:lstStyle/>
                    <a:p>
                      <a:pPr marL="514350" indent="-514350" algn="just">
                        <a:buNone/>
                      </a:pPr>
                      <a:r>
                        <a:rPr lang="en-US" sz="1800" baseline="0" dirty="0" smtClean="0">
                          <a:latin typeface="Times New Roman" pitchFamily="18" charset="0"/>
                          <a:cs typeface="Times New Roman" pitchFamily="18" charset="0"/>
                        </a:rPr>
                        <a:t>Features extracted</a:t>
                      </a:r>
                    </a:p>
                    <a:p>
                      <a:pPr marL="514350" indent="-514350" algn="just">
                        <a:buNone/>
                      </a:pPr>
                      <a:r>
                        <a:rPr lang="en-US" sz="1800" baseline="0" dirty="0" smtClean="0">
                          <a:latin typeface="Times New Roman" pitchFamily="18" charset="0"/>
                          <a:cs typeface="Times New Roman" pitchFamily="18" charset="0"/>
                        </a:rPr>
                        <a:t> from VGG 16 is</a:t>
                      </a:r>
                    </a:p>
                    <a:p>
                      <a:pPr marL="514350" indent="-514350" algn="just">
                        <a:buNone/>
                      </a:pPr>
                      <a:r>
                        <a:rPr lang="en-US" sz="1800" baseline="0" dirty="0" smtClean="0">
                          <a:latin typeface="Times New Roman" pitchFamily="18" charset="0"/>
                          <a:cs typeface="Times New Roman" pitchFamily="18" charset="0"/>
                        </a:rPr>
                        <a:t> classified using</a:t>
                      </a:r>
                    </a:p>
                    <a:p>
                      <a:pPr marL="514350" indent="-514350" algn="just">
                        <a:buNone/>
                      </a:pPr>
                      <a:r>
                        <a:rPr lang="en-US" sz="1800" baseline="0" dirty="0" smtClean="0">
                          <a:latin typeface="Times New Roman" pitchFamily="18" charset="0"/>
                          <a:cs typeface="Times New Roman" pitchFamily="18" charset="0"/>
                        </a:rPr>
                        <a:t> SVM classifier.</a:t>
                      </a:r>
                    </a:p>
                  </a:txBody>
                  <a:tcPr marL="91416" marR="91416" marT="45708" marB="45708"/>
                </a:tc>
                <a:tc>
                  <a:txBody>
                    <a:bodyPr/>
                    <a:lstStyle/>
                    <a:p>
                      <a:pPr algn="l"/>
                      <a:r>
                        <a:rPr lang="en-IN" sz="1800" dirty="0">
                          <a:latin typeface="Times New Roman" panose="02020603050405020304" pitchFamily="18" charset="0"/>
                          <a:cs typeface="Times New Roman" panose="02020603050405020304" pitchFamily="18" charset="0"/>
                        </a:rPr>
                        <a:t>Use of transfer learning for model building.</a:t>
                      </a:r>
                    </a:p>
                  </a:txBody>
                  <a:tcPr marL="91416" marR="91416" marT="45708" marB="45708"/>
                </a:tc>
                <a:tc>
                  <a:txBody>
                    <a:bodyPr/>
                    <a:lstStyle/>
                    <a:p>
                      <a:pPr marL="0" marR="0" indent="0" algn="l" defTabSz="914126" rtl="0" eaLnBrk="1" fontAlgn="auto" latinLnBrk="0" hangingPunct="1">
                        <a:lnSpc>
                          <a:spcPct val="100000"/>
                        </a:lnSpc>
                        <a:spcBef>
                          <a:spcPts val="0"/>
                        </a:spcBef>
                        <a:spcAft>
                          <a:spcPts val="0"/>
                        </a:spcAft>
                        <a:buClrTx/>
                        <a:buSzTx/>
                        <a:buFont typeface="+mj-lt"/>
                        <a:buNone/>
                        <a:tabLst/>
                        <a:defRPr/>
                      </a:pPr>
                      <a:r>
                        <a:rPr lang="en-IN" sz="1800" dirty="0">
                          <a:latin typeface="Times New Roman" pitchFamily="18" charset="0"/>
                          <a:cs typeface="Times New Roman" pitchFamily="18" charset="0"/>
                        </a:rPr>
                        <a:t>Extract accurate </a:t>
                      </a:r>
                      <a:r>
                        <a:rPr lang="en-IN" sz="1800" dirty="0" smtClean="0">
                          <a:latin typeface="Times New Roman" pitchFamily="18" charset="0"/>
                          <a:cs typeface="Times New Roman" pitchFamily="18" charset="0"/>
                        </a:rPr>
                        <a:t>features ,</a:t>
                      </a:r>
                      <a:endParaRPr lang="en-IN" sz="1800" dirty="0">
                        <a:latin typeface="Times New Roman" pitchFamily="18" charset="0"/>
                        <a:cs typeface="Times New Roman" pitchFamily="18" charset="0"/>
                      </a:endParaRPr>
                    </a:p>
                    <a:p>
                      <a:pPr marL="0" marR="0" indent="0" algn="l" defTabSz="914126" rtl="0" eaLnBrk="1" fontAlgn="auto" latinLnBrk="0" hangingPunct="1">
                        <a:lnSpc>
                          <a:spcPct val="100000"/>
                        </a:lnSpc>
                        <a:spcBef>
                          <a:spcPts val="0"/>
                        </a:spcBef>
                        <a:spcAft>
                          <a:spcPts val="0"/>
                        </a:spcAft>
                        <a:buClrTx/>
                        <a:buSzTx/>
                        <a:buFont typeface="+mj-lt"/>
                        <a:buNone/>
                        <a:tabLst/>
                        <a:defRPr/>
                      </a:pPr>
                      <a:r>
                        <a:rPr lang="en-IN" sz="1800" dirty="0">
                          <a:latin typeface="Times New Roman" pitchFamily="18" charset="0"/>
                          <a:cs typeface="Times New Roman" pitchFamily="18" charset="0"/>
                        </a:rPr>
                        <a:t>Avoid irrelevant features in the calculation</a:t>
                      </a:r>
                    </a:p>
                  </a:txBody>
                  <a:tcPr marL="91416" marR="91416" marT="45708" marB="45708"/>
                </a:tc>
                <a:tc>
                  <a:txBody>
                    <a:bodyPr/>
                    <a:lstStyle/>
                    <a:p>
                      <a:pPr marL="0" indent="0" algn="l">
                        <a:buFont typeface="+mj-lt"/>
                        <a:buNone/>
                      </a:pPr>
                      <a:r>
                        <a:rPr lang="en-IN" sz="1800" dirty="0">
                          <a:latin typeface="Times New Roman" panose="02020603050405020304" pitchFamily="18" charset="0"/>
                          <a:cs typeface="Times New Roman" panose="02020603050405020304" pitchFamily="18" charset="0"/>
                        </a:rPr>
                        <a:t>Stores lots of parameter</a:t>
                      </a:r>
                    </a:p>
                  </a:txBody>
                  <a:tcPr marL="91416" marR="91416" marT="45708" marB="45708"/>
                </a:tc>
                <a:extLst>
                  <a:ext uri="{0D108BD9-81ED-4DB2-BD59-A6C34878D82A}">
                    <a16:rowId xmlns:a16="http://schemas.microsoft.com/office/drawing/2014/main" val="4081933721"/>
                  </a:ext>
                </a:extLst>
              </a:tr>
            </a:tbl>
          </a:graphicData>
        </a:graphic>
      </p:graphicFrame>
    </p:spTree>
    <p:extLst>
      <p:ext uri="{BB962C8B-B14F-4D97-AF65-F5344CB8AC3E}">
        <p14:creationId xmlns:p14="http://schemas.microsoft.com/office/powerpoint/2010/main" val="426878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latin typeface="Times New Roman" panose="02020603050405020304" pitchFamily="18" charset="0"/>
                <a:cs typeface="Times New Roman" panose="02020603050405020304" pitchFamily="18" charset="0"/>
              </a:rPr>
              <a:t>Motivation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982" y="1412776"/>
            <a:ext cx="10512862" cy="4351338"/>
          </a:xfrm>
        </p:spPr>
        <p:txBody>
          <a:bodyPr>
            <a:normAutofit/>
          </a:bodyPr>
          <a:lstStyle/>
          <a:p>
            <a:pPr>
              <a:lnSpc>
                <a:spcPct val="150000"/>
              </a:lnSpc>
            </a:pPr>
            <a:r>
              <a:rPr lang="en-IN" dirty="0" smtClean="0">
                <a:latin typeface="Times New Roman" panose="02020603050405020304" pitchFamily="18" charset="0"/>
                <a:cs typeface="Times New Roman" panose="02020603050405020304" pitchFamily="18" charset="0"/>
              </a:rPr>
              <a:t>As attendance is very important, it confirms that each and every student will have their attendance in their presence.</a:t>
            </a:r>
          </a:p>
          <a:p>
            <a:pPr>
              <a:lnSpc>
                <a:spcPct val="150000"/>
              </a:lnSpc>
            </a:pPr>
            <a:r>
              <a:rPr lang="en-IN" dirty="0" smtClean="0">
                <a:latin typeface="Times New Roman" panose="02020603050405020304" pitchFamily="18" charset="0"/>
                <a:cs typeface="Times New Roman" panose="02020603050405020304" pitchFamily="18" charset="0"/>
              </a:rPr>
              <a:t>To prevent other students to put proxy or other malpractice.</a:t>
            </a:r>
          </a:p>
          <a:p>
            <a:pPr>
              <a:lnSpc>
                <a:spcPct val="150000"/>
              </a:lnSpc>
            </a:pPr>
            <a:r>
              <a:rPr lang="en-IN" dirty="0" smtClean="0">
                <a:latin typeface="Times New Roman" panose="02020603050405020304" pitchFamily="18" charset="0"/>
                <a:cs typeface="Times New Roman" panose="02020603050405020304" pitchFamily="18" charset="0"/>
              </a:rPr>
              <a:t>To provide proctoring system in exam room</a:t>
            </a:r>
          </a:p>
          <a:p>
            <a:pPr>
              <a:lnSpc>
                <a:spcPct val="150000"/>
              </a:lnSpc>
            </a:pPr>
            <a:r>
              <a:rPr lang="en-IN" dirty="0" smtClean="0">
                <a:latin typeface="Times New Roman" panose="02020603050405020304" pitchFamily="18" charset="0"/>
                <a:cs typeface="Times New Roman" panose="02020603050405020304" pitchFamily="18" charset="0"/>
              </a:rPr>
              <a:t>Help government in supervision of  quality education at the different levels of education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40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30" y="116632"/>
            <a:ext cx="10512862" cy="615602"/>
          </a:xfrm>
        </p:spPr>
        <p:txBody>
          <a:bodyPr>
            <a:normAutofit/>
          </a:bodyPr>
          <a:lstStyle/>
          <a:p>
            <a:r>
              <a:rPr lang="en-IN" sz="3200" b="1" dirty="0" smtClean="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1830" y="732234"/>
            <a:ext cx="10512862" cy="5760639"/>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Student attendance is essential in the teaching-learning process. To record student attendance, several ways are followed, such as recording attendance through student signatures, by calling their name etc. However, the process has several shortcomings, such as requiring a long time to record attendance, the attendance paper may be lost, the administration must enter attendance data one by one on a daily basis into the computer. Further, the attendance recording can be utilized for exam proctoring. Which is a system of invigilating the exam attendees by the invigilators. The system uses video and other anti-cheating methods to ensure integrity, credibility and </a:t>
            </a:r>
            <a:r>
              <a:rPr lang="en-IN" sz="2400" dirty="0" smtClean="0">
                <a:latin typeface="Times New Roman" panose="02020603050405020304" pitchFamily="18" charset="0"/>
                <a:cs typeface="Times New Roman" panose="02020603050405020304" pitchFamily="18" charset="0"/>
              </a:rPr>
              <a:t>authenticity during exams.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0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1674</TotalTime>
  <Words>1716</Words>
  <Application>Microsoft Office PowerPoint</Application>
  <PresentationFormat>Custom</PresentationFormat>
  <Paragraphs>190</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Bodoni MT Black</vt:lpstr>
      <vt:lpstr>Calibri</vt:lpstr>
      <vt:lpstr>Calibri Light</vt:lpstr>
      <vt:lpstr>Cooper Black</vt:lpstr>
      <vt:lpstr>Corbel</vt:lpstr>
      <vt:lpstr>新細明體</vt:lpstr>
      <vt:lpstr>Times New Roman</vt:lpstr>
      <vt:lpstr>Wingdings</vt:lpstr>
      <vt:lpstr>Office Theme</vt:lpstr>
      <vt:lpstr>PowerPoint Presentation</vt:lpstr>
      <vt:lpstr>Outline &amp; Content</vt:lpstr>
      <vt:lpstr>Abstract</vt:lpstr>
      <vt:lpstr>Literature survey</vt:lpstr>
      <vt:lpstr>Continued..</vt:lpstr>
      <vt:lpstr>Continued..</vt:lpstr>
      <vt:lpstr>Continued..</vt:lpstr>
      <vt:lpstr>Motivation</vt:lpstr>
      <vt:lpstr>Problem Statement</vt:lpstr>
      <vt:lpstr>Objectives</vt:lpstr>
      <vt:lpstr>System architecture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108</cp:revision>
  <dcterms:created xsi:type="dcterms:W3CDTF">2022-01-15T07:50:36Z</dcterms:created>
  <dcterms:modified xsi:type="dcterms:W3CDTF">2022-01-18T17:19:47Z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