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ab2fb459f_0_4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4ab2fb459f_0_4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ab2fb459f_0_4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4ab2fb459f_0_4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ab2fb459f_0_4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ab2fb459f_0_4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4ab2fb459f_0_4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4ab2fb459f_0_4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4ab2fb459f_0_4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4ab2fb459f_0_4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4ab2fb459f_0_4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4ab2fb459f_0_4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4ab2fb459f_0_4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4ab2fb459f_0_4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4ab2fb459f_0_4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4ab2fb459f_0_4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ab2fb459f_0_4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4ab2fb459f_0_4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4ab2fb459f_0_4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4ab2fb459f_0_4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ab2fb459f_0_4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ab2fb459f_0_4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ab2fb459f_0_4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ab2fb459f_0_4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ab2fb459f_0_4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ab2fb459f_0_4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ab2fb459f_0_3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ab2fb459f_0_3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ab2fb459f_0_35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4ab2fb459f_0_35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4ab2fb459f_0_35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ab2fb459f_0_3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4ab2fb459f_0_3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ab2fb459f_0_4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ab2fb459f_0_4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ab2fb459f_0_50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4ab2fb459f_0_50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4ab2fb459f_0_50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_P00003">
  <p:cSld name="Infographic_P0000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81001" y="675857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b="0" sz="12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381001" y="133351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Roboto"/>
              <a:buNone/>
              <a:defRPr sz="2800">
                <a:solidFill>
                  <a:srgbClr val="7F7F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gif"/><Relationship Id="rId4" Type="http://schemas.openxmlformats.org/officeDocument/2006/relationships/image" Target="../media/image4.jpg"/><Relationship Id="rId9" Type="http://schemas.openxmlformats.org/officeDocument/2006/relationships/image" Target="../media/image19.png"/><Relationship Id="rId5" Type="http://schemas.openxmlformats.org/officeDocument/2006/relationships/image" Target="../media/image28.jp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13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Roles and Responsibility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Responsibilities:Achieving</a:t>
            </a:r>
            <a:r>
              <a:rPr lang="en-GB"/>
              <a:t>  Zero DTC</a:t>
            </a:r>
            <a:endParaRPr/>
          </a:p>
        </p:txBody>
      </p:sp>
      <p:sp>
        <p:nvSpPr>
          <p:cNvPr id="386" name="Google Shape;386;p23"/>
          <p:cNvSpPr txBox="1"/>
          <p:nvPr>
            <p:ph idx="1" type="body"/>
          </p:nvPr>
        </p:nvSpPr>
        <p:spPr>
          <a:xfrm>
            <a:off x="311700" y="1229875"/>
            <a:ext cx="85206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CANoe Simulation:</a:t>
            </a:r>
            <a:r>
              <a:rPr lang="en-GB"/>
              <a:t> Initiate the CANoe simulation process.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UDS Extended Mode:</a:t>
            </a:r>
            <a:r>
              <a:rPr lang="en-GB"/>
              <a:t> Transition to the Extended Mode within UDS.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DTC Service Check:</a:t>
            </a:r>
            <a:r>
              <a:rPr lang="en-GB"/>
              <a:t> Utilize the 'Read DTC' service to determine the DTC status and count.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Master Requirement Cross-Check:</a:t>
            </a:r>
            <a:r>
              <a:rPr lang="en-GB"/>
              <a:t> Validate the identified DTCs against the Master Requirement sheet.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Message &amp; Signal Identification:</a:t>
            </a:r>
            <a:r>
              <a:rPr lang="en-GB"/>
              <a:t> Determine which messages and signals are triggering the DTCs.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DTC Resolution: </a:t>
            </a:r>
            <a:r>
              <a:rPr lang="en-GB"/>
              <a:t>Implement recovery conditions to resolve the identified DTCs.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Achieving Zero DTC: </a:t>
            </a:r>
            <a:r>
              <a:rPr lang="en-GB"/>
              <a:t>Ensure all conditions are met to achieve a Zero DTC environment.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Execution Ready: </a:t>
            </a:r>
            <a:r>
              <a:rPr lang="en-GB"/>
              <a:t>With the Zero DTC environment set, proceed to the next phase of execution.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</a:t>
            </a:r>
            <a:r>
              <a:rPr lang="en-GB"/>
              <a:t>Test Case Design and Execution For Failsafe</a:t>
            </a:r>
            <a:endParaRPr/>
          </a:p>
        </p:txBody>
      </p:sp>
      <p:sp>
        <p:nvSpPr>
          <p:cNvPr id="392" name="Google Shape;39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Requirement Analysis: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Review the Master Requirement Sheet.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Filter requirements based on the vehicle type (HEV, EV, or Normal).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Test Case Design: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Design test cases based on the filtered requirements.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Specify unique preconditions for each requirement to ensure accurate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Automation Scripting with VtestStudio: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Utilize VtestStudio to craft automation test scripts tailored for CANoe execution.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</a:t>
            </a:r>
            <a:r>
              <a:rPr lang="en-GB"/>
              <a:t>Test Case Design and Execution For Failsafe</a:t>
            </a:r>
            <a:endParaRPr/>
          </a:p>
        </p:txBody>
      </p:sp>
      <p:sp>
        <p:nvSpPr>
          <p:cNvPr id="398" name="Google Shape;39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Script Integration into CANoe: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Import the automated test scripts into CANoe, preparing them for execution.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Test Execution: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Run the test scripts in CANoe.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Dynamically control parameters such as voltage, variant code, vehicle speed, etc., to simulate various scenarios.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r>
              <a:rPr lang="en-GB"/>
              <a:t>Camera Blockage Test Case Execution</a:t>
            </a:r>
            <a:endParaRPr/>
          </a:p>
        </p:txBody>
      </p:sp>
      <p:sp>
        <p:nvSpPr>
          <p:cNvPr id="404" name="Google Shape;40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Setting Pre-conditions: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 the engine is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the variant code as per the requirement.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Initiating Camera/Radar Blockage: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Simulate a blockage by assigning a specific value to the camera or radar signal.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r>
              <a:rPr lang="en-GB"/>
              <a:t>Camera Blockage Test Case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DTC Logging and Verification: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Verify that the DTC logs with the desired status mask (89 - active state).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Measure the time taken for detection.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Error Recovery</a:t>
            </a:r>
            <a:r>
              <a:rPr b="1" lang="en-GB"/>
              <a:t>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the blockage by assigning the recovery value to the signal.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 for the status change from active (89) to history state (08).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Example:Camera Blockage Test Case Execution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Execution Platforms: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test the scenario either in the Graphical window to check signal values or using test scripts in VtestStudio.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Flag Condition Verification: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test cases without a DTC number, verify the change in flag conditions to ensure requirements are met.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</a:t>
            </a:r>
            <a:r>
              <a:rPr lang="en-GB"/>
              <a:t>Test Report Compilation and Review</a:t>
            </a:r>
            <a:endParaRPr/>
          </a:p>
        </p:txBody>
      </p:sp>
      <p:sp>
        <p:nvSpPr>
          <p:cNvPr id="422" name="Google Shape;422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Report Collection:</a:t>
            </a:r>
            <a:r>
              <a:rPr lang="en-GB" sz="1500"/>
              <a:t>Gather all generated reports and attach them to the respective test cases.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Self-Review:</a:t>
            </a:r>
            <a:r>
              <a:rPr lang="en-GB" sz="1500"/>
              <a:t>Conduct a thorough self-review before submitting for the final review.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Addressing Comments:</a:t>
            </a:r>
            <a:r>
              <a:rPr lang="en-GB" sz="1500"/>
              <a:t>If any comments or discrepancies are found in the report, re-test and regenerate the report as required.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Final Review and Publishing:</a:t>
            </a:r>
            <a:r>
              <a:rPr lang="en-GB" sz="1500"/>
              <a:t>Once the final review is complete, publish the report in Jira.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500"/>
              <a:t>Include data such as the total number of pass  test cases, failed test cases, and non-applicable tests in the final report.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Conclusion:Challenges Faced During System Testing</a:t>
            </a:r>
            <a:endParaRPr/>
          </a:p>
        </p:txBody>
      </p:sp>
      <p:sp>
        <p:nvSpPr>
          <p:cNvPr id="428" name="Google Shape;428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ECU Hardware Limitations: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Mismatch between the customer's advanced hardware versions and our available versions can pose challenges. Creating a similar testing environment with a lower version of hardware might not always yield accurate results.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Flashing Risks: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During the flashing process, issues such as power interruptions or flashing the wrong file can render the ECU unusable or "bricked."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Complex Test Environment Setup: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Ensuring all components, like JTAG connectors, Trace32, and harness cables, are in proper condition can be intricate.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Conclusion:</a:t>
            </a:r>
            <a:r>
              <a:rPr lang="en-GB"/>
              <a:t>Challenges Faced During System Testing</a:t>
            </a:r>
            <a:endParaRPr/>
          </a:p>
        </p:txBody>
      </p:sp>
      <p:sp>
        <p:nvSpPr>
          <p:cNvPr id="434" name="Google Shape;434;p31"/>
          <p:cNvSpPr txBox="1"/>
          <p:nvPr>
            <p:ph idx="1" type="body"/>
          </p:nvPr>
        </p:nvSpPr>
        <p:spPr>
          <a:xfrm>
            <a:off x="311700" y="1229875"/>
            <a:ext cx="8520600" cy="4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Ensuring Zero DTC Environments: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Achieving a Zero DTC environment and ensuring no false positives or negatives during DTC checks.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Large Volume of Test Cases: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Managing and executing a vast number of test cases, especially when considering different vehicle types and conditions.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Time Constraints: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Meeting tight deadlines while ensuring comprehensive testing can be challenging.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Intermittent Failures: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Some issues might not be consistently reproducible, making them harder to diagnose and fix.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79541" y="1286940"/>
            <a:ext cx="6897249" cy="3229882"/>
          </a:xfrm>
          <a:custGeom>
            <a:rect b="b" l="l" r="r" t="t"/>
            <a:pathLst>
              <a:path extrusionOk="0" h="135283" w="288890">
                <a:moveTo>
                  <a:pt x="259393" y="36"/>
                </a:moveTo>
                <a:cubicBezTo>
                  <a:pt x="243890" y="53"/>
                  <a:pt x="231314" y="12629"/>
                  <a:pt x="231296" y="28132"/>
                </a:cubicBezTo>
                <a:lnTo>
                  <a:pt x="238746" y="28132"/>
                </a:lnTo>
                <a:cubicBezTo>
                  <a:pt x="238746" y="17915"/>
                  <a:pt x="246196" y="9241"/>
                  <a:pt x="256288" y="7698"/>
                </a:cubicBezTo>
                <a:cubicBezTo>
                  <a:pt x="266381" y="6173"/>
                  <a:pt x="276083" y="12239"/>
                  <a:pt x="279117" y="21977"/>
                </a:cubicBezTo>
                <a:cubicBezTo>
                  <a:pt x="282150" y="31732"/>
                  <a:pt x="277627" y="42233"/>
                  <a:pt x="268456" y="46703"/>
                </a:cubicBezTo>
                <a:cubicBezTo>
                  <a:pt x="259268" y="51172"/>
                  <a:pt x="248200" y="48264"/>
                  <a:pt x="242400" y="39856"/>
                </a:cubicBezTo>
                <a:lnTo>
                  <a:pt x="211785" y="70116"/>
                </a:lnTo>
                <a:lnTo>
                  <a:pt x="211732" y="70080"/>
                </a:lnTo>
                <a:lnTo>
                  <a:pt x="194296" y="87516"/>
                </a:lnTo>
                <a:cubicBezTo>
                  <a:pt x="201746" y="92642"/>
                  <a:pt x="204974" y="102025"/>
                  <a:pt x="202296" y="110646"/>
                </a:cubicBezTo>
                <a:cubicBezTo>
                  <a:pt x="199600" y="119284"/>
                  <a:pt x="191618" y="125155"/>
                  <a:pt x="182572" y="125155"/>
                </a:cubicBezTo>
                <a:cubicBezTo>
                  <a:pt x="173526" y="125155"/>
                  <a:pt x="165544" y="119284"/>
                  <a:pt x="162848" y="110646"/>
                </a:cubicBezTo>
                <a:cubicBezTo>
                  <a:pt x="160169" y="102025"/>
                  <a:pt x="163398" y="92642"/>
                  <a:pt x="170830" y="87516"/>
                </a:cubicBezTo>
                <a:lnTo>
                  <a:pt x="154848" y="71535"/>
                </a:lnTo>
                <a:lnTo>
                  <a:pt x="128827" y="45177"/>
                </a:lnTo>
                <a:cubicBezTo>
                  <a:pt x="135337" y="36681"/>
                  <a:pt x="136437" y="25240"/>
                  <a:pt x="131701" y="15662"/>
                </a:cubicBezTo>
                <a:cubicBezTo>
                  <a:pt x="126965" y="6066"/>
                  <a:pt x="117209" y="0"/>
                  <a:pt x="106514" y="0"/>
                </a:cubicBezTo>
                <a:cubicBezTo>
                  <a:pt x="95836" y="0"/>
                  <a:pt x="86062" y="6066"/>
                  <a:pt x="81326" y="15662"/>
                </a:cubicBezTo>
                <a:cubicBezTo>
                  <a:pt x="76591" y="25240"/>
                  <a:pt x="77708" y="36681"/>
                  <a:pt x="84200" y="45177"/>
                </a:cubicBezTo>
                <a:lnTo>
                  <a:pt x="51492" y="77867"/>
                </a:lnTo>
                <a:lnTo>
                  <a:pt x="51510" y="77885"/>
                </a:lnTo>
                <a:lnTo>
                  <a:pt x="42074" y="87321"/>
                </a:lnTo>
                <a:cubicBezTo>
                  <a:pt x="50481" y="93121"/>
                  <a:pt x="53372" y="104172"/>
                  <a:pt x="48902" y="113359"/>
                </a:cubicBezTo>
                <a:cubicBezTo>
                  <a:pt x="44433" y="122530"/>
                  <a:pt x="33932" y="127053"/>
                  <a:pt x="24194" y="124020"/>
                </a:cubicBezTo>
                <a:cubicBezTo>
                  <a:pt x="14456" y="120969"/>
                  <a:pt x="8390" y="111284"/>
                  <a:pt x="9933" y="101192"/>
                </a:cubicBezTo>
                <a:cubicBezTo>
                  <a:pt x="11476" y="91117"/>
                  <a:pt x="20150" y="83667"/>
                  <a:pt x="30349" y="83667"/>
                </a:cubicBezTo>
                <a:lnTo>
                  <a:pt x="30349" y="83667"/>
                </a:lnTo>
                <a:lnTo>
                  <a:pt x="30349" y="76218"/>
                </a:lnTo>
                <a:cubicBezTo>
                  <a:pt x="17294" y="76218"/>
                  <a:pt x="5942" y="85210"/>
                  <a:pt x="2980" y="97928"/>
                </a:cubicBezTo>
                <a:cubicBezTo>
                  <a:pt x="0" y="110628"/>
                  <a:pt x="6191" y="123718"/>
                  <a:pt x="17880" y="129500"/>
                </a:cubicBezTo>
                <a:cubicBezTo>
                  <a:pt x="29586" y="135283"/>
                  <a:pt x="43741" y="132250"/>
                  <a:pt x="52042" y="122175"/>
                </a:cubicBezTo>
                <a:cubicBezTo>
                  <a:pt x="60325" y="112100"/>
                  <a:pt x="60591" y="97626"/>
                  <a:pt x="52663" y="87250"/>
                </a:cubicBezTo>
                <a:lnTo>
                  <a:pt x="64990" y="74940"/>
                </a:lnTo>
                <a:lnTo>
                  <a:pt x="64973" y="74923"/>
                </a:lnTo>
                <a:lnTo>
                  <a:pt x="94789" y="45106"/>
                </a:lnTo>
                <a:cubicBezTo>
                  <a:pt x="87339" y="39962"/>
                  <a:pt x="84111" y="30597"/>
                  <a:pt x="86790" y="21959"/>
                </a:cubicBezTo>
                <a:cubicBezTo>
                  <a:pt x="89486" y="13339"/>
                  <a:pt x="97468" y="7450"/>
                  <a:pt x="106514" y="7450"/>
                </a:cubicBezTo>
                <a:cubicBezTo>
                  <a:pt x="115560" y="7450"/>
                  <a:pt x="123542" y="13339"/>
                  <a:pt x="126238" y="21959"/>
                </a:cubicBezTo>
                <a:cubicBezTo>
                  <a:pt x="128916" y="30597"/>
                  <a:pt x="125688" y="39962"/>
                  <a:pt x="118256" y="45106"/>
                </a:cubicBezTo>
                <a:lnTo>
                  <a:pt x="147877" y="75065"/>
                </a:lnTo>
                <a:lnTo>
                  <a:pt x="147877" y="75065"/>
                </a:lnTo>
                <a:lnTo>
                  <a:pt x="148906" y="76093"/>
                </a:lnTo>
                <a:lnTo>
                  <a:pt x="153252" y="80510"/>
                </a:lnTo>
                <a:lnTo>
                  <a:pt x="153269" y="80474"/>
                </a:lnTo>
                <a:lnTo>
                  <a:pt x="160240" y="87463"/>
                </a:lnTo>
                <a:cubicBezTo>
                  <a:pt x="153748" y="95941"/>
                  <a:pt x="152649" y="107382"/>
                  <a:pt x="157385" y="116960"/>
                </a:cubicBezTo>
                <a:cubicBezTo>
                  <a:pt x="162120" y="126556"/>
                  <a:pt x="171876" y="132604"/>
                  <a:pt x="182572" y="132604"/>
                </a:cubicBezTo>
                <a:cubicBezTo>
                  <a:pt x="193250" y="132604"/>
                  <a:pt x="203005" y="126556"/>
                  <a:pt x="207741" y="116960"/>
                </a:cubicBezTo>
                <a:cubicBezTo>
                  <a:pt x="212477" y="107382"/>
                  <a:pt x="211377" y="95941"/>
                  <a:pt x="204885" y="87463"/>
                </a:cubicBezTo>
                <a:lnTo>
                  <a:pt x="209887" y="82443"/>
                </a:lnTo>
                <a:lnTo>
                  <a:pt x="209887" y="82443"/>
                </a:lnTo>
                <a:lnTo>
                  <a:pt x="242329" y="50463"/>
                </a:lnTo>
                <a:cubicBezTo>
                  <a:pt x="249531" y="55962"/>
                  <a:pt x="258931" y="57647"/>
                  <a:pt x="267587" y="55004"/>
                </a:cubicBezTo>
                <a:cubicBezTo>
                  <a:pt x="276243" y="52361"/>
                  <a:pt x="283090" y="45709"/>
                  <a:pt x="285999" y="37142"/>
                </a:cubicBezTo>
                <a:cubicBezTo>
                  <a:pt x="288890" y="28557"/>
                  <a:pt x="287489" y="19121"/>
                  <a:pt x="282221" y="11760"/>
                </a:cubicBezTo>
                <a:cubicBezTo>
                  <a:pt x="276935" y="4399"/>
                  <a:pt x="268456" y="36"/>
                  <a:pt x="259393" y="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5000">
                <a:schemeClr val="accent2"/>
              </a:gs>
              <a:gs pos="68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138942" y="1580901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957799" y="3410438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326812" y="3398064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796447" y="1576006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903100" y="1755977"/>
            <a:ext cx="17298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about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my-self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03107" y="143348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01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741075" y="3274649"/>
            <a:ext cx="1729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Job Responsibilities</a:t>
            </a:r>
            <a:endParaRPr sz="12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741075" y="295215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02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505200" y="1755977"/>
            <a:ext cx="1729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Skills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505190" y="143348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03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511100" y="3274649"/>
            <a:ext cx="1729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511093" y="295215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04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1520851" y="3563339"/>
            <a:ext cx="368186" cy="364224"/>
            <a:chOff x="-64406125" y="3362225"/>
            <a:chExt cx="318225" cy="314800"/>
          </a:xfrm>
        </p:grpSpPr>
        <p:sp>
          <p:nvSpPr>
            <p:cNvPr id="109" name="Google Shape;109;p15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3339941" y="1712697"/>
            <a:ext cx="354311" cy="355909"/>
            <a:chOff x="-49764975" y="3551225"/>
            <a:chExt cx="299300" cy="300650"/>
          </a:xfrm>
        </p:grpSpPr>
        <p:sp>
          <p:nvSpPr>
            <p:cNvPr id="112" name="Google Shape;112;p15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5186467" y="3592597"/>
            <a:ext cx="367261" cy="367261"/>
            <a:chOff x="-65145700" y="3727425"/>
            <a:chExt cx="317425" cy="317425"/>
          </a:xfrm>
        </p:grpSpPr>
        <p:sp>
          <p:nvSpPr>
            <p:cNvPr id="124" name="Google Shape;124;p15"/>
            <p:cNvSpPr/>
            <p:nvPr/>
          </p:nvSpPr>
          <p:spPr>
            <a:xfrm>
              <a:off x="-65145700" y="376915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-64977150" y="3727425"/>
              <a:ext cx="148875" cy="147300"/>
            </a:xfrm>
            <a:custGeom>
              <a:rect b="b" l="l" r="r" t="t"/>
              <a:pathLst>
                <a:path extrusionOk="0" h="5892" w="5955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6989126" y="1750118"/>
            <a:ext cx="370934" cy="367521"/>
            <a:chOff x="-63679950" y="4093450"/>
            <a:chExt cx="320600" cy="317650"/>
          </a:xfrm>
        </p:grpSpPr>
        <p:sp>
          <p:nvSpPr>
            <p:cNvPr id="127" name="Google Shape;127;p15"/>
            <p:cNvSpPr/>
            <p:nvPr/>
          </p:nvSpPr>
          <p:spPr>
            <a:xfrm>
              <a:off x="-63595650" y="4093450"/>
              <a:ext cx="236300" cy="230425"/>
            </a:xfrm>
            <a:custGeom>
              <a:rect b="b" l="l" r="r" t="t"/>
              <a:pathLst>
                <a:path extrusionOk="0" h="9217" w="9452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-63679950" y="4233850"/>
              <a:ext cx="177250" cy="177250"/>
            </a:xfrm>
            <a:custGeom>
              <a:rect b="b" l="l" r="r" t="t"/>
              <a:pathLst>
                <a:path extrusionOk="0" h="7090" w="709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-63548400" y="4348850"/>
              <a:ext cx="185900" cy="62250"/>
            </a:xfrm>
            <a:custGeom>
              <a:rect b="b" l="l" r="r" t="t"/>
              <a:pathLst>
                <a:path extrusionOk="0" h="2490" w="7436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Details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514913" y="2121118"/>
            <a:ext cx="7871681" cy="2560431"/>
          </a:xfrm>
          <a:custGeom>
            <a:rect b="b" l="l" r="r" t="t"/>
            <a:pathLst>
              <a:path extrusionOk="0" h="146919" w="225857">
                <a:moveTo>
                  <a:pt x="197538" y="3343"/>
                </a:moveTo>
                <a:cubicBezTo>
                  <a:pt x="198976" y="2573"/>
                  <a:pt x="206714" y="1945"/>
                  <a:pt x="215688" y="1621"/>
                </a:cubicBezTo>
                <a:cubicBezTo>
                  <a:pt x="217166" y="1581"/>
                  <a:pt x="220650" y="1439"/>
                  <a:pt x="224641" y="1216"/>
                </a:cubicBezTo>
                <a:lnTo>
                  <a:pt x="224641" y="1"/>
                </a:lnTo>
                <a:cubicBezTo>
                  <a:pt x="214148" y="345"/>
                  <a:pt x="192839" y="1074"/>
                  <a:pt x="189962" y="2695"/>
                </a:cubicBezTo>
                <a:cubicBezTo>
                  <a:pt x="186620" y="4579"/>
                  <a:pt x="192859" y="5409"/>
                  <a:pt x="199625" y="7050"/>
                </a:cubicBezTo>
                <a:cubicBezTo>
                  <a:pt x="206755" y="8792"/>
                  <a:pt x="214270" y="9339"/>
                  <a:pt x="211677" y="11000"/>
                </a:cubicBezTo>
                <a:cubicBezTo>
                  <a:pt x="208841" y="12823"/>
                  <a:pt x="197498" y="12681"/>
                  <a:pt x="185506" y="12985"/>
                </a:cubicBezTo>
                <a:cubicBezTo>
                  <a:pt x="173535" y="13289"/>
                  <a:pt x="160490" y="13836"/>
                  <a:pt x="154069" y="16307"/>
                </a:cubicBezTo>
                <a:cubicBezTo>
                  <a:pt x="146898" y="19062"/>
                  <a:pt x="153967" y="21999"/>
                  <a:pt x="161259" y="25037"/>
                </a:cubicBezTo>
                <a:cubicBezTo>
                  <a:pt x="169605" y="28522"/>
                  <a:pt x="178031" y="32046"/>
                  <a:pt x="171306" y="36361"/>
                </a:cubicBezTo>
                <a:cubicBezTo>
                  <a:pt x="163569" y="41323"/>
                  <a:pt x="146736" y="41263"/>
                  <a:pt x="127999" y="41202"/>
                </a:cubicBezTo>
                <a:cubicBezTo>
                  <a:pt x="109606" y="41121"/>
                  <a:pt x="89634" y="41060"/>
                  <a:pt x="72153" y="47765"/>
                </a:cubicBezTo>
                <a:cubicBezTo>
                  <a:pt x="51026" y="55867"/>
                  <a:pt x="49304" y="67110"/>
                  <a:pt x="47258" y="80418"/>
                </a:cubicBezTo>
                <a:cubicBezTo>
                  <a:pt x="44564" y="97919"/>
                  <a:pt x="41303" y="119168"/>
                  <a:pt x="0" y="146493"/>
                </a:cubicBezTo>
                <a:lnTo>
                  <a:pt x="2573" y="146919"/>
                </a:lnTo>
                <a:lnTo>
                  <a:pt x="45921" y="146919"/>
                </a:lnTo>
                <a:cubicBezTo>
                  <a:pt x="69317" y="117547"/>
                  <a:pt x="68142" y="95509"/>
                  <a:pt x="67372" y="81329"/>
                </a:cubicBezTo>
                <a:cubicBezTo>
                  <a:pt x="66663" y="67920"/>
                  <a:pt x="66177" y="58967"/>
                  <a:pt x="83071" y="51755"/>
                </a:cubicBezTo>
                <a:cubicBezTo>
                  <a:pt x="97432" y="45638"/>
                  <a:pt x="113658" y="45780"/>
                  <a:pt x="133245" y="45942"/>
                </a:cubicBezTo>
                <a:cubicBezTo>
                  <a:pt x="154129" y="46144"/>
                  <a:pt x="179004" y="46367"/>
                  <a:pt x="187856" y="39278"/>
                </a:cubicBezTo>
                <a:cubicBezTo>
                  <a:pt x="195209" y="33383"/>
                  <a:pt x="182062" y="28481"/>
                  <a:pt x="172441" y="24896"/>
                </a:cubicBezTo>
                <a:cubicBezTo>
                  <a:pt x="164399" y="21857"/>
                  <a:pt x="158221" y="19244"/>
                  <a:pt x="163791" y="17279"/>
                </a:cubicBezTo>
                <a:cubicBezTo>
                  <a:pt x="169362" y="15314"/>
                  <a:pt x="179186" y="15071"/>
                  <a:pt x="191522" y="14788"/>
                </a:cubicBezTo>
                <a:cubicBezTo>
                  <a:pt x="204445" y="14484"/>
                  <a:pt x="220063" y="14261"/>
                  <a:pt x="223122" y="11810"/>
                </a:cubicBezTo>
                <a:cubicBezTo>
                  <a:pt x="225856" y="9623"/>
                  <a:pt x="214574" y="7880"/>
                  <a:pt x="206451" y="6604"/>
                </a:cubicBezTo>
                <a:cubicBezTo>
                  <a:pt x="199280" y="5470"/>
                  <a:pt x="195006" y="4700"/>
                  <a:pt x="197538" y="3343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" name="Google Shape;137;p16"/>
          <p:cNvCxnSpPr>
            <a:stCxn id="138" idx="4"/>
          </p:cNvCxnSpPr>
          <p:nvPr/>
        </p:nvCxnSpPr>
        <p:spPr>
          <a:xfrm>
            <a:off x="1016042" y="1943398"/>
            <a:ext cx="0" cy="2549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>
              <a:srgbClr val="000000">
                <a:alpha val="34000"/>
              </a:srgbClr>
            </a:outerShdw>
          </a:effectLst>
        </p:spPr>
      </p:cxnSp>
      <p:grpSp>
        <p:nvGrpSpPr>
          <p:cNvPr id="139" name="Google Shape;139;p16"/>
          <p:cNvGrpSpPr/>
          <p:nvPr/>
        </p:nvGrpSpPr>
        <p:grpSpPr>
          <a:xfrm>
            <a:off x="576693" y="1166907"/>
            <a:ext cx="878591" cy="878591"/>
            <a:chOff x="3403200" y="1694625"/>
            <a:chExt cx="820500" cy="820500"/>
          </a:xfrm>
        </p:grpSpPr>
        <p:sp>
          <p:nvSpPr>
            <p:cNvPr id="140" name="Google Shape;140;p16"/>
            <p:cNvSpPr/>
            <p:nvPr/>
          </p:nvSpPr>
          <p:spPr>
            <a:xfrm>
              <a:off x="3403200" y="1694625"/>
              <a:ext cx="820500" cy="82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5725" rotWithShape="0" algn="bl" dist="95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3498650" y="1790075"/>
              <a:ext cx="629700" cy="629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rotWithShape="0" algn="bl" dist="95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6"/>
          <p:cNvSpPr txBox="1"/>
          <p:nvPr/>
        </p:nvSpPr>
        <p:spPr>
          <a:xfrm>
            <a:off x="1519250" y="1363576"/>
            <a:ext cx="15417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Suduli Kumar Balabantaray | Specialist Engineer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1519248" y="1112825"/>
            <a:ext cx="1541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INTRO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>
            <a:off x="3646075" y="1904898"/>
            <a:ext cx="0" cy="957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>
              <a:srgbClr val="000000">
                <a:alpha val="34000"/>
              </a:srgbClr>
            </a:outerShdw>
          </a:effectLst>
        </p:spPr>
      </p:cxnSp>
      <p:grpSp>
        <p:nvGrpSpPr>
          <p:cNvPr id="144" name="Google Shape;144;p16"/>
          <p:cNvGrpSpPr/>
          <p:nvPr/>
        </p:nvGrpSpPr>
        <p:grpSpPr>
          <a:xfrm>
            <a:off x="3206789" y="1166907"/>
            <a:ext cx="878591" cy="878591"/>
            <a:chOff x="3403200" y="1694625"/>
            <a:chExt cx="820500" cy="820500"/>
          </a:xfrm>
        </p:grpSpPr>
        <p:sp>
          <p:nvSpPr>
            <p:cNvPr id="145" name="Google Shape;145;p16"/>
            <p:cNvSpPr/>
            <p:nvPr/>
          </p:nvSpPr>
          <p:spPr>
            <a:xfrm>
              <a:off x="3403200" y="1694625"/>
              <a:ext cx="820500" cy="8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5725" rotWithShape="0" algn="bl" dist="95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3498650" y="1790075"/>
              <a:ext cx="629700" cy="629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rotWithShape="0" algn="bl" dist="95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6"/>
          <p:cNvSpPr txBox="1"/>
          <p:nvPr/>
        </p:nvSpPr>
        <p:spPr>
          <a:xfrm>
            <a:off x="4149344" y="1363573"/>
            <a:ext cx="15417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7+</a:t>
            </a: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 years of expertise in Unit, Integration, and System Testing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4149344" y="1112825"/>
            <a:ext cx="1541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GROWTH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49" name="Google Shape;149;p16"/>
          <p:cNvCxnSpPr>
            <a:stCxn id="150" idx="4"/>
          </p:cNvCxnSpPr>
          <p:nvPr/>
        </p:nvCxnSpPr>
        <p:spPr>
          <a:xfrm rot="10800000">
            <a:off x="5569899" y="2878433"/>
            <a:ext cx="0" cy="1059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>
              <a:srgbClr val="000000">
                <a:alpha val="34000"/>
              </a:srgbClr>
            </a:outerShdw>
          </a:effectLst>
        </p:spPr>
      </p:cxnSp>
      <p:grpSp>
        <p:nvGrpSpPr>
          <p:cNvPr id="151" name="Google Shape;151;p16"/>
          <p:cNvGrpSpPr/>
          <p:nvPr/>
        </p:nvGrpSpPr>
        <p:grpSpPr>
          <a:xfrm rot="10800000">
            <a:off x="5130657" y="3836232"/>
            <a:ext cx="878591" cy="878591"/>
            <a:chOff x="3403200" y="1694625"/>
            <a:chExt cx="820500" cy="820500"/>
          </a:xfrm>
        </p:grpSpPr>
        <p:sp>
          <p:nvSpPr>
            <p:cNvPr id="152" name="Google Shape;152;p16"/>
            <p:cNvSpPr/>
            <p:nvPr/>
          </p:nvSpPr>
          <p:spPr>
            <a:xfrm>
              <a:off x="3403200" y="1694625"/>
              <a:ext cx="820500" cy="82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85725" rotWithShape="0" algn="bl" dist="95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498650" y="1790075"/>
              <a:ext cx="629700" cy="629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rotWithShape="0" algn="bl" dist="9525">
                <a:srgbClr val="000000">
                  <a:alpha val="34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16"/>
          <p:cNvSpPr txBox="1"/>
          <p:nvPr/>
        </p:nvSpPr>
        <p:spPr>
          <a:xfrm>
            <a:off x="3524774" y="3749909"/>
            <a:ext cx="1541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Roboto"/>
                <a:ea typeface="Roboto"/>
                <a:cs typeface="Roboto"/>
                <a:sym typeface="Roboto"/>
              </a:rPr>
              <a:t>Eager to contribute my testing expertise while continuously learning and growing.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524774" y="3499160"/>
            <a:ext cx="15417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Objective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833457" y="1420473"/>
            <a:ext cx="362288" cy="362285"/>
          </a:xfrm>
          <a:custGeom>
            <a:rect b="b" l="l" r="r" t="t"/>
            <a:pathLst>
              <a:path extrusionOk="0" h="12761" w="12760">
                <a:moveTo>
                  <a:pt x="7026" y="914"/>
                </a:moveTo>
                <a:lnTo>
                  <a:pt x="7026" y="1954"/>
                </a:lnTo>
                <a:cubicBezTo>
                  <a:pt x="7026" y="2174"/>
                  <a:pt x="7120" y="2332"/>
                  <a:pt x="7341" y="2363"/>
                </a:cubicBezTo>
                <a:cubicBezTo>
                  <a:pt x="7813" y="2489"/>
                  <a:pt x="8286" y="2647"/>
                  <a:pt x="8664" y="2899"/>
                </a:cubicBezTo>
                <a:cubicBezTo>
                  <a:pt x="8733" y="2954"/>
                  <a:pt x="8820" y="2979"/>
                  <a:pt x="8905" y="2979"/>
                </a:cubicBezTo>
                <a:cubicBezTo>
                  <a:pt x="9012" y="2979"/>
                  <a:pt x="9115" y="2938"/>
                  <a:pt x="9168" y="2868"/>
                </a:cubicBezTo>
                <a:lnTo>
                  <a:pt x="9924" y="2111"/>
                </a:lnTo>
                <a:lnTo>
                  <a:pt x="10712" y="2899"/>
                </a:lnTo>
                <a:lnTo>
                  <a:pt x="9956" y="3655"/>
                </a:lnTo>
                <a:cubicBezTo>
                  <a:pt x="9861" y="3781"/>
                  <a:pt x="9798" y="4002"/>
                  <a:pt x="9924" y="4159"/>
                </a:cubicBezTo>
                <a:cubicBezTo>
                  <a:pt x="10208" y="4600"/>
                  <a:pt x="10397" y="5041"/>
                  <a:pt x="10460" y="5514"/>
                </a:cubicBezTo>
                <a:cubicBezTo>
                  <a:pt x="10523" y="5703"/>
                  <a:pt x="10680" y="5829"/>
                  <a:pt x="10869" y="5829"/>
                </a:cubicBezTo>
                <a:lnTo>
                  <a:pt x="11941" y="5829"/>
                </a:lnTo>
                <a:lnTo>
                  <a:pt x="11941" y="6932"/>
                </a:lnTo>
                <a:lnTo>
                  <a:pt x="10869" y="6932"/>
                </a:lnTo>
                <a:cubicBezTo>
                  <a:pt x="10680" y="6932"/>
                  <a:pt x="10523" y="7058"/>
                  <a:pt x="10460" y="7247"/>
                </a:cubicBezTo>
                <a:cubicBezTo>
                  <a:pt x="10365" y="7719"/>
                  <a:pt x="10208" y="8192"/>
                  <a:pt x="9924" y="8570"/>
                </a:cubicBezTo>
                <a:cubicBezTo>
                  <a:pt x="9798" y="8727"/>
                  <a:pt x="9861" y="8979"/>
                  <a:pt x="9956" y="9105"/>
                </a:cubicBezTo>
                <a:lnTo>
                  <a:pt x="10712" y="9830"/>
                </a:lnTo>
                <a:lnTo>
                  <a:pt x="9924" y="10618"/>
                </a:lnTo>
                <a:lnTo>
                  <a:pt x="9168" y="9893"/>
                </a:lnTo>
                <a:cubicBezTo>
                  <a:pt x="9111" y="9817"/>
                  <a:pt x="8996" y="9775"/>
                  <a:pt x="8879" y="9775"/>
                </a:cubicBezTo>
                <a:cubicBezTo>
                  <a:pt x="8803" y="9775"/>
                  <a:pt x="8726" y="9793"/>
                  <a:pt x="8664" y="9830"/>
                </a:cubicBezTo>
                <a:cubicBezTo>
                  <a:pt x="8223" y="10114"/>
                  <a:pt x="7813" y="10303"/>
                  <a:pt x="7341" y="10397"/>
                </a:cubicBezTo>
                <a:cubicBezTo>
                  <a:pt x="7120" y="10429"/>
                  <a:pt x="7026" y="10586"/>
                  <a:pt x="7026" y="10775"/>
                </a:cubicBezTo>
                <a:lnTo>
                  <a:pt x="7026" y="11846"/>
                </a:lnTo>
                <a:lnTo>
                  <a:pt x="5923" y="11846"/>
                </a:lnTo>
                <a:lnTo>
                  <a:pt x="5923" y="10775"/>
                </a:lnTo>
                <a:cubicBezTo>
                  <a:pt x="5923" y="10586"/>
                  <a:pt x="5797" y="10429"/>
                  <a:pt x="5577" y="10397"/>
                </a:cubicBezTo>
                <a:cubicBezTo>
                  <a:pt x="5135" y="10271"/>
                  <a:pt x="4663" y="10114"/>
                  <a:pt x="4253" y="9830"/>
                </a:cubicBezTo>
                <a:cubicBezTo>
                  <a:pt x="4191" y="9793"/>
                  <a:pt x="4119" y="9775"/>
                  <a:pt x="4047" y="9775"/>
                </a:cubicBezTo>
                <a:cubicBezTo>
                  <a:pt x="3937" y="9775"/>
                  <a:pt x="3826" y="9817"/>
                  <a:pt x="3749" y="9893"/>
                </a:cubicBezTo>
                <a:lnTo>
                  <a:pt x="2993" y="10618"/>
                </a:lnTo>
                <a:lnTo>
                  <a:pt x="2206" y="9830"/>
                </a:lnTo>
                <a:lnTo>
                  <a:pt x="2962" y="9105"/>
                </a:lnTo>
                <a:cubicBezTo>
                  <a:pt x="3088" y="8979"/>
                  <a:pt x="3119" y="8727"/>
                  <a:pt x="2993" y="8570"/>
                </a:cubicBezTo>
                <a:cubicBezTo>
                  <a:pt x="2710" y="8160"/>
                  <a:pt x="2521" y="7719"/>
                  <a:pt x="2458" y="7247"/>
                </a:cubicBezTo>
                <a:cubicBezTo>
                  <a:pt x="2395" y="7058"/>
                  <a:pt x="2237" y="6932"/>
                  <a:pt x="2048" y="6932"/>
                </a:cubicBezTo>
                <a:lnTo>
                  <a:pt x="977" y="6932"/>
                </a:lnTo>
                <a:lnTo>
                  <a:pt x="977" y="5829"/>
                </a:lnTo>
                <a:lnTo>
                  <a:pt x="2048" y="5829"/>
                </a:lnTo>
                <a:cubicBezTo>
                  <a:pt x="2237" y="5829"/>
                  <a:pt x="2395" y="5703"/>
                  <a:pt x="2458" y="5514"/>
                </a:cubicBezTo>
                <a:cubicBezTo>
                  <a:pt x="2552" y="5041"/>
                  <a:pt x="2710" y="4569"/>
                  <a:pt x="2993" y="4159"/>
                </a:cubicBezTo>
                <a:cubicBezTo>
                  <a:pt x="3119" y="4002"/>
                  <a:pt x="3088" y="3781"/>
                  <a:pt x="2962" y="3655"/>
                </a:cubicBezTo>
                <a:lnTo>
                  <a:pt x="2206" y="2899"/>
                </a:lnTo>
                <a:lnTo>
                  <a:pt x="2993" y="2111"/>
                </a:lnTo>
                <a:lnTo>
                  <a:pt x="3749" y="2868"/>
                </a:lnTo>
                <a:cubicBezTo>
                  <a:pt x="3820" y="2938"/>
                  <a:pt x="3921" y="2979"/>
                  <a:pt x="4023" y="2979"/>
                </a:cubicBezTo>
                <a:cubicBezTo>
                  <a:pt x="4103" y="2979"/>
                  <a:pt x="4184" y="2954"/>
                  <a:pt x="4253" y="2899"/>
                </a:cubicBezTo>
                <a:cubicBezTo>
                  <a:pt x="4694" y="2647"/>
                  <a:pt x="5135" y="2426"/>
                  <a:pt x="5577" y="2363"/>
                </a:cubicBezTo>
                <a:cubicBezTo>
                  <a:pt x="5797" y="2332"/>
                  <a:pt x="5923" y="2174"/>
                  <a:pt x="5923" y="1954"/>
                </a:cubicBezTo>
                <a:lnTo>
                  <a:pt x="5923" y="914"/>
                </a:lnTo>
                <a:close/>
                <a:moveTo>
                  <a:pt x="5829" y="1"/>
                </a:moveTo>
                <a:cubicBezTo>
                  <a:pt x="5356" y="1"/>
                  <a:pt x="5009" y="347"/>
                  <a:pt x="5009" y="820"/>
                </a:cubicBezTo>
                <a:lnTo>
                  <a:pt x="5009" y="1576"/>
                </a:lnTo>
                <a:cubicBezTo>
                  <a:pt x="4631" y="1702"/>
                  <a:pt x="4285" y="1796"/>
                  <a:pt x="3970" y="2017"/>
                </a:cubicBezTo>
                <a:lnTo>
                  <a:pt x="3466" y="1481"/>
                </a:lnTo>
                <a:cubicBezTo>
                  <a:pt x="3308" y="1324"/>
                  <a:pt x="3103" y="1245"/>
                  <a:pt x="2891" y="1245"/>
                </a:cubicBezTo>
                <a:cubicBezTo>
                  <a:pt x="2678" y="1245"/>
                  <a:pt x="2458" y="1324"/>
                  <a:pt x="2269" y="1481"/>
                </a:cubicBezTo>
                <a:lnTo>
                  <a:pt x="1481" y="2269"/>
                </a:lnTo>
                <a:cubicBezTo>
                  <a:pt x="1166" y="2584"/>
                  <a:pt x="1166" y="3120"/>
                  <a:pt x="1481" y="3466"/>
                </a:cubicBezTo>
                <a:lnTo>
                  <a:pt x="2017" y="3970"/>
                </a:lnTo>
                <a:cubicBezTo>
                  <a:pt x="1796" y="4285"/>
                  <a:pt x="1701" y="4632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6"/>
                  <a:pt x="0" y="5829"/>
                </a:cubicBezTo>
                <a:lnTo>
                  <a:pt x="0" y="6932"/>
                </a:lnTo>
                <a:cubicBezTo>
                  <a:pt x="0" y="7404"/>
                  <a:pt x="347" y="7751"/>
                  <a:pt x="819" y="7751"/>
                </a:cubicBezTo>
                <a:lnTo>
                  <a:pt x="1575" y="7751"/>
                </a:lnTo>
                <a:cubicBezTo>
                  <a:pt x="1701" y="8097"/>
                  <a:pt x="1796" y="8475"/>
                  <a:pt x="2017" y="8759"/>
                </a:cubicBezTo>
                <a:lnTo>
                  <a:pt x="1481" y="9295"/>
                </a:lnTo>
                <a:cubicBezTo>
                  <a:pt x="1166" y="9610"/>
                  <a:pt x="1166" y="10114"/>
                  <a:pt x="1481" y="10460"/>
                </a:cubicBezTo>
                <a:lnTo>
                  <a:pt x="2269" y="11248"/>
                </a:lnTo>
                <a:cubicBezTo>
                  <a:pt x="2426" y="11405"/>
                  <a:pt x="2639" y="11484"/>
                  <a:pt x="2855" y="11484"/>
                </a:cubicBezTo>
                <a:cubicBezTo>
                  <a:pt x="3072" y="11484"/>
                  <a:pt x="3292" y="11405"/>
                  <a:pt x="3466" y="11248"/>
                </a:cubicBezTo>
                <a:lnTo>
                  <a:pt x="3970" y="10744"/>
                </a:lnTo>
                <a:cubicBezTo>
                  <a:pt x="4285" y="10933"/>
                  <a:pt x="4631" y="11059"/>
                  <a:pt x="5009" y="11185"/>
                </a:cubicBezTo>
                <a:lnTo>
                  <a:pt x="5009" y="11909"/>
                </a:lnTo>
                <a:cubicBezTo>
                  <a:pt x="5009" y="12382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382"/>
                  <a:pt x="7750" y="11909"/>
                </a:cubicBezTo>
                <a:lnTo>
                  <a:pt x="7750" y="11185"/>
                </a:lnTo>
                <a:cubicBezTo>
                  <a:pt x="8097" y="11059"/>
                  <a:pt x="8475" y="10933"/>
                  <a:pt x="8790" y="10744"/>
                </a:cubicBezTo>
                <a:lnTo>
                  <a:pt x="9294" y="11248"/>
                </a:lnTo>
                <a:cubicBezTo>
                  <a:pt x="9452" y="11405"/>
                  <a:pt x="9656" y="11484"/>
                  <a:pt x="9865" y="11484"/>
                </a:cubicBezTo>
                <a:cubicBezTo>
                  <a:pt x="10074" y="11484"/>
                  <a:pt x="10287" y="11405"/>
                  <a:pt x="10460" y="11248"/>
                </a:cubicBezTo>
                <a:lnTo>
                  <a:pt x="11247" y="10460"/>
                </a:lnTo>
                <a:cubicBezTo>
                  <a:pt x="11563" y="10145"/>
                  <a:pt x="11563" y="9641"/>
                  <a:pt x="11247" y="9295"/>
                </a:cubicBezTo>
                <a:lnTo>
                  <a:pt x="10743" y="8759"/>
                </a:lnTo>
                <a:cubicBezTo>
                  <a:pt x="10932" y="8444"/>
                  <a:pt x="11058" y="8097"/>
                  <a:pt x="11184" y="7751"/>
                </a:cubicBezTo>
                <a:lnTo>
                  <a:pt x="11941" y="7751"/>
                </a:lnTo>
                <a:cubicBezTo>
                  <a:pt x="12413" y="7751"/>
                  <a:pt x="12760" y="7404"/>
                  <a:pt x="12760" y="6932"/>
                </a:cubicBezTo>
                <a:lnTo>
                  <a:pt x="12760" y="5829"/>
                </a:lnTo>
                <a:cubicBezTo>
                  <a:pt x="12760" y="5356"/>
                  <a:pt x="12350" y="5010"/>
                  <a:pt x="11941" y="5010"/>
                </a:cubicBezTo>
                <a:lnTo>
                  <a:pt x="11184" y="5010"/>
                </a:lnTo>
                <a:cubicBezTo>
                  <a:pt x="11058" y="4632"/>
                  <a:pt x="10932" y="4285"/>
                  <a:pt x="10743" y="3970"/>
                </a:cubicBezTo>
                <a:lnTo>
                  <a:pt x="11247" y="3466"/>
                </a:lnTo>
                <a:cubicBezTo>
                  <a:pt x="11563" y="3151"/>
                  <a:pt x="11563" y="2647"/>
                  <a:pt x="11247" y="2269"/>
                </a:cubicBezTo>
                <a:lnTo>
                  <a:pt x="10460" y="1481"/>
                </a:lnTo>
                <a:cubicBezTo>
                  <a:pt x="10302" y="1324"/>
                  <a:pt x="10098" y="1245"/>
                  <a:pt x="9889" y="1245"/>
                </a:cubicBezTo>
                <a:cubicBezTo>
                  <a:pt x="9680" y="1245"/>
                  <a:pt x="9467" y="1324"/>
                  <a:pt x="9294" y="1481"/>
                </a:cubicBezTo>
                <a:lnTo>
                  <a:pt x="8790" y="2017"/>
                </a:lnTo>
                <a:cubicBezTo>
                  <a:pt x="8475" y="1796"/>
                  <a:pt x="8097" y="1702"/>
                  <a:pt x="7750" y="1576"/>
                </a:cubicBezTo>
                <a:lnTo>
                  <a:pt x="7750" y="820"/>
                </a:lnTo>
                <a:cubicBezTo>
                  <a:pt x="7750" y="347"/>
                  <a:pt x="7404" y="1"/>
                  <a:pt x="69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37202" y="1523328"/>
            <a:ext cx="156556" cy="156542"/>
          </a:xfrm>
          <a:custGeom>
            <a:rect b="b" l="l" r="r" t="t"/>
            <a:pathLst>
              <a:path extrusionOk="0" h="5514" w="5514">
                <a:moveTo>
                  <a:pt x="2773" y="820"/>
                </a:moveTo>
                <a:cubicBezTo>
                  <a:pt x="3813" y="820"/>
                  <a:pt x="4695" y="1702"/>
                  <a:pt x="4695" y="2742"/>
                </a:cubicBezTo>
                <a:cubicBezTo>
                  <a:pt x="4695" y="3813"/>
                  <a:pt x="3813" y="4695"/>
                  <a:pt x="2773" y="4695"/>
                </a:cubicBezTo>
                <a:cubicBezTo>
                  <a:pt x="1702" y="4695"/>
                  <a:pt x="820" y="3813"/>
                  <a:pt x="820" y="2742"/>
                </a:cubicBezTo>
                <a:cubicBezTo>
                  <a:pt x="820" y="1702"/>
                  <a:pt x="1702" y="820"/>
                  <a:pt x="2773" y="820"/>
                </a:cubicBezTo>
                <a:close/>
                <a:moveTo>
                  <a:pt x="2773" y="1"/>
                </a:moveTo>
                <a:cubicBezTo>
                  <a:pt x="1229" y="1"/>
                  <a:pt x="1" y="1198"/>
                  <a:pt x="1" y="2742"/>
                </a:cubicBezTo>
                <a:cubicBezTo>
                  <a:pt x="1" y="4285"/>
                  <a:pt x="1229" y="5514"/>
                  <a:pt x="2773" y="5514"/>
                </a:cubicBezTo>
                <a:cubicBezTo>
                  <a:pt x="4285" y="5514"/>
                  <a:pt x="5514" y="4285"/>
                  <a:pt x="5514" y="2742"/>
                </a:cubicBezTo>
                <a:cubicBezTo>
                  <a:pt x="5514" y="1229"/>
                  <a:pt x="4254" y="1"/>
                  <a:pt x="27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6"/>
          <p:cNvGrpSpPr/>
          <p:nvPr/>
        </p:nvGrpSpPr>
        <p:grpSpPr>
          <a:xfrm>
            <a:off x="5383485" y="4088336"/>
            <a:ext cx="380867" cy="374251"/>
            <a:chOff x="-60988625" y="2310475"/>
            <a:chExt cx="316650" cy="311150"/>
          </a:xfrm>
        </p:grpSpPr>
        <p:sp>
          <p:nvSpPr>
            <p:cNvPr id="158" name="Google Shape;158;p16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6"/>
          <p:cNvGrpSpPr/>
          <p:nvPr/>
        </p:nvGrpSpPr>
        <p:grpSpPr>
          <a:xfrm>
            <a:off x="3462950" y="1421246"/>
            <a:ext cx="366269" cy="369913"/>
            <a:chOff x="-64764500" y="2280550"/>
            <a:chExt cx="316650" cy="319800"/>
          </a:xfrm>
        </p:grpSpPr>
        <p:sp>
          <p:nvSpPr>
            <p:cNvPr id="165" name="Google Shape;165;p16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DCU </a:t>
            </a:r>
            <a:r>
              <a:rPr lang="en-GB"/>
              <a:t>Functionalities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311700" y="1107525"/>
            <a:ext cx="85740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 </a:t>
            </a:r>
            <a:endParaRPr b="1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288" y="1352225"/>
            <a:ext cx="1121075" cy="11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550" y="1107525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150" y="110752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1164800" y="2042100"/>
            <a:ext cx="1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Camera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6815575" y="2044325"/>
            <a:ext cx="71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Radar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4081388" y="1107513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 DCU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4182400" y="2453050"/>
            <a:ext cx="433200" cy="44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092550" y="4180775"/>
            <a:ext cx="612900" cy="517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092550" y="4239275"/>
            <a:ext cx="61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O/P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900" y="2796288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0550" y="33422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5850" y="3008152"/>
            <a:ext cx="1044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8900" y="22669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77163" y="2266950"/>
            <a:ext cx="60960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7"/>
          <p:cNvCxnSpPr>
            <a:stCxn id="174" idx="3"/>
            <a:endCxn id="185" idx="0"/>
          </p:cNvCxnSpPr>
          <p:nvPr/>
        </p:nvCxnSpPr>
        <p:spPr>
          <a:xfrm>
            <a:off x="2163050" y="1583775"/>
            <a:ext cx="730800" cy="68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7"/>
          <p:cNvCxnSpPr>
            <a:stCxn id="183" idx="3"/>
            <a:endCxn id="185" idx="2"/>
          </p:cNvCxnSpPr>
          <p:nvPr/>
        </p:nvCxnSpPr>
        <p:spPr>
          <a:xfrm flipH="1" rot="10800000">
            <a:off x="2163050" y="2876450"/>
            <a:ext cx="730800" cy="942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7"/>
          <p:cNvCxnSpPr>
            <a:stCxn id="185" idx="3"/>
            <a:endCxn id="173" idx="1"/>
          </p:cNvCxnSpPr>
          <p:nvPr/>
        </p:nvCxnSpPr>
        <p:spPr>
          <a:xfrm flipH="1" rot="10800000">
            <a:off x="3198500" y="1912650"/>
            <a:ext cx="628800" cy="6591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17"/>
          <p:cNvCxnSpPr>
            <a:stCxn id="175" idx="1"/>
            <a:endCxn id="186" idx="3"/>
          </p:cNvCxnSpPr>
          <p:nvPr/>
        </p:nvCxnSpPr>
        <p:spPr>
          <a:xfrm flipH="1">
            <a:off x="6186650" y="1583775"/>
            <a:ext cx="505500" cy="9879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17"/>
          <p:cNvCxnSpPr>
            <a:stCxn id="182" idx="1"/>
            <a:endCxn id="186" idx="2"/>
          </p:cNvCxnSpPr>
          <p:nvPr/>
        </p:nvCxnSpPr>
        <p:spPr>
          <a:xfrm rot="10800000">
            <a:off x="5881900" y="2876538"/>
            <a:ext cx="1050000" cy="396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7"/>
          <p:cNvCxnSpPr>
            <a:stCxn id="173" idx="3"/>
            <a:endCxn id="186" idx="1"/>
          </p:cNvCxnSpPr>
          <p:nvPr/>
        </p:nvCxnSpPr>
        <p:spPr>
          <a:xfrm>
            <a:off x="4948363" y="1912763"/>
            <a:ext cx="628800" cy="659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7"/>
          <p:cNvSpPr txBox="1"/>
          <p:nvPr/>
        </p:nvSpPr>
        <p:spPr>
          <a:xfrm>
            <a:off x="5461013" y="1877625"/>
            <a:ext cx="7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ZECU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1808813" y="2371563"/>
            <a:ext cx="71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ZECU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7967425" y="3284300"/>
            <a:ext cx="10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Camera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327550" y="4384050"/>
            <a:ext cx="7185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Radar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Responsibilities:Input Files </a:t>
            </a:r>
            <a:endParaRPr/>
          </a:p>
        </p:txBody>
      </p:sp>
      <p:sp>
        <p:nvSpPr>
          <p:cNvPr id="202" name="Google Shape;20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lang="en-GB"/>
              <a:t>Engage with clients to obtain essential input files and initiate project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2.Upon receipt, validate the input files provided by the client.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Master Requirement 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DBC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Executable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RQMT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CDD and DLL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9"/>
          <p:cNvGrpSpPr/>
          <p:nvPr/>
        </p:nvGrpSpPr>
        <p:grpSpPr>
          <a:xfrm>
            <a:off x="3100787" y="1537933"/>
            <a:ext cx="2928790" cy="2927741"/>
            <a:chOff x="1860442" y="1875402"/>
            <a:chExt cx="3905053" cy="3903655"/>
          </a:xfrm>
        </p:grpSpPr>
        <p:sp>
          <p:nvSpPr>
            <p:cNvPr id="209" name="Google Shape;209;p19"/>
            <p:cNvSpPr/>
            <p:nvPr/>
          </p:nvSpPr>
          <p:spPr>
            <a:xfrm>
              <a:off x="3844101" y="1875402"/>
              <a:ext cx="1647300" cy="1605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8437" y="354"/>
                  </a:lnTo>
                  <a:lnTo>
                    <a:pt x="16825" y="1216"/>
                  </a:lnTo>
                  <a:lnTo>
                    <a:pt x="25016" y="2635"/>
                  </a:lnTo>
                  <a:lnTo>
                    <a:pt x="33009" y="4408"/>
                  </a:lnTo>
                  <a:lnTo>
                    <a:pt x="40756" y="6689"/>
                  </a:lnTo>
                  <a:lnTo>
                    <a:pt x="48404" y="9476"/>
                  </a:lnTo>
                  <a:lnTo>
                    <a:pt x="55805" y="12618"/>
                  </a:lnTo>
                  <a:lnTo>
                    <a:pt x="63059" y="16165"/>
                  </a:lnTo>
                  <a:lnTo>
                    <a:pt x="70016" y="20168"/>
                  </a:lnTo>
                  <a:lnTo>
                    <a:pt x="76776" y="24476"/>
                  </a:lnTo>
                  <a:lnTo>
                    <a:pt x="83190" y="29239"/>
                  </a:lnTo>
                  <a:lnTo>
                    <a:pt x="89407" y="34307"/>
                  </a:lnTo>
                  <a:lnTo>
                    <a:pt x="95279" y="39679"/>
                  </a:lnTo>
                  <a:lnTo>
                    <a:pt x="100855" y="45456"/>
                  </a:lnTo>
                  <a:lnTo>
                    <a:pt x="106233" y="51537"/>
                  </a:lnTo>
                  <a:lnTo>
                    <a:pt x="111118" y="57922"/>
                  </a:lnTo>
                  <a:lnTo>
                    <a:pt x="115756" y="64560"/>
                  </a:lnTo>
                  <a:lnTo>
                    <a:pt x="120000" y="71452"/>
                  </a:lnTo>
                  <a:lnTo>
                    <a:pt x="82253" y="93293"/>
                  </a:lnTo>
                  <a:lnTo>
                    <a:pt x="85953" y="93902"/>
                  </a:lnTo>
                  <a:lnTo>
                    <a:pt x="88618" y="94358"/>
                  </a:lnTo>
                  <a:lnTo>
                    <a:pt x="90345" y="94915"/>
                  </a:lnTo>
                  <a:lnTo>
                    <a:pt x="91924" y="95625"/>
                  </a:lnTo>
                  <a:lnTo>
                    <a:pt x="93305" y="96689"/>
                  </a:lnTo>
                  <a:lnTo>
                    <a:pt x="94588" y="97905"/>
                  </a:lnTo>
                  <a:lnTo>
                    <a:pt x="95526" y="99425"/>
                  </a:lnTo>
                  <a:lnTo>
                    <a:pt x="96414" y="101250"/>
                  </a:lnTo>
                  <a:lnTo>
                    <a:pt x="96759" y="103226"/>
                  </a:lnTo>
                  <a:lnTo>
                    <a:pt x="96809" y="105152"/>
                  </a:lnTo>
                  <a:lnTo>
                    <a:pt x="96463" y="107077"/>
                  </a:lnTo>
                  <a:lnTo>
                    <a:pt x="95773" y="108952"/>
                  </a:lnTo>
                  <a:lnTo>
                    <a:pt x="94736" y="110574"/>
                  </a:lnTo>
                  <a:lnTo>
                    <a:pt x="93453" y="112043"/>
                  </a:lnTo>
                  <a:lnTo>
                    <a:pt x="91825" y="113209"/>
                  </a:lnTo>
                  <a:lnTo>
                    <a:pt x="90000" y="114070"/>
                  </a:lnTo>
                  <a:lnTo>
                    <a:pt x="88125" y="114425"/>
                  </a:lnTo>
                  <a:lnTo>
                    <a:pt x="86151" y="114527"/>
                  </a:lnTo>
                  <a:lnTo>
                    <a:pt x="84325" y="114172"/>
                  </a:lnTo>
                  <a:lnTo>
                    <a:pt x="82549" y="113462"/>
                  </a:lnTo>
                  <a:lnTo>
                    <a:pt x="80871" y="112398"/>
                  </a:lnTo>
                  <a:lnTo>
                    <a:pt x="79490" y="111081"/>
                  </a:lnTo>
                  <a:lnTo>
                    <a:pt x="78404" y="109408"/>
                  </a:lnTo>
                  <a:lnTo>
                    <a:pt x="77516" y="107280"/>
                  </a:lnTo>
                  <a:lnTo>
                    <a:pt x="77121" y="105152"/>
                  </a:lnTo>
                  <a:lnTo>
                    <a:pt x="77171" y="102871"/>
                  </a:lnTo>
                  <a:lnTo>
                    <a:pt x="77812" y="100743"/>
                  </a:lnTo>
                  <a:lnTo>
                    <a:pt x="78750" y="98260"/>
                  </a:lnTo>
                  <a:lnTo>
                    <a:pt x="80131" y="94560"/>
                  </a:lnTo>
                  <a:lnTo>
                    <a:pt x="36167" y="120000"/>
                  </a:lnTo>
                  <a:lnTo>
                    <a:pt x="33453" y="116148"/>
                  </a:lnTo>
                  <a:lnTo>
                    <a:pt x="30246" y="112500"/>
                  </a:lnTo>
                  <a:lnTo>
                    <a:pt x="26694" y="109206"/>
                  </a:lnTo>
                  <a:lnTo>
                    <a:pt x="22944" y="106418"/>
                  </a:lnTo>
                  <a:lnTo>
                    <a:pt x="18799" y="103935"/>
                  </a:lnTo>
                  <a:lnTo>
                    <a:pt x="14407" y="101908"/>
                  </a:lnTo>
                  <a:lnTo>
                    <a:pt x="9819" y="100287"/>
                  </a:lnTo>
                  <a:lnTo>
                    <a:pt x="5032" y="99324"/>
                  </a:lnTo>
                  <a:lnTo>
                    <a:pt x="0" y="98766"/>
                  </a:lnTo>
                  <a:lnTo>
                    <a:pt x="0" y="58885"/>
                  </a:lnTo>
                  <a:lnTo>
                    <a:pt x="2269" y="59949"/>
                  </a:lnTo>
                  <a:lnTo>
                    <a:pt x="4687" y="60557"/>
                  </a:lnTo>
                  <a:lnTo>
                    <a:pt x="7154" y="60861"/>
                  </a:lnTo>
                  <a:lnTo>
                    <a:pt x="9769" y="60557"/>
                  </a:lnTo>
                  <a:lnTo>
                    <a:pt x="12236" y="59847"/>
                  </a:lnTo>
                  <a:lnTo>
                    <a:pt x="14506" y="58783"/>
                  </a:lnTo>
                  <a:lnTo>
                    <a:pt x="16480" y="57314"/>
                  </a:lnTo>
                  <a:lnTo>
                    <a:pt x="18256" y="55540"/>
                  </a:lnTo>
                  <a:lnTo>
                    <a:pt x="19638" y="53513"/>
                  </a:lnTo>
                  <a:lnTo>
                    <a:pt x="20674" y="51131"/>
                  </a:lnTo>
                  <a:lnTo>
                    <a:pt x="21365" y="48648"/>
                  </a:lnTo>
                  <a:lnTo>
                    <a:pt x="21611" y="45962"/>
                  </a:lnTo>
                  <a:lnTo>
                    <a:pt x="21365" y="43327"/>
                  </a:lnTo>
                  <a:lnTo>
                    <a:pt x="20674" y="40844"/>
                  </a:lnTo>
                  <a:lnTo>
                    <a:pt x="19638" y="38462"/>
                  </a:lnTo>
                  <a:lnTo>
                    <a:pt x="18256" y="36435"/>
                  </a:lnTo>
                  <a:lnTo>
                    <a:pt x="16480" y="34662"/>
                  </a:lnTo>
                  <a:lnTo>
                    <a:pt x="14506" y="33141"/>
                  </a:lnTo>
                  <a:lnTo>
                    <a:pt x="12236" y="32077"/>
                  </a:lnTo>
                  <a:lnTo>
                    <a:pt x="9769" y="31368"/>
                  </a:lnTo>
                  <a:lnTo>
                    <a:pt x="7154" y="31114"/>
                  </a:lnTo>
                  <a:lnTo>
                    <a:pt x="4687" y="31368"/>
                  </a:lnTo>
                  <a:lnTo>
                    <a:pt x="2269" y="32027"/>
                  </a:lnTo>
                  <a:lnTo>
                    <a:pt x="0" y="33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2132975" y="4169557"/>
              <a:ext cx="1659600" cy="1609500"/>
            </a:xfrm>
            <a:custGeom>
              <a:rect b="b" l="l" r="r" t="t"/>
              <a:pathLst>
                <a:path extrusionOk="0" h="120000" w="120000">
                  <a:moveTo>
                    <a:pt x="83152" y="0"/>
                  </a:moveTo>
                  <a:lnTo>
                    <a:pt x="85700" y="3639"/>
                  </a:lnTo>
                  <a:lnTo>
                    <a:pt x="88542" y="6975"/>
                  </a:lnTo>
                  <a:lnTo>
                    <a:pt x="91727" y="10058"/>
                  </a:lnTo>
                  <a:lnTo>
                    <a:pt x="95108" y="12889"/>
                  </a:lnTo>
                  <a:lnTo>
                    <a:pt x="98734" y="15265"/>
                  </a:lnTo>
                  <a:lnTo>
                    <a:pt x="102654" y="17287"/>
                  </a:lnTo>
                  <a:lnTo>
                    <a:pt x="106770" y="18955"/>
                  </a:lnTo>
                  <a:lnTo>
                    <a:pt x="111033" y="20320"/>
                  </a:lnTo>
                  <a:lnTo>
                    <a:pt x="115394" y="21078"/>
                  </a:lnTo>
                  <a:lnTo>
                    <a:pt x="120000" y="21432"/>
                  </a:lnTo>
                  <a:lnTo>
                    <a:pt x="119755" y="60202"/>
                  </a:lnTo>
                  <a:lnTo>
                    <a:pt x="117550" y="59140"/>
                  </a:lnTo>
                  <a:lnTo>
                    <a:pt x="115149" y="58433"/>
                  </a:lnTo>
                  <a:lnTo>
                    <a:pt x="112650" y="58230"/>
                  </a:lnTo>
                  <a:lnTo>
                    <a:pt x="112552" y="58230"/>
                  </a:lnTo>
                  <a:lnTo>
                    <a:pt x="110004" y="58433"/>
                  </a:lnTo>
                  <a:lnTo>
                    <a:pt x="107603" y="59140"/>
                  </a:lnTo>
                  <a:lnTo>
                    <a:pt x="105398" y="60202"/>
                  </a:lnTo>
                  <a:lnTo>
                    <a:pt x="103340" y="61668"/>
                  </a:lnTo>
                  <a:lnTo>
                    <a:pt x="101625" y="63437"/>
                  </a:lnTo>
                  <a:lnTo>
                    <a:pt x="100253" y="65459"/>
                  </a:lnTo>
                  <a:lnTo>
                    <a:pt x="99126" y="67784"/>
                  </a:lnTo>
                  <a:lnTo>
                    <a:pt x="98440" y="70261"/>
                  </a:lnTo>
                  <a:lnTo>
                    <a:pt x="98195" y="72889"/>
                  </a:lnTo>
                  <a:lnTo>
                    <a:pt x="98440" y="75518"/>
                  </a:lnTo>
                  <a:lnTo>
                    <a:pt x="99077" y="78096"/>
                  </a:lnTo>
                  <a:lnTo>
                    <a:pt x="100155" y="80370"/>
                  </a:lnTo>
                  <a:lnTo>
                    <a:pt x="101527" y="82392"/>
                  </a:lnTo>
                  <a:lnTo>
                    <a:pt x="103242" y="84262"/>
                  </a:lnTo>
                  <a:lnTo>
                    <a:pt x="105202" y="85779"/>
                  </a:lnTo>
                  <a:lnTo>
                    <a:pt x="107505" y="86840"/>
                  </a:lnTo>
                  <a:lnTo>
                    <a:pt x="109906" y="87548"/>
                  </a:lnTo>
                  <a:lnTo>
                    <a:pt x="112503" y="87801"/>
                  </a:lnTo>
                  <a:lnTo>
                    <a:pt x="112552" y="87801"/>
                  </a:lnTo>
                  <a:lnTo>
                    <a:pt x="115051" y="87598"/>
                  </a:lnTo>
                  <a:lnTo>
                    <a:pt x="117354" y="86891"/>
                  </a:lnTo>
                  <a:lnTo>
                    <a:pt x="119608" y="85930"/>
                  </a:lnTo>
                  <a:lnTo>
                    <a:pt x="119314" y="120000"/>
                  </a:lnTo>
                  <a:lnTo>
                    <a:pt x="110935" y="119646"/>
                  </a:lnTo>
                  <a:lnTo>
                    <a:pt x="102654" y="118786"/>
                  </a:lnTo>
                  <a:lnTo>
                    <a:pt x="94520" y="117371"/>
                  </a:lnTo>
                  <a:lnTo>
                    <a:pt x="86582" y="115501"/>
                  </a:lnTo>
                  <a:lnTo>
                    <a:pt x="78791" y="113277"/>
                  </a:lnTo>
                  <a:lnTo>
                    <a:pt x="71245" y="110547"/>
                  </a:lnTo>
                  <a:lnTo>
                    <a:pt x="63846" y="107363"/>
                  </a:lnTo>
                  <a:lnTo>
                    <a:pt x="56643" y="103774"/>
                  </a:lnTo>
                  <a:lnTo>
                    <a:pt x="49734" y="99780"/>
                  </a:lnTo>
                  <a:lnTo>
                    <a:pt x="43021" y="95484"/>
                  </a:lnTo>
                  <a:lnTo>
                    <a:pt x="36651" y="90783"/>
                  </a:lnTo>
                  <a:lnTo>
                    <a:pt x="30477" y="85678"/>
                  </a:lnTo>
                  <a:lnTo>
                    <a:pt x="24548" y="80320"/>
                  </a:lnTo>
                  <a:lnTo>
                    <a:pt x="19011" y="74557"/>
                  </a:lnTo>
                  <a:lnTo>
                    <a:pt x="13768" y="68491"/>
                  </a:lnTo>
                  <a:lnTo>
                    <a:pt x="8819" y="62122"/>
                  </a:lnTo>
                  <a:lnTo>
                    <a:pt x="4213" y="55501"/>
                  </a:lnTo>
                  <a:lnTo>
                    <a:pt x="0" y="48626"/>
                  </a:lnTo>
                  <a:lnTo>
                    <a:pt x="38758" y="26032"/>
                  </a:lnTo>
                  <a:lnTo>
                    <a:pt x="35328" y="25425"/>
                  </a:lnTo>
                  <a:lnTo>
                    <a:pt x="32437" y="24869"/>
                  </a:lnTo>
                  <a:lnTo>
                    <a:pt x="30722" y="24465"/>
                  </a:lnTo>
                  <a:lnTo>
                    <a:pt x="29203" y="23656"/>
                  </a:lnTo>
                  <a:lnTo>
                    <a:pt x="27733" y="22695"/>
                  </a:lnTo>
                  <a:lnTo>
                    <a:pt x="26557" y="21432"/>
                  </a:lnTo>
                  <a:lnTo>
                    <a:pt x="25577" y="19966"/>
                  </a:lnTo>
                  <a:lnTo>
                    <a:pt x="24744" y="17994"/>
                  </a:lnTo>
                  <a:lnTo>
                    <a:pt x="24303" y="16074"/>
                  </a:lnTo>
                  <a:lnTo>
                    <a:pt x="24303" y="14102"/>
                  </a:lnTo>
                  <a:lnTo>
                    <a:pt x="24646" y="12283"/>
                  </a:lnTo>
                  <a:lnTo>
                    <a:pt x="25332" y="10412"/>
                  </a:lnTo>
                  <a:lnTo>
                    <a:pt x="26263" y="8744"/>
                  </a:lnTo>
                  <a:lnTo>
                    <a:pt x="27635" y="7329"/>
                  </a:lnTo>
                  <a:lnTo>
                    <a:pt x="29252" y="6116"/>
                  </a:lnTo>
                  <a:lnTo>
                    <a:pt x="31065" y="5307"/>
                  </a:lnTo>
                  <a:lnTo>
                    <a:pt x="32927" y="4852"/>
                  </a:lnTo>
                  <a:lnTo>
                    <a:pt x="34838" y="4852"/>
                  </a:lnTo>
                  <a:lnTo>
                    <a:pt x="36700" y="5206"/>
                  </a:lnTo>
                  <a:lnTo>
                    <a:pt x="38415" y="5914"/>
                  </a:lnTo>
                  <a:lnTo>
                    <a:pt x="40032" y="6874"/>
                  </a:lnTo>
                  <a:lnTo>
                    <a:pt x="41502" y="8289"/>
                  </a:lnTo>
                  <a:lnTo>
                    <a:pt x="42629" y="9957"/>
                  </a:lnTo>
                  <a:lnTo>
                    <a:pt x="43462" y="12030"/>
                  </a:lnTo>
                  <a:lnTo>
                    <a:pt x="43903" y="14203"/>
                  </a:lnTo>
                  <a:lnTo>
                    <a:pt x="43805" y="16427"/>
                  </a:lnTo>
                  <a:lnTo>
                    <a:pt x="43217" y="18601"/>
                  </a:lnTo>
                  <a:lnTo>
                    <a:pt x="42188" y="21381"/>
                  </a:lnTo>
                  <a:lnTo>
                    <a:pt x="40914" y="24717"/>
                  </a:lnTo>
                  <a:lnTo>
                    <a:pt x="83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553942" y="4164133"/>
              <a:ext cx="1923900" cy="1614900"/>
            </a:xfrm>
            <a:custGeom>
              <a:rect b="b" l="l" r="r" t="t"/>
              <a:pathLst>
                <a:path extrusionOk="0" h="120000" w="120000">
                  <a:moveTo>
                    <a:pt x="49429" y="0"/>
                  </a:moveTo>
                  <a:lnTo>
                    <a:pt x="77716" y="20344"/>
                  </a:lnTo>
                  <a:lnTo>
                    <a:pt x="75940" y="21754"/>
                  </a:lnTo>
                  <a:lnTo>
                    <a:pt x="74376" y="23466"/>
                  </a:lnTo>
                  <a:lnTo>
                    <a:pt x="73107" y="25581"/>
                  </a:lnTo>
                  <a:lnTo>
                    <a:pt x="72262" y="27696"/>
                  </a:lnTo>
                  <a:lnTo>
                    <a:pt x="71670" y="29911"/>
                  </a:lnTo>
                  <a:lnTo>
                    <a:pt x="71374" y="32177"/>
                  </a:lnTo>
                  <a:lnTo>
                    <a:pt x="71416" y="34494"/>
                  </a:lnTo>
                  <a:lnTo>
                    <a:pt x="71712" y="36760"/>
                  </a:lnTo>
                  <a:lnTo>
                    <a:pt x="72304" y="38976"/>
                  </a:lnTo>
                  <a:lnTo>
                    <a:pt x="73192" y="40990"/>
                  </a:lnTo>
                  <a:lnTo>
                    <a:pt x="74376" y="42803"/>
                  </a:lnTo>
                  <a:lnTo>
                    <a:pt x="75771" y="44515"/>
                  </a:lnTo>
                  <a:lnTo>
                    <a:pt x="77336" y="45824"/>
                  </a:lnTo>
                  <a:lnTo>
                    <a:pt x="79196" y="46882"/>
                  </a:lnTo>
                  <a:lnTo>
                    <a:pt x="81014" y="47587"/>
                  </a:lnTo>
                  <a:lnTo>
                    <a:pt x="82959" y="47939"/>
                  </a:lnTo>
                  <a:lnTo>
                    <a:pt x="84862" y="47939"/>
                  </a:lnTo>
                  <a:lnTo>
                    <a:pt x="86723" y="47486"/>
                  </a:lnTo>
                  <a:lnTo>
                    <a:pt x="88541" y="46781"/>
                  </a:lnTo>
                  <a:lnTo>
                    <a:pt x="90232" y="45723"/>
                  </a:lnTo>
                  <a:lnTo>
                    <a:pt x="91797" y="44414"/>
                  </a:lnTo>
                  <a:lnTo>
                    <a:pt x="93150" y="42752"/>
                  </a:lnTo>
                  <a:lnTo>
                    <a:pt x="94291" y="40788"/>
                  </a:lnTo>
                  <a:lnTo>
                    <a:pt x="95264" y="38522"/>
                  </a:lnTo>
                  <a:lnTo>
                    <a:pt x="95856" y="36055"/>
                  </a:lnTo>
                  <a:lnTo>
                    <a:pt x="96067" y="33587"/>
                  </a:lnTo>
                  <a:lnTo>
                    <a:pt x="120000" y="50759"/>
                  </a:lnTo>
                  <a:lnTo>
                    <a:pt x="116067" y="57759"/>
                  </a:lnTo>
                  <a:lnTo>
                    <a:pt x="111881" y="64607"/>
                  </a:lnTo>
                  <a:lnTo>
                    <a:pt x="107357" y="71053"/>
                  </a:lnTo>
                  <a:lnTo>
                    <a:pt x="102494" y="77196"/>
                  </a:lnTo>
                  <a:lnTo>
                    <a:pt x="97420" y="82987"/>
                  </a:lnTo>
                  <a:lnTo>
                    <a:pt x="92008" y="88426"/>
                  </a:lnTo>
                  <a:lnTo>
                    <a:pt x="86342" y="93562"/>
                  </a:lnTo>
                  <a:lnTo>
                    <a:pt x="80422" y="98195"/>
                  </a:lnTo>
                  <a:lnTo>
                    <a:pt x="74249" y="102425"/>
                  </a:lnTo>
                  <a:lnTo>
                    <a:pt x="67906" y="106302"/>
                  </a:lnTo>
                  <a:lnTo>
                    <a:pt x="61310" y="109727"/>
                  </a:lnTo>
                  <a:lnTo>
                    <a:pt x="54545" y="112597"/>
                  </a:lnTo>
                  <a:lnTo>
                    <a:pt x="47610" y="115165"/>
                  </a:lnTo>
                  <a:lnTo>
                    <a:pt x="40507" y="117079"/>
                  </a:lnTo>
                  <a:lnTo>
                    <a:pt x="33192" y="118590"/>
                  </a:lnTo>
                  <a:lnTo>
                    <a:pt x="25835" y="119546"/>
                  </a:lnTo>
                  <a:lnTo>
                    <a:pt x="18224" y="120000"/>
                  </a:lnTo>
                  <a:lnTo>
                    <a:pt x="18520" y="74578"/>
                  </a:lnTo>
                  <a:lnTo>
                    <a:pt x="16067" y="78002"/>
                  </a:lnTo>
                  <a:lnTo>
                    <a:pt x="14968" y="79563"/>
                  </a:lnTo>
                  <a:lnTo>
                    <a:pt x="13953" y="80872"/>
                  </a:lnTo>
                  <a:lnTo>
                    <a:pt x="12684" y="81930"/>
                  </a:lnTo>
                  <a:lnTo>
                    <a:pt x="11374" y="82635"/>
                  </a:lnTo>
                  <a:lnTo>
                    <a:pt x="9936" y="83088"/>
                  </a:lnTo>
                  <a:lnTo>
                    <a:pt x="8414" y="83239"/>
                  </a:lnTo>
                  <a:lnTo>
                    <a:pt x="6469" y="82987"/>
                  </a:lnTo>
                  <a:lnTo>
                    <a:pt x="4693" y="82182"/>
                  </a:lnTo>
                  <a:lnTo>
                    <a:pt x="3171" y="80973"/>
                  </a:lnTo>
                  <a:lnTo>
                    <a:pt x="1818" y="79412"/>
                  </a:lnTo>
                  <a:lnTo>
                    <a:pt x="887" y="77549"/>
                  </a:lnTo>
                  <a:lnTo>
                    <a:pt x="211" y="75434"/>
                  </a:lnTo>
                  <a:lnTo>
                    <a:pt x="0" y="73168"/>
                  </a:lnTo>
                  <a:lnTo>
                    <a:pt x="295" y="70801"/>
                  </a:lnTo>
                  <a:lnTo>
                    <a:pt x="887" y="68736"/>
                  </a:lnTo>
                  <a:lnTo>
                    <a:pt x="1902" y="66823"/>
                  </a:lnTo>
                  <a:lnTo>
                    <a:pt x="3255" y="65312"/>
                  </a:lnTo>
                  <a:lnTo>
                    <a:pt x="4778" y="64104"/>
                  </a:lnTo>
                  <a:lnTo>
                    <a:pt x="6553" y="63399"/>
                  </a:lnTo>
                  <a:lnTo>
                    <a:pt x="8456" y="63147"/>
                  </a:lnTo>
                  <a:lnTo>
                    <a:pt x="8541" y="63147"/>
                  </a:lnTo>
                  <a:lnTo>
                    <a:pt x="10021" y="63298"/>
                  </a:lnTo>
                  <a:lnTo>
                    <a:pt x="11501" y="63751"/>
                  </a:lnTo>
                  <a:lnTo>
                    <a:pt x="12811" y="64557"/>
                  </a:lnTo>
                  <a:lnTo>
                    <a:pt x="13995" y="65614"/>
                  </a:lnTo>
                  <a:lnTo>
                    <a:pt x="15052" y="66924"/>
                  </a:lnTo>
                  <a:lnTo>
                    <a:pt x="16067" y="68485"/>
                  </a:lnTo>
                  <a:lnTo>
                    <a:pt x="18520" y="72010"/>
                  </a:lnTo>
                  <a:lnTo>
                    <a:pt x="18816" y="21754"/>
                  </a:lnTo>
                  <a:lnTo>
                    <a:pt x="23002" y="21200"/>
                  </a:lnTo>
                  <a:lnTo>
                    <a:pt x="27145" y="20041"/>
                  </a:lnTo>
                  <a:lnTo>
                    <a:pt x="30993" y="18380"/>
                  </a:lnTo>
                  <a:lnTo>
                    <a:pt x="34756" y="16365"/>
                  </a:lnTo>
                  <a:lnTo>
                    <a:pt x="38224" y="13797"/>
                  </a:lnTo>
                  <a:lnTo>
                    <a:pt x="41479" y="10927"/>
                  </a:lnTo>
                  <a:lnTo>
                    <a:pt x="44439" y="7654"/>
                  </a:lnTo>
                  <a:lnTo>
                    <a:pt x="47061" y="3978"/>
                  </a:lnTo>
                  <a:lnTo>
                    <a:pt x="49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2138399" y="1875402"/>
              <a:ext cx="1938900" cy="1604100"/>
            </a:xfrm>
            <a:custGeom>
              <a:rect b="b" l="l" r="r" t="t"/>
              <a:pathLst>
                <a:path extrusionOk="0" h="120000" w="120000">
                  <a:moveTo>
                    <a:pt x="101628" y="0"/>
                  </a:moveTo>
                  <a:lnTo>
                    <a:pt x="101628" y="44664"/>
                  </a:lnTo>
                  <a:lnTo>
                    <a:pt x="103516" y="41825"/>
                  </a:lnTo>
                  <a:lnTo>
                    <a:pt x="105068" y="39645"/>
                  </a:lnTo>
                  <a:lnTo>
                    <a:pt x="106158" y="38326"/>
                  </a:lnTo>
                  <a:lnTo>
                    <a:pt x="107333" y="37262"/>
                  </a:lnTo>
                  <a:lnTo>
                    <a:pt x="108633" y="36451"/>
                  </a:lnTo>
                  <a:lnTo>
                    <a:pt x="110101" y="35994"/>
                  </a:lnTo>
                  <a:lnTo>
                    <a:pt x="111569" y="35842"/>
                  </a:lnTo>
                  <a:lnTo>
                    <a:pt x="113540" y="36096"/>
                  </a:lnTo>
                  <a:lnTo>
                    <a:pt x="115302" y="36907"/>
                  </a:lnTo>
                  <a:lnTo>
                    <a:pt x="116854" y="38124"/>
                  </a:lnTo>
                  <a:lnTo>
                    <a:pt x="118154" y="39645"/>
                  </a:lnTo>
                  <a:lnTo>
                    <a:pt x="119119" y="41571"/>
                  </a:lnTo>
                  <a:lnTo>
                    <a:pt x="119790" y="43700"/>
                  </a:lnTo>
                  <a:lnTo>
                    <a:pt x="120000" y="45982"/>
                  </a:lnTo>
                  <a:lnTo>
                    <a:pt x="119790" y="48314"/>
                  </a:lnTo>
                  <a:lnTo>
                    <a:pt x="119119" y="50443"/>
                  </a:lnTo>
                  <a:lnTo>
                    <a:pt x="118154" y="52370"/>
                  </a:lnTo>
                  <a:lnTo>
                    <a:pt x="116854" y="53891"/>
                  </a:lnTo>
                  <a:lnTo>
                    <a:pt x="115302" y="55107"/>
                  </a:lnTo>
                  <a:lnTo>
                    <a:pt x="113540" y="55918"/>
                  </a:lnTo>
                  <a:lnTo>
                    <a:pt x="111569" y="56172"/>
                  </a:lnTo>
                  <a:lnTo>
                    <a:pt x="110101" y="56020"/>
                  </a:lnTo>
                  <a:lnTo>
                    <a:pt x="108633" y="55462"/>
                  </a:lnTo>
                  <a:lnTo>
                    <a:pt x="107333" y="54752"/>
                  </a:lnTo>
                  <a:lnTo>
                    <a:pt x="106158" y="53688"/>
                  </a:lnTo>
                  <a:lnTo>
                    <a:pt x="105068" y="52370"/>
                  </a:lnTo>
                  <a:lnTo>
                    <a:pt x="103516" y="50139"/>
                  </a:lnTo>
                  <a:lnTo>
                    <a:pt x="101628" y="47351"/>
                  </a:lnTo>
                  <a:lnTo>
                    <a:pt x="101628" y="98808"/>
                  </a:lnTo>
                  <a:lnTo>
                    <a:pt x="97434" y="99366"/>
                  </a:lnTo>
                  <a:lnTo>
                    <a:pt x="93365" y="100329"/>
                  </a:lnTo>
                  <a:lnTo>
                    <a:pt x="89465" y="101951"/>
                  </a:lnTo>
                  <a:lnTo>
                    <a:pt x="85732" y="103979"/>
                  </a:lnTo>
                  <a:lnTo>
                    <a:pt x="82292" y="106362"/>
                  </a:lnTo>
                  <a:lnTo>
                    <a:pt x="79021" y="109252"/>
                  </a:lnTo>
                  <a:lnTo>
                    <a:pt x="76085" y="112446"/>
                  </a:lnTo>
                  <a:lnTo>
                    <a:pt x="73358" y="116096"/>
                  </a:lnTo>
                  <a:lnTo>
                    <a:pt x="70968" y="120000"/>
                  </a:lnTo>
                  <a:lnTo>
                    <a:pt x="42698" y="100430"/>
                  </a:lnTo>
                  <a:lnTo>
                    <a:pt x="44459" y="98910"/>
                  </a:lnTo>
                  <a:lnTo>
                    <a:pt x="45927" y="97084"/>
                  </a:lnTo>
                  <a:lnTo>
                    <a:pt x="47144" y="95006"/>
                  </a:lnTo>
                  <a:lnTo>
                    <a:pt x="47941" y="92877"/>
                  </a:lnTo>
                  <a:lnTo>
                    <a:pt x="48486" y="90595"/>
                  </a:lnTo>
                  <a:lnTo>
                    <a:pt x="48780" y="88365"/>
                  </a:lnTo>
                  <a:lnTo>
                    <a:pt x="48696" y="85982"/>
                  </a:lnTo>
                  <a:lnTo>
                    <a:pt x="48318" y="83700"/>
                  </a:lnTo>
                  <a:lnTo>
                    <a:pt x="47647" y="81470"/>
                  </a:lnTo>
                  <a:lnTo>
                    <a:pt x="46724" y="79442"/>
                  </a:lnTo>
                  <a:lnTo>
                    <a:pt x="45634" y="77667"/>
                  </a:lnTo>
                  <a:lnTo>
                    <a:pt x="44166" y="76096"/>
                  </a:lnTo>
                  <a:lnTo>
                    <a:pt x="42614" y="74778"/>
                  </a:lnTo>
                  <a:lnTo>
                    <a:pt x="40768" y="73713"/>
                  </a:lnTo>
                  <a:lnTo>
                    <a:pt x="38965" y="73054"/>
                  </a:lnTo>
                  <a:lnTo>
                    <a:pt x="37119" y="72801"/>
                  </a:lnTo>
                  <a:lnTo>
                    <a:pt x="35148" y="72801"/>
                  </a:lnTo>
                  <a:lnTo>
                    <a:pt x="33261" y="73257"/>
                  </a:lnTo>
                  <a:lnTo>
                    <a:pt x="31415" y="74068"/>
                  </a:lnTo>
                  <a:lnTo>
                    <a:pt x="29737" y="75183"/>
                  </a:lnTo>
                  <a:lnTo>
                    <a:pt x="28269" y="76603"/>
                  </a:lnTo>
                  <a:lnTo>
                    <a:pt x="26969" y="78276"/>
                  </a:lnTo>
                  <a:lnTo>
                    <a:pt x="25837" y="80253"/>
                  </a:lnTo>
                  <a:lnTo>
                    <a:pt x="24914" y="82534"/>
                  </a:lnTo>
                  <a:lnTo>
                    <a:pt x="24369" y="85019"/>
                  </a:lnTo>
                  <a:lnTo>
                    <a:pt x="24159" y="87503"/>
                  </a:lnTo>
                  <a:lnTo>
                    <a:pt x="0" y="70773"/>
                  </a:lnTo>
                  <a:lnTo>
                    <a:pt x="3900" y="63523"/>
                  </a:lnTo>
                  <a:lnTo>
                    <a:pt x="8053" y="56628"/>
                  </a:lnTo>
                  <a:lnTo>
                    <a:pt x="12541" y="49987"/>
                  </a:lnTo>
                  <a:lnTo>
                    <a:pt x="17364" y="43700"/>
                  </a:lnTo>
                  <a:lnTo>
                    <a:pt x="22481" y="37769"/>
                  </a:lnTo>
                  <a:lnTo>
                    <a:pt x="27808" y="32192"/>
                  </a:lnTo>
                  <a:lnTo>
                    <a:pt x="33554" y="26970"/>
                  </a:lnTo>
                  <a:lnTo>
                    <a:pt x="39384" y="22205"/>
                  </a:lnTo>
                  <a:lnTo>
                    <a:pt x="45550" y="17845"/>
                  </a:lnTo>
                  <a:lnTo>
                    <a:pt x="51925" y="13992"/>
                  </a:lnTo>
                  <a:lnTo>
                    <a:pt x="58511" y="10443"/>
                  </a:lnTo>
                  <a:lnTo>
                    <a:pt x="65305" y="7401"/>
                  </a:lnTo>
                  <a:lnTo>
                    <a:pt x="72268" y="4866"/>
                  </a:lnTo>
                  <a:lnTo>
                    <a:pt x="79356" y="2889"/>
                  </a:lnTo>
                  <a:lnTo>
                    <a:pt x="86696" y="1318"/>
                  </a:lnTo>
                  <a:lnTo>
                    <a:pt x="94078" y="354"/>
                  </a:lnTo>
                  <a:lnTo>
                    <a:pt x="1016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860442" y="2876044"/>
              <a:ext cx="1392600" cy="1891500"/>
            </a:xfrm>
            <a:custGeom>
              <a:rect b="b" l="l" r="r" t="t"/>
              <a:pathLst>
                <a:path extrusionOk="0" h="120000" w="120000">
                  <a:moveTo>
                    <a:pt x="21324" y="0"/>
                  </a:moveTo>
                  <a:lnTo>
                    <a:pt x="66601" y="19139"/>
                  </a:lnTo>
                  <a:lnTo>
                    <a:pt x="64849" y="15870"/>
                  </a:lnTo>
                  <a:lnTo>
                    <a:pt x="63855" y="13892"/>
                  </a:lnTo>
                  <a:lnTo>
                    <a:pt x="63213" y="12043"/>
                  </a:lnTo>
                  <a:lnTo>
                    <a:pt x="63096" y="10150"/>
                  </a:lnTo>
                  <a:lnTo>
                    <a:pt x="63505" y="8258"/>
                  </a:lnTo>
                  <a:lnTo>
                    <a:pt x="64673" y="6537"/>
                  </a:lnTo>
                  <a:lnTo>
                    <a:pt x="65959" y="5204"/>
                  </a:lnTo>
                  <a:lnTo>
                    <a:pt x="67594" y="3999"/>
                  </a:lnTo>
                  <a:lnTo>
                    <a:pt x="69522" y="3096"/>
                  </a:lnTo>
                  <a:lnTo>
                    <a:pt x="71684" y="2494"/>
                  </a:lnTo>
                  <a:lnTo>
                    <a:pt x="73904" y="2279"/>
                  </a:lnTo>
                  <a:lnTo>
                    <a:pt x="76299" y="2279"/>
                  </a:lnTo>
                  <a:lnTo>
                    <a:pt x="78403" y="2623"/>
                  </a:lnTo>
                  <a:lnTo>
                    <a:pt x="80564" y="3397"/>
                  </a:lnTo>
                  <a:lnTo>
                    <a:pt x="82492" y="4387"/>
                  </a:lnTo>
                  <a:lnTo>
                    <a:pt x="84011" y="5591"/>
                  </a:lnTo>
                  <a:lnTo>
                    <a:pt x="85238" y="7010"/>
                  </a:lnTo>
                  <a:lnTo>
                    <a:pt x="86056" y="8559"/>
                  </a:lnTo>
                  <a:lnTo>
                    <a:pt x="86465" y="10236"/>
                  </a:lnTo>
                  <a:lnTo>
                    <a:pt x="86348" y="11956"/>
                  </a:lnTo>
                  <a:lnTo>
                    <a:pt x="85881" y="13548"/>
                  </a:lnTo>
                  <a:lnTo>
                    <a:pt x="84946" y="15096"/>
                  </a:lnTo>
                  <a:lnTo>
                    <a:pt x="83719" y="16387"/>
                  </a:lnTo>
                  <a:lnTo>
                    <a:pt x="82200" y="17419"/>
                  </a:lnTo>
                  <a:lnTo>
                    <a:pt x="80564" y="18322"/>
                  </a:lnTo>
                  <a:lnTo>
                    <a:pt x="78695" y="18924"/>
                  </a:lnTo>
                  <a:lnTo>
                    <a:pt x="76708" y="19311"/>
                  </a:lnTo>
                  <a:lnTo>
                    <a:pt x="73729" y="19698"/>
                  </a:lnTo>
                  <a:lnTo>
                    <a:pt x="69113" y="20215"/>
                  </a:lnTo>
                  <a:lnTo>
                    <a:pt x="120000" y="41763"/>
                  </a:lnTo>
                  <a:lnTo>
                    <a:pt x="117896" y="45118"/>
                  </a:lnTo>
                  <a:lnTo>
                    <a:pt x="116144" y="48731"/>
                  </a:lnTo>
                  <a:lnTo>
                    <a:pt x="114917" y="52473"/>
                  </a:lnTo>
                  <a:lnTo>
                    <a:pt x="114099" y="56301"/>
                  </a:lnTo>
                  <a:lnTo>
                    <a:pt x="113924" y="60301"/>
                  </a:lnTo>
                  <a:lnTo>
                    <a:pt x="114099" y="64215"/>
                  </a:lnTo>
                  <a:lnTo>
                    <a:pt x="114800" y="68043"/>
                  </a:lnTo>
                  <a:lnTo>
                    <a:pt x="116027" y="71698"/>
                  </a:lnTo>
                  <a:lnTo>
                    <a:pt x="117779" y="75225"/>
                  </a:lnTo>
                  <a:lnTo>
                    <a:pt x="119941" y="78623"/>
                  </a:lnTo>
                  <a:lnTo>
                    <a:pt x="81148" y="94752"/>
                  </a:lnTo>
                  <a:lnTo>
                    <a:pt x="80973" y="92645"/>
                  </a:lnTo>
                  <a:lnTo>
                    <a:pt x="80155" y="90537"/>
                  </a:lnTo>
                  <a:lnTo>
                    <a:pt x="78928" y="88516"/>
                  </a:lnTo>
                  <a:lnTo>
                    <a:pt x="77409" y="86881"/>
                  </a:lnTo>
                  <a:lnTo>
                    <a:pt x="75540" y="85462"/>
                  </a:lnTo>
                  <a:lnTo>
                    <a:pt x="73437" y="84258"/>
                  </a:lnTo>
                  <a:lnTo>
                    <a:pt x="71100" y="83268"/>
                  </a:lnTo>
                  <a:lnTo>
                    <a:pt x="68646" y="82666"/>
                  </a:lnTo>
                  <a:lnTo>
                    <a:pt x="66075" y="82279"/>
                  </a:lnTo>
                  <a:lnTo>
                    <a:pt x="63446" y="82236"/>
                  </a:lnTo>
                  <a:lnTo>
                    <a:pt x="60759" y="82451"/>
                  </a:lnTo>
                  <a:lnTo>
                    <a:pt x="58130" y="82967"/>
                  </a:lnTo>
                  <a:lnTo>
                    <a:pt x="55676" y="83784"/>
                  </a:lnTo>
                  <a:lnTo>
                    <a:pt x="53339" y="84989"/>
                  </a:lnTo>
                  <a:lnTo>
                    <a:pt x="51411" y="86365"/>
                  </a:lnTo>
                  <a:lnTo>
                    <a:pt x="49776" y="87870"/>
                  </a:lnTo>
                  <a:lnTo>
                    <a:pt x="48549" y="89591"/>
                  </a:lnTo>
                  <a:lnTo>
                    <a:pt x="47614" y="91397"/>
                  </a:lnTo>
                  <a:lnTo>
                    <a:pt x="47088" y="93333"/>
                  </a:lnTo>
                  <a:lnTo>
                    <a:pt x="47030" y="95268"/>
                  </a:lnTo>
                  <a:lnTo>
                    <a:pt x="47322" y="97161"/>
                  </a:lnTo>
                  <a:lnTo>
                    <a:pt x="48023" y="99096"/>
                  </a:lnTo>
                  <a:lnTo>
                    <a:pt x="49133" y="100989"/>
                  </a:lnTo>
                  <a:lnTo>
                    <a:pt x="50886" y="102795"/>
                  </a:lnTo>
                  <a:lnTo>
                    <a:pt x="52930" y="104301"/>
                  </a:lnTo>
                  <a:lnTo>
                    <a:pt x="55267" y="105591"/>
                  </a:lnTo>
                  <a:lnTo>
                    <a:pt x="20798" y="119999"/>
                  </a:lnTo>
                  <a:lnTo>
                    <a:pt x="16650" y="113978"/>
                  </a:lnTo>
                  <a:lnTo>
                    <a:pt x="12852" y="107827"/>
                  </a:lnTo>
                  <a:lnTo>
                    <a:pt x="9464" y="101462"/>
                  </a:lnTo>
                  <a:lnTo>
                    <a:pt x="6601" y="94924"/>
                  </a:lnTo>
                  <a:lnTo>
                    <a:pt x="4264" y="88301"/>
                  </a:lnTo>
                  <a:lnTo>
                    <a:pt x="2453" y="81462"/>
                  </a:lnTo>
                  <a:lnTo>
                    <a:pt x="1110" y="74580"/>
                  </a:lnTo>
                  <a:lnTo>
                    <a:pt x="292" y="67526"/>
                  </a:lnTo>
                  <a:lnTo>
                    <a:pt x="0" y="60301"/>
                  </a:lnTo>
                  <a:lnTo>
                    <a:pt x="292" y="53075"/>
                  </a:lnTo>
                  <a:lnTo>
                    <a:pt x="1110" y="45978"/>
                  </a:lnTo>
                  <a:lnTo>
                    <a:pt x="2570" y="38924"/>
                  </a:lnTo>
                  <a:lnTo>
                    <a:pt x="4381" y="32086"/>
                  </a:lnTo>
                  <a:lnTo>
                    <a:pt x="6835" y="25333"/>
                  </a:lnTo>
                  <a:lnTo>
                    <a:pt x="9698" y="18709"/>
                  </a:lnTo>
                  <a:lnTo>
                    <a:pt x="13145" y="12344"/>
                  </a:lnTo>
                  <a:lnTo>
                    <a:pt x="16942" y="6021"/>
                  </a:lnTo>
                  <a:lnTo>
                    <a:pt x="21324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4372895" y="2885535"/>
              <a:ext cx="1392600" cy="1906500"/>
            </a:xfrm>
            <a:custGeom>
              <a:rect b="b" l="l" r="r" t="t"/>
              <a:pathLst>
                <a:path extrusionOk="0" h="120000" w="120000">
                  <a:moveTo>
                    <a:pt x="99201" y="0"/>
                  </a:moveTo>
                  <a:lnTo>
                    <a:pt x="103349" y="5889"/>
                  </a:lnTo>
                  <a:lnTo>
                    <a:pt x="107147" y="12076"/>
                  </a:lnTo>
                  <a:lnTo>
                    <a:pt x="110418" y="18392"/>
                  </a:lnTo>
                  <a:lnTo>
                    <a:pt x="113281" y="24836"/>
                  </a:lnTo>
                  <a:lnTo>
                    <a:pt x="115735" y="31450"/>
                  </a:lnTo>
                  <a:lnTo>
                    <a:pt x="117546" y="38236"/>
                  </a:lnTo>
                  <a:lnTo>
                    <a:pt x="118889" y="45149"/>
                  </a:lnTo>
                  <a:lnTo>
                    <a:pt x="119707" y="52147"/>
                  </a:lnTo>
                  <a:lnTo>
                    <a:pt x="120000" y="59231"/>
                  </a:lnTo>
                  <a:lnTo>
                    <a:pt x="119707" y="66614"/>
                  </a:lnTo>
                  <a:lnTo>
                    <a:pt x="118773" y="73741"/>
                  </a:lnTo>
                  <a:lnTo>
                    <a:pt x="117370" y="80825"/>
                  </a:lnTo>
                  <a:lnTo>
                    <a:pt x="115384" y="87823"/>
                  </a:lnTo>
                  <a:lnTo>
                    <a:pt x="112989" y="94608"/>
                  </a:lnTo>
                  <a:lnTo>
                    <a:pt x="109892" y="101223"/>
                  </a:lnTo>
                  <a:lnTo>
                    <a:pt x="106445" y="107667"/>
                  </a:lnTo>
                  <a:lnTo>
                    <a:pt x="102473" y="113982"/>
                  </a:lnTo>
                  <a:lnTo>
                    <a:pt x="97974" y="120000"/>
                  </a:lnTo>
                  <a:lnTo>
                    <a:pt x="53631" y="100497"/>
                  </a:lnTo>
                  <a:lnTo>
                    <a:pt x="54858" y="103100"/>
                  </a:lnTo>
                  <a:lnTo>
                    <a:pt x="55326" y="104167"/>
                  </a:lnTo>
                  <a:lnTo>
                    <a:pt x="56144" y="105704"/>
                  </a:lnTo>
                  <a:lnTo>
                    <a:pt x="56786" y="107581"/>
                  </a:lnTo>
                  <a:lnTo>
                    <a:pt x="56786" y="109416"/>
                  </a:lnTo>
                  <a:lnTo>
                    <a:pt x="56260" y="111294"/>
                  </a:lnTo>
                  <a:lnTo>
                    <a:pt x="55150" y="113001"/>
                  </a:lnTo>
                  <a:lnTo>
                    <a:pt x="53690" y="114366"/>
                  </a:lnTo>
                  <a:lnTo>
                    <a:pt x="51996" y="115476"/>
                  </a:lnTo>
                  <a:lnTo>
                    <a:pt x="50068" y="116372"/>
                  </a:lnTo>
                  <a:lnTo>
                    <a:pt x="47906" y="116884"/>
                  </a:lnTo>
                  <a:lnTo>
                    <a:pt x="45744" y="117098"/>
                  </a:lnTo>
                  <a:lnTo>
                    <a:pt x="43407" y="117012"/>
                  </a:lnTo>
                  <a:lnTo>
                    <a:pt x="41304" y="116671"/>
                  </a:lnTo>
                  <a:lnTo>
                    <a:pt x="39143" y="115903"/>
                  </a:lnTo>
                  <a:lnTo>
                    <a:pt x="37215" y="114879"/>
                  </a:lnTo>
                  <a:lnTo>
                    <a:pt x="35696" y="113684"/>
                  </a:lnTo>
                  <a:lnTo>
                    <a:pt x="34527" y="112275"/>
                  </a:lnTo>
                  <a:lnTo>
                    <a:pt x="33826" y="110611"/>
                  </a:lnTo>
                  <a:lnTo>
                    <a:pt x="33417" y="108990"/>
                  </a:lnTo>
                  <a:lnTo>
                    <a:pt x="33534" y="107283"/>
                  </a:lnTo>
                  <a:lnTo>
                    <a:pt x="34118" y="105704"/>
                  </a:lnTo>
                  <a:lnTo>
                    <a:pt x="35170" y="104167"/>
                  </a:lnTo>
                  <a:lnTo>
                    <a:pt x="36397" y="102972"/>
                  </a:lnTo>
                  <a:lnTo>
                    <a:pt x="37799" y="101906"/>
                  </a:lnTo>
                  <a:lnTo>
                    <a:pt x="39552" y="101095"/>
                  </a:lnTo>
                  <a:lnTo>
                    <a:pt x="41480" y="100497"/>
                  </a:lnTo>
                  <a:lnTo>
                    <a:pt x="43524" y="100113"/>
                  </a:lnTo>
                  <a:lnTo>
                    <a:pt x="46095" y="99815"/>
                  </a:lnTo>
                  <a:lnTo>
                    <a:pt x="46270" y="99815"/>
                  </a:lnTo>
                  <a:lnTo>
                    <a:pt x="46504" y="99815"/>
                  </a:lnTo>
                  <a:lnTo>
                    <a:pt x="46504" y="99815"/>
                  </a:lnTo>
                  <a:lnTo>
                    <a:pt x="50944" y="99388"/>
                  </a:lnTo>
                  <a:lnTo>
                    <a:pt x="408" y="77027"/>
                  </a:lnTo>
                  <a:lnTo>
                    <a:pt x="2395" y="73741"/>
                  </a:lnTo>
                  <a:lnTo>
                    <a:pt x="3972" y="70327"/>
                  </a:lnTo>
                  <a:lnTo>
                    <a:pt x="5199" y="66742"/>
                  </a:lnTo>
                  <a:lnTo>
                    <a:pt x="5900" y="63029"/>
                  </a:lnTo>
                  <a:lnTo>
                    <a:pt x="6075" y="59231"/>
                  </a:lnTo>
                  <a:lnTo>
                    <a:pt x="5900" y="55348"/>
                  </a:lnTo>
                  <a:lnTo>
                    <a:pt x="5082" y="51465"/>
                  </a:lnTo>
                  <a:lnTo>
                    <a:pt x="3855" y="47837"/>
                  </a:lnTo>
                  <a:lnTo>
                    <a:pt x="2103" y="44253"/>
                  </a:lnTo>
                  <a:lnTo>
                    <a:pt x="0" y="40924"/>
                  </a:lnTo>
                  <a:lnTo>
                    <a:pt x="40253" y="24281"/>
                  </a:lnTo>
                  <a:lnTo>
                    <a:pt x="40486" y="26372"/>
                  </a:lnTo>
                  <a:lnTo>
                    <a:pt x="41187" y="28463"/>
                  </a:lnTo>
                  <a:lnTo>
                    <a:pt x="42414" y="30469"/>
                  </a:lnTo>
                  <a:lnTo>
                    <a:pt x="44050" y="32133"/>
                  </a:lnTo>
                  <a:lnTo>
                    <a:pt x="45861" y="33627"/>
                  </a:lnTo>
                  <a:lnTo>
                    <a:pt x="48023" y="34779"/>
                  </a:lnTo>
                  <a:lnTo>
                    <a:pt x="50243" y="35675"/>
                  </a:lnTo>
                  <a:lnTo>
                    <a:pt x="52697" y="36358"/>
                  </a:lnTo>
                  <a:lnTo>
                    <a:pt x="55326" y="36742"/>
                  </a:lnTo>
                  <a:lnTo>
                    <a:pt x="58013" y="36827"/>
                  </a:lnTo>
                  <a:lnTo>
                    <a:pt x="60642" y="36571"/>
                  </a:lnTo>
                  <a:lnTo>
                    <a:pt x="63213" y="36059"/>
                  </a:lnTo>
                  <a:lnTo>
                    <a:pt x="65725" y="35163"/>
                  </a:lnTo>
                  <a:lnTo>
                    <a:pt x="68003" y="34054"/>
                  </a:lnTo>
                  <a:lnTo>
                    <a:pt x="70048" y="32731"/>
                  </a:lnTo>
                  <a:lnTo>
                    <a:pt x="71684" y="31152"/>
                  </a:lnTo>
                  <a:lnTo>
                    <a:pt x="72911" y="29530"/>
                  </a:lnTo>
                  <a:lnTo>
                    <a:pt x="73787" y="27652"/>
                  </a:lnTo>
                  <a:lnTo>
                    <a:pt x="74313" y="25775"/>
                  </a:lnTo>
                  <a:lnTo>
                    <a:pt x="74430" y="23854"/>
                  </a:lnTo>
                  <a:lnTo>
                    <a:pt x="74138" y="21934"/>
                  </a:lnTo>
                  <a:lnTo>
                    <a:pt x="73378" y="20056"/>
                  </a:lnTo>
                  <a:lnTo>
                    <a:pt x="72151" y="18179"/>
                  </a:lnTo>
                  <a:lnTo>
                    <a:pt x="70516" y="16386"/>
                  </a:lnTo>
                  <a:lnTo>
                    <a:pt x="68529" y="14850"/>
                  </a:lnTo>
                  <a:lnTo>
                    <a:pt x="66134" y="13655"/>
                  </a:lnTo>
                  <a:lnTo>
                    <a:pt x="992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boto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19"/>
          <p:cNvSpPr txBox="1"/>
          <p:nvPr>
            <p:ph type="title"/>
          </p:nvPr>
        </p:nvSpPr>
        <p:spPr>
          <a:xfrm>
            <a:off x="381001" y="266701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Responsibilities:Hardware Setup Checklist </a:t>
            </a:r>
            <a:endParaRPr/>
          </a:p>
        </p:txBody>
      </p:sp>
      <p:grpSp>
        <p:nvGrpSpPr>
          <p:cNvPr id="216" name="Google Shape;216;p19"/>
          <p:cNvGrpSpPr/>
          <p:nvPr/>
        </p:nvGrpSpPr>
        <p:grpSpPr>
          <a:xfrm>
            <a:off x="966071" y="1282245"/>
            <a:ext cx="1843425" cy="609438"/>
            <a:chOff x="1159954" y="2145081"/>
            <a:chExt cx="2457900" cy="812584"/>
          </a:xfrm>
        </p:grpSpPr>
        <p:sp>
          <p:nvSpPr>
            <p:cNvPr id="217" name="Google Shape;217;p19"/>
            <p:cNvSpPr txBox="1"/>
            <p:nvPr/>
          </p:nvSpPr>
          <p:spPr>
            <a:xfrm>
              <a:off x="1159954" y="2444665"/>
              <a:ext cx="2457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Ensure it aligns with the specific hardware requirements</a:t>
              </a:r>
              <a:endParaRPr sz="1100"/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1159954" y="2145081"/>
              <a:ext cx="21843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JTAG Connector</a:t>
              </a:r>
              <a:endParaRPr b="0" sz="900" u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6560206" y="3673847"/>
            <a:ext cx="1843425" cy="611741"/>
            <a:chOff x="8746941" y="4633969"/>
            <a:chExt cx="2457900" cy="815655"/>
          </a:xfrm>
        </p:grpSpPr>
        <p:sp>
          <p:nvSpPr>
            <p:cNvPr id="220" name="Google Shape;220;p19"/>
            <p:cNvSpPr txBox="1"/>
            <p:nvPr/>
          </p:nvSpPr>
          <p:spPr>
            <a:xfrm>
              <a:off x="8746941" y="4633969"/>
              <a:ext cx="16800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JIG Pin Connections</a:t>
              </a:r>
              <a:endParaRPr sz="1100"/>
            </a:p>
          </p:txBody>
        </p:sp>
        <p:sp>
          <p:nvSpPr>
            <p:cNvPr id="221" name="Google Shape;221;p19"/>
            <p:cNvSpPr txBox="1"/>
            <p:nvPr/>
          </p:nvSpPr>
          <p:spPr>
            <a:xfrm>
              <a:off x="8746941" y="4936624"/>
              <a:ext cx="2457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Ensure DB9 and 120 ohm connector they are correctly set for flashing.</a:t>
              </a:r>
              <a:endParaRPr sz="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2" name="Google Shape;222;p19"/>
          <p:cNvGrpSpPr/>
          <p:nvPr/>
        </p:nvGrpSpPr>
        <p:grpSpPr>
          <a:xfrm>
            <a:off x="966072" y="2470939"/>
            <a:ext cx="1843425" cy="551554"/>
            <a:chOff x="1159954" y="4641248"/>
            <a:chExt cx="2457900" cy="735406"/>
          </a:xfrm>
        </p:grpSpPr>
        <p:sp>
          <p:nvSpPr>
            <p:cNvPr id="223" name="Google Shape;223;p19"/>
            <p:cNvSpPr txBox="1"/>
            <p:nvPr/>
          </p:nvSpPr>
          <p:spPr>
            <a:xfrm>
              <a:off x="1159954" y="4641248"/>
              <a:ext cx="16800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Trace32 Condition</a:t>
              </a:r>
              <a:endParaRPr sz="1100"/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1159954" y="4863654"/>
              <a:ext cx="2457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Verify its proper functioning and readiness.</a:t>
              </a:r>
              <a:endParaRPr sz="1100"/>
            </a:p>
          </p:txBody>
        </p:sp>
      </p:grpSp>
      <p:grpSp>
        <p:nvGrpSpPr>
          <p:cNvPr id="225" name="Google Shape;225;p19"/>
          <p:cNvGrpSpPr/>
          <p:nvPr/>
        </p:nvGrpSpPr>
        <p:grpSpPr>
          <a:xfrm>
            <a:off x="6560205" y="1200545"/>
            <a:ext cx="1843425" cy="611741"/>
            <a:chOff x="8746941" y="2131539"/>
            <a:chExt cx="2457900" cy="815655"/>
          </a:xfrm>
        </p:grpSpPr>
        <p:sp>
          <p:nvSpPr>
            <p:cNvPr id="226" name="Google Shape;226;p19"/>
            <p:cNvSpPr txBox="1"/>
            <p:nvPr/>
          </p:nvSpPr>
          <p:spPr>
            <a:xfrm>
              <a:off x="8746941" y="2131539"/>
              <a:ext cx="16800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CAN Case XL</a:t>
              </a:r>
              <a:endParaRPr sz="1100"/>
            </a:p>
          </p:txBody>
        </p:sp>
        <p:sp>
          <p:nvSpPr>
            <p:cNvPr id="227" name="Google Shape;227;p19"/>
            <p:cNvSpPr txBox="1"/>
            <p:nvPr/>
          </p:nvSpPr>
          <p:spPr>
            <a:xfrm>
              <a:off x="8746941" y="2434194"/>
              <a:ext cx="2457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Confirm the correct model (1640, 1630, or 5610) is being used</a:t>
              </a:r>
              <a:endParaRPr sz="1100"/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966072" y="3676151"/>
            <a:ext cx="1843425" cy="609438"/>
            <a:chOff x="1159954" y="2145081"/>
            <a:chExt cx="2457900" cy="812584"/>
          </a:xfrm>
        </p:grpSpPr>
        <p:sp>
          <p:nvSpPr>
            <p:cNvPr id="229" name="Google Shape;229;p19"/>
            <p:cNvSpPr txBox="1"/>
            <p:nvPr/>
          </p:nvSpPr>
          <p:spPr>
            <a:xfrm>
              <a:off x="1159954" y="2444665"/>
              <a:ext cx="2457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Inspect for any damages or loose connections.</a:t>
              </a:r>
              <a:endParaRPr sz="1100"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1159954" y="2145081"/>
              <a:ext cx="21843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Crocodile and Harness Cable</a:t>
              </a:r>
              <a:endParaRPr b="0" sz="900" u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6560206" y="2437196"/>
            <a:ext cx="1843425" cy="611741"/>
            <a:chOff x="8746941" y="4633969"/>
            <a:chExt cx="2457900" cy="815655"/>
          </a:xfrm>
        </p:grpSpPr>
        <p:sp>
          <p:nvSpPr>
            <p:cNvPr id="232" name="Google Shape;232;p19"/>
            <p:cNvSpPr txBox="1"/>
            <p:nvPr/>
          </p:nvSpPr>
          <p:spPr>
            <a:xfrm>
              <a:off x="8746941" y="4633969"/>
              <a:ext cx="1680000" cy="2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Variable Power Supply</a:t>
              </a:r>
              <a:endParaRPr sz="1100"/>
            </a:p>
          </p:txBody>
        </p:sp>
        <p:sp>
          <p:nvSpPr>
            <p:cNvPr id="233" name="Google Shape;233;p19"/>
            <p:cNvSpPr txBox="1"/>
            <p:nvPr/>
          </p:nvSpPr>
          <p:spPr>
            <a:xfrm>
              <a:off x="8746941" y="4936624"/>
              <a:ext cx="2457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Check its condition and ensure it's set to the correct voltage/current</a:t>
              </a:r>
              <a:endParaRPr sz="1100"/>
            </a:p>
          </p:txBody>
        </p:sp>
      </p:grpSp>
      <p:pic>
        <p:nvPicPr>
          <p:cNvPr id="234" name="Google Shape;2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424" y="1749851"/>
            <a:ext cx="558850" cy="5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650" y="2683925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375" y="1891676"/>
            <a:ext cx="4953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0575" y="2812250"/>
            <a:ext cx="458100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66075" y="3580700"/>
            <a:ext cx="530300" cy="5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5475" y="3649538"/>
            <a:ext cx="392625" cy="3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Responsibilities:Bench Setup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311700" y="1268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375" y="1838225"/>
            <a:ext cx="998050" cy="9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600" y="3088975"/>
            <a:ext cx="1357501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2543" y="2686675"/>
            <a:ext cx="1145685" cy="76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8225" y="1506737"/>
            <a:ext cx="1042325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6238" y="1797138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8275" y="1135400"/>
            <a:ext cx="1253050" cy="109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20"/>
          <p:cNvCxnSpPr/>
          <p:nvPr/>
        </p:nvCxnSpPr>
        <p:spPr>
          <a:xfrm>
            <a:off x="1887925" y="2571875"/>
            <a:ext cx="1486200" cy="113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0"/>
          <p:cNvCxnSpPr>
            <a:stCxn id="248" idx="1"/>
            <a:endCxn id="247" idx="3"/>
          </p:cNvCxnSpPr>
          <p:nvPr/>
        </p:nvCxnSpPr>
        <p:spPr>
          <a:xfrm flipH="1">
            <a:off x="4789143" y="3068475"/>
            <a:ext cx="683400" cy="402300"/>
          </a:xfrm>
          <a:prstGeom prst="bentConnector3">
            <a:avLst>
              <a:gd fmla="val 5000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20"/>
          <p:cNvSpPr txBox="1"/>
          <p:nvPr/>
        </p:nvSpPr>
        <p:spPr>
          <a:xfrm>
            <a:off x="3536050" y="3919600"/>
            <a:ext cx="12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CAN Case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069725" y="3792150"/>
            <a:ext cx="1253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CAN USB cable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0"/>
          <p:cNvSpPr txBox="1"/>
          <p:nvPr/>
        </p:nvSpPr>
        <p:spPr>
          <a:xfrm>
            <a:off x="1054675" y="2885175"/>
            <a:ext cx="7470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Laptop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2604650" y="2242075"/>
            <a:ext cx="10422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Power Supply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6856350" y="2446350"/>
            <a:ext cx="6834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JIG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7656250" y="1559575"/>
            <a:ext cx="7470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ECU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5498950" y="3574800"/>
            <a:ext cx="1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Harness Cable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" name="Google Shape;261;p20"/>
          <p:cNvCxnSpPr>
            <a:stCxn id="248" idx="3"/>
            <a:endCxn id="250" idx="2"/>
          </p:cNvCxnSpPr>
          <p:nvPr/>
        </p:nvCxnSpPr>
        <p:spPr>
          <a:xfrm flipH="1" rot="10800000">
            <a:off x="6618228" y="2406675"/>
            <a:ext cx="1342800" cy="661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4750" y="35748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6575" y="3674050"/>
            <a:ext cx="76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4782225" y="4457525"/>
            <a:ext cx="8907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Trace32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20"/>
          <p:cNvCxnSpPr>
            <a:stCxn id="262" idx="3"/>
            <a:endCxn id="264" idx="1"/>
          </p:cNvCxnSpPr>
          <p:nvPr/>
        </p:nvCxnSpPr>
        <p:spPr>
          <a:xfrm>
            <a:off x="1387250" y="4051050"/>
            <a:ext cx="3395100" cy="5262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0"/>
          <p:cNvCxnSpPr>
            <a:stCxn id="263" idx="0"/>
            <a:endCxn id="249" idx="1"/>
          </p:cNvCxnSpPr>
          <p:nvPr/>
        </p:nvCxnSpPr>
        <p:spPr>
          <a:xfrm rot="-5400000">
            <a:off x="5074275" y="2129950"/>
            <a:ext cx="1697400" cy="13908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0"/>
          <p:cNvSpPr txBox="1"/>
          <p:nvPr/>
        </p:nvSpPr>
        <p:spPr>
          <a:xfrm>
            <a:off x="5360900" y="2061450"/>
            <a:ext cx="11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Jtag Connector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20"/>
          <p:cNvCxnSpPr>
            <a:stCxn id="251" idx="3"/>
            <a:endCxn id="248" idx="1"/>
          </p:cNvCxnSpPr>
          <p:nvPr/>
        </p:nvCxnSpPr>
        <p:spPr>
          <a:xfrm>
            <a:off x="3711325" y="1680750"/>
            <a:ext cx="1761300" cy="13878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0"/>
          <p:cNvSpPr txBox="1"/>
          <p:nvPr/>
        </p:nvSpPr>
        <p:spPr>
          <a:xfrm>
            <a:off x="4024500" y="1143925"/>
            <a:ext cx="5475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Power cable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Responsibilities:Environment Creation</a:t>
            </a:r>
            <a:endParaRPr/>
          </a:p>
        </p:txBody>
      </p:sp>
      <p:sp>
        <p:nvSpPr>
          <p:cNvPr id="275" name="Google Shape;27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1.</a:t>
            </a:r>
            <a:r>
              <a:rPr lang="en-GB"/>
              <a:t>Create a simulation for Camera and Radar inputs.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1692925" y="3078675"/>
            <a:ext cx="1152803" cy="1158433"/>
            <a:chOff x="963923" y="3533722"/>
            <a:chExt cx="3165302" cy="1157044"/>
          </a:xfrm>
        </p:grpSpPr>
        <p:sp>
          <p:nvSpPr>
            <p:cNvPr id="277" name="Google Shape;277;p21"/>
            <p:cNvSpPr txBox="1"/>
            <p:nvPr/>
          </p:nvSpPr>
          <p:spPr>
            <a:xfrm>
              <a:off x="963925" y="3779966"/>
              <a:ext cx="3165300" cy="9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 the required environment variables within CANoe for proper simulation functioning.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963923" y="3533722"/>
              <a:ext cx="3165300" cy="4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Environment Variables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" name="Google Shape;279;p21"/>
          <p:cNvGrpSpPr/>
          <p:nvPr/>
        </p:nvGrpSpPr>
        <p:grpSpPr>
          <a:xfrm>
            <a:off x="541473" y="3078723"/>
            <a:ext cx="1237370" cy="898354"/>
            <a:chOff x="963682" y="3533736"/>
            <a:chExt cx="3397500" cy="1062387"/>
          </a:xfrm>
        </p:grpSpPr>
        <p:sp>
          <p:nvSpPr>
            <p:cNvPr id="280" name="Google Shape;280;p21"/>
            <p:cNvSpPr txBox="1"/>
            <p:nvPr/>
          </p:nvSpPr>
          <p:spPr>
            <a:xfrm>
              <a:off x="963896" y="3737823"/>
              <a:ext cx="3165300" cy="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Integrate all relevant DBC (Database CAN) files, ensuring they contain the necessary message and signal definitions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963682" y="3533736"/>
              <a:ext cx="3397500" cy="2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DBC Integration</a:t>
              </a:r>
              <a:endParaRPr b="1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p21"/>
          <p:cNvGrpSpPr/>
          <p:nvPr/>
        </p:nvGrpSpPr>
        <p:grpSpPr>
          <a:xfrm>
            <a:off x="2844275" y="3078518"/>
            <a:ext cx="1152803" cy="1238257"/>
            <a:chOff x="963864" y="3533726"/>
            <a:chExt cx="3165302" cy="1266370"/>
          </a:xfrm>
        </p:grpSpPr>
        <p:sp>
          <p:nvSpPr>
            <p:cNvPr id="283" name="Google Shape;283;p21"/>
            <p:cNvSpPr txBox="1"/>
            <p:nvPr/>
          </p:nvSpPr>
          <p:spPr>
            <a:xfrm>
              <a:off x="963864" y="3615396"/>
              <a:ext cx="3165300" cy="11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Write the necessary CAPL code to simulate camera and radar inputs.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963866" y="3533726"/>
              <a:ext cx="31653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CAPL Code Creation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21"/>
          <p:cNvGrpSpPr/>
          <p:nvPr/>
        </p:nvGrpSpPr>
        <p:grpSpPr>
          <a:xfrm>
            <a:off x="3995650" y="3078406"/>
            <a:ext cx="1152802" cy="1098395"/>
            <a:chOff x="963896" y="3533743"/>
            <a:chExt cx="3165300" cy="1062380"/>
          </a:xfrm>
        </p:grpSpPr>
        <p:sp>
          <p:nvSpPr>
            <p:cNvPr id="286" name="Google Shape;286;p21"/>
            <p:cNvSpPr txBox="1"/>
            <p:nvPr/>
          </p:nvSpPr>
          <p:spPr>
            <a:xfrm>
              <a:off x="963896" y="3737823"/>
              <a:ext cx="3165300" cy="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Design a user-friendly panel in the CANoe tool for easy simulation control and monitoring 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963896" y="3533743"/>
              <a:ext cx="3165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CANoe Panel Creation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1"/>
          <p:cNvGrpSpPr/>
          <p:nvPr/>
        </p:nvGrpSpPr>
        <p:grpSpPr>
          <a:xfrm>
            <a:off x="5147025" y="3078487"/>
            <a:ext cx="1152802" cy="1316947"/>
            <a:chOff x="963885" y="3533716"/>
            <a:chExt cx="3165300" cy="1696004"/>
          </a:xfrm>
        </p:grpSpPr>
        <p:sp>
          <p:nvSpPr>
            <p:cNvPr id="289" name="Google Shape;289;p21"/>
            <p:cNvSpPr txBox="1"/>
            <p:nvPr/>
          </p:nvSpPr>
          <p:spPr>
            <a:xfrm>
              <a:off x="963885" y="3737820"/>
              <a:ext cx="3165300" cy="14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Connect the environment variables to the CANoe panel to ensure real-time data flow and control.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963885" y="3533716"/>
              <a:ext cx="3165300" cy="6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Linking Environment Variables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6298400" y="3078508"/>
            <a:ext cx="1152803" cy="1048517"/>
            <a:chOff x="963895" y="3533743"/>
            <a:chExt cx="3165301" cy="1350311"/>
          </a:xfrm>
        </p:grpSpPr>
        <p:sp>
          <p:nvSpPr>
            <p:cNvPr id="292" name="Google Shape;292;p21"/>
            <p:cNvSpPr txBox="1"/>
            <p:nvPr/>
          </p:nvSpPr>
          <p:spPr>
            <a:xfrm>
              <a:off x="963895" y="3989754"/>
              <a:ext cx="3165300" cy="8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Run the simulation in CANoe, monitoring the Camera and Radar inputs for accuracy and desired behavior.</a:t>
              </a:r>
              <a:endParaRPr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963896" y="3533743"/>
              <a:ext cx="31653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Simulation Execution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456484" y="2277263"/>
            <a:ext cx="7080090" cy="638334"/>
            <a:chOff x="377478" y="3480599"/>
            <a:chExt cx="12423390" cy="1120080"/>
          </a:xfrm>
        </p:grpSpPr>
        <p:grpSp>
          <p:nvGrpSpPr>
            <p:cNvPr id="295" name="Google Shape;295;p21"/>
            <p:cNvGrpSpPr/>
            <p:nvPr/>
          </p:nvGrpSpPr>
          <p:grpSpPr>
            <a:xfrm>
              <a:off x="10479468" y="3480599"/>
              <a:ext cx="2321400" cy="1120080"/>
              <a:chOff x="2573962" y="3473330"/>
              <a:chExt cx="2321400" cy="1120080"/>
            </a:xfrm>
          </p:grpSpPr>
          <p:sp>
            <p:nvSpPr>
              <p:cNvPr id="296" name="Google Shape;296;p21"/>
              <p:cNvSpPr/>
              <p:nvPr/>
            </p:nvSpPr>
            <p:spPr>
              <a:xfrm>
                <a:off x="2573962" y="3699288"/>
                <a:ext cx="2321400" cy="462600"/>
              </a:xfrm>
              <a:prstGeom prst="chevron">
                <a:avLst>
                  <a:gd fmla="val 50000" name="adj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7" name="Google Shape;297;p21"/>
              <p:cNvSpPr/>
              <p:nvPr/>
            </p:nvSpPr>
            <p:spPr>
              <a:xfrm>
                <a:off x="3277390" y="3473330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3345970" y="3541910"/>
                <a:ext cx="777300" cy="7773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rotWithShape="0" algn="tl" dir="2700000" dist="38100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06</a:t>
                </a:r>
                <a:endParaRPr sz="1100"/>
              </a:p>
            </p:txBody>
          </p:sp>
          <p:cxnSp>
            <p:nvCxnSpPr>
              <p:cNvPr id="299" name="Google Shape;299;p21"/>
              <p:cNvCxnSpPr>
                <a:endCxn id="298" idx="4"/>
              </p:cNvCxnSpPr>
              <p:nvPr/>
            </p:nvCxnSpPr>
            <p:spPr>
              <a:xfrm rot="10800000">
                <a:off x="3734620" y="4319210"/>
                <a:ext cx="0" cy="274200"/>
              </a:xfrm>
              <a:prstGeom prst="straightConnector1">
                <a:avLst/>
              </a:prstGeom>
              <a:noFill/>
              <a:ln cap="flat" cmpd="sng" w="22225">
                <a:solidFill>
                  <a:srgbClr val="00B0F0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grpSp>
          <p:nvGrpSpPr>
            <p:cNvPr id="300" name="Google Shape;300;p21"/>
            <p:cNvGrpSpPr/>
            <p:nvPr/>
          </p:nvGrpSpPr>
          <p:grpSpPr>
            <a:xfrm>
              <a:off x="8459070" y="3480599"/>
              <a:ext cx="2321400" cy="1120080"/>
              <a:chOff x="2573962" y="3473330"/>
              <a:chExt cx="2321400" cy="1120080"/>
            </a:xfrm>
          </p:grpSpPr>
          <p:sp>
            <p:nvSpPr>
              <p:cNvPr id="301" name="Google Shape;301;p21"/>
              <p:cNvSpPr/>
              <p:nvPr/>
            </p:nvSpPr>
            <p:spPr>
              <a:xfrm>
                <a:off x="2573962" y="3699288"/>
                <a:ext cx="2321400" cy="462600"/>
              </a:xfrm>
              <a:prstGeom prst="chevron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2" name="Google Shape;302;p21"/>
              <p:cNvSpPr/>
              <p:nvPr/>
            </p:nvSpPr>
            <p:spPr>
              <a:xfrm>
                <a:off x="3277390" y="3473330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3" name="Google Shape;303;p21"/>
              <p:cNvSpPr/>
              <p:nvPr/>
            </p:nvSpPr>
            <p:spPr>
              <a:xfrm>
                <a:off x="3345970" y="3541910"/>
                <a:ext cx="777300" cy="777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rotWithShape="0" algn="tl" dir="2700000" dist="38100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05</a:t>
                </a:r>
                <a:endParaRPr sz="1100"/>
              </a:p>
            </p:txBody>
          </p:sp>
          <p:cxnSp>
            <p:nvCxnSpPr>
              <p:cNvPr id="304" name="Google Shape;304;p21"/>
              <p:cNvCxnSpPr>
                <a:endCxn id="303" idx="4"/>
              </p:cNvCxnSpPr>
              <p:nvPr/>
            </p:nvCxnSpPr>
            <p:spPr>
              <a:xfrm rot="10800000">
                <a:off x="3734620" y="4319210"/>
                <a:ext cx="0" cy="274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accent5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grpSp>
          <p:nvGrpSpPr>
            <p:cNvPr id="305" name="Google Shape;305;p21"/>
            <p:cNvGrpSpPr/>
            <p:nvPr/>
          </p:nvGrpSpPr>
          <p:grpSpPr>
            <a:xfrm>
              <a:off x="6438672" y="3480599"/>
              <a:ext cx="2321400" cy="1120080"/>
              <a:chOff x="2573962" y="3473330"/>
              <a:chExt cx="2321400" cy="1120080"/>
            </a:xfrm>
          </p:grpSpPr>
          <p:sp>
            <p:nvSpPr>
              <p:cNvPr id="306" name="Google Shape;306;p21"/>
              <p:cNvSpPr/>
              <p:nvPr/>
            </p:nvSpPr>
            <p:spPr>
              <a:xfrm>
                <a:off x="2573962" y="3699288"/>
                <a:ext cx="2321400" cy="462600"/>
              </a:xfrm>
              <a:prstGeom prst="chevron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3277390" y="3473330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3345970" y="3541910"/>
                <a:ext cx="777300" cy="777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rotWithShape="0" algn="tl" dir="2700000" dist="38100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04</a:t>
                </a:r>
                <a:endParaRPr sz="1100"/>
              </a:p>
            </p:txBody>
          </p:sp>
          <p:cxnSp>
            <p:nvCxnSpPr>
              <p:cNvPr id="309" name="Google Shape;309;p21"/>
              <p:cNvCxnSpPr>
                <a:endCxn id="308" idx="4"/>
              </p:cNvCxnSpPr>
              <p:nvPr/>
            </p:nvCxnSpPr>
            <p:spPr>
              <a:xfrm rot="10800000">
                <a:off x="3734620" y="4319210"/>
                <a:ext cx="0" cy="274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accent4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grpSp>
          <p:nvGrpSpPr>
            <p:cNvPr id="310" name="Google Shape;310;p21"/>
            <p:cNvGrpSpPr/>
            <p:nvPr/>
          </p:nvGrpSpPr>
          <p:grpSpPr>
            <a:xfrm>
              <a:off x="4418274" y="3480599"/>
              <a:ext cx="2321400" cy="1120080"/>
              <a:chOff x="2573962" y="3473330"/>
              <a:chExt cx="2321400" cy="1120080"/>
            </a:xfrm>
          </p:grpSpPr>
          <p:sp>
            <p:nvSpPr>
              <p:cNvPr id="311" name="Google Shape;311;p21"/>
              <p:cNvSpPr/>
              <p:nvPr/>
            </p:nvSpPr>
            <p:spPr>
              <a:xfrm>
                <a:off x="2573962" y="3699288"/>
                <a:ext cx="2321400" cy="462600"/>
              </a:xfrm>
              <a:prstGeom prst="chevron">
                <a:avLst>
                  <a:gd fmla="val 50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3277390" y="3473330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3345970" y="3541910"/>
                <a:ext cx="777300" cy="77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rotWithShape="0" algn="tl" dir="2700000" dist="38100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03</a:t>
                </a:r>
                <a:endParaRPr sz="1100"/>
              </a:p>
            </p:txBody>
          </p:sp>
          <p:cxnSp>
            <p:nvCxnSpPr>
              <p:cNvPr id="314" name="Google Shape;314;p21"/>
              <p:cNvCxnSpPr>
                <a:endCxn id="313" idx="4"/>
              </p:cNvCxnSpPr>
              <p:nvPr/>
            </p:nvCxnSpPr>
            <p:spPr>
              <a:xfrm rot="10800000">
                <a:off x="3734620" y="4319210"/>
                <a:ext cx="0" cy="274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accent3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grpSp>
          <p:nvGrpSpPr>
            <p:cNvPr id="315" name="Google Shape;315;p21"/>
            <p:cNvGrpSpPr/>
            <p:nvPr/>
          </p:nvGrpSpPr>
          <p:grpSpPr>
            <a:xfrm>
              <a:off x="2397876" y="3480599"/>
              <a:ext cx="2321400" cy="1120080"/>
              <a:chOff x="2573962" y="3473330"/>
              <a:chExt cx="2321400" cy="1120080"/>
            </a:xfrm>
          </p:grpSpPr>
          <p:sp>
            <p:nvSpPr>
              <p:cNvPr id="316" name="Google Shape;316;p21"/>
              <p:cNvSpPr/>
              <p:nvPr/>
            </p:nvSpPr>
            <p:spPr>
              <a:xfrm>
                <a:off x="2573962" y="3699288"/>
                <a:ext cx="2321400" cy="462600"/>
              </a:xfrm>
              <a:prstGeom prst="chevron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3277390" y="3473330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8" name="Google Shape;318;p21"/>
              <p:cNvSpPr/>
              <p:nvPr/>
            </p:nvSpPr>
            <p:spPr>
              <a:xfrm>
                <a:off x="3345970" y="3541910"/>
                <a:ext cx="777300" cy="777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rotWithShape="0" algn="tl" dir="2700000" dist="38100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02</a:t>
                </a:r>
                <a:endParaRPr sz="1100"/>
              </a:p>
            </p:txBody>
          </p:sp>
          <p:cxnSp>
            <p:nvCxnSpPr>
              <p:cNvPr id="319" name="Google Shape;319;p21"/>
              <p:cNvCxnSpPr>
                <a:endCxn id="318" idx="4"/>
              </p:cNvCxnSpPr>
              <p:nvPr/>
            </p:nvCxnSpPr>
            <p:spPr>
              <a:xfrm rot="10800000">
                <a:off x="3734620" y="4319210"/>
                <a:ext cx="0" cy="274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accent2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  <p:grpSp>
          <p:nvGrpSpPr>
            <p:cNvPr id="320" name="Google Shape;320;p21"/>
            <p:cNvGrpSpPr/>
            <p:nvPr/>
          </p:nvGrpSpPr>
          <p:grpSpPr>
            <a:xfrm>
              <a:off x="377478" y="3480599"/>
              <a:ext cx="2321400" cy="1120080"/>
              <a:chOff x="2573962" y="3473330"/>
              <a:chExt cx="2321400" cy="1120080"/>
            </a:xfrm>
          </p:grpSpPr>
          <p:sp>
            <p:nvSpPr>
              <p:cNvPr id="321" name="Google Shape;321;p21"/>
              <p:cNvSpPr/>
              <p:nvPr/>
            </p:nvSpPr>
            <p:spPr>
              <a:xfrm>
                <a:off x="2573962" y="3699288"/>
                <a:ext cx="2321400" cy="462600"/>
              </a:xfrm>
              <a:prstGeom prst="chevron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3277390" y="3473330"/>
                <a:ext cx="914400" cy="91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3345970" y="3541910"/>
                <a:ext cx="777300" cy="77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rotWithShape="0" algn="tl" dir="2700000" dist="38100">
                  <a:schemeClr val="dk2">
                    <a:alpha val="40000"/>
                  </a:schemeClr>
                </a:outerShdw>
              </a:effectLst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01</a:t>
                </a:r>
                <a:endParaRPr sz="1100"/>
              </a:p>
            </p:txBody>
          </p:sp>
          <p:cxnSp>
            <p:nvCxnSpPr>
              <p:cNvPr id="324" name="Google Shape;324;p21"/>
              <p:cNvCxnSpPr>
                <a:endCxn id="323" idx="4"/>
              </p:cNvCxnSpPr>
              <p:nvPr/>
            </p:nvCxnSpPr>
            <p:spPr>
              <a:xfrm rot="10800000">
                <a:off x="3734620" y="4319210"/>
                <a:ext cx="0" cy="2742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accent1"/>
                </a:solidFill>
                <a:prstDash val="solid"/>
                <a:miter lim="800000"/>
                <a:headEnd len="med" w="med" type="oval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2"/>
          <p:cNvGrpSpPr/>
          <p:nvPr/>
        </p:nvGrpSpPr>
        <p:grpSpPr>
          <a:xfrm>
            <a:off x="1306171" y="2289862"/>
            <a:ext cx="5827853" cy="939599"/>
            <a:chOff x="1187402" y="3053150"/>
            <a:chExt cx="7770471" cy="1252799"/>
          </a:xfrm>
        </p:grpSpPr>
        <p:sp>
          <p:nvSpPr>
            <p:cNvPr id="331" name="Google Shape;331;p22"/>
            <p:cNvSpPr/>
            <p:nvPr/>
          </p:nvSpPr>
          <p:spPr>
            <a:xfrm>
              <a:off x="1187402" y="3053150"/>
              <a:ext cx="1080000" cy="626399"/>
            </a:xfrm>
            <a:custGeom>
              <a:rect b="b" l="l" r="r" t="t"/>
              <a:pathLst>
                <a:path extrusionOk="0" h="626399" w="1080000">
                  <a:moveTo>
                    <a:pt x="540000" y="0"/>
                  </a:moveTo>
                  <a:lnTo>
                    <a:pt x="1080000" y="270000"/>
                  </a:lnTo>
                  <a:lnTo>
                    <a:pt x="1080000" y="626399"/>
                  </a:lnTo>
                  <a:lnTo>
                    <a:pt x="0" y="626399"/>
                  </a:lnTo>
                  <a:lnTo>
                    <a:pt x="0" y="270000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2"/>
                </a:gs>
                <a:gs pos="20000">
                  <a:schemeClr val="accent3"/>
                </a:gs>
                <a:gs pos="30000">
                  <a:schemeClr val="accent4"/>
                </a:gs>
                <a:gs pos="40000">
                  <a:schemeClr val="accent5"/>
                </a:gs>
                <a:gs pos="50000">
                  <a:schemeClr val="accent2"/>
                </a:gs>
                <a:gs pos="60000">
                  <a:schemeClr val="accent1"/>
                </a:gs>
                <a:gs pos="70000">
                  <a:schemeClr val="accent4"/>
                </a:gs>
                <a:gs pos="8000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2143067" y="3679549"/>
              <a:ext cx="1080000" cy="626400"/>
            </a:xfrm>
            <a:custGeom>
              <a:rect b="b" l="l" r="r" t="t"/>
              <a:pathLst>
                <a:path extrusionOk="0" h="626400" w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356400"/>
                  </a:lnTo>
                  <a:lnTo>
                    <a:pt x="540000" y="626400"/>
                  </a:lnTo>
                  <a:lnTo>
                    <a:pt x="0" y="356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2"/>
                </a:gs>
                <a:gs pos="20000">
                  <a:schemeClr val="accent3"/>
                </a:gs>
                <a:gs pos="30000">
                  <a:schemeClr val="accent4"/>
                </a:gs>
                <a:gs pos="40000">
                  <a:schemeClr val="accent5"/>
                </a:gs>
                <a:gs pos="50000">
                  <a:schemeClr val="accent2"/>
                </a:gs>
                <a:gs pos="60000">
                  <a:schemeClr val="accent1"/>
                </a:gs>
                <a:gs pos="70000">
                  <a:schemeClr val="accent4"/>
                </a:gs>
                <a:gs pos="8000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3098894" y="3053150"/>
              <a:ext cx="1080000" cy="626399"/>
            </a:xfrm>
            <a:custGeom>
              <a:rect b="b" l="l" r="r" t="t"/>
              <a:pathLst>
                <a:path extrusionOk="0" h="626399" w="1080000">
                  <a:moveTo>
                    <a:pt x="540000" y="0"/>
                  </a:moveTo>
                  <a:lnTo>
                    <a:pt x="1080000" y="270000"/>
                  </a:lnTo>
                  <a:lnTo>
                    <a:pt x="1080000" y="626399"/>
                  </a:lnTo>
                  <a:lnTo>
                    <a:pt x="0" y="626399"/>
                  </a:lnTo>
                  <a:lnTo>
                    <a:pt x="0" y="270000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2"/>
                </a:gs>
                <a:gs pos="20000">
                  <a:schemeClr val="accent3"/>
                </a:gs>
                <a:gs pos="30000">
                  <a:schemeClr val="accent4"/>
                </a:gs>
                <a:gs pos="40000">
                  <a:schemeClr val="accent5"/>
                </a:gs>
                <a:gs pos="50000">
                  <a:schemeClr val="accent2"/>
                </a:gs>
                <a:gs pos="60000">
                  <a:schemeClr val="accent1"/>
                </a:gs>
                <a:gs pos="70000">
                  <a:schemeClr val="accent4"/>
                </a:gs>
                <a:gs pos="8000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054805" y="3679549"/>
              <a:ext cx="1080000" cy="626400"/>
            </a:xfrm>
            <a:custGeom>
              <a:rect b="b" l="l" r="r" t="t"/>
              <a:pathLst>
                <a:path extrusionOk="0" h="626400" w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356400"/>
                  </a:lnTo>
                  <a:lnTo>
                    <a:pt x="540000" y="626400"/>
                  </a:lnTo>
                  <a:lnTo>
                    <a:pt x="0" y="356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2"/>
                </a:gs>
                <a:gs pos="20000">
                  <a:schemeClr val="accent3"/>
                </a:gs>
                <a:gs pos="30000">
                  <a:schemeClr val="accent4"/>
                </a:gs>
                <a:gs pos="40000">
                  <a:schemeClr val="accent5"/>
                </a:gs>
                <a:gs pos="50000">
                  <a:schemeClr val="accent2"/>
                </a:gs>
                <a:gs pos="60000">
                  <a:schemeClr val="accent1"/>
                </a:gs>
                <a:gs pos="70000">
                  <a:schemeClr val="accent4"/>
                </a:gs>
                <a:gs pos="8000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010470" y="3053150"/>
              <a:ext cx="1080000" cy="626399"/>
            </a:xfrm>
            <a:custGeom>
              <a:rect b="b" l="l" r="r" t="t"/>
              <a:pathLst>
                <a:path extrusionOk="0" h="626399" w="1080000">
                  <a:moveTo>
                    <a:pt x="540000" y="0"/>
                  </a:moveTo>
                  <a:lnTo>
                    <a:pt x="1080000" y="270000"/>
                  </a:lnTo>
                  <a:lnTo>
                    <a:pt x="1080000" y="626399"/>
                  </a:lnTo>
                  <a:lnTo>
                    <a:pt x="0" y="626399"/>
                  </a:lnTo>
                  <a:lnTo>
                    <a:pt x="0" y="270000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2"/>
                </a:gs>
                <a:gs pos="20000">
                  <a:schemeClr val="accent3"/>
                </a:gs>
                <a:gs pos="30000">
                  <a:schemeClr val="accent4"/>
                </a:gs>
                <a:gs pos="40000">
                  <a:schemeClr val="accent5"/>
                </a:gs>
                <a:gs pos="50000">
                  <a:schemeClr val="accent2"/>
                </a:gs>
                <a:gs pos="60000">
                  <a:schemeClr val="accent1"/>
                </a:gs>
                <a:gs pos="70000">
                  <a:schemeClr val="accent4"/>
                </a:gs>
                <a:gs pos="8000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966297" y="3679549"/>
              <a:ext cx="1080000" cy="626400"/>
            </a:xfrm>
            <a:custGeom>
              <a:rect b="b" l="l" r="r" t="t"/>
              <a:pathLst>
                <a:path extrusionOk="0" h="626400" w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356400"/>
                  </a:lnTo>
                  <a:lnTo>
                    <a:pt x="540000" y="626400"/>
                  </a:lnTo>
                  <a:lnTo>
                    <a:pt x="0" y="356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2"/>
                </a:gs>
                <a:gs pos="20000">
                  <a:schemeClr val="accent3"/>
                </a:gs>
                <a:gs pos="30000">
                  <a:schemeClr val="accent4"/>
                </a:gs>
                <a:gs pos="40000">
                  <a:schemeClr val="accent5"/>
                </a:gs>
                <a:gs pos="50000">
                  <a:schemeClr val="accent2"/>
                </a:gs>
                <a:gs pos="60000">
                  <a:schemeClr val="accent1"/>
                </a:gs>
                <a:gs pos="70000">
                  <a:schemeClr val="accent4"/>
                </a:gs>
                <a:gs pos="8000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922208" y="3053150"/>
              <a:ext cx="1080000" cy="626399"/>
            </a:xfrm>
            <a:custGeom>
              <a:rect b="b" l="l" r="r" t="t"/>
              <a:pathLst>
                <a:path extrusionOk="0" h="626399" w="1080000">
                  <a:moveTo>
                    <a:pt x="540000" y="0"/>
                  </a:moveTo>
                  <a:lnTo>
                    <a:pt x="1080000" y="270000"/>
                  </a:lnTo>
                  <a:lnTo>
                    <a:pt x="1080000" y="626399"/>
                  </a:lnTo>
                  <a:lnTo>
                    <a:pt x="0" y="626399"/>
                  </a:lnTo>
                  <a:lnTo>
                    <a:pt x="0" y="270000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2"/>
                </a:gs>
                <a:gs pos="20000">
                  <a:schemeClr val="accent3"/>
                </a:gs>
                <a:gs pos="30000">
                  <a:schemeClr val="accent4"/>
                </a:gs>
                <a:gs pos="40000">
                  <a:schemeClr val="accent5"/>
                </a:gs>
                <a:gs pos="50000">
                  <a:schemeClr val="accent2"/>
                </a:gs>
                <a:gs pos="60000">
                  <a:schemeClr val="accent1"/>
                </a:gs>
                <a:gs pos="70000">
                  <a:schemeClr val="accent4"/>
                </a:gs>
                <a:gs pos="8000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7877873" y="3679549"/>
              <a:ext cx="1080000" cy="626400"/>
            </a:xfrm>
            <a:custGeom>
              <a:rect b="b" l="l" r="r" t="t"/>
              <a:pathLst>
                <a:path extrusionOk="0" h="626400" w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356400"/>
                  </a:lnTo>
                  <a:lnTo>
                    <a:pt x="540000" y="626400"/>
                  </a:lnTo>
                  <a:lnTo>
                    <a:pt x="0" y="3564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">
                  <a:schemeClr val="accent2"/>
                </a:gs>
                <a:gs pos="20000">
                  <a:schemeClr val="accent3"/>
                </a:gs>
                <a:gs pos="30000">
                  <a:schemeClr val="accent4"/>
                </a:gs>
                <a:gs pos="40000">
                  <a:schemeClr val="accent5"/>
                </a:gs>
                <a:gs pos="50000">
                  <a:schemeClr val="accent2"/>
                </a:gs>
                <a:gs pos="60000">
                  <a:schemeClr val="accent1"/>
                </a:gs>
                <a:gs pos="70000">
                  <a:schemeClr val="accent4"/>
                </a:gs>
                <a:gs pos="8000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22"/>
          <p:cNvGrpSpPr/>
          <p:nvPr/>
        </p:nvGrpSpPr>
        <p:grpSpPr>
          <a:xfrm>
            <a:off x="1163501" y="1227903"/>
            <a:ext cx="1185146" cy="912877"/>
            <a:chOff x="732669" y="1516524"/>
            <a:chExt cx="3337500" cy="897441"/>
          </a:xfrm>
        </p:grpSpPr>
        <p:sp>
          <p:nvSpPr>
            <p:cNvPr id="340" name="Google Shape;340;p22"/>
            <p:cNvSpPr txBox="1"/>
            <p:nvPr/>
          </p:nvSpPr>
          <p:spPr>
            <a:xfrm>
              <a:off x="732669" y="1790265"/>
              <a:ext cx="3337500" cy="6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 fontScale="85000" lnSpcReduction="10000"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57142"/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Ensure the DCU system powers up correctly without any errors.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57142"/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Verify that all sensors (cameras, radars, LiDAR) are initialized and detected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11249" y="1516524"/>
              <a:ext cx="31803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Initialization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2" name="Google Shape;342;p22"/>
          <p:cNvGrpSpPr/>
          <p:nvPr/>
        </p:nvGrpSpPr>
        <p:grpSpPr>
          <a:xfrm>
            <a:off x="2512872" y="1227992"/>
            <a:ext cx="1265580" cy="912826"/>
            <a:chOff x="732638" y="3642846"/>
            <a:chExt cx="3337500" cy="897391"/>
          </a:xfrm>
        </p:grpSpPr>
        <p:sp>
          <p:nvSpPr>
            <p:cNvPr id="343" name="Google Shape;343;p22"/>
            <p:cNvSpPr txBox="1"/>
            <p:nvPr/>
          </p:nvSpPr>
          <p:spPr>
            <a:xfrm>
              <a:off x="732638" y="3853237"/>
              <a:ext cx="33375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Use the 'Read DTC' service to fetch DTC status and Ensure that DTCs can be read without system crashes or delays.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32839" y="3642846"/>
              <a:ext cx="33372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DTC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3944977" y="1227907"/>
            <a:ext cx="1265580" cy="912826"/>
            <a:chOff x="8476801" y="1835961"/>
            <a:chExt cx="3337500" cy="897391"/>
          </a:xfrm>
        </p:grpSpPr>
        <p:sp>
          <p:nvSpPr>
            <p:cNvPr id="346" name="Google Shape;346;p22"/>
            <p:cNvSpPr txBox="1"/>
            <p:nvPr/>
          </p:nvSpPr>
          <p:spPr>
            <a:xfrm>
              <a:off x="8476801" y="2046352"/>
              <a:ext cx="33375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Confirm that the DCU processes and responds to these messages correctly.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477002" y="1835961"/>
              <a:ext cx="33372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Messages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8" name="Google Shape;348;p22"/>
          <p:cNvGrpSpPr/>
          <p:nvPr/>
        </p:nvGrpSpPr>
        <p:grpSpPr>
          <a:xfrm>
            <a:off x="5377261" y="1228003"/>
            <a:ext cx="1265580" cy="912826"/>
            <a:chOff x="8476801" y="3862389"/>
            <a:chExt cx="3337500" cy="897391"/>
          </a:xfrm>
        </p:grpSpPr>
        <p:sp>
          <p:nvSpPr>
            <p:cNvPr id="349" name="Google Shape;349;p22"/>
            <p:cNvSpPr txBox="1"/>
            <p:nvPr/>
          </p:nvSpPr>
          <p:spPr>
            <a:xfrm>
              <a:off x="8476801" y="4072780"/>
              <a:ext cx="33375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amet.. Donec gravida mi quis odio auctor, sed accumsan JustFreeSlide.com. Donec gravida mi quis odio auctor.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477002" y="3862389"/>
              <a:ext cx="33372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Zero DTC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" name="Google Shape;351;p22"/>
          <p:cNvGrpSpPr/>
          <p:nvPr/>
        </p:nvGrpSpPr>
        <p:grpSpPr>
          <a:xfrm>
            <a:off x="1794962" y="3449149"/>
            <a:ext cx="1265580" cy="912826"/>
            <a:chOff x="732638" y="2733034"/>
            <a:chExt cx="3337500" cy="897391"/>
          </a:xfrm>
        </p:grpSpPr>
        <p:sp>
          <p:nvSpPr>
            <p:cNvPr id="352" name="Google Shape;352;p22"/>
            <p:cNvSpPr txBox="1"/>
            <p:nvPr/>
          </p:nvSpPr>
          <p:spPr>
            <a:xfrm>
              <a:off x="732638" y="2943425"/>
              <a:ext cx="33375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 fontScale="92500" lnSpcReduction="20000"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57142"/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Confirm that the DCU is communicating effectively with all connected sensors.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57142"/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Check for any communication errors or delays in the CANoe tool.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32839" y="2733034"/>
              <a:ext cx="33372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Communication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2"/>
          <p:cNvGrpSpPr/>
          <p:nvPr/>
        </p:nvGrpSpPr>
        <p:grpSpPr>
          <a:xfrm>
            <a:off x="3227546" y="3449245"/>
            <a:ext cx="1265580" cy="912826"/>
            <a:chOff x="732638" y="4786865"/>
            <a:chExt cx="3337500" cy="897391"/>
          </a:xfrm>
        </p:grpSpPr>
        <p:sp>
          <p:nvSpPr>
            <p:cNvPr id="355" name="Google Shape;355;p22"/>
            <p:cNvSpPr txBox="1"/>
            <p:nvPr/>
          </p:nvSpPr>
          <p:spPr>
            <a:xfrm>
              <a:off x="732638" y="4997256"/>
              <a:ext cx="33375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Quickly validate a few critical requirements from the Master Requirement sheet to ensure they're being met.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32839" y="4786865"/>
              <a:ext cx="33372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Requirement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7" name="Google Shape;357;p22"/>
          <p:cNvGrpSpPr/>
          <p:nvPr/>
        </p:nvGrpSpPr>
        <p:grpSpPr>
          <a:xfrm>
            <a:off x="4659951" y="3449154"/>
            <a:ext cx="1265580" cy="912826"/>
            <a:chOff x="8476801" y="2844627"/>
            <a:chExt cx="3337500" cy="897391"/>
          </a:xfrm>
        </p:grpSpPr>
        <p:sp>
          <p:nvSpPr>
            <p:cNvPr id="358" name="Google Shape;358;p22"/>
            <p:cNvSpPr txBox="1"/>
            <p:nvPr/>
          </p:nvSpPr>
          <p:spPr>
            <a:xfrm>
              <a:off x="8476801" y="3055018"/>
              <a:ext cx="33375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Introduce a basic error or fault and ensure that the DCU can identify and attempt to recover from it.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477002" y="2844627"/>
              <a:ext cx="33372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Recovery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0" name="Google Shape;360;p22"/>
          <p:cNvGrpSpPr/>
          <p:nvPr/>
        </p:nvGrpSpPr>
        <p:grpSpPr>
          <a:xfrm>
            <a:off x="6092535" y="3449256"/>
            <a:ext cx="1265580" cy="912826"/>
            <a:chOff x="8476801" y="5004546"/>
            <a:chExt cx="3337500" cy="897391"/>
          </a:xfrm>
        </p:grpSpPr>
        <p:sp>
          <p:nvSpPr>
            <p:cNvPr id="361" name="Google Shape;361;p22"/>
            <p:cNvSpPr txBox="1"/>
            <p:nvPr/>
          </p:nvSpPr>
          <p:spPr>
            <a:xfrm>
              <a:off x="8476801" y="5214937"/>
              <a:ext cx="33375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54000" spcFirstLastPara="1" rIns="54000" wrap="square" tIns="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On restart, confirm that no errors are introduced and the system returns to its last known good state.</a:t>
              </a:r>
              <a:endParaRPr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477002" y="5004546"/>
              <a:ext cx="3337200" cy="19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54000" spcFirstLastPara="1" rIns="5400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Restart</a:t>
              </a:r>
              <a:endParaRPr b="1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3" name="Google Shape;363;p22"/>
          <p:cNvSpPr/>
          <p:nvPr/>
        </p:nvSpPr>
        <p:spPr>
          <a:xfrm rot="5400000">
            <a:off x="1349570" y="2447984"/>
            <a:ext cx="723300" cy="623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0%" l="0%" r="100%" t="100%"/>
            </a:path>
            <a:tileRect b="-100%" l="-100%" r="0%" t="0%"/>
          </a:gradFill>
          <a:ln>
            <a:noFill/>
          </a:ln>
          <a:effectLst>
            <a:outerShdw blurRad="38100" sx="102000" rotWithShape="0" algn="ctr" sy="102000">
              <a:schemeClr val="dk2">
                <a:alpha val="2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2"/>
          <p:cNvSpPr/>
          <p:nvPr/>
        </p:nvSpPr>
        <p:spPr>
          <a:xfrm rot="5400000">
            <a:off x="2066319" y="2447984"/>
            <a:ext cx="723300" cy="623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0%" l="0%" r="100%" t="100%"/>
            </a:path>
            <a:tileRect b="-100%" l="-100%" r="0%" t="0%"/>
          </a:gradFill>
          <a:ln>
            <a:noFill/>
          </a:ln>
          <a:effectLst>
            <a:outerShdw blurRad="38100" sx="102000" rotWithShape="0" algn="ctr" sy="102000">
              <a:schemeClr val="dk2">
                <a:alpha val="2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2"/>
          <p:cNvSpPr/>
          <p:nvPr/>
        </p:nvSpPr>
        <p:spPr>
          <a:xfrm rot="5400000">
            <a:off x="2783189" y="2447984"/>
            <a:ext cx="723300" cy="623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0%" l="0%" r="100%" t="100%"/>
            </a:path>
            <a:tileRect b="-100%" l="-100%" r="0%" t="0%"/>
          </a:gradFill>
          <a:ln>
            <a:noFill/>
          </a:ln>
          <a:effectLst>
            <a:outerShdw blurRad="38100" sx="102000" rotWithShape="0" algn="ctr" sy="102000">
              <a:schemeClr val="dk2">
                <a:alpha val="2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2"/>
          <p:cNvSpPr/>
          <p:nvPr/>
        </p:nvSpPr>
        <p:spPr>
          <a:xfrm rot="5400000">
            <a:off x="3500123" y="2447984"/>
            <a:ext cx="723300" cy="623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0%" l="0%" r="100%" t="100%"/>
            </a:path>
            <a:tileRect b="-100%" l="-100%" r="0%" t="0%"/>
          </a:gradFill>
          <a:ln>
            <a:noFill/>
          </a:ln>
          <a:effectLst>
            <a:outerShdw blurRad="38100" sx="102000" rotWithShape="0" algn="ctr" sy="102000">
              <a:schemeClr val="dk2">
                <a:alpha val="2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/>
          <p:nvPr/>
        </p:nvSpPr>
        <p:spPr>
          <a:xfrm rot="5400000">
            <a:off x="4216871" y="2447984"/>
            <a:ext cx="723300" cy="623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0%" l="0%" r="100%" t="100%"/>
            </a:path>
            <a:tileRect b="-100%" l="-100%" r="0%" t="0%"/>
          </a:gradFill>
          <a:ln>
            <a:noFill/>
          </a:ln>
          <a:effectLst>
            <a:outerShdw blurRad="38100" sx="102000" rotWithShape="0" algn="ctr" sy="102000">
              <a:schemeClr val="dk2">
                <a:alpha val="2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2"/>
          <p:cNvSpPr/>
          <p:nvPr/>
        </p:nvSpPr>
        <p:spPr>
          <a:xfrm rot="5400000">
            <a:off x="4933742" y="2447984"/>
            <a:ext cx="723300" cy="623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0%" l="0%" r="100%" t="100%"/>
            </a:path>
            <a:tileRect b="-100%" l="-100%" r="0%" t="0%"/>
          </a:gradFill>
          <a:ln>
            <a:noFill/>
          </a:ln>
          <a:effectLst>
            <a:outerShdw blurRad="38100" sx="102000" rotWithShape="0" algn="ctr" sy="102000">
              <a:schemeClr val="dk2">
                <a:alpha val="2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2"/>
          <p:cNvSpPr/>
          <p:nvPr/>
        </p:nvSpPr>
        <p:spPr>
          <a:xfrm rot="5400000">
            <a:off x="5650675" y="2447984"/>
            <a:ext cx="723300" cy="623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0%" l="0%" r="100%" t="100%"/>
            </a:path>
            <a:tileRect b="-100%" l="-100%" r="0%" t="0%"/>
          </a:gradFill>
          <a:ln>
            <a:noFill/>
          </a:ln>
          <a:effectLst>
            <a:outerShdw blurRad="38100" sx="102000" rotWithShape="0" algn="ctr" sy="102000">
              <a:schemeClr val="dk2">
                <a:alpha val="2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2"/>
          <p:cNvSpPr/>
          <p:nvPr/>
        </p:nvSpPr>
        <p:spPr>
          <a:xfrm rot="5400000">
            <a:off x="6367424" y="2447984"/>
            <a:ext cx="723300" cy="623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1"/>
              </a:gs>
              <a:gs pos="100000">
                <a:srgbClr val="D8D8D8"/>
              </a:gs>
            </a:gsLst>
            <a:path path="circle">
              <a:fillToRect b="0%" l="0%" r="100%" t="100%"/>
            </a:path>
            <a:tileRect b="-100%" l="-100%" r="0%" t="0%"/>
          </a:gradFill>
          <a:ln>
            <a:noFill/>
          </a:ln>
          <a:effectLst>
            <a:outerShdw blurRad="38100" sx="102000" rotWithShape="0" algn="ctr" sy="102000">
              <a:schemeClr val="dk2">
                <a:alpha val="2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58" y="2571738"/>
            <a:ext cx="324300" cy="3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475" y="2540338"/>
            <a:ext cx="387125" cy="3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1313" y="2508925"/>
            <a:ext cx="387125" cy="3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123" y="2540338"/>
            <a:ext cx="387125" cy="3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4762" y="2501499"/>
            <a:ext cx="446238" cy="44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18673" y="2540336"/>
            <a:ext cx="387125" cy="3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3563" y="2502038"/>
            <a:ext cx="463712" cy="46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97286" y="2527811"/>
            <a:ext cx="463700" cy="4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Responsibilities:Smoke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