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3" r:id="rId10"/>
    <p:sldId id="274" r:id="rId11"/>
    <p:sldId id="275" r:id="rId12"/>
    <p:sldId id="271" r:id="rId13"/>
    <p:sldId id="276" r:id="rId14"/>
    <p:sldId id="264" r:id="rId15"/>
    <p:sldId id="266" r:id="rId16"/>
    <p:sldId id="272" r:id="rId17"/>
    <p:sldId id="269" r:id="rId18"/>
    <p:sldId id="268" r:id="rId19"/>
    <p:sldId id="270" r:id="rId20"/>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p:scale>
          <a:sx n="75" d="100"/>
          <a:sy n="75" d="100"/>
        </p:scale>
        <p:origin x="126"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5CCB-A3EB-4EAD-891E-781E139906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730FF65F-16BC-4BD2-9B22-CD7BB6B311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239809CF-CCD3-4548-BC11-D8C547CE0C87}"/>
              </a:ext>
            </a:extLst>
          </p:cNvPr>
          <p:cNvSpPr>
            <a:spLocks noGrp="1"/>
          </p:cNvSpPr>
          <p:nvPr>
            <p:ph type="dt" sz="half" idx="10"/>
          </p:nvPr>
        </p:nvSpPr>
        <p:spPr/>
        <p:txBody>
          <a:bodyPr/>
          <a:lstStyle/>
          <a:p>
            <a:fld id="{65B4A3B7-83FC-4F19-BEF4-32654E9C73C0}" type="datetimeFigureOut">
              <a:rPr lang="en-DE" smtClean="0"/>
              <a:t>11/12/2023</a:t>
            </a:fld>
            <a:endParaRPr lang="en-DE"/>
          </a:p>
        </p:txBody>
      </p:sp>
      <p:sp>
        <p:nvSpPr>
          <p:cNvPr id="5" name="Footer Placeholder 4">
            <a:extLst>
              <a:ext uri="{FF2B5EF4-FFF2-40B4-BE49-F238E27FC236}">
                <a16:creationId xmlns:a16="http://schemas.microsoft.com/office/drawing/2014/main" id="{C4F357BD-2F6E-466C-B805-83409E6C6D0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BF0006B-E5AF-4F1B-9ACC-FC6333FD7714}"/>
              </a:ext>
            </a:extLst>
          </p:cNvPr>
          <p:cNvSpPr>
            <a:spLocks noGrp="1"/>
          </p:cNvSpPr>
          <p:nvPr>
            <p:ph type="sldNum" sz="quarter" idx="12"/>
          </p:nvPr>
        </p:nvSpPr>
        <p:spPr/>
        <p:txBody>
          <a:bodyPr/>
          <a:lstStyle/>
          <a:p>
            <a:fld id="{303F67E1-C755-4E0E-9E8C-87EE279B0214}" type="slidenum">
              <a:rPr lang="en-DE" smtClean="0"/>
              <a:t>‹#›</a:t>
            </a:fld>
            <a:endParaRPr lang="en-DE"/>
          </a:p>
        </p:txBody>
      </p:sp>
    </p:spTree>
    <p:extLst>
      <p:ext uri="{BB962C8B-B14F-4D97-AF65-F5344CB8AC3E}">
        <p14:creationId xmlns:p14="http://schemas.microsoft.com/office/powerpoint/2010/main" val="2517744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19ECC-451C-4F2F-88E8-6F2D17AB2B08}"/>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13BB0CED-E9BC-48EB-BD1A-A32E07DAB4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489FE6CD-63D3-4259-83AD-F25799726213}"/>
              </a:ext>
            </a:extLst>
          </p:cNvPr>
          <p:cNvSpPr>
            <a:spLocks noGrp="1"/>
          </p:cNvSpPr>
          <p:nvPr>
            <p:ph type="dt" sz="half" idx="10"/>
          </p:nvPr>
        </p:nvSpPr>
        <p:spPr/>
        <p:txBody>
          <a:bodyPr/>
          <a:lstStyle/>
          <a:p>
            <a:fld id="{65B4A3B7-83FC-4F19-BEF4-32654E9C73C0}" type="datetimeFigureOut">
              <a:rPr lang="en-DE" smtClean="0"/>
              <a:t>11/12/2023</a:t>
            </a:fld>
            <a:endParaRPr lang="en-DE"/>
          </a:p>
        </p:txBody>
      </p:sp>
      <p:sp>
        <p:nvSpPr>
          <p:cNvPr id="5" name="Footer Placeholder 4">
            <a:extLst>
              <a:ext uri="{FF2B5EF4-FFF2-40B4-BE49-F238E27FC236}">
                <a16:creationId xmlns:a16="http://schemas.microsoft.com/office/drawing/2014/main" id="{4E46B31A-E8F1-4D3B-BCBA-F5C47AC92ACB}"/>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AF4C224E-CDE6-4B45-8438-C2D436D5AA12}"/>
              </a:ext>
            </a:extLst>
          </p:cNvPr>
          <p:cNvSpPr>
            <a:spLocks noGrp="1"/>
          </p:cNvSpPr>
          <p:nvPr>
            <p:ph type="sldNum" sz="quarter" idx="12"/>
          </p:nvPr>
        </p:nvSpPr>
        <p:spPr/>
        <p:txBody>
          <a:bodyPr/>
          <a:lstStyle/>
          <a:p>
            <a:fld id="{303F67E1-C755-4E0E-9E8C-87EE279B0214}" type="slidenum">
              <a:rPr lang="en-DE" smtClean="0"/>
              <a:t>‹#›</a:t>
            </a:fld>
            <a:endParaRPr lang="en-DE"/>
          </a:p>
        </p:txBody>
      </p:sp>
    </p:spTree>
    <p:extLst>
      <p:ext uri="{BB962C8B-B14F-4D97-AF65-F5344CB8AC3E}">
        <p14:creationId xmlns:p14="http://schemas.microsoft.com/office/powerpoint/2010/main" val="463791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E0335E-02EC-4908-9F6D-D3D72280DC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8C0D1563-E363-429E-9CC1-9DDB23E4A8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F59B0E9B-0AD2-4E5A-9956-8241C1CE0181}"/>
              </a:ext>
            </a:extLst>
          </p:cNvPr>
          <p:cNvSpPr>
            <a:spLocks noGrp="1"/>
          </p:cNvSpPr>
          <p:nvPr>
            <p:ph type="dt" sz="half" idx="10"/>
          </p:nvPr>
        </p:nvSpPr>
        <p:spPr/>
        <p:txBody>
          <a:bodyPr/>
          <a:lstStyle/>
          <a:p>
            <a:fld id="{65B4A3B7-83FC-4F19-BEF4-32654E9C73C0}" type="datetimeFigureOut">
              <a:rPr lang="en-DE" smtClean="0"/>
              <a:t>11/12/2023</a:t>
            </a:fld>
            <a:endParaRPr lang="en-DE"/>
          </a:p>
        </p:txBody>
      </p:sp>
      <p:sp>
        <p:nvSpPr>
          <p:cNvPr id="5" name="Footer Placeholder 4">
            <a:extLst>
              <a:ext uri="{FF2B5EF4-FFF2-40B4-BE49-F238E27FC236}">
                <a16:creationId xmlns:a16="http://schemas.microsoft.com/office/drawing/2014/main" id="{77273F0A-16AA-4366-8F8A-F0D46106E0C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0CDE68A5-08F0-4D83-A93E-A013DEDBBE9A}"/>
              </a:ext>
            </a:extLst>
          </p:cNvPr>
          <p:cNvSpPr>
            <a:spLocks noGrp="1"/>
          </p:cNvSpPr>
          <p:nvPr>
            <p:ph type="sldNum" sz="quarter" idx="12"/>
          </p:nvPr>
        </p:nvSpPr>
        <p:spPr/>
        <p:txBody>
          <a:bodyPr/>
          <a:lstStyle/>
          <a:p>
            <a:fld id="{303F67E1-C755-4E0E-9E8C-87EE279B0214}" type="slidenum">
              <a:rPr lang="en-DE" smtClean="0"/>
              <a:t>‹#›</a:t>
            </a:fld>
            <a:endParaRPr lang="en-DE"/>
          </a:p>
        </p:txBody>
      </p:sp>
    </p:spTree>
    <p:extLst>
      <p:ext uri="{BB962C8B-B14F-4D97-AF65-F5344CB8AC3E}">
        <p14:creationId xmlns:p14="http://schemas.microsoft.com/office/powerpoint/2010/main" val="386222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9F43C-41E4-4797-A43B-6D984E8B5B96}"/>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DFEB0F01-400C-4BF1-A9BB-5A818591CE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93C60FA3-0156-4349-91A8-74510E32F492}"/>
              </a:ext>
            </a:extLst>
          </p:cNvPr>
          <p:cNvSpPr>
            <a:spLocks noGrp="1"/>
          </p:cNvSpPr>
          <p:nvPr>
            <p:ph type="dt" sz="half" idx="10"/>
          </p:nvPr>
        </p:nvSpPr>
        <p:spPr/>
        <p:txBody>
          <a:bodyPr/>
          <a:lstStyle/>
          <a:p>
            <a:fld id="{65B4A3B7-83FC-4F19-BEF4-32654E9C73C0}" type="datetimeFigureOut">
              <a:rPr lang="en-DE" smtClean="0"/>
              <a:t>11/12/2023</a:t>
            </a:fld>
            <a:endParaRPr lang="en-DE"/>
          </a:p>
        </p:txBody>
      </p:sp>
      <p:sp>
        <p:nvSpPr>
          <p:cNvPr id="5" name="Footer Placeholder 4">
            <a:extLst>
              <a:ext uri="{FF2B5EF4-FFF2-40B4-BE49-F238E27FC236}">
                <a16:creationId xmlns:a16="http://schemas.microsoft.com/office/drawing/2014/main" id="{8C040158-7E03-4176-B759-BBD2A967532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4A1B8D5-FBFC-4D48-AFC2-606ABDF12189}"/>
              </a:ext>
            </a:extLst>
          </p:cNvPr>
          <p:cNvSpPr>
            <a:spLocks noGrp="1"/>
          </p:cNvSpPr>
          <p:nvPr>
            <p:ph type="sldNum" sz="quarter" idx="12"/>
          </p:nvPr>
        </p:nvSpPr>
        <p:spPr/>
        <p:txBody>
          <a:bodyPr/>
          <a:lstStyle/>
          <a:p>
            <a:fld id="{303F67E1-C755-4E0E-9E8C-87EE279B0214}" type="slidenum">
              <a:rPr lang="en-DE" smtClean="0"/>
              <a:t>‹#›</a:t>
            </a:fld>
            <a:endParaRPr lang="en-DE"/>
          </a:p>
        </p:txBody>
      </p:sp>
    </p:spTree>
    <p:extLst>
      <p:ext uri="{BB962C8B-B14F-4D97-AF65-F5344CB8AC3E}">
        <p14:creationId xmlns:p14="http://schemas.microsoft.com/office/powerpoint/2010/main" val="3887118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46640-0F1D-4A3D-8138-739CE14C7C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311CCEE7-22C7-403B-985B-A378E91577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5DDB59-8D99-4E63-B33D-53DB586698E0}"/>
              </a:ext>
            </a:extLst>
          </p:cNvPr>
          <p:cNvSpPr>
            <a:spLocks noGrp="1"/>
          </p:cNvSpPr>
          <p:nvPr>
            <p:ph type="dt" sz="half" idx="10"/>
          </p:nvPr>
        </p:nvSpPr>
        <p:spPr/>
        <p:txBody>
          <a:bodyPr/>
          <a:lstStyle/>
          <a:p>
            <a:fld id="{65B4A3B7-83FC-4F19-BEF4-32654E9C73C0}" type="datetimeFigureOut">
              <a:rPr lang="en-DE" smtClean="0"/>
              <a:t>11/12/2023</a:t>
            </a:fld>
            <a:endParaRPr lang="en-DE"/>
          </a:p>
        </p:txBody>
      </p:sp>
      <p:sp>
        <p:nvSpPr>
          <p:cNvPr id="5" name="Footer Placeholder 4">
            <a:extLst>
              <a:ext uri="{FF2B5EF4-FFF2-40B4-BE49-F238E27FC236}">
                <a16:creationId xmlns:a16="http://schemas.microsoft.com/office/drawing/2014/main" id="{D89BEB0B-4EAF-4C28-84C9-5AE38F979D3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18C6AD2B-F2EF-4EAB-9097-DBF675416C78}"/>
              </a:ext>
            </a:extLst>
          </p:cNvPr>
          <p:cNvSpPr>
            <a:spLocks noGrp="1"/>
          </p:cNvSpPr>
          <p:nvPr>
            <p:ph type="sldNum" sz="quarter" idx="12"/>
          </p:nvPr>
        </p:nvSpPr>
        <p:spPr/>
        <p:txBody>
          <a:bodyPr/>
          <a:lstStyle/>
          <a:p>
            <a:fld id="{303F67E1-C755-4E0E-9E8C-87EE279B0214}" type="slidenum">
              <a:rPr lang="en-DE" smtClean="0"/>
              <a:t>‹#›</a:t>
            </a:fld>
            <a:endParaRPr lang="en-DE"/>
          </a:p>
        </p:txBody>
      </p:sp>
    </p:spTree>
    <p:extLst>
      <p:ext uri="{BB962C8B-B14F-4D97-AF65-F5344CB8AC3E}">
        <p14:creationId xmlns:p14="http://schemas.microsoft.com/office/powerpoint/2010/main" val="227021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1279D-F615-4DD2-8340-5E6D6B3DE100}"/>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05919C12-BB8B-40B8-90A4-26A4B2F661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8802DA50-ACC7-4A99-AA59-6262BF9A39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2CC4F913-AAB1-4B10-9C11-0B4C7F79694D}"/>
              </a:ext>
            </a:extLst>
          </p:cNvPr>
          <p:cNvSpPr>
            <a:spLocks noGrp="1"/>
          </p:cNvSpPr>
          <p:nvPr>
            <p:ph type="dt" sz="half" idx="10"/>
          </p:nvPr>
        </p:nvSpPr>
        <p:spPr/>
        <p:txBody>
          <a:bodyPr/>
          <a:lstStyle/>
          <a:p>
            <a:fld id="{65B4A3B7-83FC-4F19-BEF4-32654E9C73C0}" type="datetimeFigureOut">
              <a:rPr lang="en-DE" smtClean="0"/>
              <a:t>11/12/2023</a:t>
            </a:fld>
            <a:endParaRPr lang="en-DE"/>
          </a:p>
        </p:txBody>
      </p:sp>
      <p:sp>
        <p:nvSpPr>
          <p:cNvPr id="6" name="Footer Placeholder 5">
            <a:extLst>
              <a:ext uri="{FF2B5EF4-FFF2-40B4-BE49-F238E27FC236}">
                <a16:creationId xmlns:a16="http://schemas.microsoft.com/office/drawing/2014/main" id="{D1CA2B02-DDA3-4C94-B4B3-BADE36E6D1EA}"/>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BF7244A9-3E29-440F-9BA7-76CA3E27D533}"/>
              </a:ext>
            </a:extLst>
          </p:cNvPr>
          <p:cNvSpPr>
            <a:spLocks noGrp="1"/>
          </p:cNvSpPr>
          <p:nvPr>
            <p:ph type="sldNum" sz="quarter" idx="12"/>
          </p:nvPr>
        </p:nvSpPr>
        <p:spPr/>
        <p:txBody>
          <a:bodyPr/>
          <a:lstStyle/>
          <a:p>
            <a:fld id="{303F67E1-C755-4E0E-9E8C-87EE279B0214}" type="slidenum">
              <a:rPr lang="en-DE" smtClean="0"/>
              <a:t>‹#›</a:t>
            </a:fld>
            <a:endParaRPr lang="en-DE"/>
          </a:p>
        </p:txBody>
      </p:sp>
    </p:spTree>
    <p:extLst>
      <p:ext uri="{BB962C8B-B14F-4D97-AF65-F5344CB8AC3E}">
        <p14:creationId xmlns:p14="http://schemas.microsoft.com/office/powerpoint/2010/main" val="3883107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1E94-27C2-4E2B-AE94-AC53F5BD2D79}"/>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22B5F78D-B661-48AC-A870-5E6AF60D8F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D10325-EAB1-4407-8E63-29D1FDFA67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C53B1C1B-628F-443E-8C5B-8E73CA732E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EA49D-33FC-4E31-98E6-A15FE74E4D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2ED35226-6A07-44D3-AE6E-C4310E1ED750}"/>
              </a:ext>
            </a:extLst>
          </p:cNvPr>
          <p:cNvSpPr>
            <a:spLocks noGrp="1"/>
          </p:cNvSpPr>
          <p:nvPr>
            <p:ph type="dt" sz="half" idx="10"/>
          </p:nvPr>
        </p:nvSpPr>
        <p:spPr/>
        <p:txBody>
          <a:bodyPr/>
          <a:lstStyle/>
          <a:p>
            <a:fld id="{65B4A3B7-83FC-4F19-BEF4-32654E9C73C0}" type="datetimeFigureOut">
              <a:rPr lang="en-DE" smtClean="0"/>
              <a:t>11/12/2023</a:t>
            </a:fld>
            <a:endParaRPr lang="en-DE"/>
          </a:p>
        </p:txBody>
      </p:sp>
      <p:sp>
        <p:nvSpPr>
          <p:cNvPr id="8" name="Footer Placeholder 7">
            <a:extLst>
              <a:ext uri="{FF2B5EF4-FFF2-40B4-BE49-F238E27FC236}">
                <a16:creationId xmlns:a16="http://schemas.microsoft.com/office/drawing/2014/main" id="{58B94E1E-4216-4E41-82F3-87E3827F9460}"/>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ABCBD538-85DF-49EB-B6DE-8DB083870E2F}"/>
              </a:ext>
            </a:extLst>
          </p:cNvPr>
          <p:cNvSpPr>
            <a:spLocks noGrp="1"/>
          </p:cNvSpPr>
          <p:nvPr>
            <p:ph type="sldNum" sz="quarter" idx="12"/>
          </p:nvPr>
        </p:nvSpPr>
        <p:spPr/>
        <p:txBody>
          <a:bodyPr/>
          <a:lstStyle/>
          <a:p>
            <a:fld id="{303F67E1-C755-4E0E-9E8C-87EE279B0214}" type="slidenum">
              <a:rPr lang="en-DE" smtClean="0"/>
              <a:t>‹#›</a:t>
            </a:fld>
            <a:endParaRPr lang="en-DE"/>
          </a:p>
        </p:txBody>
      </p:sp>
    </p:spTree>
    <p:extLst>
      <p:ext uri="{BB962C8B-B14F-4D97-AF65-F5344CB8AC3E}">
        <p14:creationId xmlns:p14="http://schemas.microsoft.com/office/powerpoint/2010/main" val="3951474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823E2-11E5-4BDD-8AEA-F262D1140A5F}"/>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B3835790-8BD2-407B-84F5-B178DDCD60DD}"/>
              </a:ext>
            </a:extLst>
          </p:cNvPr>
          <p:cNvSpPr>
            <a:spLocks noGrp="1"/>
          </p:cNvSpPr>
          <p:nvPr>
            <p:ph type="dt" sz="half" idx="10"/>
          </p:nvPr>
        </p:nvSpPr>
        <p:spPr/>
        <p:txBody>
          <a:bodyPr/>
          <a:lstStyle/>
          <a:p>
            <a:fld id="{65B4A3B7-83FC-4F19-BEF4-32654E9C73C0}" type="datetimeFigureOut">
              <a:rPr lang="en-DE" smtClean="0"/>
              <a:t>11/12/2023</a:t>
            </a:fld>
            <a:endParaRPr lang="en-DE"/>
          </a:p>
        </p:txBody>
      </p:sp>
      <p:sp>
        <p:nvSpPr>
          <p:cNvPr id="4" name="Footer Placeholder 3">
            <a:extLst>
              <a:ext uri="{FF2B5EF4-FFF2-40B4-BE49-F238E27FC236}">
                <a16:creationId xmlns:a16="http://schemas.microsoft.com/office/drawing/2014/main" id="{3321B64A-E989-4AA4-A11D-947CA57BAA4F}"/>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05A5A6D0-5780-4AED-91E4-52879D4CE3F0}"/>
              </a:ext>
            </a:extLst>
          </p:cNvPr>
          <p:cNvSpPr>
            <a:spLocks noGrp="1"/>
          </p:cNvSpPr>
          <p:nvPr>
            <p:ph type="sldNum" sz="quarter" idx="12"/>
          </p:nvPr>
        </p:nvSpPr>
        <p:spPr/>
        <p:txBody>
          <a:bodyPr/>
          <a:lstStyle/>
          <a:p>
            <a:fld id="{303F67E1-C755-4E0E-9E8C-87EE279B0214}" type="slidenum">
              <a:rPr lang="en-DE" smtClean="0"/>
              <a:t>‹#›</a:t>
            </a:fld>
            <a:endParaRPr lang="en-DE"/>
          </a:p>
        </p:txBody>
      </p:sp>
    </p:spTree>
    <p:extLst>
      <p:ext uri="{BB962C8B-B14F-4D97-AF65-F5344CB8AC3E}">
        <p14:creationId xmlns:p14="http://schemas.microsoft.com/office/powerpoint/2010/main" val="20847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3F07E7-0E07-47BF-858F-6D18FF00F93A}"/>
              </a:ext>
            </a:extLst>
          </p:cNvPr>
          <p:cNvSpPr>
            <a:spLocks noGrp="1"/>
          </p:cNvSpPr>
          <p:nvPr>
            <p:ph type="dt" sz="half" idx="10"/>
          </p:nvPr>
        </p:nvSpPr>
        <p:spPr/>
        <p:txBody>
          <a:bodyPr/>
          <a:lstStyle/>
          <a:p>
            <a:fld id="{65B4A3B7-83FC-4F19-BEF4-32654E9C73C0}" type="datetimeFigureOut">
              <a:rPr lang="en-DE" smtClean="0"/>
              <a:t>11/12/2023</a:t>
            </a:fld>
            <a:endParaRPr lang="en-DE"/>
          </a:p>
        </p:txBody>
      </p:sp>
      <p:sp>
        <p:nvSpPr>
          <p:cNvPr id="3" name="Footer Placeholder 2">
            <a:extLst>
              <a:ext uri="{FF2B5EF4-FFF2-40B4-BE49-F238E27FC236}">
                <a16:creationId xmlns:a16="http://schemas.microsoft.com/office/drawing/2014/main" id="{BD0F173D-9430-4E2C-8042-497DA8A5147E}"/>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B0E44B21-71F6-4FA0-8481-E46558878DF9}"/>
              </a:ext>
            </a:extLst>
          </p:cNvPr>
          <p:cNvSpPr>
            <a:spLocks noGrp="1"/>
          </p:cNvSpPr>
          <p:nvPr>
            <p:ph type="sldNum" sz="quarter" idx="12"/>
          </p:nvPr>
        </p:nvSpPr>
        <p:spPr/>
        <p:txBody>
          <a:bodyPr/>
          <a:lstStyle/>
          <a:p>
            <a:fld id="{303F67E1-C755-4E0E-9E8C-87EE279B0214}" type="slidenum">
              <a:rPr lang="en-DE" smtClean="0"/>
              <a:t>‹#›</a:t>
            </a:fld>
            <a:endParaRPr lang="en-DE"/>
          </a:p>
        </p:txBody>
      </p:sp>
    </p:spTree>
    <p:extLst>
      <p:ext uri="{BB962C8B-B14F-4D97-AF65-F5344CB8AC3E}">
        <p14:creationId xmlns:p14="http://schemas.microsoft.com/office/powerpoint/2010/main" val="1906969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7DD2A-7244-433A-B9CD-7D53E8CDB3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DBEAE695-0E64-41D3-81EA-106B358E14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C1A3F6FD-0599-41D2-9BEE-0B3389118C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052420-7539-4903-A691-6AD14D658664}"/>
              </a:ext>
            </a:extLst>
          </p:cNvPr>
          <p:cNvSpPr>
            <a:spLocks noGrp="1"/>
          </p:cNvSpPr>
          <p:nvPr>
            <p:ph type="dt" sz="half" idx="10"/>
          </p:nvPr>
        </p:nvSpPr>
        <p:spPr/>
        <p:txBody>
          <a:bodyPr/>
          <a:lstStyle/>
          <a:p>
            <a:fld id="{65B4A3B7-83FC-4F19-BEF4-32654E9C73C0}" type="datetimeFigureOut">
              <a:rPr lang="en-DE" smtClean="0"/>
              <a:t>11/12/2023</a:t>
            </a:fld>
            <a:endParaRPr lang="en-DE"/>
          </a:p>
        </p:txBody>
      </p:sp>
      <p:sp>
        <p:nvSpPr>
          <p:cNvPr id="6" name="Footer Placeholder 5">
            <a:extLst>
              <a:ext uri="{FF2B5EF4-FFF2-40B4-BE49-F238E27FC236}">
                <a16:creationId xmlns:a16="http://schemas.microsoft.com/office/drawing/2014/main" id="{B48E0E2F-4C90-4E28-97B8-392327B8DAE4}"/>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145BD5E0-FBD6-441D-8235-8F6A2D73FF91}"/>
              </a:ext>
            </a:extLst>
          </p:cNvPr>
          <p:cNvSpPr>
            <a:spLocks noGrp="1"/>
          </p:cNvSpPr>
          <p:nvPr>
            <p:ph type="sldNum" sz="quarter" idx="12"/>
          </p:nvPr>
        </p:nvSpPr>
        <p:spPr/>
        <p:txBody>
          <a:bodyPr/>
          <a:lstStyle/>
          <a:p>
            <a:fld id="{303F67E1-C755-4E0E-9E8C-87EE279B0214}" type="slidenum">
              <a:rPr lang="en-DE" smtClean="0"/>
              <a:t>‹#›</a:t>
            </a:fld>
            <a:endParaRPr lang="en-DE"/>
          </a:p>
        </p:txBody>
      </p:sp>
    </p:spTree>
    <p:extLst>
      <p:ext uri="{BB962C8B-B14F-4D97-AF65-F5344CB8AC3E}">
        <p14:creationId xmlns:p14="http://schemas.microsoft.com/office/powerpoint/2010/main" val="457682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DBD7-524A-4197-B117-0533021A4F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29AE7A12-22F2-4D2F-A04F-38B7312640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4DDB807B-E241-4AE8-B8E3-335BCE9910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24BA27-8651-424C-BC69-F487D7CA5DB5}"/>
              </a:ext>
            </a:extLst>
          </p:cNvPr>
          <p:cNvSpPr>
            <a:spLocks noGrp="1"/>
          </p:cNvSpPr>
          <p:nvPr>
            <p:ph type="dt" sz="half" idx="10"/>
          </p:nvPr>
        </p:nvSpPr>
        <p:spPr/>
        <p:txBody>
          <a:bodyPr/>
          <a:lstStyle/>
          <a:p>
            <a:fld id="{65B4A3B7-83FC-4F19-BEF4-32654E9C73C0}" type="datetimeFigureOut">
              <a:rPr lang="en-DE" smtClean="0"/>
              <a:t>11/12/2023</a:t>
            </a:fld>
            <a:endParaRPr lang="en-DE"/>
          </a:p>
        </p:txBody>
      </p:sp>
      <p:sp>
        <p:nvSpPr>
          <p:cNvPr id="6" name="Footer Placeholder 5">
            <a:extLst>
              <a:ext uri="{FF2B5EF4-FFF2-40B4-BE49-F238E27FC236}">
                <a16:creationId xmlns:a16="http://schemas.microsoft.com/office/drawing/2014/main" id="{7D8D842C-B117-4D73-AA03-77C323CB7BFB}"/>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FBFAD882-30D9-4834-B0B1-A0A1D833C855}"/>
              </a:ext>
            </a:extLst>
          </p:cNvPr>
          <p:cNvSpPr>
            <a:spLocks noGrp="1"/>
          </p:cNvSpPr>
          <p:nvPr>
            <p:ph type="sldNum" sz="quarter" idx="12"/>
          </p:nvPr>
        </p:nvSpPr>
        <p:spPr/>
        <p:txBody>
          <a:bodyPr/>
          <a:lstStyle/>
          <a:p>
            <a:fld id="{303F67E1-C755-4E0E-9E8C-87EE279B0214}" type="slidenum">
              <a:rPr lang="en-DE" smtClean="0"/>
              <a:t>‹#›</a:t>
            </a:fld>
            <a:endParaRPr lang="en-DE"/>
          </a:p>
        </p:txBody>
      </p:sp>
    </p:spTree>
    <p:extLst>
      <p:ext uri="{BB962C8B-B14F-4D97-AF65-F5344CB8AC3E}">
        <p14:creationId xmlns:p14="http://schemas.microsoft.com/office/powerpoint/2010/main" val="1678001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966F-1B48-4F1F-9305-624BA7F527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82483718-BDCB-42DC-8BE3-4929137465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07F86AC0-5BCD-42B0-9AF3-B37BCECF93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B4A3B7-83FC-4F19-BEF4-32654E9C73C0}" type="datetimeFigureOut">
              <a:rPr lang="en-DE" smtClean="0"/>
              <a:t>11/12/2023</a:t>
            </a:fld>
            <a:endParaRPr lang="en-DE"/>
          </a:p>
        </p:txBody>
      </p:sp>
      <p:sp>
        <p:nvSpPr>
          <p:cNvPr id="5" name="Footer Placeholder 4">
            <a:extLst>
              <a:ext uri="{FF2B5EF4-FFF2-40B4-BE49-F238E27FC236}">
                <a16:creationId xmlns:a16="http://schemas.microsoft.com/office/drawing/2014/main" id="{2FA2BCEA-A378-4D0E-B69C-CE37010D3D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41DE7A0D-F2D6-4DF0-9CF0-F9687DD7A6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F67E1-C755-4E0E-9E8C-87EE279B0214}" type="slidenum">
              <a:rPr lang="en-DE" smtClean="0"/>
              <a:t>‹#›</a:t>
            </a:fld>
            <a:endParaRPr lang="en-DE"/>
          </a:p>
        </p:txBody>
      </p:sp>
    </p:spTree>
    <p:extLst>
      <p:ext uri="{BB962C8B-B14F-4D97-AF65-F5344CB8AC3E}">
        <p14:creationId xmlns:p14="http://schemas.microsoft.com/office/powerpoint/2010/main" val="689608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resources.system-analysis.cadence.com/blog/msa2021-using-a-delaunay-triangulation-algorithm-for-mesh-generation" TargetMode="External"/><Relationship Id="rId2" Type="http://schemas.openxmlformats.org/officeDocument/2006/relationships/hyperlink" Target="https://www.linkedin.com/advice/0/how-can-you-accurately-use-triangulation-algorithms" TargetMode="External"/><Relationship Id="rId1" Type="http://schemas.openxmlformats.org/officeDocument/2006/relationships/slideLayout" Target="../slideLayouts/slideLayout2.xml"/><Relationship Id="rId4" Type="http://schemas.openxmlformats.org/officeDocument/2006/relationships/hyperlink" Target="https://www.mathworks.com/help/matlab/math/delaunay-triangulation.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9AC7-A74B-4069-8DA3-6F1551400AA6}"/>
              </a:ext>
            </a:extLst>
          </p:cNvPr>
          <p:cNvSpPr>
            <a:spLocks noGrp="1"/>
          </p:cNvSpPr>
          <p:nvPr>
            <p:ph type="ctrTitle"/>
          </p:nvPr>
        </p:nvSpPr>
        <p:spPr>
          <a:xfrm>
            <a:off x="1524000" y="951606"/>
            <a:ext cx="9144000" cy="746194"/>
          </a:xfrm>
        </p:spPr>
        <p:txBody>
          <a:bodyPr>
            <a:normAutofit/>
          </a:bodyPr>
          <a:lstStyle/>
          <a:p>
            <a:r>
              <a:rPr lang="en-US" sz="4000" b="1" dirty="0">
                <a:latin typeface="-apple-system"/>
              </a:rPr>
              <a:t>Algorithmic Problem I - Triangulation</a:t>
            </a:r>
            <a:endParaRPr lang="en-DE" sz="4000" b="1" dirty="0">
              <a:latin typeface="-apple-system"/>
            </a:endParaRPr>
          </a:p>
        </p:txBody>
      </p:sp>
      <p:sp>
        <p:nvSpPr>
          <p:cNvPr id="8" name="TextBox 7">
            <a:extLst>
              <a:ext uri="{FF2B5EF4-FFF2-40B4-BE49-F238E27FC236}">
                <a16:creationId xmlns:a16="http://schemas.microsoft.com/office/drawing/2014/main" id="{C2D1F040-0A6B-4556-9FD9-FA447FD0E593}"/>
              </a:ext>
            </a:extLst>
          </p:cNvPr>
          <p:cNvSpPr txBox="1"/>
          <p:nvPr/>
        </p:nvSpPr>
        <p:spPr>
          <a:xfrm>
            <a:off x="2413416" y="5771213"/>
            <a:ext cx="8019738" cy="646331"/>
          </a:xfrm>
          <a:prstGeom prst="rect">
            <a:avLst/>
          </a:prstGeom>
          <a:noFill/>
        </p:spPr>
        <p:txBody>
          <a:bodyPr wrap="square" rtlCol="0">
            <a:spAutoFit/>
          </a:bodyPr>
          <a:lstStyle/>
          <a:p>
            <a:r>
              <a:rPr lang="en-US" b="1" dirty="0"/>
              <a:t>Presented By:</a:t>
            </a:r>
          </a:p>
          <a:p>
            <a:r>
              <a:rPr lang="en-US" dirty="0"/>
              <a:t>Sudur Bhattarai (Matriculation Number: 2514652)</a:t>
            </a:r>
            <a:endParaRPr lang="en-DE" dirty="0"/>
          </a:p>
        </p:txBody>
      </p:sp>
      <p:pic>
        <p:nvPicPr>
          <p:cNvPr id="4" name="Picture 3">
            <a:extLst>
              <a:ext uri="{FF2B5EF4-FFF2-40B4-BE49-F238E27FC236}">
                <a16:creationId xmlns:a16="http://schemas.microsoft.com/office/drawing/2014/main" id="{86421576-C0FD-45EF-BC1C-129C0415B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389" y="1736444"/>
            <a:ext cx="7135221" cy="4020111"/>
          </a:xfrm>
          <a:prstGeom prst="rect">
            <a:avLst/>
          </a:prstGeom>
        </p:spPr>
      </p:pic>
    </p:spTree>
    <p:extLst>
      <p:ext uri="{BB962C8B-B14F-4D97-AF65-F5344CB8AC3E}">
        <p14:creationId xmlns:p14="http://schemas.microsoft.com/office/powerpoint/2010/main" val="1129835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6E2F-1CB5-496B-BDA0-C3723AAAAE80}"/>
              </a:ext>
            </a:extLst>
          </p:cNvPr>
          <p:cNvSpPr>
            <a:spLocks noGrp="1"/>
          </p:cNvSpPr>
          <p:nvPr>
            <p:ph type="title"/>
          </p:nvPr>
        </p:nvSpPr>
        <p:spPr/>
        <p:txBody>
          <a:bodyPr/>
          <a:lstStyle/>
          <a:p>
            <a:r>
              <a:rPr lang="en-US" b="1" i="0" dirty="0">
                <a:effectLst/>
                <a:latin typeface="-apple-system"/>
              </a:rPr>
              <a:t>Delaunay triangulation</a:t>
            </a:r>
            <a:endParaRPr lang="en-DE" b="1" dirty="0"/>
          </a:p>
        </p:txBody>
      </p:sp>
      <p:sp>
        <p:nvSpPr>
          <p:cNvPr id="8" name="Rectangle 7">
            <a:extLst>
              <a:ext uri="{FF2B5EF4-FFF2-40B4-BE49-F238E27FC236}">
                <a16:creationId xmlns:a16="http://schemas.microsoft.com/office/drawing/2014/main" id="{976DC2FA-500F-4A36-B5AC-4B4995D3DB40}"/>
              </a:ext>
            </a:extLst>
          </p:cNvPr>
          <p:cNvSpPr/>
          <p:nvPr/>
        </p:nvSpPr>
        <p:spPr>
          <a:xfrm>
            <a:off x="838200" y="1456403"/>
            <a:ext cx="5562599" cy="2544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 name="Content Placeholder 11">
            <a:extLst>
              <a:ext uri="{FF2B5EF4-FFF2-40B4-BE49-F238E27FC236}">
                <a16:creationId xmlns:a16="http://schemas.microsoft.com/office/drawing/2014/main" id="{8AFD458D-FFCA-4D79-BD9C-FBAF3DCD2EE2}"/>
              </a:ext>
            </a:extLst>
          </p:cNvPr>
          <p:cNvSpPr>
            <a:spLocks noGrp="1"/>
          </p:cNvSpPr>
          <p:nvPr>
            <p:ph idx="1"/>
          </p:nvPr>
        </p:nvSpPr>
        <p:spPr/>
        <p:txBody>
          <a:bodyPr/>
          <a:lstStyle/>
          <a:p>
            <a:r>
              <a:rPr lang="en-US" dirty="0"/>
              <a:t>The circumcircle associated with T1 is empty. It does not contain a point in its interior. The circumcircle associated with T2 is empty. It does not contain a point in its interior. This triangulation is a Delaunay triangulation.</a:t>
            </a:r>
            <a:endParaRPr lang="en-DE" dirty="0"/>
          </a:p>
        </p:txBody>
      </p:sp>
      <p:pic>
        <p:nvPicPr>
          <p:cNvPr id="15" name="Picture 14">
            <a:extLst>
              <a:ext uri="{FF2B5EF4-FFF2-40B4-BE49-F238E27FC236}">
                <a16:creationId xmlns:a16="http://schemas.microsoft.com/office/drawing/2014/main" id="{732C595C-355A-45CC-8384-C7B1BD17B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478" y="3714394"/>
            <a:ext cx="4010585" cy="1838582"/>
          </a:xfrm>
          <a:prstGeom prst="rect">
            <a:avLst/>
          </a:prstGeom>
        </p:spPr>
      </p:pic>
    </p:spTree>
    <p:extLst>
      <p:ext uri="{BB962C8B-B14F-4D97-AF65-F5344CB8AC3E}">
        <p14:creationId xmlns:p14="http://schemas.microsoft.com/office/powerpoint/2010/main" val="2049455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6E2F-1CB5-496B-BDA0-C3723AAAAE80}"/>
              </a:ext>
            </a:extLst>
          </p:cNvPr>
          <p:cNvSpPr>
            <a:spLocks noGrp="1"/>
          </p:cNvSpPr>
          <p:nvPr>
            <p:ph type="title"/>
          </p:nvPr>
        </p:nvSpPr>
        <p:spPr/>
        <p:txBody>
          <a:bodyPr/>
          <a:lstStyle/>
          <a:p>
            <a:r>
              <a:rPr lang="en-US" b="1" i="0" dirty="0">
                <a:effectLst/>
                <a:latin typeface="-apple-system"/>
              </a:rPr>
              <a:t>Delaunay triangulation</a:t>
            </a:r>
            <a:endParaRPr lang="en-DE" b="1" dirty="0"/>
          </a:p>
        </p:txBody>
      </p:sp>
      <p:sp>
        <p:nvSpPr>
          <p:cNvPr id="8" name="Rectangle 7">
            <a:extLst>
              <a:ext uri="{FF2B5EF4-FFF2-40B4-BE49-F238E27FC236}">
                <a16:creationId xmlns:a16="http://schemas.microsoft.com/office/drawing/2014/main" id="{976DC2FA-500F-4A36-B5AC-4B4995D3DB40}"/>
              </a:ext>
            </a:extLst>
          </p:cNvPr>
          <p:cNvSpPr/>
          <p:nvPr/>
        </p:nvSpPr>
        <p:spPr>
          <a:xfrm>
            <a:off x="838200" y="1456403"/>
            <a:ext cx="5562599" cy="2544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 name="Content Placeholder 11">
            <a:extLst>
              <a:ext uri="{FF2B5EF4-FFF2-40B4-BE49-F238E27FC236}">
                <a16:creationId xmlns:a16="http://schemas.microsoft.com/office/drawing/2014/main" id="{8AFD458D-FFCA-4D79-BD9C-FBAF3DCD2EE2}"/>
              </a:ext>
            </a:extLst>
          </p:cNvPr>
          <p:cNvSpPr>
            <a:spLocks noGrp="1"/>
          </p:cNvSpPr>
          <p:nvPr>
            <p:ph idx="1"/>
          </p:nvPr>
        </p:nvSpPr>
        <p:spPr/>
        <p:txBody>
          <a:bodyPr/>
          <a:lstStyle/>
          <a:p>
            <a:r>
              <a:rPr lang="en-US" dirty="0"/>
              <a:t>The circumcircle associated with T1 is not empty. It contains V3 in its interior. The circumcircle associated with T2 is not empty. It contains V1 in its interior. This triangulation is not a Delaunay triangulation.</a:t>
            </a:r>
            <a:endParaRPr lang="en-DE" dirty="0"/>
          </a:p>
        </p:txBody>
      </p:sp>
      <p:pic>
        <p:nvPicPr>
          <p:cNvPr id="5" name="Picture 4">
            <a:extLst>
              <a:ext uri="{FF2B5EF4-FFF2-40B4-BE49-F238E27FC236}">
                <a16:creationId xmlns:a16="http://schemas.microsoft.com/office/drawing/2014/main" id="{D3D55028-1F58-4E7D-9FB2-7629850B8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3897" y="3334646"/>
            <a:ext cx="3801005" cy="1819529"/>
          </a:xfrm>
          <a:prstGeom prst="rect">
            <a:avLst/>
          </a:prstGeom>
        </p:spPr>
      </p:pic>
    </p:spTree>
    <p:extLst>
      <p:ext uri="{BB962C8B-B14F-4D97-AF65-F5344CB8AC3E}">
        <p14:creationId xmlns:p14="http://schemas.microsoft.com/office/powerpoint/2010/main" val="2106862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2021-FFDE-42E7-83A5-729D677BACD1}"/>
              </a:ext>
            </a:extLst>
          </p:cNvPr>
          <p:cNvSpPr>
            <a:spLocks noGrp="1"/>
          </p:cNvSpPr>
          <p:nvPr>
            <p:ph type="title"/>
          </p:nvPr>
        </p:nvSpPr>
        <p:spPr/>
        <p:txBody>
          <a:bodyPr/>
          <a:lstStyle/>
          <a:p>
            <a:r>
              <a:rPr lang="en-US" b="1" i="0" dirty="0">
                <a:effectLst/>
                <a:latin typeface="-apple-system"/>
              </a:rPr>
              <a:t>Methods used by Delaunay triangulation</a:t>
            </a:r>
            <a:endParaRPr lang="en-DE" dirty="0"/>
          </a:p>
        </p:txBody>
      </p:sp>
      <p:sp>
        <p:nvSpPr>
          <p:cNvPr id="3" name="Content Placeholder 2">
            <a:extLst>
              <a:ext uri="{FF2B5EF4-FFF2-40B4-BE49-F238E27FC236}">
                <a16:creationId xmlns:a16="http://schemas.microsoft.com/office/drawing/2014/main" id="{446FF241-28C8-44A2-A87A-DE0709DD91E0}"/>
              </a:ext>
            </a:extLst>
          </p:cNvPr>
          <p:cNvSpPr>
            <a:spLocks noGrp="1"/>
          </p:cNvSpPr>
          <p:nvPr>
            <p:ph idx="1"/>
          </p:nvPr>
        </p:nvSpPr>
        <p:spPr/>
        <p:txBody>
          <a:bodyPr>
            <a:normAutofit fontScale="77500" lnSpcReduction="20000"/>
          </a:bodyPr>
          <a:lstStyle/>
          <a:p>
            <a:pPr marL="0" indent="0">
              <a:buNone/>
            </a:pPr>
            <a:r>
              <a:rPr lang="en-US" b="1" dirty="0" err="1">
                <a:latin typeface="-apple-system"/>
              </a:rPr>
              <a:t>i</a:t>
            </a:r>
            <a:r>
              <a:rPr lang="en-US" b="1" dirty="0">
                <a:latin typeface="-apple-system"/>
              </a:rPr>
              <a:t>. D</a:t>
            </a:r>
            <a:r>
              <a:rPr lang="en-US" b="1" i="0" dirty="0">
                <a:effectLst/>
                <a:latin typeface="-apple-system"/>
              </a:rPr>
              <a:t>ivide-and-conquer</a:t>
            </a:r>
          </a:p>
          <a:p>
            <a:r>
              <a:rPr lang="en-US" dirty="0">
                <a:solidFill>
                  <a:srgbClr val="333333"/>
                </a:solidFill>
                <a:latin typeface="Rubik-Light"/>
              </a:rPr>
              <a:t>D</a:t>
            </a:r>
            <a:r>
              <a:rPr lang="en-US" b="0" i="0" dirty="0">
                <a:solidFill>
                  <a:srgbClr val="333333"/>
                </a:solidFill>
                <a:effectLst/>
                <a:latin typeface="Rubik-Light"/>
              </a:rPr>
              <a:t>ivide and conquer may be the fastest Delaunay triangulation algorithm.</a:t>
            </a:r>
          </a:p>
          <a:p>
            <a:r>
              <a:rPr lang="en-US" b="0" i="0" dirty="0">
                <a:solidFill>
                  <a:srgbClr val="333333"/>
                </a:solidFill>
                <a:effectLst/>
                <a:latin typeface="Rubik-Light"/>
              </a:rPr>
              <a:t>The process is to split the vertices into two sets, recursively, then compute the triangulation for each set. The sets are merged along the split line. </a:t>
            </a:r>
          </a:p>
          <a:p>
            <a:pPr marL="0" indent="0">
              <a:buNone/>
            </a:pPr>
            <a:endParaRPr lang="en-US" b="0" i="0" dirty="0">
              <a:effectLst/>
              <a:latin typeface="-apple-system"/>
            </a:endParaRPr>
          </a:p>
          <a:p>
            <a:pPr marL="0" indent="0">
              <a:buNone/>
            </a:pPr>
            <a:r>
              <a:rPr lang="en-US" b="1" i="0" dirty="0">
                <a:effectLst/>
                <a:latin typeface="-apple-system"/>
              </a:rPr>
              <a:t>ii. Flipping</a:t>
            </a:r>
          </a:p>
          <a:p>
            <a:r>
              <a:rPr lang="en-US" b="0" i="0" dirty="0">
                <a:solidFill>
                  <a:srgbClr val="333333"/>
                </a:solidFill>
                <a:effectLst/>
                <a:latin typeface="Rubik-Light"/>
              </a:rPr>
              <a:t>Flipping is a direct approach. </a:t>
            </a:r>
          </a:p>
          <a:p>
            <a:r>
              <a:rPr lang="en-US" b="0" i="0" dirty="0">
                <a:solidFill>
                  <a:srgbClr val="333333"/>
                </a:solidFill>
                <a:effectLst/>
                <a:latin typeface="Rubik-Light"/>
              </a:rPr>
              <a:t>Start by creating any triangulation, and as non-Delaunay triangles are found, simply flip one of the edges until none remain.</a:t>
            </a:r>
          </a:p>
          <a:p>
            <a:pPr marL="0" indent="0">
              <a:buNone/>
            </a:pPr>
            <a:endParaRPr lang="en-US" b="0" i="0" dirty="0">
              <a:solidFill>
                <a:srgbClr val="333333"/>
              </a:solidFill>
              <a:effectLst/>
              <a:latin typeface="Rubik-Light"/>
            </a:endParaRPr>
          </a:p>
          <a:p>
            <a:pPr marL="0" indent="0">
              <a:buNone/>
            </a:pPr>
            <a:r>
              <a:rPr lang="en-US" b="1" dirty="0">
                <a:latin typeface="-apple-system"/>
              </a:rPr>
              <a:t>iii. Sweep hull</a:t>
            </a:r>
          </a:p>
          <a:p>
            <a:r>
              <a:rPr lang="en-US" dirty="0">
                <a:latin typeface="-apple-system"/>
              </a:rPr>
              <a:t>Sweep hull is a hybrid technique that combines radial propagation from inside the point space to its extent and flipping to achieve triangulation</a:t>
            </a:r>
          </a:p>
          <a:p>
            <a:pPr marL="571500" indent="-571500">
              <a:buFont typeface="+mj-lt"/>
              <a:buAutoNum type="romanLcPeriod"/>
            </a:pPr>
            <a:endParaRPr lang="en-US" dirty="0"/>
          </a:p>
          <a:p>
            <a:pPr marL="0" indent="0">
              <a:buNone/>
            </a:pPr>
            <a:endParaRPr lang="en-DE" dirty="0"/>
          </a:p>
        </p:txBody>
      </p:sp>
    </p:spTree>
    <p:extLst>
      <p:ext uri="{BB962C8B-B14F-4D97-AF65-F5344CB8AC3E}">
        <p14:creationId xmlns:p14="http://schemas.microsoft.com/office/powerpoint/2010/main" val="167292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2021-FFDE-42E7-83A5-729D677BACD1}"/>
              </a:ext>
            </a:extLst>
          </p:cNvPr>
          <p:cNvSpPr>
            <a:spLocks noGrp="1"/>
          </p:cNvSpPr>
          <p:nvPr>
            <p:ph type="title"/>
          </p:nvPr>
        </p:nvSpPr>
        <p:spPr/>
        <p:txBody>
          <a:bodyPr/>
          <a:lstStyle/>
          <a:p>
            <a:r>
              <a:rPr lang="en-US" b="1" i="0" dirty="0">
                <a:effectLst/>
                <a:latin typeface="-apple-system"/>
              </a:rPr>
              <a:t>Methods used by Delaunay triangulation</a:t>
            </a:r>
            <a:endParaRPr lang="en-DE" dirty="0"/>
          </a:p>
        </p:txBody>
      </p:sp>
      <p:sp>
        <p:nvSpPr>
          <p:cNvPr id="3" name="Content Placeholder 2">
            <a:extLst>
              <a:ext uri="{FF2B5EF4-FFF2-40B4-BE49-F238E27FC236}">
                <a16:creationId xmlns:a16="http://schemas.microsoft.com/office/drawing/2014/main" id="{446FF241-28C8-44A2-A87A-DE0709DD91E0}"/>
              </a:ext>
            </a:extLst>
          </p:cNvPr>
          <p:cNvSpPr>
            <a:spLocks noGrp="1"/>
          </p:cNvSpPr>
          <p:nvPr>
            <p:ph idx="1"/>
          </p:nvPr>
        </p:nvSpPr>
        <p:spPr/>
        <p:txBody>
          <a:bodyPr>
            <a:normAutofit/>
          </a:bodyPr>
          <a:lstStyle/>
          <a:p>
            <a:pPr marL="0" indent="0" algn="l" rtl="0" fontAlgn="base">
              <a:buNone/>
            </a:pPr>
            <a:r>
              <a:rPr lang="en-US" b="1" dirty="0"/>
              <a:t>iv. </a:t>
            </a:r>
            <a:r>
              <a:rPr lang="en-US" b="1" i="0" dirty="0" err="1">
                <a:solidFill>
                  <a:srgbClr val="363636"/>
                </a:solidFill>
                <a:effectLst/>
                <a:latin typeface="Rubik-Medium"/>
              </a:rPr>
              <a:t>Incrementalization</a:t>
            </a:r>
            <a:endParaRPr lang="en-US" dirty="0">
              <a:solidFill>
                <a:srgbClr val="333333"/>
              </a:solidFill>
              <a:latin typeface="Rubik-Light"/>
            </a:endParaRPr>
          </a:p>
          <a:p>
            <a:pPr algn="l" rtl="0" fontAlgn="base"/>
            <a:r>
              <a:rPr lang="en-US" b="0" i="0" dirty="0">
                <a:solidFill>
                  <a:srgbClr val="333333"/>
                </a:solidFill>
                <a:effectLst/>
                <a:latin typeface="Rubik-Light"/>
              </a:rPr>
              <a:t>This is a basic technique of adding vertices sequentially and correcting the triangulation as necessary at each step.</a:t>
            </a:r>
          </a:p>
          <a:p>
            <a:pPr marL="0" indent="0" algn="l" rtl="0" fontAlgn="base">
              <a:buNone/>
            </a:pPr>
            <a:endParaRPr lang="en-US" b="0" i="0" dirty="0">
              <a:solidFill>
                <a:srgbClr val="333333"/>
              </a:solidFill>
              <a:effectLst/>
              <a:latin typeface="Rubik-Light"/>
            </a:endParaRPr>
          </a:p>
          <a:p>
            <a:pPr marL="0" indent="0" algn="l" rtl="0" fontAlgn="base">
              <a:buNone/>
            </a:pPr>
            <a:r>
              <a:rPr lang="en-US" b="1" i="0" dirty="0">
                <a:solidFill>
                  <a:srgbClr val="363636"/>
                </a:solidFill>
                <a:effectLst/>
                <a:latin typeface="Rubik-Medium"/>
              </a:rPr>
              <a:t>v. Bowyer-Watson</a:t>
            </a:r>
            <a:endParaRPr lang="en-US" b="0" i="0" dirty="0">
              <a:solidFill>
                <a:srgbClr val="333333"/>
              </a:solidFill>
              <a:effectLst/>
              <a:latin typeface="Rubik-Light"/>
            </a:endParaRPr>
          </a:p>
          <a:p>
            <a:r>
              <a:rPr lang="en-US" dirty="0"/>
              <a:t> The Bowyer-Watson method works by iteratively adding points to the triangulation and updating the triangulation structure accordingly. </a:t>
            </a:r>
          </a:p>
          <a:p>
            <a:r>
              <a:rPr lang="en-US" dirty="0"/>
              <a:t>It is an incremental algorithm that efficiently computes the Delaunay triangulation in a step-by-step manner.</a:t>
            </a:r>
            <a:endParaRPr lang="en-DE" dirty="0"/>
          </a:p>
          <a:p>
            <a:pPr marL="0" indent="0">
              <a:buNone/>
            </a:pPr>
            <a:endParaRPr lang="en-US" dirty="0"/>
          </a:p>
          <a:p>
            <a:pPr marL="0" indent="0">
              <a:buNone/>
            </a:pPr>
            <a:endParaRPr lang="en-DE" dirty="0"/>
          </a:p>
        </p:txBody>
      </p:sp>
    </p:spTree>
    <p:extLst>
      <p:ext uri="{BB962C8B-B14F-4D97-AF65-F5344CB8AC3E}">
        <p14:creationId xmlns:p14="http://schemas.microsoft.com/office/powerpoint/2010/main" val="1455774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69436-05F4-4001-A44A-DACE5CB7662F}"/>
              </a:ext>
            </a:extLst>
          </p:cNvPr>
          <p:cNvSpPr>
            <a:spLocks noGrp="1"/>
          </p:cNvSpPr>
          <p:nvPr>
            <p:ph type="title"/>
          </p:nvPr>
        </p:nvSpPr>
        <p:spPr/>
        <p:txBody>
          <a:bodyPr/>
          <a:lstStyle/>
          <a:p>
            <a:r>
              <a:rPr lang="en-US" b="1" dirty="0">
                <a:latin typeface="-apple-system"/>
              </a:rPr>
              <a:t>Constrained Delaunay triangulation </a:t>
            </a:r>
            <a:endParaRPr lang="en-DE" b="1" dirty="0">
              <a:latin typeface="-apple-system"/>
            </a:endParaRPr>
          </a:p>
        </p:txBody>
      </p:sp>
      <p:sp>
        <p:nvSpPr>
          <p:cNvPr id="3" name="Content Placeholder 2">
            <a:extLst>
              <a:ext uri="{FF2B5EF4-FFF2-40B4-BE49-F238E27FC236}">
                <a16:creationId xmlns:a16="http://schemas.microsoft.com/office/drawing/2014/main" id="{18AA6C61-E9F4-499D-9489-6734F61DDF41}"/>
              </a:ext>
            </a:extLst>
          </p:cNvPr>
          <p:cNvSpPr>
            <a:spLocks noGrp="1"/>
          </p:cNvSpPr>
          <p:nvPr>
            <p:ph idx="1"/>
          </p:nvPr>
        </p:nvSpPr>
        <p:spPr/>
        <p:txBody>
          <a:bodyPr/>
          <a:lstStyle/>
          <a:p>
            <a:r>
              <a:rPr lang="en-US" dirty="0">
                <a:latin typeface="-apple-system"/>
              </a:rPr>
              <a:t>A</a:t>
            </a:r>
            <a:r>
              <a:rPr lang="en-US" b="0" i="0" dirty="0">
                <a:effectLst/>
                <a:latin typeface="-apple-system"/>
              </a:rPr>
              <a:t>nother widely used algorithm that preserves the constraints of the input while still being as close to Delaunay as possible. </a:t>
            </a:r>
          </a:p>
          <a:p>
            <a:r>
              <a:rPr lang="en-US" b="0" i="0" dirty="0">
                <a:effectLst/>
                <a:latin typeface="-apple-system"/>
              </a:rPr>
              <a:t>This can be done by modifying the Delaunay triangulation algorithm or by using constrained edge insertion or constrained optimization techniques. </a:t>
            </a:r>
            <a:endParaRPr lang="en-DE" dirty="0"/>
          </a:p>
        </p:txBody>
      </p:sp>
    </p:spTree>
    <p:extLst>
      <p:ext uri="{BB962C8B-B14F-4D97-AF65-F5344CB8AC3E}">
        <p14:creationId xmlns:p14="http://schemas.microsoft.com/office/powerpoint/2010/main" val="223019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A7DA-C9CA-4347-960C-8D24942FF2D4}"/>
              </a:ext>
            </a:extLst>
          </p:cNvPr>
          <p:cNvSpPr>
            <a:spLocks noGrp="1"/>
          </p:cNvSpPr>
          <p:nvPr>
            <p:ph type="title"/>
          </p:nvPr>
        </p:nvSpPr>
        <p:spPr/>
        <p:txBody>
          <a:bodyPr/>
          <a:lstStyle/>
          <a:p>
            <a:r>
              <a:rPr lang="en-US" b="1" dirty="0">
                <a:latin typeface="-apple-system"/>
              </a:rPr>
              <a:t>Algorithmic Problem - Triangulation</a:t>
            </a:r>
            <a:endParaRPr lang="en-DE" b="1" dirty="0">
              <a:latin typeface="-apple-system"/>
            </a:endParaRPr>
          </a:p>
        </p:txBody>
      </p:sp>
      <p:sp>
        <p:nvSpPr>
          <p:cNvPr id="3" name="Content Placeholder 2">
            <a:extLst>
              <a:ext uri="{FF2B5EF4-FFF2-40B4-BE49-F238E27FC236}">
                <a16:creationId xmlns:a16="http://schemas.microsoft.com/office/drawing/2014/main" id="{5BB4508B-F071-4233-85F1-E45747755C56}"/>
              </a:ext>
            </a:extLst>
          </p:cNvPr>
          <p:cNvSpPr>
            <a:spLocks noGrp="1"/>
          </p:cNvSpPr>
          <p:nvPr>
            <p:ph idx="1"/>
          </p:nvPr>
        </p:nvSpPr>
        <p:spPr>
          <a:xfrm>
            <a:off x="838200" y="1825625"/>
            <a:ext cx="7378700" cy="4351338"/>
          </a:xfrm>
        </p:spPr>
        <p:txBody>
          <a:bodyPr>
            <a:normAutofit fontScale="92500" lnSpcReduction="10000"/>
          </a:bodyPr>
          <a:lstStyle/>
          <a:p>
            <a:pPr marL="0" indent="0">
              <a:buNone/>
            </a:pPr>
            <a:r>
              <a:rPr lang="en-US" b="1" dirty="0"/>
              <a:t>Input: </a:t>
            </a:r>
          </a:p>
          <a:p>
            <a:r>
              <a:rPr lang="en-US" dirty="0"/>
              <a:t>A set of 200 2D-Points with random X and Y coordinates within the interval [0, 10000] </a:t>
            </a:r>
          </a:p>
          <a:p>
            <a:pPr marL="0" indent="0">
              <a:buNone/>
            </a:pPr>
            <a:r>
              <a:rPr lang="en-US" b="1" dirty="0"/>
              <a:t>Algorithm:</a:t>
            </a:r>
          </a:p>
          <a:p>
            <a:r>
              <a:rPr lang="en-US" dirty="0"/>
              <a:t>Implementation of a triangulation on the generated point set </a:t>
            </a:r>
          </a:p>
          <a:p>
            <a:pPr marL="0" indent="0">
              <a:buNone/>
            </a:pPr>
            <a:r>
              <a:rPr lang="en-US" b="1" dirty="0"/>
              <a:t>Output: </a:t>
            </a:r>
          </a:p>
          <a:p>
            <a:r>
              <a:rPr lang="en-US" dirty="0"/>
              <a:t>Point List (Point Number, X-Coordinate, Y-Coordinate) </a:t>
            </a:r>
          </a:p>
          <a:p>
            <a:r>
              <a:rPr lang="en-US" dirty="0"/>
              <a:t>Triangulation (Triangle Number, Point Number 1, Point Number 2, Point Number 3)</a:t>
            </a:r>
            <a:endParaRPr lang="en-DE" b="1" dirty="0"/>
          </a:p>
        </p:txBody>
      </p:sp>
      <p:pic>
        <p:nvPicPr>
          <p:cNvPr id="4" name="Picture 3">
            <a:extLst>
              <a:ext uri="{FF2B5EF4-FFF2-40B4-BE49-F238E27FC236}">
                <a16:creationId xmlns:a16="http://schemas.microsoft.com/office/drawing/2014/main" id="{31E10755-30AC-4606-A612-53D8E46A813D}"/>
              </a:ext>
            </a:extLst>
          </p:cNvPr>
          <p:cNvPicPr>
            <a:picLocks noChangeAspect="1"/>
          </p:cNvPicPr>
          <p:nvPr/>
        </p:nvPicPr>
        <p:blipFill>
          <a:blip r:embed="rId2"/>
          <a:stretch>
            <a:fillRect/>
          </a:stretch>
        </p:blipFill>
        <p:spPr>
          <a:xfrm>
            <a:off x="8108496" y="2314585"/>
            <a:ext cx="3772807" cy="3096000"/>
          </a:xfrm>
          <a:prstGeom prst="rect">
            <a:avLst/>
          </a:prstGeom>
        </p:spPr>
      </p:pic>
    </p:spTree>
    <p:extLst>
      <p:ext uri="{BB962C8B-B14F-4D97-AF65-F5344CB8AC3E}">
        <p14:creationId xmlns:p14="http://schemas.microsoft.com/office/powerpoint/2010/main" val="198148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A7DA-C9CA-4347-960C-8D24942FF2D4}"/>
              </a:ext>
            </a:extLst>
          </p:cNvPr>
          <p:cNvSpPr>
            <a:spLocks noGrp="1"/>
          </p:cNvSpPr>
          <p:nvPr>
            <p:ph type="title"/>
          </p:nvPr>
        </p:nvSpPr>
        <p:spPr/>
        <p:txBody>
          <a:bodyPr/>
          <a:lstStyle/>
          <a:p>
            <a:r>
              <a:rPr lang="en-US" b="1" dirty="0">
                <a:latin typeface="-apple-system"/>
              </a:rPr>
              <a:t>Implementation in MATLAB</a:t>
            </a:r>
            <a:endParaRPr lang="en-DE" b="1" dirty="0">
              <a:latin typeface="-apple-system"/>
            </a:endParaRPr>
          </a:p>
        </p:txBody>
      </p:sp>
      <p:pic>
        <p:nvPicPr>
          <p:cNvPr id="5" name="Content Placeholder 4">
            <a:extLst>
              <a:ext uri="{FF2B5EF4-FFF2-40B4-BE49-F238E27FC236}">
                <a16:creationId xmlns:a16="http://schemas.microsoft.com/office/drawing/2014/main" id="{F0C1C5EF-EC90-4BEB-8F65-254BC0E5EBC0}"/>
              </a:ext>
            </a:extLst>
          </p:cNvPr>
          <p:cNvPicPr>
            <a:picLocks noGrp="1" noChangeAspect="1"/>
          </p:cNvPicPr>
          <p:nvPr>
            <p:ph idx="1"/>
          </p:nvPr>
        </p:nvPicPr>
        <p:blipFill>
          <a:blip r:embed="rId2"/>
          <a:stretch>
            <a:fillRect/>
          </a:stretch>
        </p:blipFill>
        <p:spPr>
          <a:xfrm>
            <a:off x="838200" y="1690688"/>
            <a:ext cx="5064128" cy="4351338"/>
          </a:xfrm>
        </p:spPr>
      </p:pic>
      <p:sp>
        <p:nvSpPr>
          <p:cNvPr id="6" name="Rectangle 5">
            <a:extLst>
              <a:ext uri="{FF2B5EF4-FFF2-40B4-BE49-F238E27FC236}">
                <a16:creationId xmlns:a16="http://schemas.microsoft.com/office/drawing/2014/main" id="{1DA10AB3-A6DE-485F-B81F-26C0F7FE70F6}"/>
              </a:ext>
            </a:extLst>
          </p:cNvPr>
          <p:cNvSpPr/>
          <p:nvPr/>
        </p:nvSpPr>
        <p:spPr>
          <a:xfrm>
            <a:off x="1384300" y="3866357"/>
            <a:ext cx="1790700" cy="26114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10" name="Straight Arrow Connector 9">
            <a:extLst>
              <a:ext uri="{FF2B5EF4-FFF2-40B4-BE49-F238E27FC236}">
                <a16:creationId xmlns:a16="http://schemas.microsoft.com/office/drawing/2014/main" id="{39A6FA1C-659E-4927-956E-AB928A14AF55}"/>
              </a:ext>
            </a:extLst>
          </p:cNvPr>
          <p:cNvCxnSpPr/>
          <p:nvPr/>
        </p:nvCxnSpPr>
        <p:spPr>
          <a:xfrm flipV="1">
            <a:off x="3175000" y="2654300"/>
            <a:ext cx="4495800" cy="12120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Rectangle 19">
            <a:extLst>
              <a:ext uri="{FF2B5EF4-FFF2-40B4-BE49-F238E27FC236}">
                <a16:creationId xmlns:a16="http://schemas.microsoft.com/office/drawing/2014/main" id="{D39B2269-F988-497E-B80C-1FAC7BC55AEB}"/>
              </a:ext>
            </a:extLst>
          </p:cNvPr>
          <p:cNvSpPr/>
          <p:nvPr/>
        </p:nvSpPr>
        <p:spPr>
          <a:xfrm>
            <a:off x="7670800" y="2049065"/>
            <a:ext cx="3467100" cy="121205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DT = </a:t>
            </a:r>
            <a:r>
              <a:rPr lang="en-US" b="1" i="1" dirty="0" err="1">
                <a:solidFill>
                  <a:schemeClr val="tx1"/>
                </a:solidFill>
              </a:rPr>
              <a:t>delaunayTriangulation</a:t>
            </a:r>
            <a:r>
              <a:rPr lang="en-US" b="1" i="1" dirty="0">
                <a:solidFill>
                  <a:schemeClr val="tx1"/>
                </a:solidFill>
              </a:rPr>
              <a:t>(P) </a:t>
            </a:r>
            <a:r>
              <a:rPr lang="en-US" dirty="0">
                <a:solidFill>
                  <a:schemeClr val="tx1"/>
                </a:solidFill>
              </a:rPr>
              <a:t>creates a Delaunay triangulation from the randomly generated points in P</a:t>
            </a:r>
            <a:endParaRPr lang="en-DE" dirty="0">
              <a:solidFill>
                <a:schemeClr val="tx1"/>
              </a:solidFill>
            </a:endParaRPr>
          </a:p>
        </p:txBody>
      </p:sp>
      <p:sp>
        <p:nvSpPr>
          <p:cNvPr id="27" name="TextBox 26">
            <a:extLst>
              <a:ext uri="{FF2B5EF4-FFF2-40B4-BE49-F238E27FC236}">
                <a16:creationId xmlns:a16="http://schemas.microsoft.com/office/drawing/2014/main" id="{283CCAB0-CB0B-4EAB-92B4-0EF54A5D8FD6}"/>
              </a:ext>
            </a:extLst>
          </p:cNvPr>
          <p:cNvSpPr txBox="1"/>
          <p:nvPr/>
        </p:nvSpPr>
        <p:spPr>
          <a:xfrm>
            <a:off x="7531100" y="3746500"/>
            <a:ext cx="3822700" cy="646331"/>
          </a:xfrm>
          <a:prstGeom prst="rect">
            <a:avLst/>
          </a:prstGeom>
          <a:noFill/>
        </p:spPr>
        <p:txBody>
          <a:bodyPr wrap="square" rtlCol="0">
            <a:spAutoFit/>
          </a:bodyPr>
          <a:lstStyle/>
          <a:p>
            <a:r>
              <a:rPr lang="en-US" b="1" i="1" dirty="0" err="1">
                <a:solidFill>
                  <a:schemeClr val="tx1"/>
                </a:solidFill>
              </a:rPr>
              <a:t>delaunayTriangulation</a:t>
            </a:r>
            <a:r>
              <a:rPr lang="en-US" b="1" i="1" dirty="0">
                <a:solidFill>
                  <a:schemeClr val="tx1"/>
                </a:solidFill>
              </a:rPr>
              <a:t>() </a:t>
            </a:r>
            <a:r>
              <a:rPr lang="en-US" dirty="0">
                <a:solidFill>
                  <a:schemeClr val="tx1"/>
                </a:solidFill>
              </a:rPr>
              <a:t>function uses</a:t>
            </a:r>
          </a:p>
          <a:p>
            <a:r>
              <a:rPr lang="en-US" i="1" dirty="0">
                <a:solidFill>
                  <a:schemeClr val="tx1"/>
                </a:solidFill>
              </a:rPr>
              <a:t>Bowyer-Watson </a:t>
            </a:r>
            <a:r>
              <a:rPr lang="en-US" dirty="0">
                <a:solidFill>
                  <a:schemeClr val="tx1"/>
                </a:solidFill>
              </a:rPr>
              <a:t> method. </a:t>
            </a:r>
            <a:endParaRPr lang="en-DE" dirty="0"/>
          </a:p>
        </p:txBody>
      </p:sp>
      <p:sp>
        <p:nvSpPr>
          <p:cNvPr id="28" name="Rectangle 27">
            <a:extLst>
              <a:ext uri="{FF2B5EF4-FFF2-40B4-BE49-F238E27FC236}">
                <a16:creationId xmlns:a16="http://schemas.microsoft.com/office/drawing/2014/main" id="{D3B32AD1-3C35-4BBD-A5ED-03A424CAFBA9}"/>
              </a:ext>
            </a:extLst>
          </p:cNvPr>
          <p:cNvSpPr/>
          <p:nvPr/>
        </p:nvSpPr>
        <p:spPr>
          <a:xfrm>
            <a:off x="7531100" y="3746500"/>
            <a:ext cx="3822700" cy="6052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128789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5D1E9-8A2A-4B31-A73D-ADF66953FB82}"/>
              </a:ext>
            </a:extLst>
          </p:cNvPr>
          <p:cNvSpPr>
            <a:spLocks noGrp="1"/>
          </p:cNvSpPr>
          <p:nvPr>
            <p:ph type="title"/>
          </p:nvPr>
        </p:nvSpPr>
        <p:spPr/>
        <p:txBody>
          <a:bodyPr/>
          <a:lstStyle/>
          <a:p>
            <a:r>
              <a:rPr lang="en-US" b="1" dirty="0"/>
              <a:t>Results</a:t>
            </a:r>
            <a:endParaRPr lang="en-DE" b="1" dirty="0"/>
          </a:p>
        </p:txBody>
      </p:sp>
      <p:pic>
        <p:nvPicPr>
          <p:cNvPr id="6" name="Content Placeholder 5">
            <a:extLst>
              <a:ext uri="{FF2B5EF4-FFF2-40B4-BE49-F238E27FC236}">
                <a16:creationId xmlns:a16="http://schemas.microsoft.com/office/drawing/2014/main" id="{A9A7C34B-E18B-4AC2-90F4-13EFD1E3F4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0777" y="1825625"/>
            <a:ext cx="8158232" cy="3888000"/>
          </a:xfrm>
        </p:spPr>
      </p:pic>
    </p:spTree>
    <p:extLst>
      <p:ext uri="{BB962C8B-B14F-4D97-AF65-F5344CB8AC3E}">
        <p14:creationId xmlns:p14="http://schemas.microsoft.com/office/powerpoint/2010/main" val="2825043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9DE4-D16E-4AF2-AFF8-BCD87D08F663}"/>
              </a:ext>
            </a:extLst>
          </p:cNvPr>
          <p:cNvSpPr>
            <a:spLocks noGrp="1"/>
          </p:cNvSpPr>
          <p:nvPr>
            <p:ph type="title"/>
          </p:nvPr>
        </p:nvSpPr>
        <p:spPr>
          <a:xfrm>
            <a:off x="838200" y="282887"/>
            <a:ext cx="10515600" cy="1325563"/>
          </a:xfrm>
        </p:spPr>
        <p:txBody>
          <a:bodyPr/>
          <a:lstStyle/>
          <a:p>
            <a:r>
              <a:rPr lang="en-US" b="1" dirty="0">
                <a:latin typeface="-apple-system"/>
              </a:rPr>
              <a:t>Why </a:t>
            </a:r>
            <a:r>
              <a:rPr lang="en-US" b="1" i="0" dirty="0">
                <a:effectLst/>
                <a:latin typeface="-apple-system"/>
              </a:rPr>
              <a:t>Delaunay triangulation and MATLAB</a:t>
            </a:r>
            <a:r>
              <a:rPr lang="en-US" b="1" dirty="0">
                <a:latin typeface="-apple-system"/>
              </a:rPr>
              <a:t>?</a:t>
            </a:r>
            <a:endParaRPr lang="en-DE" b="1" dirty="0">
              <a:latin typeface="-apple-system"/>
            </a:endParaRPr>
          </a:p>
        </p:txBody>
      </p:sp>
      <p:sp>
        <p:nvSpPr>
          <p:cNvPr id="3" name="Content Placeholder 2">
            <a:extLst>
              <a:ext uri="{FF2B5EF4-FFF2-40B4-BE49-F238E27FC236}">
                <a16:creationId xmlns:a16="http://schemas.microsoft.com/office/drawing/2014/main" id="{1C5DEA25-2F73-4973-A914-090F49FFF9E4}"/>
              </a:ext>
            </a:extLst>
          </p:cNvPr>
          <p:cNvSpPr>
            <a:spLocks noGrp="1"/>
          </p:cNvSpPr>
          <p:nvPr>
            <p:ph idx="1"/>
          </p:nvPr>
        </p:nvSpPr>
        <p:spPr>
          <a:xfrm>
            <a:off x="838200" y="1825625"/>
            <a:ext cx="7286469" cy="4351338"/>
          </a:xfrm>
        </p:spPr>
        <p:txBody>
          <a:bodyPr>
            <a:normAutofit lnSpcReduction="10000"/>
          </a:bodyPr>
          <a:lstStyle/>
          <a:p>
            <a:pPr algn="just"/>
            <a:r>
              <a:rPr lang="en-US" dirty="0"/>
              <a:t>Capability of Delaunay triangulation algorithm to solve triangulation problem.</a:t>
            </a:r>
          </a:p>
          <a:p>
            <a:pPr algn="just"/>
            <a:r>
              <a:rPr lang="en-US" dirty="0"/>
              <a:t>Most common that meets the quality, constraints, robustness, complexity, and implementation needs.</a:t>
            </a:r>
          </a:p>
          <a:p>
            <a:pPr algn="just"/>
            <a:r>
              <a:rPr lang="en-US" b="0" i="0" dirty="0">
                <a:effectLst/>
                <a:latin typeface="-apple-system"/>
              </a:rPr>
              <a:t>Presence of existing function (Delaunay function) that provides the triangulation algorithm.</a:t>
            </a:r>
          </a:p>
          <a:p>
            <a:pPr algn="just"/>
            <a:r>
              <a:rPr lang="en-US" dirty="0">
                <a:latin typeface="-apple-system"/>
              </a:rPr>
              <a:t>The algorithm was </a:t>
            </a:r>
            <a:r>
              <a:rPr lang="en-US" b="0" i="0" dirty="0">
                <a:effectLst/>
                <a:latin typeface="-apple-system"/>
              </a:rPr>
              <a:t>applied to the input, and the result was checked and found to satisfy our requirements and expectations.  </a:t>
            </a:r>
          </a:p>
          <a:p>
            <a:endParaRPr lang="en-DE" dirty="0"/>
          </a:p>
        </p:txBody>
      </p:sp>
      <p:pic>
        <p:nvPicPr>
          <p:cNvPr id="7" name="Picture 6">
            <a:extLst>
              <a:ext uri="{FF2B5EF4-FFF2-40B4-BE49-F238E27FC236}">
                <a16:creationId xmlns:a16="http://schemas.microsoft.com/office/drawing/2014/main" id="{99F2024E-AAF0-4879-997D-8D3750BE2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6900" y="2266950"/>
            <a:ext cx="3456000" cy="2592000"/>
          </a:xfrm>
          <a:prstGeom prst="rect">
            <a:avLst/>
          </a:prstGeom>
        </p:spPr>
      </p:pic>
    </p:spTree>
    <p:extLst>
      <p:ext uri="{BB962C8B-B14F-4D97-AF65-F5344CB8AC3E}">
        <p14:creationId xmlns:p14="http://schemas.microsoft.com/office/powerpoint/2010/main" val="3696244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B586A-B873-45D2-B460-794161D890D3}"/>
              </a:ext>
            </a:extLst>
          </p:cNvPr>
          <p:cNvSpPr>
            <a:spLocks noGrp="1"/>
          </p:cNvSpPr>
          <p:nvPr>
            <p:ph type="title"/>
          </p:nvPr>
        </p:nvSpPr>
        <p:spPr/>
        <p:txBody>
          <a:bodyPr/>
          <a:lstStyle/>
          <a:p>
            <a:r>
              <a:rPr lang="en-US" b="1" dirty="0">
                <a:latin typeface="-apple-system"/>
              </a:rPr>
              <a:t>References</a:t>
            </a:r>
            <a:endParaRPr lang="en-DE" b="1" dirty="0">
              <a:latin typeface="-apple-system"/>
            </a:endParaRPr>
          </a:p>
        </p:txBody>
      </p:sp>
      <p:sp>
        <p:nvSpPr>
          <p:cNvPr id="3" name="Content Placeholder 2">
            <a:extLst>
              <a:ext uri="{FF2B5EF4-FFF2-40B4-BE49-F238E27FC236}">
                <a16:creationId xmlns:a16="http://schemas.microsoft.com/office/drawing/2014/main" id="{FD718FB0-FAA7-4B2D-B928-8E4215BBFD53}"/>
              </a:ext>
            </a:extLst>
          </p:cNvPr>
          <p:cNvSpPr>
            <a:spLocks noGrp="1"/>
          </p:cNvSpPr>
          <p:nvPr>
            <p:ph idx="1"/>
          </p:nvPr>
        </p:nvSpPr>
        <p:spPr/>
        <p:txBody>
          <a:bodyPr/>
          <a:lstStyle/>
          <a:p>
            <a:r>
              <a:rPr lang="en-US" dirty="0">
                <a:hlinkClick r:id="rId2"/>
              </a:rPr>
              <a:t>https://www.linkedin.com/advice/0/how-can-you-accurately-use-triangulation-algorithms</a:t>
            </a:r>
            <a:endParaRPr lang="en-US" dirty="0"/>
          </a:p>
          <a:p>
            <a:r>
              <a:rPr lang="en-US" dirty="0">
                <a:hlinkClick r:id="rId3"/>
              </a:rPr>
              <a:t>https://resources.system-analysis.cadence.com/blog/msa2021-using-a-delaunay-triangulation-algorithm-for-mesh-generation</a:t>
            </a:r>
            <a:endParaRPr lang="en-US" dirty="0"/>
          </a:p>
          <a:p>
            <a:r>
              <a:rPr lang="en-US" dirty="0">
                <a:hlinkClick r:id="rId4"/>
              </a:rPr>
              <a:t>https://www.mathworks.com/help/matlab/math/delaunay-triangulation.html</a:t>
            </a:r>
            <a:endParaRPr lang="en-US" dirty="0"/>
          </a:p>
          <a:p>
            <a:endParaRPr lang="en-US" dirty="0"/>
          </a:p>
          <a:p>
            <a:endParaRPr lang="en-DE" dirty="0"/>
          </a:p>
        </p:txBody>
      </p:sp>
    </p:spTree>
    <p:extLst>
      <p:ext uri="{BB962C8B-B14F-4D97-AF65-F5344CB8AC3E}">
        <p14:creationId xmlns:p14="http://schemas.microsoft.com/office/powerpoint/2010/main" val="172203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68801-5429-4FE1-ACB9-777A20A55277}"/>
              </a:ext>
            </a:extLst>
          </p:cNvPr>
          <p:cNvSpPr>
            <a:spLocks noGrp="1"/>
          </p:cNvSpPr>
          <p:nvPr>
            <p:ph type="title"/>
          </p:nvPr>
        </p:nvSpPr>
        <p:spPr/>
        <p:txBody>
          <a:bodyPr/>
          <a:lstStyle/>
          <a:p>
            <a:r>
              <a:rPr lang="en-US" b="1" dirty="0">
                <a:latin typeface="-apple-system"/>
              </a:rPr>
              <a:t>Objective</a:t>
            </a:r>
            <a:endParaRPr lang="en-DE" b="1" dirty="0">
              <a:latin typeface="-apple-system"/>
            </a:endParaRPr>
          </a:p>
        </p:txBody>
      </p:sp>
      <p:sp>
        <p:nvSpPr>
          <p:cNvPr id="3" name="Content Placeholder 2">
            <a:extLst>
              <a:ext uri="{FF2B5EF4-FFF2-40B4-BE49-F238E27FC236}">
                <a16:creationId xmlns:a16="http://schemas.microsoft.com/office/drawing/2014/main" id="{9E5C8F4A-07E5-461D-A942-51BE8267F38B}"/>
              </a:ext>
            </a:extLst>
          </p:cNvPr>
          <p:cNvSpPr>
            <a:spLocks noGrp="1"/>
          </p:cNvSpPr>
          <p:nvPr>
            <p:ph idx="1"/>
          </p:nvPr>
        </p:nvSpPr>
        <p:spPr/>
        <p:txBody>
          <a:bodyPr/>
          <a:lstStyle/>
          <a:p>
            <a:r>
              <a:rPr lang="en-US" dirty="0"/>
              <a:t>To discuss the problem with the “Triangulation”.</a:t>
            </a:r>
          </a:p>
          <a:p>
            <a:pPr algn="l" rtl="0">
              <a:buFont typeface="Arial" panose="020B0604020202020204" pitchFamily="34" charset="0"/>
              <a:buChar char="•"/>
            </a:pPr>
            <a:r>
              <a:rPr lang="en-US" b="0" i="0" dirty="0">
                <a:effectLst/>
              </a:rPr>
              <a:t>To discuss the solution strategies to this problem.</a:t>
            </a:r>
          </a:p>
          <a:p>
            <a:r>
              <a:rPr lang="en-US" dirty="0"/>
              <a:t>To understand the different triangulation algorithms.</a:t>
            </a:r>
          </a:p>
          <a:p>
            <a:r>
              <a:rPr lang="en-US" dirty="0"/>
              <a:t>To generate the triangulated network from a set of 200 2D-Points with random X and Y coordinates within the interval [0, 10000].</a:t>
            </a:r>
          </a:p>
          <a:p>
            <a:pPr marL="0" indent="0">
              <a:buNone/>
            </a:pPr>
            <a:endParaRPr lang="en-DE" dirty="0"/>
          </a:p>
        </p:txBody>
      </p:sp>
    </p:spTree>
    <p:extLst>
      <p:ext uri="{BB962C8B-B14F-4D97-AF65-F5344CB8AC3E}">
        <p14:creationId xmlns:p14="http://schemas.microsoft.com/office/powerpoint/2010/main" val="2290724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B28A-8495-49C2-BCAA-D3B56B5D315D}"/>
              </a:ext>
            </a:extLst>
          </p:cNvPr>
          <p:cNvSpPr>
            <a:spLocks noGrp="1"/>
          </p:cNvSpPr>
          <p:nvPr>
            <p:ph type="title"/>
          </p:nvPr>
        </p:nvSpPr>
        <p:spPr/>
        <p:txBody>
          <a:bodyPr/>
          <a:lstStyle/>
          <a:p>
            <a:r>
              <a:rPr lang="en-US" b="1" i="0" dirty="0">
                <a:effectLst/>
                <a:latin typeface="-apple-system"/>
              </a:rPr>
              <a:t>What is triangulation?</a:t>
            </a:r>
            <a:endParaRPr lang="en-DE" dirty="0"/>
          </a:p>
        </p:txBody>
      </p:sp>
      <p:sp>
        <p:nvSpPr>
          <p:cNvPr id="3" name="Content Placeholder 2">
            <a:extLst>
              <a:ext uri="{FF2B5EF4-FFF2-40B4-BE49-F238E27FC236}">
                <a16:creationId xmlns:a16="http://schemas.microsoft.com/office/drawing/2014/main" id="{A571717C-1F01-4DCE-832C-20EABA405195}"/>
              </a:ext>
            </a:extLst>
          </p:cNvPr>
          <p:cNvSpPr>
            <a:spLocks noGrp="1"/>
          </p:cNvSpPr>
          <p:nvPr>
            <p:ph idx="1"/>
          </p:nvPr>
        </p:nvSpPr>
        <p:spPr/>
        <p:txBody>
          <a:bodyPr/>
          <a:lstStyle/>
          <a:p>
            <a:r>
              <a:rPr lang="en-US" b="0" i="0" dirty="0">
                <a:effectLst/>
                <a:latin typeface="-apple-system"/>
              </a:rPr>
              <a:t>Triangulation is the process of partitioning a set of points or polygonal regions into non-overlapping triangles. </a:t>
            </a:r>
          </a:p>
          <a:p>
            <a:r>
              <a:rPr lang="en-US" b="0" i="0" dirty="0">
                <a:effectLst/>
                <a:latin typeface="-apple-system"/>
              </a:rPr>
              <a:t>A triangulation can be seen as a way of representing the shape and structure of the region or the point set, as well as providing a basis for further geometric operations. </a:t>
            </a:r>
          </a:p>
        </p:txBody>
      </p:sp>
    </p:spTree>
    <p:extLst>
      <p:ext uri="{BB962C8B-B14F-4D97-AF65-F5344CB8AC3E}">
        <p14:creationId xmlns:p14="http://schemas.microsoft.com/office/powerpoint/2010/main" val="4021324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BB250-E7CF-457D-A80B-B356BC5D9E07}"/>
              </a:ext>
            </a:extLst>
          </p:cNvPr>
          <p:cNvSpPr>
            <a:spLocks noGrp="1"/>
          </p:cNvSpPr>
          <p:nvPr>
            <p:ph type="title"/>
          </p:nvPr>
        </p:nvSpPr>
        <p:spPr/>
        <p:txBody>
          <a:bodyPr/>
          <a:lstStyle/>
          <a:p>
            <a:r>
              <a:rPr lang="en-US" b="1" i="0" dirty="0">
                <a:effectLst/>
                <a:latin typeface="-apple-system"/>
              </a:rPr>
              <a:t>Why is triangulation important?</a:t>
            </a:r>
            <a:br>
              <a:rPr lang="en-DE" dirty="0"/>
            </a:br>
            <a:endParaRPr lang="en-DE" dirty="0"/>
          </a:p>
        </p:txBody>
      </p:sp>
      <p:sp>
        <p:nvSpPr>
          <p:cNvPr id="3" name="Content Placeholder 2">
            <a:extLst>
              <a:ext uri="{FF2B5EF4-FFF2-40B4-BE49-F238E27FC236}">
                <a16:creationId xmlns:a16="http://schemas.microsoft.com/office/drawing/2014/main" id="{7B74F5FA-CFA0-419F-AB7F-17406DF53F0A}"/>
              </a:ext>
            </a:extLst>
          </p:cNvPr>
          <p:cNvSpPr>
            <a:spLocks noGrp="1"/>
          </p:cNvSpPr>
          <p:nvPr>
            <p:ph idx="1"/>
          </p:nvPr>
        </p:nvSpPr>
        <p:spPr/>
        <p:txBody>
          <a:bodyPr>
            <a:normAutofit lnSpcReduction="10000"/>
          </a:bodyPr>
          <a:lstStyle/>
          <a:p>
            <a:r>
              <a:rPr lang="en-US" dirty="0"/>
              <a:t>Important tool for various applications of computational geometry, such as mesh generation, surface reconstruction, and collision detection. </a:t>
            </a:r>
          </a:p>
          <a:p>
            <a:r>
              <a:rPr lang="en-US" b="1" dirty="0"/>
              <a:t>Mesh generation </a:t>
            </a:r>
            <a:r>
              <a:rPr lang="en-US" dirty="0"/>
              <a:t>involves creating collections of triangles that approximate a surface or a volume, which is used in computer graphics, engineering, and simulation. </a:t>
            </a:r>
          </a:p>
          <a:p>
            <a:r>
              <a:rPr lang="en-US" b="1" dirty="0"/>
              <a:t>Surface reconstruction </a:t>
            </a:r>
            <a:r>
              <a:rPr lang="en-US" dirty="0"/>
              <a:t>uses triangulation to reconstruct a surface from a set of sample points obtained from 3D scanning or imaging.</a:t>
            </a:r>
          </a:p>
          <a:p>
            <a:r>
              <a:rPr lang="en-US" b="1" dirty="0"/>
              <a:t>Collision detection </a:t>
            </a:r>
            <a:r>
              <a:rPr lang="en-US" dirty="0"/>
              <a:t>is also enabled by triangulation to detect collisions between objects or between an object and a surface. This is essential for physical simulation, animation, and gaming.</a:t>
            </a:r>
            <a:endParaRPr lang="en-DE" dirty="0"/>
          </a:p>
        </p:txBody>
      </p:sp>
    </p:spTree>
    <p:extLst>
      <p:ext uri="{BB962C8B-B14F-4D97-AF65-F5344CB8AC3E}">
        <p14:creationId xmlns:p14="http://schemas.microsoft.com/office/powerpoint/2010/main" val="187580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1D245-C9B3-4989-836F-B95FAF10B45F}"/>
              </a:ext>
            </a:extLst>
          </p:cNvPr>
          <p:cNvSpPr>
            <a:spLocks noGrp="1"/>
          </p:cNvSpPr>
          <p:nvPr>
            <p:ph type="title"/>
          </p:nvPr>
        </p:nvSpPr>
        <p:spPr/>
        <p:txBody>
          <a:bodyPr/>
          <a:lstStyle/>
          <a:p>
            <a:r>
              <a:rPr lang="en-US" b="1" i="0" dirty="0">
                <a:effectLst/>
                <a:latin typeface="-apple-system"/>
              </a:rPr>
              <a:t>Problems with triangulation</a:t>
            </a:r>
            <a:endParaRPr lang="en-DE" dirty="0"/>
          </a:p>
        </p:txBody>
      </p:sp>
      <p:sp>
        <p:nvSpPr>
          <p:cNvPr id="3" name="Content Placeholder 2">
            <a:extLst>
              <a:ext uri="{FF2B5EF4-FFF2-40B4-BE49-F238E27FC236}">
                <a16:creationId xmlns:a16="http://schemas.microsoft.com/office/drawing/2014/main" id="{0BD058DC-CE1B-4EE0-9529-DBADD51B8255}"/>
              </a:ext>
            </a:extLst>
          </p:cNvPr>
          <p:cNvSpPr>
            <a:spLocks noGrp="1"/>
          </p:cNvSpPr>
          <p:nvPr>
            <p:ph idx="1"/>
          </p:nvPr>
        </p:nvSpPr>
        <p:spPr/>
        <p:txBody>
          <a:bodyPr/>
          <a:lstStyle/>
          <a:p>
            <a:r>
              <a:rPr lang="en-US" b="0" i="0" dirty="0">
                <a:effectLst/>
                <a:latin typeface="-apple-system"/>
              </a:rPr>
              <a:t>minimum angle</a:t>
            </a:r>
          </a:p>
          <a:p>
            <a:r>
              <a:rPr lang="en-US" b="0" i="0" dirty="0">
                <a:effectLst/>
                <a:latin typeface="-apple-system"/>
              </a:rPr>
              <a:t>aspect ratio</a:t>
            </a:r>
          </a:p>
          <a:p>
            <a:r>
              <a:rPr lang="en-US" b="0" i="0" dirty="0">
                <a:effectLst/>
                <a:latin typeface="-apple-system"/>
              </a:rPr>
              <a:t>circumradius-to-shortest edge ratio of the triangles</a:t>
            </a:r>
          </a:p>
          <a:p>
            <a:r>
              <a:rPr lang="en-US" b="0" i="0" dirty="0">
                <a:effectLst/>
                <a:latin typeface="-apple-system"/>
              </a:rPr>
              <a:t>preserving the boundary, holes, or features of the region</a:t>
            </a:r>
          </a:p>
          <a:p>
            <a:r>
              <a:rPr lang="en-US" dirty="0">
                <a:latin typeface="-apple-system"/>
              </a:rPr>
              <a:t>degenerate cases</a:t>
            </a:r>
            <a:endParaRPr lang="en-US" b="0" i="0" dirty="0">
              <a:effectLst/>
              <a:latin typeface="-apple-system"/>
            </a:endParaRPr>
          </a:p>
        </p:txBody>
      </p:sp>
    </p:spTree>
    <p:extLst>
      <p:ext uri="{BB962C8B-B14F-4D97-AF65-F5344CB8AC3E}">
        <p14:creationId xmlns:p14="http://schemas.microsoft.com/office/powerpoint/2010/main" val="1526364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777D5-990F-4E2F-AEB5-68E6646992A3}"/>
              </a:ext>
            </a:extLst>
          </p:cNvPr>
          <p:cNvSpPr>
            <a:spLocks noGrp="1"/>
          </p:cNvSpPr>
          <p:nvPr>
            <p:ph type="title"/>
          </p:nvPr>
        </p:nvSpPr>
        <p:spPr/>
        <p:txBody>
          <a:bodyPr/>
          <a:lstStyle/>
          <a:p>
            <a:r>
              <a:rPr lang="en-US" b="1" dirty="0">
                <a:latin typeface="-apple-system"/>
              </a:rPr>
              <a:t>T</a:t>
            </a:r>
            <a:r>
              <a:rPr lang="en-US" b="1" i="0" dirty="0">
                <a:effectLst/>
                <a:latin typeface="-apple-system"/>
              </a:rPr>
              <a:t>riangulation algorithm</a:t>
            </a:r>
            <a:endParaRPr lang="en-DE" dirty="0"/>
          </a:p>
        </p:txBody>
      </p:sp>
      <p:sp>
        <p:nvSpPr>
          <p:cNvPr id="3" name="Content Placeholder 2">
            <a:extLst>
              <a:ext uri="{FF2B5EF4-FFF2-40B4-BE49-F238E27FC236}">
                <a16:creationId xmlns:a16="http://schemas.microsoft.com/office/drawing/2014/main" id="{37763DFF-E08D-4EFC-BF04-9D53D4225C0A}"/>
              </a:ext>
            </a:extLst>
          </p:cNvPr>
          <p:cNvSpPr>
            <a:spLocks noGrp="1"/>
          </p:cNvSpPr>
          <p:nvPr>
            <p:ph idx="1"/>
          </p:nvPr>
        </p:nvSpPr>
        <p:spPr/>
        <p:txBody>
          <a:bodyPr/>
          <a:lstStyle/>
          <a:p>
            <a:pPr marL="0" indent="0">
              <a:buNone/>
            </a:pPr>
            <a:r>
              <a:rPr lang="en-US" dirty="0"/>
              <a:t>If we have N points in the plane and join them by non-intersecting straight line segments then every region Interior to the convex hull is a triangle.</a:t>
            </a:r>
          </a:p>
        </p:txBody>
      </p:sp>
      <p:pic>
        <p:nvPicPr>
          <p:cNvPr id="4" name="Picture 3">
            <a:extLst>
              <a:ext uri="{FF2B5EF4-FFF2-40B4-BE49-F238E27FC236}">
                <a16:creationId xmlns:a16="http://schemas.microsoft.com/office/drawing/2014/main" id="{A917BC07-ACCB-4630-9436-D2E571825406}"/>
              </a:ext>
            </a:extLst>
          </p:cNvPr>
          <p:cNvPicPr>
            <a:picLocks noChangeAspect="1"/>
          </p:cNvPicPr>
          <p:nvPr/>
        </p:nvPicPr>
        <p:blipFill>
          <a:blip r:embed="rId2"/>
          <a:stretch>
            <a:fillRect/>
          </a:stretch>
        </p:blipFill>
        <p:spPr>
          <a:xfrm>
            <a:off x="3695707" y="2949536"/>
            <a:ext cx="3790950" cy="2419350"/>
          </a:xfrm>
          <a:prstGeom prst="rect">
            <a:avLst/>
          </a:prstGeom>
        </p:spPr>
      </p:pic>
      <p:sp>
        <p:nvSpPr>
          <p:cNvPr id="5" name="TextBox 4">
            <a:extLst>
              <a:ext uri="{FF2B5EF4-FFF2-40B4-BE49-F238E27FC236}">
                <a16:creationId xmlns:a16="http://schemas.microsoft.com/office/drawing/2014/main" id="{12C6C354-620C-421A-ABFA-68EC81073664}"/>
              </a:ext>
            </a:extLst>
          </p:cNvPr>
          <p:cNvSpPr txBox="1"/>
          <p:nvPr/>
        </p:nvSpPr>
        <p:spPr>
          <a:xfrm>
            <a:off x="3822076" y="5436354"/>
            <a:ext cx="3897442" cy="369332"/>
          </a:xfrm>
          <a:prstGeom prst="rect">
            <a:avLst/>
          </a:prstGeom>
          <a:noFill/>
        </p:spPr>
        <p:txBody>
          <a:bodyPr wrap="square" rtlCol="0">
            <a:spAutoFit/>
          </a:bodyPr>
          <a:lstStyle/>
          <a:p>
            <a:pPr algn="ctr"/>
            <a:r>
              <a:rPr lang="en-US"/>
              <a:t>Triangulation of a Point Set</a:t>
            </a:r>
            <a:endParaRPr lang="en-DE" dirty="0"/>
          </a:p>
        </p:txBody>
      </p:sp>
    </p:spTree>
    <p:extLst>
      <p:ext uri="{BB962C8B-B14F-4D97-AF65-F5344CB8AC3E}">
        <p14:creationId xmlns:p14="http://schemas.microsoft.com/office/powerpoint/2010/main" val="2190689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41BA3-24A2-4B92-BAEB-7309B6000C75}"/>
              </a:ext>
            </a:extLst>
          </p:cNvPr>
          <p:cNvSpPr>
            <a:spLocks noGrp="1"/>
          </p:cNvSpPr>
          <p:nvPr>
            <p:ph type="title"/>
          </p:nvPr>
        </p:nvSpPr>
        <p:spPr/>
        <p:txBody>
          <a:bodyPr/>
          <a:lstStyle/>
          <a:p>
            <a:r>
              <a:rPr lang="en-US" b="1" dirty="0">
                <a:latin typeface="-apple-system"/>
              </a:rPr>
              <a:t>Various triangulation algorithm</a:t>
            </a:r>
            <a:endParaRPr lang="en-DE" b="1" dirty="0">
              <a:latin typeface="-apple-system"/>
            </a:endParaRPr>
          </a:p>
        </p:txBody>
      </p:sp>
      <p:sp>
        <p:nvSpPr>
          <p:cNvPr id="3" name="Content Placeholder 2">
            <a:extLst>
              <a:ext uri="{FF2B5EF4-FFF2-40B4-BE49-F238E27FC236}">
                <a16:creationId xmlns:a16="http://schemas.microsoft.com/office/drawing/2014/main" id="{9515BD90-1DDD-452D-A7AC-2B893CAE77AD}"/>
              </a:ext>
            </a:extLst>
          </p:cNvPr>
          <p:cNvSpPr>
            <a:spLocks noGrp="1"/>
          </p:cNvSpPr>
          <p:nvPr>
            <p:ph idx="1"/>
          </p:nvPr>
        </p:nvSpPr>
        <p:spPr/>
        <p:txBody>
          <a:bodyPr/>
          <a:lstStyle/>
          <a:p>
            <a:r>
              <a:rPr lang="en-US" b="0" i="0" dirty="0">
                <a:effectLst/>
                <a:latin typeface="-apple-system"/>
              </a:rPr>
              <a:t>Delaunay triangulation</a:t>
            </a:r>
          </a:p>
          <a:p>
            <a:r>
              <a:rPr lang="en-US" dirty="0"/>
              <a:t>Constrained Delaunay triangulation</a:t>
            </a:r>
            <a:endParaRPr lang="en-DE" dirty="0"/>
          </a:p>
        </p:txBody>
      </p:sp>
    </p:spTree>
    <p:extLst>
      <p:ext uri="{BB962C8B-B14F-4D97-AF65-F5344CB8AC3E}">
        <p14:creationId xmlns:p14="http://schemas.microsoft.com/office/powerpoint/2010/main" val="933819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6E2F-1CB5-496B-BDA0-C3723AAAAE80}"/>
              </a:ext>
            </a:extLst>
          </p:cNvPr>
          <p:cNvSpPr>
            <a:spLocks noGrp="1"/>
          </p:cNvSpPr>
          <p:nvPr>
            <p:ph type="title"/>
          </p:nvPr>
        </p:nvSpPr>
        <p:spPr/>
        <p:txBody>
          <a:bodyPr/>
          <a:lstStyle/>
          <a:p>
            <a:r>
              <a:rPr lang="en-US" b="1" i="0" dirty="0">
                <a:effectLst/>
                <a:latin typeface="-apple-system"/>
              </a:rPr>
              <a:t>Delaunay triangulation</a:t>
            </a:r>
            <a:endParaRPr lang="en-DE" b="1" dirty="0"/>
          </a:p>
        </p:txBody>
      </p:sp>
      <p:sp>
        <p:nvSpPr>
          <p:cNvPr id="3" name="Content Placeholder 2">
            <a:extLst>
              <a:ext uri="{FF2B5EF4-FFF2-40B4-BE49-F238E27FC236}">
                <a16:creationId xmlns:a16="http://schemas.microsoft.com/office/drawing/2014/main" id="{84FA66AC-36CF-4AFD-A14A-3D936C0F5C28}"/>
              </a:ext>
            </a:extLst>
          </p:cNvPr>
          <p:cNvSpPr>
            <a:spLocks noGrp="1"/>
          </p:cNvSpPr>
          <p:nvPr>
            <p:ph idx="1"/>
          </p:nvPr>
        </p:nvSpPr>
        <p:spPr/>
        <p:txBody>
          <a:bodyPr>
            <a:normAutofit/>
          </a:bodyPr>
          <a:lstStyle/>
          <a:p>
            <a:r>
              <a:rPr lang="en-US" dirty="0"/>
              <a:t>most common algorithm in solving triangulation problems in computational geometry.</a:t>
            </a:r>
          </a:p>
          <a:p>
            <a:r>
              <a:rPr lang="en-US" b="0" i="0" dirty="0">
                <a:effectLst/>
                <a:latin typeface="-apple-system"/>
              </a:rPr>
              <a:t>This algorithm maximizes the minimum angle of the triangles, resulting in high-quality meshes, and also has the property that the circumcircle of any triangle does not contain any other point in the input</a:t>
            </a:r>
            <a:r>
              <a:rPr lang="en-US" dirty="0">
                <a:latin typeface="-apple-system"/>
              </a:rPr>
              <a:t>.</a:t>
            </a:r>
          </a:p>
          <a:p>
            <a:pPr marL="0" indent="0">
              <a:buNone/>
            </a:pPr>
            <a:endParaRPr lang="en-US" dirty="0">
              <a:latin typeface="-apple-system"/>
            </a:endParaRPr>
          </a:p>
          <a:p>
            <a:endParaRPr lang="en-DE" dirty="0"/>
          </a:p>
        </p:txBody>
      </p:sp>
    </p:spTree>
    <p:extLst>
      <p:ext uri="{BB962C8B-B14F-4D97-AF65-F5344CB8AC3E}">
        <p14:creationId xmlns:p14="http://schemas.microsoft.com/office/powerpoint/2010/main" val="3827838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6E2F-1CB5-496B-BDA0-C3723AAAAE80}"/>
              </a:ext>
            </a:extLst>
          </p:cNvPr>
          <p:cNvSpPr>
            <a:spLocks noGrp="1"/>
          </p:cNvSpPr>
          <p:nvPr>
            <p:ph type="title"/>
          </p:nvPr>
        </p:nvSpPr>
        <p:spPr/>
        <p:txBody>
          <a:bodyPr/>
          <a:lstStyle/>
          <a:p>
            <a:r>
              <a:rPr lang="en-US" b="1" i="0" dirty="0">
                <a:effectLst/>
                <a:latin typeface="-apple-system"/>
              </a:rPr>
              <a:t>Delaunay triangulation</a:t>
            </a:r>
            <a:endParaRPr lang="en-DE" b="1" dirty="0"/>
          </a:p>
        </p:txBody>
      </p:sp>
      <p:sp>
        <p:nvSpPr>
          <p:cNvPr id="3" name="Content Placeholder 2">
            <a:extLst>
              <a:ext uri="{FF2B5EF4-FFF2-40B4-BE49-F238E27FC236}">
                <a16:creationId xmlns:a16="http://schemas.microsoft.com/office/drawing/2014/main" id="{84FA66AC-36CF-4AFD-A14A-3D936C0F5C28}"/>
              </a:ext>
            </a:extLst>
          </p:cNvPr>
          <p:cNvSpPr>
            <a:spLocks noGrp="1"/>
          </p:cNvSpPr>
          <p:nvPr>
            <p:ph idx="1"/>
          </p:nvPr>
        </p:nvSpPr>
        <p:spPr/>
        <p:txBody>
          <a:bodyPr>
            <a:normAutofit/>
          </a:bodyPr>
          <a:lstStyle/>
          <a:p>
            <a:r>
              <a:rPr lang="en-US" b="0" i="0" dirty="0">
                <a:solidFill>
                  <a:srgbClr val="212121"/>
                </a:solidFill>
                <a:effectLst/>
                <a:latin typeface="Roboto" panose="02000000000000000000" pitchFamily="2" charset="0"/>
              </a:rPr>
              <a:t>Based on the “Delaunay criterion”. In the case of 2-D triangulations, this is often called the empty circumcircle criterion.</a:t>
            </a:r>
          </a:p>
          <a:p>
            <a:r>
              <a:rPr lang="en-US" b="0" i="0" dirty="0">
                <a:solidFill>
                  <a:srgbClr val="212121"/>
                </a:solidFill>
                <a:effectLst/>
                <a:latin typeface="Roboto" panose="02000000000000000000" pitchFamily="2" charset="0"/>
              </a:rPr>
              <a:t>For a set of points in 2-D, a Delaunay triangulation of these points ensures the circumcircle associated with each triangle contains no other point in its interior.</a:t>
            </a:r>
          </a:p>
          <a:p>
            <a:pPr marL="0" indent="0">
              <a:buNone/>
            </a:pPr>
            <a:endParaRPr lang="en-US"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2511894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1907</TotalTime>
  <Words>911</Words>
  <Application>Microsoft Office PowerPoint</Application>
  <PresentationFormat>Widescreen</PresentationFormat>
  <Paragraphs>81</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-apple-system</vt:lpstr>
      <vt:lpstr>Arial</vt:lpstr>
      <vt:lpstr>Calibri</vt:lpstr>
      <vt:lpstr>Calibri Light</vt:lpstr>
      <vt:lpstr>Roboto</vt:lpstr>
      <vt:lpstr>Rubik-Light</vt:lpstr>
      <vt:lpstr>Rubik-Medium</vt:lpstr>
      <vt:lpstr>Office Theme</vt:lpstr>
      <vt:lpstr>Algorithmic Problem I - Triangulation</vt:lpstr>
      <vt:lpstr>Objective</vt:lpstr>
      <vt:lpstr>What is triangulation?</vt:lpstr>
      <vt:lpstr>Why is triangulation important? </vt:lpstr>
      <vt:lpstr>Problems with triangulation</vt:lpstr>
      <vt:lpstr>Triangulation algorithm</vt:lpstr>
      <vt:lpstr>Various triangulation algorithm</vt:lpstr>
      <vt:lpstr>Delaunay triangulation</vt:lpstr>
      <vt:lpstr>Delaunay triangulation</vt:lpstr>
      <vt:lpstr>Delaunay triangulation</vt:lpstr>
      <vt:lpstr>Delaunay triangulation</vt:lpstr>
      <vt:lpstr>Methods used by Delaunay triangulation</vt:lpstr>
      <vt:lpstr>Methods used by Delaunay triangulation</vt:lpstr>
      <vt:lpstr>Constrained Delaunay triangulation </vt:lpstr>
      <vt:lpstr>Algorithmic Problem - Triangulation</vt:lpstr>
      <vt:lpstr>Implementation in MATLAB</vt:lpstr>
      <vt:lpstr>Results</vt:lpstr>
      <vt:lpstr>Why Delaunay triangulation and MATLAB?</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Algorithmic Problem I - Triangulation</dc:title>
  <dc:creator>Sudur Bhattarai</dc:creator>
  <cp:lastModifiedBy>Sudur Bhattarai</cp:lastModifiedBy>
  <cp:revision>33</cp:revision>
  <dcterms:created xsi:type="dcterms:W3CDTF">2023-12-10T09:44:21Z</dcterms:created>
  <dcterms:modified xsi:type="dcterms:W3CDTF">2023-12-11T20:14:20Z</dcterms:modified>
</cp:coreProperties>
</file>