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3" r:id="rId2"/>
    <p:sldMasterId id="2147483669" r:id="rId3"/>
  </p:sldMasterIdLst>
  <p:notesMasterIdLst>
    <p:notesMasterId r:id="rId10"/>
  </p:notesMasterIdLst>
  <p:sldIdLst>
    <p:sldId id="256" r:id="rId4"/>
    <p:sldId id="428" r:id="rId5"/>
    <p:sldId id="433" r:id="rId6"/>
    <p:sldId id="431" r:id="rId7"/>
    <p:sldId id="430" r:id="rId8"/>
    <p:sldId id="42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56C25AB-CEDF-3D4D-A98E-C4E780AF93EB}">
          <p14:sldIdLst>
            <p14:sldId id="256"/>
            <p14:sldId id="428"/>
            <p14:sldId id="433"/>
            <p14:sldId id="431"/>
            <p14:sldId id="430"/>
            <p14:sldId id="42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32"/>
    <p:restoredTop sz="93333"/>
  </p:normalViewPr>
  <p:slideViewPr>
    <p:cSldViewPr snapToGrid="0" snapToObjects="1">
      <p:cViewPr varScale="1">
        <p:scale>
          <a:sx n="67" d="100"/>
          <a:sy n="67" d="100"/>
        </p:scale>
        <p:origin x="1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7BFA1-CACB-FA43-960A-5C601906D2DD}" type="datetimeFigureOut">
              <a:rPr lang="en-US" smtClean="0"/>
              <a:t>2/20/20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D0EA8-FFDC-794A-852C-E492CF204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82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3C3A-331B-3F4A-823D-66E06957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C4E38-C2CC-3746-B1C9-86ED8D5CF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363CEC6-9D78-AE4D-A0B1-294C8995D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78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C8511B"/>
              </a:gs>
              <a:gs pos="100000">
                <a:srgbClr val="FF9900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5917A5-13BF-2543-A3CF-07A7873AD657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92222B2-A7C9-134B-8B79-DF3311459D77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610D02-2436-1D46-8F6F-12FB5EC7B441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6930B-F437-A94B-8770-6E0CCC9259D0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20DE1A6-096F-5E42-A32D-7533E66DBEAA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00B3F9F-D051-9D4C-A9BF-5D714CE4AEB5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4092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A2198C-90CA-F14F-9DF5-4C68D566BE2F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C8511B"/>
              </a:gs>
              <a:gs pos="100000">
                <a:srgbClr val="FF9900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PRODUCT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PRODUCT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67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A2198C-90CA-F14F-9DF5-4C68D566BE2F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C8511B"/>
              </a:gs>
              <a:gs pos="100000">
                <a:srgbClr val="FF9900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PRODUCT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PRODUCT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3719938" y="1570864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6CA6F2-EB70-F046-8E4D-B08748BA6259}"/>
              </a:ext>
            </a:extLst>
          </p:cNvPr>
          <p:cNvCxnSpPr>
            <a:cxnSpLocks/>
          </p:cNvCxnSpPr>
          <p:nvPr userDrawn="1"/>
        </p:nvCxnSpPr>
        <p:spPr>
          <a:xfrm>
            <a:off x="3553904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D37447-F18C-7C48-9E5C-12A0A2B59677}"/>
              </a:ext>
            </a:extLst>
          </p:cNvPr>
          <p:cNvCxnSpPr>
            <a:cxnSpLocks/>
          </p:cNvCxnSpPr>
          <p:nvPr userDrawn="1"/>
        </p:nvCxnSpPr>
        <p:spPr>
          <a:xfrm>
            <a:off x="507161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944106-7943-B245-B31B-579310091ABB}"/>
              </a:ext>
            </a:extLst>
          </p:cNvPr>
          <p:cNvSpPr txBox="1"/>
          <p:nvPr userDrawn="1"/>
        </p:nvSpPr>
        <p:spPr>
          <a:xfrm>
            <a:off x="3719938" y="2918897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INSTANCES</a:t>
            </a:r>
          </a:p>
        </p:txBody>
      </p:sp>
    </p:spTree>
    <p:extLst>
      <p:ext uri="{BB962C8B-B14F-4D97-AF65-F5344CB8AC3E}">
        <p14:creationId xmlns:p14="http://schemas.microsoft.com/office/powerpoint/2010/main" val="1002203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BD0816"/>
              </a:gs>
              <a:gs pos="100000">
                <a:srgbClr val="FF5252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ADA4FB6-5ABF-264A-A888-543571D9C369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C949272-2F41-EF42-BEA3-E6615F89F2E1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C151C8-0228-5F47-810C-8989C6332456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2B4ED6E-714A-1A47-9254-0C6A329670B9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670DBC0-0DF3-944E-AB85-E2B61871D669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119B3D8-E1DF-864A-9012-4A8D401A92F6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2300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PRODUCT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PRODUCT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B596362-8FAB-4341-BFF6-961ECC354982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BD0816"/>
              </a:gs>
              <a:gs pos="100000">
                <a:srgbClr val="FF5252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792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055F4E"/>
              </a:gs>
              <a:gs pos="100000">
                <a:srgbClr val="56C0A7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24BD99F-938B-FE45-AB79-D0B3D4B2522B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F78D7BC-1516-F749-B1A3-BD2EB867A03B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2A0E1B7-9C53-B948-84B0-85CD118C8548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52F161E-6462-214F-B7CB-EF0726F3888E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302121D-92C3-3440-91D2-29B2A2C89EFF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E32EFE-4ED7-2741-AFAD-25F3C01EA3DF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3857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PRODUCT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PRODUCT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60719C-3338-7640-9A54-16E797FE260F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055F4E"/>
              </a:gs>
              <a:gs pos="100000">
                <a:srgbClr val="56C0A7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804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B0084D"/>
              </a:gs>
              <a:gs pos="100000">
                <a:srgbClr val="FF4F8B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73B762-4498-CE4F-9952-A2801A8EA424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99E1AB3-4B72-CA4B-BA54-CA6EB737021D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B050C3-3C3E-4142-B4BB-6C54117A4EF1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7FACD58-C696-364B-8E49-0A2451F7C764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1D1FE5B-A07D-CF4D-A5B1-277BCB56743D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079027-474F-D143-82EE-7F7AFEC4B9B7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86940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PRODUCT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PRODUCT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34D6E76-E580-564F-96D3-7B2B984B31A9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B0084D"/>
              </a:gs>
              <a:gs pos="100000">
                <a:srgbClr val="FF4F8B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9210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2E27AD"/>
              </a:gs>
              <a:gs pos="100000">
                <a:srgbClr val="527FFF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2DA7A2-FBDD-9545-9F45-CEDD95CE3CC0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B51314-3277-D944-AE11-8BF935B526BD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4592101-DC26-C744-82AE-C2CD194801C5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8265181-0522-764E-BF2A-4B1DC12C5D86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15F6CEE-EB14-2244-82C9-5CD17E3A6EAD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4021B88-E2F8-9441-8C05-44F956E73601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647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-only_Light-BG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C477-4EE8-2F47-AFB0-A9815F63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6474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PRODUCT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PRODUCT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096A9F1-71D3-C347-AE6E-48B6DDB0F7F6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2E27AD"/>
              </a:gs>
              <a:gs pos="100000">
                <a:srgbClr val="527FFF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9329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blue_re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012AD6D-2F9E-1649-AB43-606B87ECBEB0}"/>
              </a:ext>
            </a:extLst>
          </p:cNvPr>
          <p:cNvSpPr/>
          <p:nvPr userDrawn="1"/>
        </p:nvSpPr>
        <p:spPr>
          <a:xfrm>
            <a:off x="1" y="1050089"/>
            <a:ext cx="12192000" cy="501432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096A9F1-71D3-C347-AE6E-48B6DDB0F7F6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2E27AD"/>
              </a:gs>
              <a:gs pos="100000">
                <a:srgbClr val="527FFF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B50295-7D2A-B84E-91C0-9A614E6518B3}"/>
              </a:ext>
            </a:extLst>
          </p:cNvPr>
          <p:cNvSpPr txBox="1"/>
          <p:nvPr userDrawn="1"/>
        </p:nvSpPr>
        <p:spPr>
          <a:xfrm>
            <a:off x="202294" y="1470762"/>
            <a:ext cx="1626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 ICONS</a:t>
            </a:r>
          </a:p>
        </p:txBody>
      </p:sp>
    </p:spTree>
    <p:extLst>
      <p:ext uri="{BB962C8B-B14F-4D97-AF65-F5344CB8AC3E}">
        <p14:creationId xmlns:p14="http://schemas.microsoft.com/office/powerpoint/2010/main" val="12609254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B660F"/>
              </a:gs>
              <a:gs pos="100000">
                <a:srgbClr val="6CAE3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71AF929-3620-1A44-BF9B-45438235DA50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10EF8B9-029F-EB46-9D5B-F42EBCE56135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8A0EE0C-4E0F-B04E-99F4-6E759F862440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88FF7E5-153A-FF48-A7F9-7C309F060326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F371A21-D1A0-0D41-B054-DDF4B2F889EC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17AAD2B-0DFB-8549-9D47-DB576992D9D8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46199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PRODUCT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PRODUCT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2940971-1265-1646-8567-C1B30B681834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B660F"/>
              </a:gs>
              <a:gs pos="100000">
                <a:srgbClr val="6CAE3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3736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89"/>
            <a:ext cx="12192000" cy="24755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IOT 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2940971-1265-1646-8567-C1B30B681834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B660F"/>
              </a:gs>
              <a:gs pos="100000">
                <a:srgbClr val="6CAE3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D368D7-6940-2C44-A303-50927A80C75F}"/>
              </a:ext>
            </a:extLst>
          </p:cNvPr>
          <p:cNvSpPr txBox="1"/>
          <p:nvPr userDrawn="1"/>
        </p:nvSpPr>
        <p:spPr>
          <a:xfrm>
            <a:off x="202294" y="378835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IOT THINGS</a:t>
            </a:r>
          </a:p>
        </p:txBody>
      </p:sp>
    </p:spTree>
    <p:extLst>
      <p:ext uri="{BB962C8B-B14F-4D97-AF65-F5344CB8AC3E}">
        <p14:creationId xmlns:p14="http://schemas.microsoft.com/office/powerpoint/2010/main" val="3283184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4D27A8"/>
              </a:gs>
              <a:gs pos="100000">
                <a:srgbClr val="A166FF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9078F-F63B-B84D-AC73-B48AD66AC658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025802-9C6E-B247-A077-41860BA210B8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0947BE-C49E-DC49-97BE-B1A75B545188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B2002F6-D247-5946-8ACA-DF0DAD7A6E70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12774E3-253F-294E-9752-F80A4C389923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723C0C-D4D0-0C41-ADE6-D172AC876B57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08971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PRODUCT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PRODUCT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C8F0117-A5A6-5D45-A5CE-3C36B3344D1F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4D27A8"/>
              </a:gs>
              <a:gs pos="100000">
                <a:srgbClr val="A166FF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3190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3D4D65"/>
              </a:gs>
              <a:gs pos="100000">
                <a:srgbClr val="8FA7C4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3002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8D108A-944C-C749-AB72-B5CD31775E0E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3D4D65"/>
              </a:gs>
              <a:gs pos="100000">
                <a:srgbClr val="8FA7C4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C9D968-33F3-C040-8BD6-77431C9594E3}"/>
              </a:ext>
            </a:extLst>
          </p:cNvPr>
          <p:cNvSpPr/>
          <p:nvPr userDrawn="1"/>
        </p:nvSpPr>
        <p:spPr>
          <a:xfrm>
            <a:off x="1" y="1050089"/>
            <a:ext cx="12192000" cy="501432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261CFA-3FCE-994F-BF4C-4DFFE2C5B66B}"/>
              </a:ext>
            </a:extLst>
          </p:cNvPr>
          <p:cNvSpPr txBox="1"/>
          <p:nvPr userDrawn="1"/>
        </p:nvSpPr>
        <p:spPr>
          <a:xfrm>
            <a:off x="202294" y="1470762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D42C842-2991-5A42-91DF-5A7F86F22433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2274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squid-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41B23"/>
              </a:gs>
              <a:gs pos="100000">
                <a:srgbClr val="5A636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00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-header">
    <p:bg>
      <p:bgPr>
        <a:blipFill dpi="0" rotWithShape="1">
          <a:blip r:embed="rId2" cstate="hqprint">
            <a:alphaModFix amt="59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A5CBEA-95EF-FE40-AAA0-8F2665E720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6999111" y="0"/>
            <a:ext cx="20192152" cy="72114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B2771-227D-7142-A871-69FBD9C41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B11D6-E3E6-2A43-8E6D-9EC438E46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97CAC57-21B3-E54E-99D4-7D5EC3379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4859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squid-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6FAAB8-4302-7E4E-9986-CA0860066F72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41B23"/>
              </a:gs>
              <a:gs pos="100000">
                <a:srgbClr val="5A636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452E1E-41CC-5A4E-BDCF-023BA0BD7461}"/>
              </a:ext>
            </a:extLst>
          </p:cNvPr>
          <p:cNvSpPr/>
          <p:nvPr userDrawn="1"/>
        </p:nvSpPr>
        <p:spPr>
          <a:xfrm>
            <a:off x="1" y="1050090"/>
            <a:ext cx="12192000" cy="132546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69B7B4-1455-E741-8934-8EED75D58D98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GENERAL PRODUCTS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7F1DE7-B0BA-C248-8C7B-DFA11D10A235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9F1EFC-8C12-C543-A374-664525507050}"/>
              </a:ext>
            </a:extLst>
          </p:cNvPr>
          <p:cNvSpPr txBox="1"/>
          <p:nvPr userDrawn="1"/>
        </p:nvSpPr>
        <p:spPr>
          <a:xfrm>
            <a:off x="202294" y="2724527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0737061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quid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6FAAB8-4302-7E4E-9986-CA0860066F72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41B23"/>
              </a:gs>
              <a:gs pos="100000">
                <a:srgbClr val="5A636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9242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CCB7-4CE9-9546-B323-A083F7AC6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" y="1951038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1569F-9D7F-8144-93C2-2CD6628B3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4430713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29209A4-3D08-3B4C-8D4D-669D7F80D1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F51555-BA95-2A4D-A834-CE772273A3B5}"/>
              </a:ext>
            </a:extLst>
          </p:cNvPr>
          <p:cNvSpPr txBox="1"/>
          <p:nvPr userDrawn="1"/>
        </p:nvSpPr>
        <p:spPr>
          <a:xfrm>
            <a:off x="386366" y="6606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1339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-only_Dark-BG"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C477-4EE8-2F47-AFB0-A9815F63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6570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Dark-BG"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41E84-44DC-F244-8DE9-EFC57271A029}"/>
              </a:ext>
            </a:extLst>
          </p:cNvPr>
          <p:cNvSpPr/>
          <p:nvPr userDrawn="1"/>
        </p:nvSpPr>
        <p:spPr>
          <a:xfrm>
            <a:off x="1025892" y="6420078"/>
            <a:ext cx="762561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© 2018,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51673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-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62200-14F4-F541-9B55-3B076E853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17BA-14E8-F946-B36F-6E39E9342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700" y="1093787"/>
            <a:ext cx="5753100" cy="508317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A49A9-5000-FA4E-A502-65621B590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93787"/>
            <a:ext cx="5791200" cy="508317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EF53733-C8FC-034A-9C77-3D47A4C6D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452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-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DC9893E-A6E1-4A48-B35E-4A9DB4DCAB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EB6FE43-E832-914E-BF63-E0362E17C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537401"/>
            <a:ext cx="11696700" cy="1299990"/>
          </a:xfrm>
        </p:spPr>
        <p:txBody>
          <a:bodyPr anchor="b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A05A88-C388-144D-9EA6-1C9DE1E1C17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66700" y="1925142"/>
            <a:ext cx="11696699" cy="3918446"/>
          </a:xfrm>
        </p:spPr>
        <p:txBody>
          <a:bodyPr anchor="t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9311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ub-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C477-4EE8-2F47-AFB0-A9815F638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20675"/>
            <a:ext cx="11696700" cy="593725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8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Light-BG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5BA94-B578-5D41-B485-160BD75BC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29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B0B0C-0A1A-EF48-AC39-8DBC0A5FA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3C8395-D3C7-0149-BB65-69D5CA89A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6D479-2492-E24C-8E18-364039065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F2A0-FC24-274E-880B-9097B7DD5487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24847-B816-1F4A-96B6-0FFBF826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D01E8-5686-9A42-814A-C09D49862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5D15-F12D-AD49-B7D3-A1895CC7B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11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squid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6FAAB8-4302-7E4E-9986-CA0860066F72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41B23"/>
              </a:gs>
              <a:gs pos="100000">
                <a:srgbClr val="5A636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437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30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5" Type="http://schemas.openxmlformats.org/officeDocument/2006/relationships/image" Target="../media/image2.svg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2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28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81820-DA45-EC42-9130-C304D278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413812"/>
            <a:ext cx="11696700" cy="593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FDBD1-D699-D743-8753-E66FBA6C0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1130300"/>
            <a:ext cx="11696700" cy="504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079D3-638C-D340-A6D4-8AAF3166E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6DC5F64-97F6-3C41-AEB3-0D8DA752FE6B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40942" y="6345238"/>
            <a:ext cx="585391" cy="34807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8991AAC-FB69-6248-8D75-CEB578BF2ED8}"/>
              </a:ext>
            </a:extLst>
          </p:cNvPr>
          <p:cNvSpPr/>
          <p:nvPr userDrawn="1"/>
        </p:nvSpPr>
        <p:spPr>
          <a:xfrm>
            <a:off x="1025892" y="6420078"/>
            <a:ext cx="762561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B6BABF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© 2019, Amazon Web Services, Inc. or its affiliates. All rights reserved.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1063D4-96AA-1F4B-9E50-C237314CE4BD}"/>
              </a:ext>
            </a:extLst>
          </p:cNvPr>
          <p:cNvPicPr>
            <a:picLocks/>
          </p:cNvPicPr>
          <p:nvPr userDrawn="1"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88952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91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97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81820-DA45-EC42-9130-C304D278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413812"/>
            <a:ext cx="11696700" cy="593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FDBD1-D699-D743-8753-E66FBA6C0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1130300"/>
            <a:ext cx="11696700" cy="504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079D3-638C-D340-A6D4-8AAF3166E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6DC5F64-97F6-3C41-AEB3-0D8DA752FE6B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40942" y="6345238"/>
            <a:ext cx="585391" cy="34807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8991AAC-FB69-6248-8D75-CEB578BF2ED8}"/>
              </a:ext>
            </a:extLst>
          </p:cNvPr>
          <p:cNvSpPr/>
          <p:nvPr userDrawn="1"/>
        </p:nvSpPr>
        <p:spPr>
          <a:xfrm>
            <a:off x="1025892" y="6420078"/>
            <a:ext cx="762561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B6BABF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6118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81820-DA45-EC42-9130-C304D278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20675"/>
            <a:ext cx="11696700" cy="593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FDBD1-D699-D743-8753-E66FBA6C0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1130300"/>
            <a:ext cx="11696700" cy="504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079D3-638C-D340-A6D4-8AAF3166E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0F29361-9F3B-3A41-963A-6A499FBB10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0942" y="6345238"/>
            <a:ext cx="584385" cy="34747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47DF675-E89B-194E-B8E1-DB50A06223CF}"/>
              </a:ext>
            </a:extLst>
          </p:cNvPr>
          <p:cNvSpPr/>
          <p:nvPr userDrawn="1"/>
        </p:nvSpPr>
        <p:spPr>
          <a:xfrm>
            <a:off x="1025892" y="6420078"/>
            <a:ext cx="762561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B6BABF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2432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dusan/aws-slack-demo-2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svg"/><Relationship Id="rId7" Type="http://schemas.openxmlformats.org/officeDocument/2006/relationships/image" Target="../media/image13.png"/><Relationship Id="rId12" Type="http://schemas.openxmlformats.org/officeDocument/2006/relationships/image" Target="../media/image18.tiff"/><Relationship Id="rId2" Type="http://schemas.openxmlformats.org/officeDocument/2006/relationships/image" Target="../media/image8.png"/><Relationship Id="rId16" Type="http://schemas.openxmlformats.org/officeDocument/2006/relationships/image" Target="../media/image2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tiff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tiff"/><Relationship Id="rId14" Type="http://schemas.openxmlformats.org/officeDocument/2006/relationships/image" Target="../media/image2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svg"/><Relationship Id="rId7" Type="http://schemas.openxmlformats.org/officeDocument/2006/relationships/image" Target="../media/image14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5.tiff"/><Relationship Id="rId5" Type="http://schemas.openxmlformats.org/officeDocument/2006/relationships/image" Target="../media/image11.svg"/><Relationship Id="rId10" Type="http://schemas.openxmlformats.org/officeDocument/2006/relationships/image" Target="../media/image12.tiff"/><Relationship Id="rId4" Type="http://schemas.openxmlformats.org/officeDocument/2006/relationships/image" Target="../media/image10.png"/><Relationship Id="rId9" Type="http://schemas.openxmlformats.org/officeDocument/2006/relationships/image" Target="../media/image17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if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hyperlink" Target="https://github.com/aws-quickstart/quickstart-git2s3" TargetMode="External"/><Relationship Id="rId3" Type="http://schemas.openxmlformats.org/officeDocument/2006/relationships/image" Target="../media/image25.svg"/><Relationship Id="rId7" Type="http://schemas.openxmlformats.org/officeDocument/2006/relationships/image" Target="../media/image17.svg"/><Relationship Id="rId12" Type="http://schemas.openxmlformats.org/officeDocument/2006/relationships/image" Target="../media/image15.tif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9.svg"/><Relationship Id="rId5" Type="http://schemas.openxmlformats.org/officeDocument/2006/relationships/image" Target="../media/image27.svg"/><Relationship Id="rId10" Type="http://schemas.openxmlformats.org/officeDocument/2006/relationships/image" Target="../media/image28.png"/><Relationship Id="rId4" Type="http://schemas.openxmlformats.org/officeDocument/2006/relationships/image" Target="../media/image26.pn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42F6F-1175-BB48-93F4-FAB742B37C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CICD-Slack integration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06AFF-900A-2249-97FF-FF16877780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Sudhakar Sankaran</a:t>
            </a:r>
          </a:p>
          <a:p>
            <a:r>
              <a:rPr lang="en-US" dirty="0"/>
              <a:t>Github Repo: </a:t>
            </a:r>
            <a:r>
              <a:rPr lang="en-SG" dirty="0">
                <a:hlinkClick r:id="rId2"/>
              </a:rPr>
              <a:t>https://github.com/sudusan/aws-slack-demo-2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992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7A6D1A47-83B2-B648-8687-361A365ABF73}"/>
              </a:ext>
            </a:extLst>
          </p:cNvPr>
          <p:cNvSpPr/>
          <p:nvPr/>
        </p:nvSpPr>
        <p:spPr>
          <a:xfrm>
            <a:off x="1736899" y="1149829"/>
            <a:ext cx="8842350" cy="1774111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A9E618C-41A0-A849-A699-AECA69E05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Single-stage CI/CD Pipeline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67503B-85CE-4347-BD7A-58BD4A6910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</p:spPr>
        <p:txBody>
          <a:bodyPr/>
          <a:lstStyle/>
          <a:p>
            <a:fld id="{03275D15-F12D-AD49-B7D3-A1895CC7B062}" type="slidenum">
              <a:rPr lang="en-US" smtClean="0"/>
              <a:t>2</a:t>
            </a:fld>
            <a:endParaRPr lang="en-US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5D8CAA61-BD10-7F42-816A-2D26024A5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42565" y="1734008"/>
            <a:ext cx="469900" cy="4699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6ED0445-F996-6142-91AB-B971B353678C}"/>
              </a:ext>
            </a:extLst>
          </p:cNvPr>
          <p:cNvSpPr txBox="1"/>
          <p:nvPr/>
        </p:nvSpPr>
        <p:spPr>
          <a:xfrm>
            <a:off x="2032521" y="2340971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S3 Bucket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3F77E2-A9E4-564C-A3A5-3B75059C136A}"/>
              </a:ext>
            </a:extLst>
          </p:cNvPr>
          <p:cNvSpPr txBox="1"/>
          <p:nvPr/>
        </p:nvSpPr>
        <p:spPr>
          <a:xfrm>
            <a:off x="2162459" y="1267092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86E62BD0-C30E-004C-B332-E9003491B1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34970" y="1613358"/>
            <a:ext cx="711200" cy="7112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2E78D9F1-F252-4D46-9182-FE01A5B5CD16}"/>
              </a:ext>
            </a:extLst>
          </p:cNvPr>
          <p:cNvSpPr txBox="1"/>
          <p:nvPr/>
        </p:nvSpPr>
        <p:spPr>
          <a:xfrm>
            <a:off x="3245577" y="2340971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CodeBuild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34C1F827-2243-3A42-8C56-D2F4A19714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8726" y="1581608"/>
            <a:ext cx="774700" cy="7747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4841468-B4AB-5744-845D-57BAE4F09DC5}"/>
              </a:ext>
            </a:extLst>
          </p:cNvPr>
          <p:cNvSpPr txBox="1"/>
          <p:nvPr/>
        </p:nvSpPr>
        <p:spPr>
          <a:xfrm>
            <a:off x="3265181" y="1267092"/>
            <a:ext cx="968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Build Stage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0D8B22-A998-E14A-8661-92E1BD790700}"/>
              </a:ext>
            </a:extLst>
          </p:cNvPr>
          <p:cNvSpPr txBox="1"/>
          <p:nvPr/>
        </p:nvSpPr>
        <p:spPr>
          <a:xfrm>
            <a:off x="5946392" y="1267092"/>
            <a:ext cx="1199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Approve Stage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7313151-40FF-BD42-BE24-86D24D512B9B}"/>
              </a:ext>
            </a:extLst>
          </p:cNvPr>
          <p:cNvSpPr txBox="1"/>
          <p:nvPr/>
        </p:nvSpPr>
        <p:spPr>
          <a:xfrm>
            <a:off x="6196350" y="2340971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Slack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B1B5C3A1-7AEA-EB46-A4C4-701011425C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71396" y="1613358"/>
            <a:ext cx="711200" cy="7112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A04F13E9-5D63-934A-AFCE-CBFD8D1DB33F}"/>
              </a:ext>
            </a:extLst>
          </p:cNvPr>
          <p:cNvSpPr txBox="1"/>
          <p:nvPr/>
        </p:nvSpPr>
        <p:spPr>
          <a:xfrm>
            <a:off x="7642728" y="1267092"/>
            <a:ext cx="1104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Deploy Stage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3E1E8E1-92B2-304F-9BA3-9BB042C84996}"/>
              </a:ext>
            </a:extLst>
          </p:cNvPr>
          <p:cNvSpPr txBox="1"/>
          <p:nvPr/>
        </p:nvSpPr>
        <p:spPr>
          <a:xfrm>
            <a:off x="7572964" y="2340971"/>
            <a:ext cx="1274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CloudFormation</a:t>
            </a: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EB49DBF9-C33F-0D4D-8B09-4CB4670843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63190" y="1613358"/>
            <a:ext cx="711200" cy="7112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366A902-0AC3-1C4F-BE00-3B7D9698EB9B}"/>
              </a:ext>
            </a:extLst>
          </p:cNvPr>
          <p:cNvSpPr txBox="1"/>
          <p:nvPr/>
        </p:nvSpPr>
        <p:spPr>
          <a:xfrm>
            <a:off x="9373797" y="2340971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CodeBuild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5DA0CFD-FC3B-7743-A68E-E206589D96F1}"/>
              </a:ext>
            </a:extLst>
          </p:cNvPr>
          <p:cNvSpPr txBox="1"/>
          <p:nvPr/>
        </p:nvSpPr>
        <p:spPr>
          <a:xfrm>
            <a:off x="9334523" y="1267092"/>
            <a:ext cx="911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 Stage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A674073-22F2-924D-9C60-703E37C6A64F}"/>
              </a:ext>
            </a:extLst>
          </p:cNvPr>
          <p:cNvSpPr txBox="1"/>
          <p:nvPr/>
        </p:nvSpPr>
        <p:spPr>
          <a:xfrm>
            <a:off x="5467749" y="820764"/>
            <a:ext cx="217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Production Account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7A5FBBC-535F-1C46-92EC-1DAB2849D4D7}"/>
              </a:ext>
            </a:extLst>
          </p:cNvPr>
          <p:cNvCxnSpPr>
            <a:stCxn id="22" idx="3"/>
            <a:endCxn id="38" idx="1"/>
          </p:cNvCxnSpPr>
          <p:nvPr/>
        </p:nvCxnSpPr>
        <p:spPr>
          <a:xfrm>
            <a:off x="2712465" y="1968958"/>
            <a:ext cx="62250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C77079-A217-184E-A3EC-A9B99433A39D}"/>
              </a:ext>
            </a:extLst>
          </p:cNvPr>
          <p:cNvCxnSpPr>
            <a:stCxn id="38" idx="3"/>
          </p:cNvCxnSpPr>
          <p:nvPr/>
        </p:nvCxnSpPr>
        <p:spPr>
          <a:xfrm>
            <a:off x="4046170" y="1968958"/>
            <a:ext cx="58145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EBBDD1C-CD97-EB4B-85A4-202EFE68D655}"/>
              </a:ext>
            </a:extLst>
          </p:cNvPr>
          <p:cNvCxnSpPr>
            <a:stCxn id="40" idx="3"/>
            <a:endCxn id="44" idx="1"/>
          </p:cNvCxnSpPr>
          <p:nvPr/>
        </p:nvCxnSpPr>
        <p:spPr>
          <a:xfrm>
            <a:off x="6933426" y="1968958"/>
            <a:ext cx="83797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F1EC004-A309-5C45-9641-788FC5D4C36B}"/>
              </a:ext>
            </a:extLst>
          </p:cNvPr>
          <p:cNvCxnSpPr>
            <a:stCxn id="44" idx="3"/>
            <a:endCxn id="47" idx="1"/>
          </p:cNvCxnSpPr>
          <p:nvPr/>
        </p:nvCxnSpPr>
        <p:spPr>
          <a:xfrm>
            <a:off x="8482596" y="1968958"/>
            <a:ext cx="98059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A1F8CBA8-A35C-5D41-AB24-D727E62F93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0765" y="1525300"/>
            <a:ext cx="874306" cy="874306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9E7809-1C02-8B4B-B855-321EA4D99BEE}"/>
              </a:ext>
            </a:extLst>
          </p:cNvPr>
          <p:cNvCxnSpPr>
            <a:cxnSpLocks/>
            <a:stCxn id="55" idx="3"/>
            <a:endCxn id="22" idx="1"/>
          </p:cNvCxnSpPr>
          <p:nvPr/>
        </p:nvCxnSpPr>
        <p:spPr>
          <a:xfrm>
            <a:off x="1105071" y="1962453"/>
            <a:ext cx="1137494" cy="650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Graphic 52">
            <a:extLst>
              <a:ext uri="{FF2B5EF4-FFF2-40B4-BE49-F238E27FC236}">
                <a16:creationId xmlns:a16="http://schemas.microsoft.com/office/drawing/2014/main" id="{F1684275-D10F-A340-9C9A-9ED4731268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40615" y="1615270"/>
            <a:ext cx="711200" cy="7112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6E3B313C-FC75-5F4A-8186-08E57DD29986}"/>
              </a:ext>
            </a:extLst>
          </p:cNvPr>
          <p:cNvSpPr txBox="1"/>
          <p:nvPr/>
        </p:nvSpPr>
        <p:spPr>
          <a:xfrm>
            <a:off x="4708315" y="1267092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Unzip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B2B305F-28B2-DB43-A78B-FDF786558BBB}"/>
              </a:ext>
            </a:extLst>
          </p:cNvPr>
          <p:cNvSpPr txBox="1"/>
          <p:nvPr/>
        </p:nvSpPr>
        <p:spPr>
          <a:xfrm>
            <a:off x="4656975" y="2342066"/>
            <a:ext cx="737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Lambda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55B2548-712E-0548-BE69-8B142FAF7F51}"/>
              </a:ext>
            </a:extLst>
          </p:cNvPr>
          <p:cNvCxnSpPr>
            <a:stCxn id="53" idx="3"/>
            <a:endCxn id="40" idx="1"/>
          </p:cNvCxnSpPr>
          <p:nvPr/>
        </p:nvCxnSpPr>
        <p:spPr>
          <a:xfrm flipV="1">
            <a:off x="5351815" y="1968958"/>
            <a:ext cx="806911" cy="191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3D01A690-17D9-284B-B994-9CAB14488B0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78291" y="5394791"/>
            <a:ext cx="988887" cy="988887"/>
          </a:xfrm>
          <a:prstGeom prst="rect">
            <a:avLst/>
          </a:prstGeom>
        </p:spPr>
      </p:pic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57E43F18-1E52-2C4C-ACB8-AE5E3AAF02BD}"/>
              </a:ext>
            </a:extLst>
          </p:cNvPr>
          <p:cNvCxnSpPr>
            <a:cxnSpLocks/>
            <a:stCxn id="23" idx="2"/>
            <a:endCxn id="74" idx="0"/>
          </p:cNvCxnSpPr>
          <p:nvPr/>
        </p:nvCxnSpPr>
        <p:spPr>
          <a:xfrm rot="5400000">
            <a:off x="2130142" y="2962715"/>
            <a:ext cx="689714" cy="22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1F5057A-D5EF-4B42-B86E-75357D031C88}"/>
              </a:ext>
            </a:extLst>
          </p:cNvPr>
          <p:cNvSpPr txBox="1"/>
          <p:nvPr/>
        </p:nvSpPr>
        <p:spPr>
          <a:xfrm>
            <a:off x="1037128" y="3361093"/>
            <a:ext cx="1189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Pipeline event </a:t>
            </a:r>
          </a:p>
          <a:p>
            <a:r>
              <a:rPr lang="en-US" sz="1200" dirty="0"/>
              <a:t>STARTED</a:t>
            </a:r>
          </a:p>
        </p:txBody>
      </p: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3D389719-CA0E-CF42-A6D7-BE8B2D9AC443}"/>
              </a:ext>
            </a:extLst>
          </p:cNvPr>
          <p:cNvCxnSpPr>
            <a:cxnSpLocks/>
            <a:stCxn id="48" idx="2"/>
            <a:endCxn id="82" idx="0"/>
          </p:cNvCxnSpPr>
          <p:nvPr/>
        </p:nvCxnSpPr>
        <p:spPr>
          <a:xfrm rot="5400000">
            <a:off x="9494024" y="2942213"/>
            <a:ext cx="649010" cy="524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EDB5047-0FA3-0A4C-B9A0-5A66F78A30A2}"/>
              </a:ext>
            </a:extLst>
          </p:cNvPr>
          <p:cNvSpPr txBox="1"/>
          <p:nvPr/>
        </p:nvSpPr>
        <p:spPr>
          <a:xfrm>
            <a:off x="10174390" y="3283437"/>
            <a:ext cx="1739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Pipeline event SUCCEEDED/FAILED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3AB9E9E-9DDD-EB44-9FE5-39FE436BE281}"/>
              </a:ext>
            </a:extLst>
          </p:cNvPr>
          <p:cNvSpPr txBox="1"/>
          <p:nvPr/>
        </p:nvSpPr>
        <p:spPr>
          <a:xfrm>
            <a:off x="7649283" y="4900348"/>
            <a:ext cx="1233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Approve/Reject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F5C20BD-38AC-DD42-AF8C-4803CAFFDC40}"/>
              </a:ext>
            </a:extLst>
          </p:cNvPr>
          <p:cNvSpPr txBox="1"/>
          <p:nvPr/>
        </p:nvSpPr>
        <p:spPr>
          <a:xfrm>
            <a:off x="5755270" y="6383678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Slack channel</a:t>
            </a:r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2DDB3471-8623-4C40-B835-124E051F82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39936" y="4161328"/>
            <a:ext cx="458780" cy="458780"/>
          </a:xfrm>
          <a:prstGeom prst="rect">
            <a:avLst/>
          </a:prstGeom>
        </p:spPr>
      </p:pic>
      <p:pic>
        <p:nvPicPr>
          <p:cNvPr id="74" name="Graphic 73">
            <a:extLst>
              <a:ext uri="{FF2B5EF4-FFF2-40B4-BE49-F238E27FC236}">
                <a16:creationId xmlns:a16="http://schemas.microsoft.com/office/drawing/2014/main" id="{62580CE8-AE45-2340-9DA4-24E15021A3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239936" y="3307684"/>
            <a:ext cx="469900" cy="469900"/>
          </a:xfrm>
          <a:prstGeom prst="rect">
            <a:avLst/>
          </a:prstGeom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F911F1A-A56E-244A-A780-BC5B0A7756B5}"/>
              </a:ext>
            </a:extLst>
          </p:cNvPr>
          <p:cNvCxnSpPr>
            <a:stCxn id="74" idx="2"/>
            <a:endCxn id="73" idx="0"/>
          </p:cNvCxnSpPr>
          <p:nvPr/>
        </p:nvCxnSpPr>
        <p:spPr>
          <a:xfrm flipH="1">
            <a:off x="2469326" y="3777584"/>
            <a:ext cx="5560" cy="38374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4C1034E5-3EDB-1A48-A5CC-9DB180384D98}"/>
              </a:ext>
            </a:extLst>
          </p:cNvPr>
          <p:cNvCxnSpPr>
            <a:stCxn id="73" idx="2"/>
            <a:endCxn id="60" idx="1"/>
          </p:cNvCxnSpPr>
          <p:nvPr/>
        </p:nvCxnSpPr>
        <p:spPr>
          <a:xfrm rot="16200000" flipH="1">
            <a:off x="3589245" y="3500188"/>
            <a:ext cx="1269127" cy="3508965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30CAF97-4C46-CC42-80D3-83B8C5F34855}"/>
              </a:ext>
            </a:extLst>
          </p:cNvPr>
          <p:cNvSpPr txBox="1"/>
          <p:nvPr/>
        </p:nvSpPr>
        <p:spPr>
          <a:xfrm>
            <a:off x="3540689" y="5612236"/>
            <a:ext cx="1369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&lt;slack webhook&gt;</a:t>
            </a:r>
          </a:p>
        </p:txBody>
      </p:sp>
      <p:pic>
        <p:nvPicPr>
          <p:cNvPr id="81" name="Graphic 80">
            <a:extLst>
              <a:ext uri="{FF2B5EF4-FFF2-40B4-BE49-F238E27FC236}">
                <a16:creationId xmlns:a16="http://schemas.microsoft.com/office/drawing/2014/main" id="{3E46AC77-E060-5C46-8A69-3105B91B83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583317" y="4120624"/>
            <a:ext cx="458780" cy="458780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964DB943-0726-DB4D-9C14-B6BFD08B794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583317" y="3266980"/>
            <a:ext cx="469900" cy="469900"/>
          </a:xfrm>
          <a:prstGeom prst="rect">
            <a:avLst/>
          </a:prstGeom>
        </p:spPr>
      </p:pic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4AD4BD9-49F0-FC46-819C-87EDF00B5047}"/>
              </a:ext>
            </a:extLst>
          </p:cNvPr>
          <p:cNvCxnSpPr>
            <a:stCxn id="82" idx="2"/>
            <a:endCxn id="81" idx="0"/>
          </p:cNvCxnSpPr>
          <p:nvPr/>
        </p:nvCxnSpPr>
        <p:spPr>
          <a:xfrm flipH="1">
            <a:off x="9812707" y="3736880"/>
            <a:ext cx="5560" cy="38374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6935B6F5-7F8D-544F-899F-B06C7A1C18D7}"/>
              </a:ext>
            </a:extLst>
          </p:cNvPr>
          <p:cNvCxnSpPr>
            <a:stCxn id="81" idx="2"/>
            <a:endCxn id="60" idx="3"/>
          </p:cNvCxnSpPr>
          <p:nvPr/>
        </p:nvCxnSpPr>
        <p:spPr>
          <a:xfrm rot="5400000">
            <a:off x="7735028" y="3811555"/>
            <a:ext cx="1309831" cy="2845529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DDD18CA-AB36-274D-8A53-271FF6C6A42F}"/>
              </a:ext>
            </a:extLst>
          </p:cNvPr>
          <p:cNvSpPr txBox="1"/>
          <p:nvPr/>
        </p:nvSpPr>
        <p:spPr>
          <a:xfrm>
            <a:off x="7600248" y="5610758"/>
            <a:ext cx="1369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&lt;slack webhook&gt;</a:t>
            </a:r>
          </a:p>
        </p:txBody>
      </p:sp>
      <p:pic>
        <p:nvPicPr>
          <p:cNvPr id="89" name="Graphic 88">
            <a:extLst>
              <a:ext uri="{FF2B5EF4-FFF2-40B4-BE49-F238E27FC236}">
                <a16:creationId xmlns:a16="http://schemas.microsoft.com/office/drawing/2014/main" id="{B81182A3-2941-6F4C-AE69-602B7CCD37A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231264" y="4356235"/>
            <a:ext cx="446335" cy="446335"/>
          </a:xfrm>
          <a:prstGeom prst="rect">
            <a:avLst/>
          </a:prstGeom>
        </p:spPr>
      </p:pic>
      <p:pic>
        <p:nvPicPr>
          <p:cNvPr id="92" name="Graphic 91">
            <a:extLst>
              <a:ext uri="{FF2B5EF4-FFF2-40B4-BE49-F238E27FC236}">
                <a16:creationId xmlns:a16="http://schemas.microsoft.com/office/drawing/2014/main" id="{3B3CCC96-25A7-4544-98E6-1A672137C2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21547" y="3578986"/>
            <a:ext cx="458780" cy="458780"/>
          </a:xfrm>
          <a:prstGeom prst="rect">
            <a:avLst/>
          </a:prstGeom>
        </p:spPr>
      </p:pic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FC3DEDD-A32C-5845-9027-4F6AC7940D06}"/>
              </a:ext>
            </a:extLst>
          </p:cNvPr>
          <p:cNvCxnSpPr>
            <a:stCxn id="89" idx="0"/>
            <a:endCxn id="92" idx="2"/>
          </p:cNvCxnSpPr>
          <p:nvPr/>
        </p:nvCxnSpPr>
        <p:spPr>
          <a:xfrm flipH="1" flipV="1">
            <a:off x="7450937" y="4037766"/>
            <a:ext cx="3495" cy="31846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18832FD-A93B-374E-8B85-9F36912308AA}"/>
              </a:ext>
            </a:extLst>
          </p:cNvPr>
          <p:cNvSpPr txBox="1"/>
          <p:nvPr/>
        </p:nvSpPr>
        <p:spPr>
          <a:xfrm>
            <a:off x="7352411" y="5038184"/>
            <a:ext cx="18646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&lt;interactive component&gt;</a:t>
            </a:r>
          </a:p>
        </p:txBody>
      </p: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8EF065F5-2AE3-5448-B475-120E017337D1}"/>
              </a:ext>
            </a:extLst>
          </p:cNvPr>
          <p:cNvCxnSpPr>
            <a:stCxn id="60" idx="0"/>
            <a:endCxn id="89" idx="2"/>
          </p:cNvCxnSpPr>
          <p:nvPr/>
        </p:nvCxnSpPr>
        <p:spPr>
          <a:xfrm rot="5400000" flipH="1" flipV="1">
            <a:off x="6667473" y="4607833"/>
            <a:ext cx="592221" cy="981697"/>
          </a:xfrm>
          <a:prstGeom prst="bentConnector3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B76DA1DC-A67F-FB4C-BE23-BDEDAE2E5CDF}"/>
              </a:ext>
            </a:extLst>
          </p:cNvPr>
          <p:cNvCxnSpPr>
            <a:stCxn id="92" idx="0"/>
            <a:endCxn id="43" idx="2"/>
          </p:cNvCxnSpPr>
          <p:nvPr/>
        </p:nvCxnSpPr>
        <p:spPr>
          <a:xfrm rot="16200000" flipV="1">
            <a:off x="6483078" y="2611127"/>
            <a:ext cx="961016" cy="974702"/>
          </a:xfrm>
          <a:prstGeom prst="bentConnector3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Graphic 101">
            <a:extLst>
              <a:ext uri="{FF2B5EF4-FFF2-40B4-BE49-F238E27FC236}">
                <a16:creationId xmlns:a16="http://schemas.microsoft.com/office/drawing/2014/main" id="{04D84795-DB5C-D149-B816-B0BC2A1C8FE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76676" y="3578986"/>
            <a:ext cx="458780" cy="458780"/>
          </a:xfrm>
          <a:prstGeom prst="rect">
            <a:avLst/>
          </a:prstGeom>
        </p:spPr>
      </p:pic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5D6D7309-065E-8D43-AB36-1578C3BC9760}"/>
              </a:ext>
            </a:extLst>
          </p:cNvPr>
          <p:cNvCxnSpPr>
            <a:stCxn id="43" idx="2"/>
            <a:endCxn id="102" idx="0"/>
          </p:cNvCxnSpPr>
          <p:nvPr/>
        </p:nvCxnSpPr>
        <p:spPr>
          <a:xfrm rot="5400000">
            <a:off x="5610643" y="2713394"/>
            <a:ext cx="961016" cy="770169"/>
          </a:xfrm>
          <a:prstGeom prst="bentConnector3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0C8BCC22-D320-2049-95DC-44B513ADB63D}"/>
              </a:ext>
            </a:extLst>
          </p:cNvPr>
          <p:cNvCxnSpPr>
            <a:cxnSpLocks/>
            <a:stCxn id="102" idx="2"/>
          </p:cNvCxnSpPr>
          <p:nvPr/>
        </p:nvCxnSpPr>
        <p:spPr>
          <a:xfrm rot="16200000" flipH="1">
            <a:off x="5269580" y="4474252"/>
            <a:ext cx="1458058" cy="585086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2EF2F7AA-C35C-0047-A70B-10942B9A801C}"/>
              </a:ext>
            </a:extLst>
          </p:cNvPr>
          <p:cNvSpPr txBox="1"/>
          <p:nvPr/>
        </p:nvSpPr>
        <p:spPr>
          <a:xfrm>
            <a:off x="4376818" y="4481605"/>
            <a:ext cx="1369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&lt;slack webhook&gt;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ECA091C-4F50-7A43-8274-B0CCD1D0068D}"/>
              </a:ext>
            </a:extLst>
          </p:cNvPr>
          <p:cNvSpPr/>
          <p:nvPr/>
        </p:nvSpPr>
        <p:spPr>
          <a:xfrm>
            <a:off x="3455147" y="3682531"/>
            <a:ext cx="21082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b="1" dirty="0">
                <a:solidFill>
                  <a:srgbClr val="569CD6"/>
                </a:solidFill>
                <a:latin typeface="Menlo" panose="020B0609030804020204" pitchFamily="49" charset="0"/>
              </a:rPr>
              <a:t>ApprovalRequesterFunction</a:t>
            </a:r>
            <a:endParaRPr lang="en-SG" sz="1000" b="1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6F34F15-166F-1F48-8E0E-4A88BC9584E5}"/>
              </a:ext>
            </a:extLst>
          </p:cNvPr>
          <p:cNvSpPr/>
          <p:nvPr/>
        </p:nvSpPr>
        <p:spPr>
          <a:xfrm>
            <a:off x="7626804" y="3662659"/>
            <a:ext cx="20313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b="1" dirty="0">
                <a:solidFill>
                  <a:srgbClr val="569CD6"/>
                </a:solidFill>
                <a:latin typeface="Menlo" panose="020B0609030804020204" pitchFamily="49" charset="0"/>
              </a:rPr>
              <a:t>ApprovalResponseFunction</a:t>
            </a:r>
            <a:endParaRPr lang="en-SG" sz="1000" b="1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6AB9802-63B3-8346-8E80-3FDA1C0171D9}"/>
              </a:ext>
            </a:extLst>
          </p:cNvPr>
          <p:cNvSpPr/>
          <p:nvPr/>
        </p:nvSpPr>
        <p:spPr>
          <a:xfrm>
            <a:off x="89895" y="4333181"/>
            <a:ext cx="21852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b="1" dirty="0">
                <a:solidFill>
                  <a:srgbClr val="569CD6"/>
                </a:solidFill>
                <a:latin typeface="Menlo" panose="020B0609030804020204" pitchFamily="49" charset="0"/>
              </a:rPr>
              <a:t>Codepipelinestatusfunction</a:t>
            </a:r>
            <a:endParaRPr lang="en-SG" sz="1000" b="1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0A85503-8FC2-1B44-BE24-824ADA85A1FE}"/>
              </a:ext>
            </a:extLst>
          </p:cNvPr>
          <p:cNvSpPr/>
          <p:nvPr/>
        </p:nvSpPr>
        <p:spPr>
          <a:xfrm>
            <a:off x="10023065" y="4263889"/>
            <a:ext cx="21852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b="1" dirty="0">
                <a:solidFill>
                  <a:srgbClr val="569CD6"/>
                </a:solidFill>
                <a:latin typeface="Menlo" panose="020B0609030804020204" pitchFamily="49" charset="0"/>
              </a:rPr>
              <a:t>Codepipelinestatusfunction</a:t>
            </a:r>
            <a:endParaRPr lang="en-SG" sz="1000" b="1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41BC0DC-EEE2-8E41-9CD8-3FB9B2F189CB}"/>
              </a:ext>
            </a:extLst>
          </p:cNvPr>
          <p:cNvSpPr txBox="1"/>
          <p:nvPr/>
        </p:nvSpPr>
        <p:spPr>
          <a:xfrm>
            <a:off x="5322627" y="3140404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sns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3A8CD81-6297-E947-A167-59CE676271BB}"/>
              </a:ext>
            </a:extLst>
          </p:cNvPr>
          <p:cNvSpPr txBox="1"/>
          <p:nvPr/>
        </p:nvSpPr>
        <p:spPr>
          <a:xfrm>
            <a:off x="2132506" y="3792974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sns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42C16EF-3045-314D-A052-4B50107C8A40}"/>
              </a:ext>
            </a:extLst>
          </p:cNvPr>
          <p:cNvSpPr/>
          <p:nvPr/>
        </p:nvSpPr>
        <p:spPr>
          <a:xfrm>
            <a:off x="4379742" y="2542934"/>
            <a:ext cx="14157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b="1" dirty="0">
                <a:solidFill>
                  <a:srgbClr val="569CD6"/>
                </a:solidFill>
                <a:latin typeface="Menlo" panose="020B0609030804020204" pitchFamily="49" charset="0"/>
              </a:rPr>
              <a:t>UnzipCfnTemplate</a:t>
            </a:r>
            <a:endParaRPr lang="en-SG" sz="1000" b="1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440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7A6D1A47-83B2-B648-8687-361A365ABF73}"/>
              </a:ext>
            </a:extLst>
          </p:cNvPr>
          <p:cNvSpPr/>
          <p:nvPr/>
        </p:nvSpPr>
        <p:spPr>
          <a:xfrm>
            <a:off x="1736899" y="3457107"/>
            <a:ext cx="8842350" cy="1774111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EBE8F49-AC04-B241-9CAE-606A599F1C08}"/>
              </a:ext>
            </a:extLst>
          </p:cNvPr>
          <p:cNvSpPr/>
          <p:nvPr/>
        </p:nvSpPr>
        <p:spPr>
          <a:xfrm>
            <a:off x="2032521" y="998614"/>
            <a:ext cx="8842350" cy="1740955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A9E618C-41A0-A849-A699-AECA69E05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Multi-stage CI/CD Pipeline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67503B-85CE-4347-BD7A-58BD4A6910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</p:spPr>
        <p:txBody>
          <a:bodyPr/>
          <a:lstStyle/>
          <a:p>
            <a:fld id="{03275D15-F12D-AD49-B7D3-A1895CC7B062}" type="slidenum">
              <a:rPr lang="en-US" smtClean="0"/>
              <a:t>3</a:t>
            </a:fld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B42467F-0FE7-4B46-A1C7-F5AC06531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54775" y="1574787"/>
            <a:ext cx="469900" cy="4699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10517F1F-4192-0E46-BF73-59AEB44A32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08938" y="1454137"/>
            <a:ext cx="711200" cy="711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5CB87C-D5FF-A140-8BCC-F793B3540AB2}"/>
              </a:ext>
            </a:extLst>
          </p:cNvPr>
          <p:cNvSpPr txBox="1"/>
          <p:nvPr/>
        </p:nvSpPr>
        <p:spPr>
          <a:xfrm>
            <a:off x="4019545" y="2180934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CodeBuild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7DA0F1-D85B-0D47-8668-AF01E89F7886}"/>
              </a:ext>
            </a:extLst>
          </p:cNvPr>
          <p:cNvSpPr txBox="1"/>
          <p:nvPr/>
        </p:nvSpPr>
        <p:spPr>
          <a:xfrm>
            <a:off x="3980271" y="1107054"/>
            <a:ext cx="968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Build Stage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E4C2C99-DB33-F742-9B1C-2503A7A504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38638" y="1454137"/>
            <a:ext cx="711200" cy="711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B58A25-6CDC-064D-AF3D-4E660E897120}"/>
              </a:ext>
            </a:extLst>
          </p:cNvPr>
          <p:cNvSpPr txBox="1"/>
          <p:nvPr/>
        </p:nvSpPr>
        <p:spPr>
          <a:xfrm>
            <a:off x="6809970" y="1107054"/>
            <a:ext cx="1104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Deploy Stage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1E982C-7239-914B-BA50-76CB029BD437}"/>
              </a:ext>
            </a:extLst>
          </p:cNvPr>
          <p:cNvSpPr txBox="1"/>
          <p:nvPr/>
        </p:nvSpPr>
        <p:spPr>
          <a:xfrm>
            <a:off x="6740206" y="2192581"/>
            <a:ext cx="1274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CloudFormation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D8EA3148-89F3-C443-9E53-06CC6BB725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30432" y="1454137"/>
            <a:ext cx="711200" cy="711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CA3C44-B425-3E4F-8A0F-40F3D77A86FE}"/>
              </a:ext>
            </a:extLst>
          </p:cNvPr>
          <p:cNvSpPr txBox="1"/>
          <p:nvPr/>
        </p:nvSpPr>
        <p:spPr>
          <a:xfrm>
            <a:off x="8541039" y="2180933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CodeBuild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B4A256-FCA9-014C-8712-06E5A3D6A815}"/>
              </a:ext>
            </a:extLst>
          </p:cNvPr>
          <p:cNvSpPr txBox="1"/>
          <p:nvPr/>
        </p:nvSpPr>
        <p:spPr>
          <a:xfrm>
            <a:off x="8501765" y="1107054"/>
            <a:ext cx="911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 Stage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399165-39E5-714C-AA8C-D787D4096FD9}"/>
              </a:ext>
            </a:extLst>
          </p:cNvPr>
          <p:cNvSpPr txBox="1"/>
          <p:nvPr/>
        </p:nvSpPr>
        <p:spPr>
          <a:xfrm>
            <a:off x="2032521" y="110705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 Stage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F1B637-8E45-074C-9B6A-8A07D6A77121}"/>
              </a:ext>
            </a:extLst>
          </p:cNvPr>
          <p:cNvSpPr txBox="1"/>
          <p:nvPr/>
        </p:nvSpPr>
        <p:spPr>
          <a:xfrm>
            <a:off x="2144731" y="2180933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S3 Bucket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1CE7B0F1-56D9-D049-A850-D5E0CED6B1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04012" y="1454137"/>
            <a:ext cx="711200" cy="711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469E486-9AB9-B445-A08E-E5ABD7BE8B39}"/>
              </a:ext>
            </a:extLst>
          </p:cNvPr>
          <p:cNvSpPr txBox="1"/>
          <p:nvPr/>
        </p:nvSpPr>
        <p:spPr>
          <a:xfrm>
            <a:off x="5471712" y="1105959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Unzip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8C0518-91EF-9E48-8C02-827B9CCCC93A}"/>
              </a:ext>
            </a:extLst>
          </p:cNvPr>
          <p:cNvSpPr txBox="1"/>
          <p:nvPr/>
        </p:nvSpPr>
        <p:spPr>
          <a:xfrm>
            <a:off x="5420372" y="2180933"/>
            <a:ext cx="737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Lambda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AE9EC641-AD4F-7B44-BB95-E0F1D39A8C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13361" y="1454137"/>
            <a:ext cx="711200" cy="711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EE63218-48D4-9A42-9144-045CA843CEBA}"/>
              </a:ext>
            </a:extLst>
          </p:cNvPr>
          <p:cNvSpPr txBox="1"/>
          <p:nvPr/>
        </p:nvSpPr>
        <p:spPr>
          <a:xfrm>
            <a:off x="9881061" y="1094311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Copy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B31437-3D60-9F4B-AAF7-4E084FAE9A63}"/>
              </a:ext>
            </a:extLst>
          </p:cNvPr>
          <p:cNvSpPr txBox="1"/>
          <p:nvPr/>
        </p:nvSpPr>
        <p:spPr>
          <a:xfrm>
            <a:off x="9829721" y="2169285"/>
            <a:ext cx="737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Lambda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5D8CAA61-BD10-7F42-816A-2D26024A5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42565" y="4041286"/>
            <a:ext cx="469900" cy="4699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6ED0445-F996-6142-91AB-B971B353678C}"/>
              </a:ext>
            </a:extLst>
          </p:cNvPr>
          <p:cNvSpPr txBox="1"/>
          <p:nvPr/>
        </p:nvSpPr>
        <p:spPr>
          <a:xfrm>
            <a:off x="2032521" y="4648249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S3 Bucket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3F77E2-A9E4-564C-A3A5-3B75059C136A}"/>
              </a:ext>
            </a:extLst>
          </p:cNvPr>
          <p:cNvSpPr txBox="1"/>
          <p:nvPr/>
        </p:nvSpPr>
        <p:spPr>
          <a:xfrm>
            <a:off x="2162459" y="3574370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5FC518-82AF-2241-8902-0490943DD094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2824675" y="1809737"/>
            <a:ext cx="128426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EEFC35-1215-584C-830F-8292AFD94324}"/>
              </a:ext>
            </a:extLst>
          </p:cNvPr>
          <p:cNvCxnSpPr>
            <a:stCxn id="7" idx="3"/>
            <a:endCxn id="16" idx="1"/>
          </p:cNvCxnSpPr>
          <p:nvPr/>
        </p:nvCxnSpPr>
        <p:spPr>
          <a:xfrm>
            <a:off x="4820138" y="1809737"/>
            <a:ext cx="58387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2FD6EC6-4E5F-7445-976D-83FB9C26F33E}"/>
              </a:ext>
            </a:extLst>
          </p:cNvPr>
          <p:cNvCxnSpPr>
            <a:stCxn id="16" idx="3"/>
            <a:endCxn id="8" idx="1"/>
          </p:cNvCxnSpPr>
          <p:nvPr/>
        </p:nvCxnSpPr>
        <p:spPr>
          <a:xfrm>
            <a:off x="6115212" y="1809737"/>
            <a:ext cx="82342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B4CDEB8-87DF-0346-B9E1-C6CC3FC94717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7649838" y="1809737"/>
            <a:ext cx="98059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047319C-DFEA-5B4F-BACC-58F509CCAB97}"/>
              </a:ext>
            </a:extLst>
          </p:cNvPr>
          <p:cNvCxnSpPr>
            <a:stCxn id="11" idx="3"/>
            <a:endCxn id="19" idx="1"/>
          </p:cNvCxnSpPr>
          <p:nvPr/>
        </p:nvCxnSpPr>
        <p:spPr>
          <a:xfrm>
            <a:off x="9341632" y="1809737"/>
            <a:ext cx="47172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phic 37">
            <a:extLst>
              <a:ext uri="{FF2B5EF4-FFF2-40B4-BE49-F238E27FC236}">
                <a16:creationId xmlns:a16="http://schemas.microsoft.com/office/drawing/2014/main" id="{86E62BD0-C30E-004C-B332-E9003491B1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34970" y="3920636"/>
            <a:ext cx="711200" cy="7112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2E78D9F1-F252-4D46-9182-FE01A5B5CD16}"/>
              </a:ext>
            </a:extLst>
          </p:cNvPr>
          <p:cNvSpPr txBox="1"/>
          <p:nvPr/>
        </p:nvSpPr>
        <p:spPr>
          <a:xfrm>
            <a:off x="3245577" y="4648249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CodeBuild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34C1F827-2243-3A42-8C56-D2F4A197145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58726" y="3888886"/>
            <a:ext cx="774700" cy="7747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4841468-B4AB-5744-845D-57BAE4F09DC5}"/>
              </a:ext>
            </a:extLst>
          </p:cNvPr>
          <p:cNvSpPr txBox="1"/>
          <p:nvPr/>
        </p:nvSpPr>
        <p:spPr>
          <a:xfrm>
            <a:off x="3265181" y="3574370"/>
            <a:ext cx="968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Build Stage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0D8B22-A998-E14A-8661-92E1BD790700}"/>
              </a:ext>
            </a:extLst>
          </p:cNvPr>
          <p:cNvSpPr txBox="1"/>
          <p:nvPr/>
        </p:nvSpPr>
        <p:spPr>
          <a:xfrm>
            <a:off x="5946392" y="3574370"/>
            <a:ext cx="1199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Approve Stage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7313151-40FF-BD42-BE24-86D24D512B9B}"/>
              </a:ext>
            </a:extLst>
          </p:cNvPr>
          <p:cNvSpPr txBox="1"/>
          <p:nvPr/>
        </p:nvSpPr>
        <p:spPr>
          <a:xfrm>
            <a:off x="6196350" y="4648249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Slack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B1B5C3A1-7AEA-EB46-A4C4-701011425C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71396" y="3920636"/>
            <a:ext cx="711200" cy="7112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A04F13E9-5D63-934A-AFCE-CBFD8D1DB33F}"/>
              </a:ext>
            </a:extLst>
          </p:cNvPr>
          <p:cNvSpPr txBox="1"/>
          <p:nvPr/>
        </p:nvSpPr>
        <p:spPr>
          <a:xfrm>
            <a:off x="7642728" y="3574370"/>
            <a:ext cx="1104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Deploy Stage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3E1E8E1-92B2-304F-9BA3-9BB042C84996}"/>
              </a:ext>
            </a:extLst>
          </p:cNvPr>
          <p:cNvSpPr txBox="1"/>
          <p:nvPr/>
        </p:nvSpPr>
        <p:spPr>
          <a:xfrm>
            <a:off x="7572964" y="4648249"/>
            <a:ext cx="1274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CloudFormation</a:t>
            </a: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EB49DBF9-C33F-0D4D-8B09-4CB4670843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63190" y="3920636"/>
            <a:ext cx="711200" cy="7112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366A902-0AC3-1C4F-BE00-3B7D9698EB9B}"/>
              </a:ext>
            </a:extLst>
          </p:cNvPr>
          <p:cNvSpPr txBox="1"/>
          <p:nvPr/>
        </p:nvSpPr>
        <p:spPr>
          <a:xfrm>
            <a:off x="9373797" y="4648249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CodeBuild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5DA0CFD-FC3B-7743-A68E-E206589D96F1}"/>
              </a:ext>
            </a:extLst>
          </p:cNvPr>
          <p:cNvSpPr txBox="1"/>
          <p:nvPr/>
        </p:nvSpPr>
        <p:spPr>
          <a:xfrm>
            <a:off x="9334523" y="3574370"/>
            <a:ext cx="911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 Stage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E653A5-7458-3B45-A7DA-ABE671F6B5AD}"/>
              </a:ext>
            </a:extLst>
          </p:cNvPr>
          <p:cNvSpPr txBox="1"/>
          <p:nvPr/>
        </p:nvSpPr>
        <p:spPr>
          <a:xfrm>
            <a:off x="5685925" y="692644"/>
            <a:ext cx="242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Development Account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A674073-22F2-924D-9C60-703E37C6A64F}"/>
              </a:ext>
            </a:extLst>
          </p:cNvPr>
          <p:cNvSpPr txBox="1"/>
          <p:nvPr/>
        </p:nvSpPr>
        <p:spPr>
          <a:xfrm>
            <a:off x="5809930" y="3150132"/>
            <a:ext cx="217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Production Account</a:t>
            </a: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AE93BC85-AC32-8840-9ED5-9CCDBC6B7F1B}"/>
              </a:ext>
            </a:extLst>
          </p:cNvPr>
          <p:cNvSpPr/>
          <p:nvPr/>
        </p:nvSpPr>
        <p:spPr>
          <a:xfrm>
            <a:off x="763873" y="1796902"/>
            <a:ext cx="11383236" cy="2456121"/>
          </a:xfrm>
          <a:custGeom>
            <a:avLst/>
            <a:gdLst>
              <a:gd name="connsiteX0" fmla="*/ 9783622 w 11383236"/>
              <a:gd name="connsiteY0" fmla="*/ 0 h 2456121"/>
              <a:gd name="connsiteX1" fmla="*/ 10676757 w 11383236"/>
              <a:gd name="connsiteY1" fmla="*/ 850605 h 2456121"/>
              <a:gd name="connsiteX2" fmla="*/ 724682 w 11383236"/>
              <a:gd name="connsiteY2" fmla="*/ 1573619 h 2456121"/>
              <a:gd name="connsiteX3" fmla="*/ 1543389 w 11383236"/>
              <a:gd name="connsiteY3" fmla="*/ 2456121 h 2456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83236" h="2456121">
                <a:moveTo>
                  <a:pt x="9783622" y="0"/>
                </a:moveTo>
                <a:cubicBezTo>
                  <a:pt x="10985101" y="294167"/>
                  <a:pt x="12186580" y="588335"/>
                  <a:pt x="10676757" y="850605"/>
                </a:cubicBezTo>
                <a:cubicBezTo>
                  <a:pt x="9166934" y="1112875"/>
                  <a:pt x="2246910" y="1306033"/>
                  <a:pt x="724682" y="1573619"/>
                </a:cubicBezTo>
                <a:cubicBezTo>
                  <a:pt x="-797546" y="1841205"/>
                  <a:pt x="372921" y="2148663"/>
                  <a:pt x="1543389" y="2456121"/>
                </a:cubicBezTo>
              </a:path>
            </a:pathLst>
          </a:custGeom>
          <a:noFill/>
          <a:ln w="12700">
            <a:solidFill>
              <a:schemeClr val="tx2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7A5FBBC-535F-1C46-92EC-1DAB2849D4D7}"/>
              </a:ext>
            </a:extLst>
          </p:cNvPr>
          <p:cNvCxnSpPr>
            <a:stCxn id="22" idx="3"/>
            <a:endCxn id="38" idx="1"/>
          </p:cNvCxnSpPr>
          <p:nvPr/>
        </p:nvCxnSpPr>
        <p:spPr>
          <a:xfrm>
            <a:off x="2712465" y="4276236"/>
            <a:ext cx="62250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C77079-A217-184E-A3EC-A9B99433A39D}"/>
              </a:ext>
            </a:extLst>
          </p:cNvPr>
          <p:cNvCxnSpPr>
            <a:stCxn id="38" idx="3"/>
          </p:cNvCxnSpPr>
          <p:nvPr/>
        </p:nvCxnSpPr>
        <p:spPr>
          <a:xfrm>
            <a:off x="4046170" y="4276236"/>
            <a:ext cx="58145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EBBDD1C-CD97-EB4B-85A4-202EFE68D655}"/>
              </a:ext>
            </a:extLst>
          </p:cNvPr>
          <p:cNvCxnSpPr>
            <a:stCxn id="40" idx="3"/>
            <a:endCxn id="44" idx="1"/>
          </p:cNvCxnSpPr>
          <p:nvPr/>
        </p:nvCxnSpPr>
        <p:spPr>
          <a:xfrm>
            <a:off x="6933426" y="4276236"/>
            <a:ext cx="83797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F1EC004-A309-5C45-9641-788FC5D4C36B}"/>
              </a:ext>
            </a:extLst>
          </p:cNvPr>
          <p:cNvCxnSpPr>
            <a:stCxn id="44" idx="3"/>
            <a:endCxn id="47" idx="1"/>
          </p:cNvCxnSpPr>
          <p:nvPr/>
        </p:nvCxnSpPr>
        <p:spPr>
          <a:xfrm>
            <a:off x="8482596" y="4276236"/>
            <a:ext cx="98059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A1F8CBA8-A35C-5D41-AB24-D727E62F93C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0128" y="1371595"/>
            <a:ext cx="874306" cy="874306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9E7809-1C02-8B4B-B855-321EA4D99BEE}"/>
              </a:ext>
            </a:extLst>
          </p:cNvPr>
          <p:cNvCxnSpPr>
            <a:stCxn id="55" idx="3"/>
            <a:endCxn id="4" idx="1"/>
          </p:cNvCxnSpPr>
          <p:nvPr/>
        </p:nvCxnSpPr>
        <p:spPr>
          <a:xfrm>
            <a:off x="1654434" y="1808748"/>
            <a:ext cx="700341" cy="98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Graphic 52">
            <a:extLst>
              <a:ext uri="{FF2B5EF4-FFF2-40B4-BE49-F238E27FC236}">
                <a16:creationId xmlns:a16="http://schemas.microsoft.com/office/drawing/2014/main" id="{F1684275-D10F-A340-9C9A-9ED4731268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40615" y="3922548"/>
            <a:ext cx="711200" cy="7112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6E3B313C-FC75-5F4A-8186-08E57DD29986}"/>
              </a:ext>
            </a:extLst>
          </p:cNvPr>
          <p:cNvSpPr txBox="1"/>
          <p:nvPr/>
        </p:nvSpPr>
        <p:spPr>
          <a:xfrm>
            <a:off x="4708315" y="3574370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Unzip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B2B305F-28B2-DB43-A78B-FDF786558BBB}"/>
              </a:ext>
            </a:extLst>
          </p:cNvPr>
          <p:cNvSpPr txBox="1"/>
          <p:nvPr/>
        </p:nvSpPr>
        <p:spPr>
          <a:xfrm>
            <a:off x="4656975" y="4649344"/>
            <a:ext cx="737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Lambda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55B2548-712E-0548-BE69-8B142FAF7F51}"/>
              </a:ext>
            </a:extLst>
          </p:cNvPr>
          <p:cNvCxnSpPr>
            <a:stCxn id="53" idx="3"/>
            <a:endCxn id="40" idx="1"/>
          </p:cNvCxnSpPr>
          <p:nvPr/>
        </p:nvCxnSpPr>
        <p:spPr>
          <a:xfrm flipV="1">
            <a:off x="5351815" y="4276236"/>
            <a:ext cx="806911" cy="191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825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B077F5-69EB-864F-BF55-C4154837A8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3ED17D-9EE0-2046-B8E0-C83CC9245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Slack integration set-up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A1B73E-D3BE-2843-BEA8-379A2CD521C0}"/>
              </a:ext>
            </a:extLst>
          </p:cNvPr>
          <p:cNvSpPr/>
          <p:nvPr/>
        </p:nvSpPr>
        <p:spPr>
          <a:xfrm>
            <a:off x="202294" y="1177871"/>
            <a:ext cx="11359442" cy="2905031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400" dirty="0">
                <a:solidFill>
                  <a:schemeClr val="tx2"/>
                </a:solidFill>
              </a:rPr>
              <a:t>Go to api.slack.com/apps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400" dirty="0">
                <a:solidFill>
                  <a:schemeClr val="tx2"/>
                </a:solidFill>
              </a:rPr>
              <a:t>Select </a:t>
            </a:r>
            <a:r>
              <a:rPr lang="en-US" sz="1400" b="1" dirty="0">
                <a:solidFill>
                  <a:schemeClr val="tx2"/>
                </a:solidFill>
              </a:rPr>
              <a:t>Create New App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400" dirty="0">
                <a:solidFill>
                  <a:schemeClr val="tx2"/>
                </a:solidFill>
              </a:rPr>
              <a:t>Specify app name &amp; and select development workspace name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tx2"/>
                </a:solidFill>
              </a:rPr>
              <a:t>Create a new Channel in slack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tx2"/>
                </a:solidFill>
              </a:rPr>
              <a:t>Create a incoming webhook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400" dirty="0">
                <a:solidFill>
                  <a:schemeClr val="tx2"/>
                </a:solidFill>
              </a:rPr>
              <a:t>Specify the channel name for the webhook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400" dirty="0">
                <a:solidFill>
                  <a:schemeClr val="tx2"/>
                </a:solidFill>
              </a:rPr>
              <a:t>Your codepipeline will communicate with slack through this webhook url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tx2"/>
                </a:solidFill>
              </a:rPr>
              <a:t>Create the Codepipeline CFN stack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400" dirty="0">
                <a:solidFill>
                  <a:schemeClr val="tx2"/>
                </a:solidFill>
              </a:rPr>
              <a:t>Use verification token, and slack approvers as input parameters to CFN stack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400" dirty="0">
                <a:solidFill>
                  <a:schemeClr val="tx2"/>
                </a:solidFill>
              </a:rPr>
              <a:t>Store the slack webhook url in SSM parameter store and do a dynamic retrieval in CFN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tx2"/>
                </a:solidFill>
              </a:rPr>
              <a:t>Enable interactive components for your slack app. Enter the interactive message url – this was created when the codepipeline stack was created</a:t>
            </a:r>
          </a:p>
          <a:p>
            <a:pPr marL="685800" lvl="1" indent="-228600">
              <a:buFont typeface="+mj-lt"/>
              <a:buAutoNum type="arabicPeriod"/>
            </a:pPr>
            <a:endParaRPr lang="en-US" sz="1400" dirty="0">
              <a:solidFill>
                <a:schemeClr val="tx2"/>
              </a:solidFill>
            </a:endParaRPr>
          </a:p>
          <a:p>
            <a:pPr marL="228600" indent="-228600">
              <a:buFont typeface="+mj-lt"/>
              <a:buAutoNum type="arabicPeriod"/>
            </a:pP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3070CC-6C83-9F4A-B9E2-46CA286F2E90}"/>
              </a:ext>
            </a:extLst>
          </p:cNvPr>
          <p:cNvSpPr txBox="1"/>
          <p:nvPr/>
        </p:nvSpPr>
        <p:spPr>
          <a:xfrm>
            <a:off x="2402237" y="17978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220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5AFB38-2B3F-DE49-A68B-753B5E8A72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886246-01C7-3C44-9D81-63F740706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867" y="936699"/>
            <a:ext cx="2993213" cy="5067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AF0390-E312-BA44-A34B-705450EE0AB7}"/>
              </a:ext>
            </a:extLst>
          </p:cNvPr>
          <p:cNvSpPr txBox="1"/>
          <p:nvPr/>
        </p:nvSpPr>
        <p:spPr>
          <a:xfrm>
            <a:off x="244548" y="404035"/>
            <a:ext cx="881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Nested Stack: Declaring common components using nested stacks is a best practice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A0B46A-E20B-EE4F-A1BB-D8EA6B97CB95}"/>
              </a:ext>
            </a:extLst>
          </p:cNvPr>
          <p:cNvSpPr/>
          <p:nvPr/>
        </p:nvSpPr>
        <p:spPr>
          <a:xfrm>
            <a:off x="4951227" y="936699"/>
            <a:ext cx="6096000" cy="32316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sz="1200" dirty="0">
                <a:solidFill>
                  <a:srgbClr val="569CD6"/>
                </a:solidFill>
                <a:latin typeface="Menlo" panose="020B0609030804020204" pitchFamily="49" charset="0"/>
              </a:rPr>
              <a:t>ComputeFleet</a:t>
            </a:r>
            <a:r>
              <a:rPr lang="en-SG" sz="12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SG" sz="1200" dirty="0">
                <a:solidFill>
                  <a:srgbClr val="569CD6"/>
                </a:solidFill>
                <a:latin typeface="Menlo" panose="020B0609030804020204" pitchFamily="49" charset="0"/>
              </a:rPr>
              <a:t>  Type</a:t>
            </a:r>
            <a:r>
              <a:rPr lang="en-SG" sz="12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SG" sz="1200" dirty="0">
                <a:solidFill>
                  <a:srgbClr val="CE9178"/>
                </a:solidFill>
                <a:latin typeface="Menlo" panose="020B0609030804020204" pitchFamily="49" charset="0"/>
              </a:rPr>
              <a:t>AWS::CloudFormation::Stack</a:t>
            </a:r>
            <a:endParaRPr lang="en-SG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SG" sz="1200" dirty="0">
                <a:solidFill>
                  <a:srgbClr val="569CD6"/>
                </a:solidFill>
                <a:latin typeface="Menlo" panose="020B0609030804020204" pitchFamily="49" charset="0"/>
              </a:rPr>
              <a:t>  Properties</a:t>
            </a:r>
            <a:r>
              <a:rPr lang="en-SG" sz="12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SG" sz="1200" dirty="0">
                <a:solidFill>
                  <a:srgbClr val="569CD6"/>
                </a:solidFill>
                <a:latin typeface="Menlo" panose="020B0609030804020204" pitchFamily="49" charset="0"/>
              </a:rPr>
              <a:t>    Parameters</a:t>
            </a:r>
            <a:r>
              <a:rPr lang="en-SG" sz="12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SG" sz="1200" dirty="0">
                <a:solidFill>
                  <a:srgbClr val="569CD6"/>
                </a:solidFill>
                <a:latin typeface="Menlo" panose="020B0609030804020204" pitchFamily="49" charset="0"/>
              </a:rPr>
              <a:t>	Application</a:t>
            </a:r>
            <a:r>
              <a:rPr lang="en-SG" sz="12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SG" sz="1200" dirty="0">
                <a:solidFill>
                  <a:srgbClr val="569CD6"/>
                </a:solidFill>
                <a:latin typeface="Menlo" panose="020B0609030804020204" pitchFamily="49" charset="0"/>
              </a:rPr>
              <a:t>!Ref</a:t>
            </a:r>
            <a:r>
              <a:rPr lang="en-SG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SG" sz="1200" dirty="0">
                <a:solidFill>
                  <a:srgbClr val="CE9178"/>
                </a:solidFill>
                <a:latin typeface="Menlo" panose="020B0609030804020204" pitchFamily="49" charset="0"/>
              </a:rPr>
              <a:t>Application</a:t>
            </a:r>
            <a:endParaRPr lang="en-SG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SG" sz="1200" dirty="0">
                <a:solidFill>
                  <a:srgbClr val="569CD6"/>
                </a:solidFill>
                <a:latin typeface="Menlo" panose="020B0609030804020204" pitchFamily="49" charset="0"/>
              </a:rPr>
              <a:t>	Environment</a:t>
            </a:r>
            <a:r>
              <a:rPr lang="en-SG" sz="12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SG" sz="1200" dirty="0">
                <a:solidFill>
                  <a:srgbClr val="569CD6"/>
                </a:solidFill>
                <a:latin typeface="Menlo" panose="020B0609030804020204" pitchFamily="49" charset="0"/>
              </a:rPr>
              <a:t>!Ref</a:t>
            </a:r>
            <a:r>
              <a:rPr lang="en-SG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SG" sz="1200" dirty="0">
                <a:solidFill>
                  <a:srgbClr val="CE9178"/>
                </a:solidFill>
                <a:latin typeface="Menlo" panose="020B0609030804020204" pitchFamily="49" charset="0"/>
              </a:rPr>
              <a:t>Environment</a:t>
            </a:r>
            <a:endParaRPr lang="en-SG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SG" sz="1200" dirty="0">
                <a:solidFill>
                  <a:srgbClr val="569CD6"/>
                </a:solidFill>
                <a:latin typeface="Menlo" panose="020B0609030804020204" pitchFamily="49" charset="0"/>
              </a:rPr>
              <a:t>	BucketSuffix</a:t>
            </a:r>
            <a:r>
              <a:rPr lang="en-SG" sz="12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SG" sz="1200" dirty="0">
                <a:solidFill>
                  <a:srgbClr val="569CD6"/>
                </a:solidFill>
                <a:latin typeface="Menlo" panose="020B0609030804020204" pitchFamily="49" charset="0"/>
              </a:rPr>
              <a:t>!Ref</a:t>
            </a:r>
            <a:r>
              <a:rPr lang="en-SG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SG" sz="1200" dirty="0">
                <a:solidFill>
                  <a:srgbClr val="CE9178"/>
                </a:solidFill>
                <a:latin typeface="Menlo" panose="020B0609030804020204" pitchFamily="49" charset="0"/>
              </a:rPr>
              <a:t>BucketSuffix</a:t>
            </a:r>
            <a:endParaRPr lang="en-SG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SG" sz="1200" dirty="0">
                <a:solidFill>
                  <a:srgbClr val="569CD6"/>
                </a:solidFill>
                <a:latin typeface="Menlo" panose="020B0609030804020204" pitchFamily="49" charset="0"/>
              </a:rPr>
              <a:t>	AMI</a:t>
            </a:r>
            <a:r>
              <a:rPr lang="en-SG" sz="12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SG" sz="1200" dirty="0">
                <a:solidFill>
                  <a:srgbClr val="569CD6"/>
                </a:solidFill>
                <a:latin typeface="Menlo" panose="020B0609030804020204" pitchFamily="49" charset="0"/>
              </a:rPr>
              <a:t>!Ref</a:t>
            </a:r>
            <a:r>
              <a:rPr lang="en-SG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SG" sz="1200" dirty="0">
                <a:solidFill>
                  <a:srgbClr val="CE9178"/>
                </a:solidFill>
                <a:latin typeface="Menlo" panose="020B0609030804020204" pitchFamily="49" charset="0"/>
              </a:rPr>
              <a:t>AMI</a:t>
            </a:r>
            <a:endParaRPr lang="en-SG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SG" sz="1200" dirty="0">
                <a:solidFill>
                  <a:srgbClr val="569CD6"/>
                </a:solidFill>
                <a:latin typeface="Menlo" panose="020B0609030804020204" pitchFamily="49" charset="0"/>
              </a:rPr>
              <a:t>	EC2SubnetA</a:t>
            </a:r>
            <a:r>
              <a:rPr lang="en-SG" sz="12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SG" sz="1200" dirty="0">
                <a:solidFill>
                  <a:srgbClr val="569CD6"/>
                </a:solidFill>
                <a:latin typeface="Menlo" panose="020B0609030804020204" pitchFamily="49" charset="0"/>
              </a:rPr>
              <a:t>!Ref</a:t>
            </a:r>
            <a:r>
              <a:rPr lang="en-SG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SG" sz="1200" dirty="0">
                <a:solidFill>
                  <a:srgbClr val="CE9178"/>
                </a:solidFill>
                <a:latin typeface="Menlo" panose="020B0609030804020204" pitchFamily="49" charset="0"/>
              </a:rPr>
              <a:t>EC2SubnetA</a:t>
            </a:r>
            <a:endParaRPr lang="en-SG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SG" sz="1200" dirty="0">
                <a:solidFill>
                  <a:srgbClr val="569CD6"/>
                </a:solidFill>
                <a:latin typeface="Menlo" panose="020B0609030804020204" pitchFamily="49" charset="0"/>
              </a:rPr>
              <a:t>	EC2SubnetB</a:t>
            </a:r>
            <a:r>
              <a:rPr lang="en-SG" sz="12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SG" sz="1200" dirty="0">
                <a:solidFill>
                  <a:srgbClr val="569CD6"/>
                </a:solidFill>
                <a:latin typeface="Menlo" panose="020B0609030804020204" pitchFamily="49" charset="0"/>
              </a:rPr>
              <a:t>!Ref</a:t>
            </a:r>
            <a:r>
              <a:rPr lang="en-SG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SG" sz="1200" dirty="0">
                <a:solidFill>
                  <a:srgbClr val="CE9178"/>
                </a:solidFill>
                <a:latin typeface="Menlo" panose="020B0609030804020204" pitchFamily="49" charset="0"/>
              </a:rPr>
              <a:t>EC2SubnetB</a:t>
            </a:r>
            <a:endParaRPr lang="en-SG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SG" sz="1200" dirty="0">
                <a:solidFill>
                  <a:srgbClr val="569CD6"/>
                </a:solidFill>
                <a:latin typeface="Menlo" panose="020B0609030804020204" pitchFamily="49" charset="0"/>
              </a:rPr>
              <a:t>	LBSubnetIDA</a:t>
            </a:r>
            <a:r>
              <a:rPr lang="en-SG" sz="12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SG" sz="1200" dirty="0">
                <a:solidFill>
                  <a:srgbClr val="569CD6"/>
                </a:solidFill>
                <a:latin typeface="Menlo" panose="020B0609030804020204" pitchFamily="49" charset="0"/>
              </a:rPr>
              <a:t>!Ref</a:t>
            </a:r>
            <a:r>
              <a:rPr lang="en-SG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SG" sz="1200" dirty="0">
                <a:solidFill>
                  <a:srgbClr val="CE9178"/>
                </a:solidFill>
                <a:latin typeface="Menlo" panose="020B0609030804020204" pitchFamily="49" charset="0"/>
              </a:rPr>
              <a:t>LBSubnetIDA</a:t>
            </a:r>
            <a:endParaRPr lang="en-SG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SG" sz="1200" dirty="0">
                <a:solidFill>
                  <a:srgbClr val="569CD6"/>
                </a:solidFill>
                <a:latin typeface="Menlo" panose="020B0609030804020204" pitchFamily="49" charset="0"/>
              </a:rPr>
              <a:t>	LBSubnetIDB</a:t>
            </a:r>
            <a:r>
              <a:rPr lang="en-SG" sz="12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SG" sz="1200" dirty="0">
                <a:solidFill>
                  <a:srgbClr val="569CD6"/>
                </a:solidFill>
                <a:latin typeface="Menlo" panose="020B0609030804020204" pitchFamily="49" charset="0"/>
              </a:rPr>
              <a:t>!Ref</a:t>
            </a:r>
            <a:r>
              <a:rPr lang="en-SG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SG" sz="1200" dirty="0">
                <a:solidFill>
                  <a:srgbClr val="CE9178"/>
                </a:solidFill>
                <a:latin typeface="Menlo" panose="020B0609030804020204" pitchFamily="49" charset="0"/>
              </a:rPr>
              <a:t>LBSubnetIDB</a:t>
            </a:r>
            <a:endParaRPr lang="en-SG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SG" sz="1200" dirty="0">
                <a:solidFill>
                  <a:srgbClr val="569CD6"/>
                </a:solidFill>
                <a:latin typeface="Menlo" panose="020B0609030804020204" pitchFamily="49" charset="0"/>
              </a:rPr>
              <a:t>	EC2InstanceType</a:t>
            </a:r>
            <a:r>
              <a:rPr lang="en-SG" sz="12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SG" sz="1200" dirty="0">
                <a:solidFill>
                  <a:srgbClr val="569CD6"/>
                </a:solidFill>
                <a:latin typeface="Menlo" panose="020B0609030804020204" pitchFamily="49" charset="0"/>
              </a:rPr>
              <a:t>!Ref</a:t>
            </a:r>
            <a:r>
              <a:rPr lang="en-SG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SG" sz="1200" dirty="0">
                <a:solidFill>
                  <a:srgbClr val="CE9178"/>
                </a:solidFill>
                <a:latin typeface="Menlo" panose="020B0609030804020204" pitchFamily="49" charset="0"/>
              </a:rPr>
              <a:t>EC2InstanceType</a:t>
            </a:r>
            <a:endParaRPr lang="en-SG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SG" sz="1200" dirty="0">
                <a:solidFill>
                  <a:srgbClr val="569CD6"/>
                </a:solidFill>
                <a:latin typeface="Menlo" panose="020B0609030804020204" pitchFamily="49" charset="0"/>
              </a:rPr>
              <a:t>	KeyName</a:t>
            </a:r>
            <a:r>
              <a:rPr lang="en-SG" sz="12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SG" sz="1200" dirty="0">
                <a:solidFill>
                  <a:srgbClr val="569CD6"/>
                </a:solidFill>
                <a:latin typeface="Menlo" panose="020B0609030804020204" pitchFamily="49" charset="0"/>
              </a:rPr>
              <a:t>!Ref</a:t>
            </a:r>
            <a:r>
              <a:rPr lang="en-SG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SG" sz="1200" dirty="0">
                <a:solidFill>
                  <a:srgbClr val="CE9178"/>
                </a:solidFill>
                <a:latin typeface="Menlo" panose="020B0609030804020204" pitchFamily="49" charset="0"/>
              </a:rPr>
              <a:t>KeyName</a:t>
            </a:r>
            <a:endParaRPr lang="en-SG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SG" sz="1200" dirty="0">
                <a:solidFill>
                  <a:srgbClr val="569CD6"/>
                </a:solidFill>
                <a:latin typeface="Menlo" panose="020B0609030804020204" pitchFamily="49" charset="0"/>
              </a:rPr>
              <a:t>	VpcId</a:t>
            </a:r>
            <a:r>
              <a:rPr lang="en-SG" sz="12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SG" sz="1200" dirty="0">
                <a:solidFill>
                  <a:srgbClr val="569CD6"/>
                </a:solidFill>
                <a:latin typeface="Menlo" panose="020B0609030804020204" pitchFamily="49" charset="0"/>
              </a:rPr>
              <a:t>!Ref</a:t>
            </a:r>
            <a:r>
              <a:rPr lang="en-SG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SG" sz="1200" dirty="0">
                <a:solidFill>
                  <a:srgbClr val="CE9178"/>
                </a:solidFill>
                <a:latin typeface="Menlo" panose="020B0609030804020204" pitchFamily="49" charset="0"/>
              </a:rPr>
              <a:t>VpcId</a:t>
            </a:r>
            <a:endParaRPr lang="en-SG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SG" sz="1200" dirty="0">
                <a:solidFill>
                  <a:srgbClr val="569CD6"/>
                </a:solidFill>
                <a:latin typeface="Menlo" panose="020B0609030804020204" pitchFamily="49" charset="0"/>
              </a:rPr>
              <a:t>	SNSEndpoint</a:t>
            </a:r>
            <a:r>
              <a:rPr lang="en-SG" sz="12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SG" sz="1200" dirty="0">
                <a:solidFill>
                  <a:srgbClr val="569CD6"/>
                </a:solidFill>
                <a:latin typeface="Menlo" panose="020B0609030804020204" pitchFamily="49" charset="0"/>
              </a:rPr>
              <a:t>!Ref</a:t>
            </a:r>
            <a:r>
              <a:rPr lang="en-SG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SG" sz="1200" dirty="0">
                <a:solidFill>
                  <a:srgbClr val="CE9178"/>
                </a:solidFill>
                <a:latin typeface="Menlo" panose="020B0609030804020204" pitchFamily="49" charset="0"/>
              </a:rPr>
              <a:t>SNSEndpoint</a:t>
            </a:r>
            <a:endParaRPr lang="en-SG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SG" sz="1200" dirty="0">
                <a:solidFill>
                  <a:srgbClr val="569CD6"/>
                </a:solidFill>
                <a:latin typeface="Menlo" panose="020B0609030804020204" pitchFamily="49" charset="0"/>
              </a:rPr>
              <a:t>	InternalCorporateCidrIp</a:t>
            </a:r>
            <a:r>
              <a:rPr lang="en-SG" sz="12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SG" sz="1200" dirty="0">
                <a:solidFill>
                  <a:srgbClr val="569CD6"/>
                </a:solidFill>
                <a:latin typeface="Menlo" panose="020B0609030804020204" pitchFamily="49" charset="0"/>
              </a:rPr>
              <a:t>!Ref</a:t>
            </a:r>
            <a:r>
              <a:rPr lang="en-SG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SG" sz="1200" dirty="0">
                <a:solidFill>
                  <a:srgbClr val="CE9178"/>
                </a:solidFill>
                <a:latin typeface="Menlo" panose="020B0609030804020204" pitchFamily="49" charset="0"/>
              </a:rPr>
              <a:t>InternalCorporateCidrIp</a:t>
            </a:r>
            <a:endParaRPr lang="en-SG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325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6FB180-BE86-554F-BF49-941A6E48A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01DBBB-7205-B74C-A173-6D5401D93A49}"/>
              </a:ext>
            </a:extLst>
          </p:cNvPr>
          <p:cNvSpPr txBox="1"/>
          <p:nvPr/>
        </p:nvSpPr>
        <p:spPr>
          <a:xfrm>
            <a:off x="186361" y="452724"/>
            <a:ext cx="2417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to S3 Webhooks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BE201-F682-0548-BA6B-42662072B066}"/>
              </a:ext>
            </a:extLst>
          </p:cNvPr>
          <p:cNvSpPr/>
          <p:nvPr/>
        </p:nvSpPr>
        <p:spPr>
          <a:xfrm>
            <a:off x="5093301" y="1532537"/>
            <a:ext cx="5798452" cy="386745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C204D33-A451-EF42-B17B-CE77B63E4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3302" y="1532538"/>
            <a:ext cx="330200" cy="3302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A8498156-136D-CD4E-93D2-73E18D06A2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34987" y="3066779"/>
            <a:ext cx="483586" cy="4699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C49A3931-131E-124F-9BCB-3817111B7D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62255" y="2954391"/>
            <a:ext cx="711200" cy="7112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BE41BBA-73FD-A246-ADFA-76BFF5B8F9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11982" y="1937620"/>
            <a:ext cx="469900" cy="4699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E089536-C5C7-474C-B17C-80DA7EB5D5D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511982" y="3041140"/>
            <a:ext cx="469900" cy="4699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2934F917-19C6-6843-8D5A-2C6C2C7572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11982" y="3993032"/>
            <a:ext cx="469900" cy="469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845DED-0609-EA40-9E65-243A195EBF86}"/>
              </a:ext>
            </a:extLst>
          </p:cNvPr>
          <p:cNvSpPr txBox="1"/>
          <p:nvPr/>
        </p:nvSpPr>
        <p:spPr>
          <a:xfrm>
            <a:off x="5364579" y="3665591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Lambda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AFF0D219-1852-0546-B4F2-BD233E5AD6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80128" y="2954391"/>
            <a:ext cx="711200" cy="711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5860924-B0F1-F34D-956F-406C3FB34AE4}"/>
              </a:ext>
            </a:extLst>
          </p:cNvPr>
          <p:cNvSpPr txBox="1"/>
          <p:nvPr/>
        </p:nvSpPr>
        <p:spPr>
          <a:xfrm>
            <a:off x="6982452" y="3665591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Lambda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AB38FD-CABF-B544-BDA6-6D04D57374EF}"/>
              </a:ext>
            </a:extLst>
          </p:cNvPr>
          <p:cNvSpPr txBox="1"/>
          <p:nvPr/>
        </p:nvSpPr>
        <p:spPr>
          <a:xfrm>
            <a:off x="530762" y="3590313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Git users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0DC92B-88BE-4348-9F7C-184C081A6AA0}"/>
              </a:ext>
            </a:extLst>
          </p:cNvPr>
          <p:cNvSpPr txBox="1"/>
          <p:nvPr/>
        </p:nvSpPr>
        <p:spPr>
          <a:xfrm>
            <a:off x="8993656" y="2441517"/>
            <a:ext cx="1506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S3 </a:t>
            </a:r>
          </a:p>
          <a:p>
            <a:pPr algn="ctr"/>
            <a:r>
              <a:rPr lang="en-US" sz="1400" dirty="0"/>
              <a:t>SSH key bucket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E4ADB3-EC44-C749-99CF-78393952A25A}"/>
              </a:ext>
            </a:extLst>
          </p:cNvPr>
          <p:cNvSpPr txBox="1"/>
          <p:nvPr/>
        </p:nvSpPr>
        <p:spPr>
          <a:xfrm>
            <a:off x="8993656" y="3503400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KMS key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20CFC8-18FA-B842-9B74-B8D524D1F747}"/>
              </a:ext>
            </a:extLst>
          </p:cNvPr>
          <p:cNvSpPr txBox="1"/>
          <p:nvPr/>
        </p:nvSpPr>
        <p:spPr>
          <a:xfrm>
            <a:off x="8993656" y="4476793"/>
            <a:ext cx="1506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S3 output bucket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391436-33C4-4E4D-9260-8B83E0DABA58}"/>
              </a:ext>
            </a:extLst>
          </p:cNvPr>
          <p:cNvCxnSpPr>
            <a:cxnSpLocks/>
          </p:cNvCxnSpPr>
          <p:nvPr/>
        </p:nvCxnSpPr>
        <p:spPr>
          <a:xfrm>
            <a:off x="1645919" y="3365525"/>
            <a:ext cx="1046655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5DE408-CFFC-0142-ACCA-FF606E445444}"/>
              </a:ext>
            </a:extLst>
          </p:cNvPr>
          <p:cNvCxnSpPr>
            <a:cxnSpLocks/>
          </p:cNvCxnSpPr>
          <p:nvPr/>
        </p:nvCxnSpPr>
        <p:spPr>
          <a:xfrm>
            <a:off x="3885349" y="3365525"/>
            <a:ext cx="1766325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36A8886-A11B-D04A-96B9-A24247A1C746}"/>
              </a:ext>
            </a:extLst>
          </p:cNvPr>
          <p:cNvGrpSpPr/>
          <p:nvPr/>
        </p:nvGrpSpPr>
        <p:grpSpPr>
          <a:xfrm rot="10800000">
            <a:off x="8204636" y="2172570"/>
            <a:ext cx="819599" cy="2449618"/>
            <a:chOff x="8228637" y="4518536"/>
            <a:chExt cx="1639961" cy="399415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07BE475-DD83-6A4B-911E-CB580AFA708A}"/>
                </a:ext>
              </a:extLst>
            </p:cNvPr>
            <p:cNvSpPr/>
            <p:nvPr/>
          </p:nvSpPr>
          <p:spPr>
            <a:xfrm>
              <a:off x="8228637" y="4518536"/>
              <a:ext cx="915363" cy="399415"/>
            </a:xfrm>
            <a:custGeom>
              <a:avLst/>
              <a:gdLst>
                <a:gd name="connsiteX0" fmla="*/ 38637 w 914400"/>
                <a:gd name="connsiteY0" fmla="*/ 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9837 w 914400"/>
                <a:gd name="connsiteY0" fmla="*/ 360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0 w 922563"/>
                <a:gd name="connsiteY0" fmla="*/ 7200 h 399245"/>
                <a:gd name="connsiteX1" fmla="*/ 922563 w 922563"/>
                <a:gd name="connsiteY1" fmla="*/ 0 h 399245"/>
                <a:gd name="connsiteX2" fmla="*/ 922563 w 922563"/>
                <a:gd name="connsiteY2" fmla="*/ 399245 h 399245"/>
                <a:gd name="connsiteX3" fmla="*/ 8163 w 922563"/>
                <a:gd name="connsiteY3" fmla="*/ 399245 h 399245"/>
                <a:gd name="connsiteX0" fmla="*/ 0 w 915363"/>
                <a:gd name="connsiteY0" fmla="*/ 3600 h 399245"/>
                <a:gd name="connsiteX1" fmla="*/ 915363 w 915363"/>
                <a:gd name="connsiteY1" fmla="*/ 0 h 399245"/>
                <a:gd name="connsiteX2" fmla="*/ 915363 w 915363"/>
                <a:gd name="connsiteY2" fmla="*/ 399245 h 399245"/>
                <a:gd name="connsiteX3" fmla="*/ 963 w 915363"/>
                <a:gd name="connsiteY3" fmla="*/ 399245 h 399245"/>
                <a:gd name="connsiteX0" fmla="*/ 0 w 915363"/>
                <a:gd name="connsiteY0" fmla="*/ 0 h 399415"/>
                <a:gd name="connsiteX1" fmla="*/ 915363 w 915363"/>
                <a:gd name="connsiteY1" fmla="*/ 170 h 399415"/>
                <a:gd name="connsiteX2" fmla="*/ 915363 w 915363"/>
                <a:gd name="connsiteY2" fmla="*/ 399415 h 399415"/>
                <a:gd name="connsiteX3" fmla="*/ 963 w 915363"/>
                <a:gd name="connsiteY3" fmla="*/ 399415 h 39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5363" h="399415">
                  <a:moveTo>
                    <a:pt x="0" y="0"/>
                  </a:moveTo>
                  <a:lnTo>
                    <a:pt x="915363" y="170"/>
                  </a:lnTo>
                  <a:lnTo>
                    <a:pt x="915363" y="399415"/>
                  </a:lnTo>
                  <a:lnTo>
                    <a:pt x="963" y="399415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184A94C-5B5D-C94B-B3C4-AAD6086C852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228637" y="4720460"/>
              <a:ext cx="1639961" cy="0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Freeform 23">
            <a:extLst>
              <a:ext uri="{FF2B5EF4-FFF2-40B4-BE49-F238E27FC236}">
                <a16:creationId xmlns:a16="http://schemas.microsoft.com/office/drawing/2014/main" id="{ED5C9956-712B-274F-9D17-72C2A3FC06FF}"/>
              </a:ext>
            </a:extLst>
          </p:cNvPr>
          <p:cNvSpPr/>
          <p:nvPr/>
        </p:nvSpPr>
        <p:spPr>
          <a:xfrm>
            <a:off x="3265714" y="3902707"/>
            <a:ext cx="4506860" cy="674909"/>
          </a:xfrm>
          <a:custGeom>
            <a:avLst/>
            <a:gdLst>
              <a:gd name="connsiteX0" fmla="*/ 4241800 w 4241800"/>
              <a:gd name="connsiteY0" fmla="*/ 177800 h 889000"/>
              <a:gd name="connsiteX1" fmla="*/ 4241800 w 4241800"/>
              <a:gd name="connsiteY1" fmla="*/ 889000 h 889000"/>
              <a:gd name="connsiteX2" fmla="*/ 0 w 4241800"/>
              <a:gd name="connsiteY2" fmla="*/ 889000 h 889000"/>
              <a:gd name="connsiteX3" fmla="*/ 0 w 4241800"/>
              <a:gd name="connsiteY3" fmla="*/ 711200 h 889000"/>
              <a:gd name="connsiteX4" fmla="*/ 0 w 4241800"/>
              <a:gd name="connsiteY4" fmla="*/ 0 h 88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1800" h="889000">
                <a:moveTo>
                  <a:pt x="4241800" y="177800"/>
                </a:moveTo>
                <a:lnTo>
                  <a:pt x="4241800" y="889000"/>
                </a:lnTo>
                <a:lnTo>
                  <a:pt x="0" y="889000"/>
                </a:lnTo>
                <a:lnTo>
                  <a:pt x="0" y="71120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84950C6-4D81-D845-B727-6A607552A1A7}"/>
              </a:ext>
            </a:extLst>
          </p:cNvPr>
          <p:cNvCxnSpPr>
            <a:cxnSpLocks/>
          </p:cNvCxnSpPr>
          <p:nvPr/>
        </p:nvCxnSpPr>
        <p:spPr>
          <a:xfrm>
            <a:off x="6578573" y="3365525"/>
            <a:ext cx="731520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44C4544-2F4C-DE40-AA67-14422ADC3C97}"/>
              </a:ext>
            </a:extLst>
          </p:cNvPr>
          <p:cNvSpPr txBox="1"/>
          <p:nvPr/>
        </p:nvSpPr>
        <p:spPr>
          <a:xfrm>
            <a:off x="1379848" y="3093925"/>
            <a:ext cx="1506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Git push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2BC744-11D7-6643-8A73-E9326F323B38}"/>
              </a:ext>
            </a:extLst>
          </p:cNvPr>
          <p:cNvSpPr txBox="1"/>
          <p:nvPr/>
        </p:nvSpPr>
        <p:spPr>
          <a:xfrm>
            <a:off x="3822603" y="3093925"/>
            <a:ext cx="1506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Git webhook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DA6DCCF-D5E1-794D-AA59-C94BCE5E0B9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14583" y="2654325"/>
            <a:ext cx="1422400" cy="14224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9A95F66-525F-4A46-A8B8-A8FADAFEA477}"/>
              </a:ext>
            </a:extLst>
          </p:cNvPr>
          <p:cNvSpPr/>
          <p:nvPr/>
        </p:nvSpPr>
        <p:spPr>
          <a:xfrm>
            <a:off x="3936983" y="5700057"/>
            <a:ext cx="5288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>
                <a:hlinkClick r:id="rId13"/>
              </a:rPr>
              <a:t>https://github.com/aws-quickstart/quickstart-git2s3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73003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1607</TotalTime>
  <Words>299</Words>
  <Application>Microsoft Macintosh PowerPoint</Application>
  <PresentationFormat>Widescreen</PresentationFormat>
  <Paragraphs>107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Amazon Ember</vt:lpstr>
      <vt:lpstr>Arial</vt:lpstr>
      <vt:lpstr>Calibri</vt:lpstr>
      <vt:lpstr>Menlo</vt:lpstr>
      <vt:lpstr>1_Office Theme</vt:lpstr>
      <vt:lpstr>3_Office Theme</vt:lpstr>
      <vt:lpstr>2_Office Theme</vt:lpstr>
      <vt:lpstr>CICD-Slack integration</vt:lpstr>
      <vt:lpstr>Single-stage CI/CD Pipeline</vt:lpstr>
      <vt:lpstr>Multi-stage CI/CD Pipeline</vt:lpstr>
      <vt:lpstr>Slack integration set-up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Sudhakar Sankaran</dc:creator>
  <cp:lastModifiedBy>Sudhakar Sankaran</cp:lastModifiedBy>
  <cp:revision>48</cp:revision>
  <dcterms:created xsi:type="dcterms:W3CDTF">2020-02-18T02:42:29Z</dcterms:created>
  <dcterms:modified xsi:type="dcterms:W3CDTF">2020-02-20T06:13:23Z</dcterms:modified>
</cp:coreProperties>
</file>