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0" r:id="rId3"/>
    <p:sldId id="278" r:id="rId4"/>
    <p:sldId id="285" r:id="rId5"/>
    <p:sldId id="286" r:id="rId6"/>
    <p:sldId id="303" r:id="rId7"/>
    <p:sldId id="276" r:id="rId8"/>
    <p:sldId id="288" r:id="rId9"/>
    <p:sldId id="289" r:id="rId10"/>
    <p:sldId id="284" r:id="rId11"/>
    <p:sldId id="280" r:id="rId12"/>
    <p:sldId id="290" r:id="rId13"/>
    <p:sldId id="293" r:id="rId14"/>
    <p:sldId id="291" r:id="rId15"/>
    <p:sldId id="304" r:id="rId16"/>
    <p:sldId id="295" r:id="rId17"/>
    <p:sldId id="262" r:id="rId18"/>
    <p:sldId id="296" r:id="rId19"/>
    <p:sldId id="281" r:id="rId20"/>
    <p:sldId id="259" r:id="rId21"/>
    <p:sldId id="264" r:id="rId22"/>
    <p:sldId id="294" r:id="rId23"/>
    <p:sldId id="266" r:id="rId24"/>
    <p:sldId id="305" r:id="rId25"/>
    <p:sldId id="260" r:id="rId26"/>
    <p:sldId id="298" r:id="rId27"/>
    <p:sldId id="272" r:id="rId28"/>
    <p:sldId id="299" r:id="rId29"/>
    <p:sldId id="301" r:id="rId30"/>
    <p:sldId id="273" r:id="rId31"/>
  </p:sldIdLst>
  <p:sldSz cx="9144000" cy="6858000" type="screen4x3"/>
  <p:notesSz cx="6858000" cy="9144000"/>
  <p:defaultTextStyle>
    <a:defPPr>
      <a:defRPr lang="zh-CH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6" autoAdjust="0"/>
    <p:restoredTop sz="96218" autoAdjust="0"/>
  </p:normalViewPr>
  <p:slideViewPr>
    <p:cSldViewPr>
      <p:cViewPr varScale="1">
        <p:scale>
          <a:sx n="83" d="100"/>
          <a:sy n="83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B2DB2-4947-43BD-B215-293ACD0EAF45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HS" altLang="en-US"/>
        </a:p>
      </dgm:t>
    </dgm:pt>
    <dgm:pt modelId="{2B5B208E-2028-49F4-BED1-99EF75FB9176}">
      <dgm:prSet phldrT="[文本]" phldr="1"/>
      <dgm:spPr/>
      <dgm:t>
        <a:bodyPr/>
        <a:lstStyle/>
        <a:p>
          <a:endParaRPr lang="zh-CHS" altLang="en-US"/>
        </a:p>
      </dgm:t>
    </dgm:pt>
    <dgm:pt modelId="{CD19B65E-E0C6-4428-84E8-D75D68686050}" type="parTrans" cxnId="{7573A448-90A6-44FA-8A26-72E4FE480E90}">
      <dgm:prSet/>
      <dgm:spPr/>
      <dgm:t>
        <a:bodyPr/>
        <a:lstStyle/>
        <a:p>
          <a:endParaRPr lang="zh-CHS" altLang="en-US"/>
        </a:p>
      </dgm:t>
    </dgm:pt>
    <dgm:pt modelId="{43FBC16E-22C2-431B-B02B-247C92565140}" type="sibTrans" cxnId="{7573A448-90A6-44FA-8A26-72E4FE480E90}">
      <dgm:prSet/>
      <dgm:spPr/>
      <dgm:t>
        <a:bodyPr/>
        <a:lstStyle/>
        <a:p>
          <a:endParaRPr lang="zh-CHS" altLang="en-US"/>
        </a:p>
      </dgm:t>
    </dgm:pt>
    <dgm:pt modelId="{6653301F-02AA-44FD-806A-526A38F04524}">
      <dgm:prSet phldrT="[文本]"/>
      <dgm:spPr/>
      <dgm:t>
        <a:bodyPr/>
        <a:lstStyle/>
        <a:p>
          <a:r>
            <a:rPr lang="zh-CHS" altLang="en-US" dirty="0" smtClean="0"/>
            <a:t>   </a:t>
          </a:r>
          <a:r>
            <a:rPr lang="en-US" altLang="zh-CHS" dirty="0" smtClean="0"/>
            <a:t>1</a:t>
          </a:r>
          <a:r>
            <a:rPr lang="zh-CHS" altLang="en-US" dirty="0" smtClean="0"/>
            <a:t>、基础架构</a:t>
          </a:r>
          <a:endParaRPr lang="zh-CHS" altLang="en-US" dirty="0"/>
        </a:p>
      </dgm:t>
    </dgm:pt>
    <dgm:pt modelId="{188B71B7-246F-410A-9BC3-762267B3ADFD}" type="parTrans" cxnId="{7CA9444B-2445-4FC2-A1CB-E57430E5E34D}">
      <dgm:prSet/>
      <dgm:spPr/>
      <dgm:t>
        <a:bodyPr/>
        <a:lstStyle/>
        <a:p>
          <a:endParaRPr lang="zh-CHS" altLang="en-US"/>
        </a:p>
      </dgm:t>
    </dgm:pt>
    <dgm:pt modelId="{661F6373-C20A-4376-8DE2-4CA4CDFA79DD}" type="sibTrans" cxnId="{7CA9444B-2445-4FC2-A1CB-E57430E5E34D}">
      <dgm:prSet/>
      <dgm:spPr/>
      <dgm:t>
        <a:bodyPr/>
        <a:lstStyle/>
        <a:p>
          <a:endParaRPr lang="zh-CHS" altLang="en-US"/>
        </a:p>
      </dgm:t>
    </dgm:pt>
    <dgm:pt modelId="{F2FD54F2-731E-430C-86C8-92E5ED273C5F}" type="pres">
      <dgm:prSet presAssocID="{DDAB2DB2-4947-43BD-B215-293ACD0EAF4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HS" altLang="en-US"/>
        </a:p>
      </dgm:t>
    </dgm:pt>
    <dgm:pt modelId="{10E07FB2-2AE2-446D-BF32-95E898703F2A}" type="pres">
      <dgm:prSet presAssocID="{2B5B208E-2028-49F4-BED1-99EF75FB9176}" presName="parenttextcomposite" presStyleCnt="0"/>
      <dgm:spPr/>
    </dgm:pt>
    <dgm:pt modelId="{9A1347F5-4A86-4B04-A63C-00BE46A23018}" type="pres">
      <dgm:prSet presAssocID="{2B5B208E-2028-49F4-BED1-99EF75FB9176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9778D64E-5919-46E0-A6EB-F629EF351D78}" type="pres">
      <dgm:prSet presAssocID="{2B5B208E-2028-49F4-BED1-99EF75FB9176}" presName="composite" presStyleCnt="0"/>
      <dgm:spPr/>
    </dgm:pt>
    <dgm:pt modelId="{1469A1DF-ECAA-438A-A0F2-5C476E358F55}" type="pres">
      <dgm:prSet presAssocID="{2B5B208E-2028-49F4-BED1-99EF75FB9176}" presName="chevron1" presStyleLbl="alignNode1" presStyleIdx="0" presStyleCnt="7"/>
      <dgm:spPr>
        <a:solidFill>
          <a:srgbClr val="FF0000"/>
        </a:solidFill>
      </dgm:spPr>
      <dgm:t>
        <a:bodyPr/>
        <a:lstStyle/>
        <a:p>
          <a:endParaRPr lang="zh-CHS" altLang="en-US"/>
        </a:p>
      </dgm:t>
    </dgm:pt>
    <dgm:pt modelId="{D55EA2C4-7CDE-437E-96AC-07B38551DB87}" type="pres">
      <dgm:prSet presAssocID="{2B5B208E-2028-49F4-BED1-99EF75FB9176}" presName="chevron2" presStyleLbl="alignNode1" presStyleIdx="1" presStyleCnt="7"/>
      <dgm:spPr>
        <a:solidFill>
          <a:srgbClr val="FF0000"/>
        </a:solidFill>
      </dgm:spPr>
    </dgm:pt>
    <dgm:pt modelId="{60C78A2D-1EF9-4E5E-8A8E-C7D6A7F865A4}" type="pres">
      <dgm:prSet presAssocID="{2B5B208E-2028-49F4-BED1-99EF75FB9176}" presName="chevron3" presStyleLbl="alignNode1" presStyleIdx="2" presStyleCnt="7"/>
      <dgm:spPr>
        <a:solidFill>
          <a:srgbClr val="FF0000"/>
        </a:solidFill>
      </dgm:spPr>
    </dgm:pt>
    <dgm:pt modelId="{8AF5A5BA-5014-45D9-8279-46EE0CF152E4}" type="pres">
      <dgm:prSet presAssocID="{2B5B208E-2028-49F4-BED1-99EF75FB9176}" presName="chevron4" presStyleLbl="alignNode1" presStyleIdx="3" presStyleCnt="7"/>
      <dgm:spPr>
        <a:solidFill>
          <a:srgbClr val="FF0000"/>
        </a:solidFill>
      </dgm:spPr>
      <dgm:t>
        <a:bodyPr/>
        <a:lstStyle/>
        <a:p>
          <a:endParaRPr lang="zh-CHS" altLang="en-US"/>
        </a:p>
      </dgm:t>
    </dgm:pt>
    <dgm:pt modelId="{A87DD1EA-D51E-4871-9C2A-23FD83F3D161}" type="pres">
      <dgm:prSet presAssocID="{2B5B208E-2028-49F4-BED1-99EF75FB9176}" presName="chevron5" presStyleLbl="alignNode1" presStyleIdx="4" presStyleCnt="7"/>
      <dgm:spPr>
        <a:solidFill>
          <a:srgbClr val="FF0000"/>
        </a:solidFill>
      </dgm:spPr>
    </dgm:pt>
    <dgm:pt modelId="{EFA35BE6-B05A-4F0E-BE6B-53059B54FF7B}" type="pres">
      <dgm:prSet presAssocID="{2B5B208E-2028-49F4-BED1-99EF75FB9176}" presName="chevron6" presStyleLbl="alignNode1" presStyleIdx="5" presStyleCnt="7"/>
      <dgm:spPr>
        <a:solidFill>
          <a:srgbClr val="FF0000"/>
        </a:solidFill>
      </dgm:spPr>
    </dgm:pt>
    <dgm:pt modelId="{1978AD57-C91D-443F-A690-7296D353A3AE}" type="pres">
      <dgm:prSet presAssocID="{2B5B208E-2028-49F4-BED1-99EF75FB9176}" presName="chevron7" presStyleLbl="alignNode1" presStyleIdx="6" presStyleCnt="7"/>
      <dgm:spPr>
        <a:solidFill>
          <a:srgbClr val="FF0000"/>
        </a:solidFill>
      </dgm:spPr>
    </dgm:pt>
    <dgm:pt modelId="{434517CE-01F9-4C16-9F95-0D9A609F1943}" type="pres">
      <dgm:prSet presAssocID="{2B5B208E-2028-49F4-BED1-99EF75FB9176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</dgm:ptLst>
  <dgm:cxnLst>
    <dgm:cxn modelId="{7573A448-90A6-44FA-8A26-72E4FE480E90}" srcId="{DDAB2DB2-4947-43BD-B215-293ACD0EAF45}" destId="{2B5B208E-2028-49F4-BED1-99EF75FB9176}" srcOrd="0" destOrd="0" parTransId="{CD19B65E-E0C6-4428-84E8-D75D68686050}" sibTransId="{43FBC16E-22C2-431B-B02B-247C92565140}"/>
    <dgm:cxn modelId="{7CA9444B-2445-4FC2-A1CB-E57430E5E34D}" srcId="{2B5B208E-2028-49F4-BED1-99EF75FB9176}" destId="{6653301F-02AA-44FD-806A-526A38F04524}" srcOrd="0" destOrd="0" parTransId="{188B71B7-246F-410A-9BC3-762267B3ADFD}" sibTransId="{661F6373-C20A-4376-8DE2-4CA4CDFA79DD}"/>
    <dgm:cxn modelId="{403FB105-9271-4563-AB58-AF88A4EC7937}" type="presOf" srcId="{DDAB2DB2-4947-43BD-B215-293ACD0EAF45}" destId="{F2FD54F2-731E-430C-86C8-92E5ED273C5F}" srcOrd="0" destOrd="0" presId="urn:microsoft.com/office/officeart/2008/layout/VerticalAccentList"/>
    <dgm:cxn modelId="{D7EA5797-CF81-4322-876A-7E507C4174D9}" type="presOf" srcId="{6653301F-02AA-44FD-806A-526A38F04524}" destId="{434517CE-01F9-4C16-9F95-0D9A609F1943}" srcOrd="0" destOrd="0" presId="urn:microsoft.com/office/officeart/2008/layout/VerticalAccentList"/>
    <dgm:cxn modelId="{8CA4CC51-B0C5-406E-B93D-8CB9848DDF56}" type="presOf" srcId="{2B5B208E-2028-49F4-BED1-99EF75FB9176}" destId="{9A1347F5-4A86-4B04-A63C-00BE46A23018}" srcOrd="0" destOrd="0" presId="urn:microsoft.com/office/officeart/2008/layout/VerticalAccentList"/>
    <dgm:cxn modelId="{02364640-E218-479F-9288-90BFB6C79D7B}" type="presParOf" srcId="{F2FD54F2-731E-430C-86C8-92E5ED273C5F}" destId="{10E07FB2-2AE2-446D-BF32-95E898703F2A}" srcOrd="0" destOrd="0" presId="urn:microsoft.com/office/officeart/2008/layout/VerticalAccentList"/>
    <dgm:cxn modelId="{07132DFB-5330-4A7B-8E55-A533875CD0C4}" type="presParOf" srcId="{10E07FB2-2AE2-446D-BF32-95E898703F2A}" destId="{9A1347F5-4A86-4B04-A63C-00BE46A23018}" srcOrd="0" destOrd="0" presId="urn:microsoft.com/office/officeart/2008/layout/VerticalAccentList"/>
    <dgm:cxn modelId="{4632117F-6F31-41DE-8BDB-2539A4ECC144}" type="presParOf" srcId="{F2FD54F2-731E-430C-86C8-92E5ED273C5F}" destId="{9778D64E-5919-46E0-A6EB-F629EF351D78}" srcOrd="1" destOrd="0" presId="urn:microsoft.com/office/officeart/2008/layout/VerticalAccentList"/>
    <dgm:cxn modelId="{10E3999F-E29D-4BAC-BDFF-20E9A7C7051A}" type="presParOf" srcId="{9778D64E-5919-46E0-A6EB-F629EF351D78}" destId="{1469A1DF-ECAA-438A-A0F2-5C476E358F55}" srcOrd="0" destOrd="0" presId="urn:microsoft.com/office/officeart/2008/layout/VerticalAccentList"/>
    <dgm:cxn modelId="{83FD6699-E948-4567-B2B9-A5BAE227D3E7}" type="presParOf" srcId="{9778D64E-5919-46E0-A6EB-F629EF351D78}" destId="{D55EA2C4-7CDE-437E-96AC-07B38551DB87}" srcOrd="1" destOrd="0" presId="urn:microsoft.com/office/officeart/2008/layout/VerticalAccentList"/>
    <dgm:cxn modelId="{4F910A2E-C6FB-43F5-ACDB-8615096E3FDC}" type="presParOf" srcId="{9778D64E-5919-46E0-A6EB-F629EF351D78}" destId="{60C78A2D-1EF9-4E5E-8A8E-C7D6A7F865A4}" srcOrd="2" destOrd="0" presId="urn:microsoft.com/office/officeart/2008/layout/VerticalAccentList"/>
    <dgm:cxn modelId="{17233A69-8C20-495D-A2CA-AD552AFC94D7}" type="presParOf" srcId="{9778D64E-5919-46E0-A6EB-F629EF351D78}" destId="{8AF5A5BA-5014-45D9-8279-46EE0CF152E4}" srcOrd="3" destOrd="0" presId="urn:microsoft.com/office/officeart/2008/layout/VerticalAccentList"/>
    <dgm:cxn modelId="{D27E9442-6E8F-4887-9C4C-3EF61F52A601}" type="presParOf" srcId="{9778D64E-5919-46E0-A6EB-F629EF351D78}" destId="{A87DD1EA-D51E-4871-9C2A-23FD83F3D161}" srcOrd="4" destOrd="0" presId="urn:microsoft.com/office/officeart/2008/layout/VerticalAccentList"/>
    <dgm:cxn modelId="{E483D462-C52D-4335-908A-D6BFB58A5E0D}" type="presParOf" srcId="{9778D64E-5919-46E0-A6EB-F629EF351D78}" destId="{EFA35BE6-B05A-4F0E-BE6B-53059B54FF7B}" srcOrd="5" destOrd="0" presId="urn:microsoft.com/office/officeart/2008/layout/VerticalAccentList"/>
    <dgm:cxn modelId="{0E1BE253-AFB4-486E-B404-25255D615790}" type="presParOf" srcId="{9778D64E-5919-46E0-A6EB-F629EF351D78}" destId="{1978AD57-C91D-443F-A690-7296D353A3AE}" srcOrd="6" destOrd="0" presId="urn:microsoft.com/office/officeart/2008/layout/VerticalAccentList"/>
    <dgm:cxn modelId="{1451EE22-BF9B-41DA-A2FF-C6922B9BA549}" type="presParOf" srcId="{9778D64E-5919-46E0-A6EB-F629EF351D78}" destId="{434517CE-01F9-4C16-9F95-0D9A609F194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B2DB2-4947-43BD-B215-293ACD0EAF45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HS" altLang="en-US"/>
        </a:p>
      </dgm:t>
    </dgm:pt>
    <dgm:pt modelId="{2B5B208E-2028-49F4-BED1-99EF75FB9176}">
      <dgm:prSet phldrT="[文本]" phldr="1"/>
      <dgm:spPr/>
      <dgm:t>
        <a:bodyPr/>
        <a:lstStyle/>
        <a:p>
          <a:endParaRPr lang="zh-CHS" altLang="en-US"/>
        </a:p>
      </dgm:t>
    </dgm:pt>
    <dgm:pt modelId="{CD19B65E-E0C6-4428-84E8-D75D68686050}" type="parTrans" cxnId="{7573A448-90A6-44FA-8A26-72E4FE480E90}">
      <dgm:prSet/>
      <dgm:spPr/>
      <dgm:t>
        <a:bodyPr/>
        <a:lstStyle/>
        <a:p>
          <a:endParaRPr lang="zh-CHS" altLang="en-US"/>
        </a:p>
      </dgm:t>
    </dgm:pt>
    <dgm:pt modelId="{43FBC16E-22C2-431B-B02B-247C92565140}" type="sibTrans" cxnId="{7573A448-90A6-44FA-8A26-72E4FE480E90}">
      <dgm:prSet/>
      <dgm:spPr/>
      <dgm:t>
        <a:bodyPr/>
        <a:lstStyle/>
        <a:p>
          <a:endParaRPr lang="zh-CHS" altLang="en-US"/>
        </a:p>
      </dgm:t>
    </dgm:pt>
    <dgm:pt modelId="{6653301F-02AA-44FD-806A-526A38F04524}">
      <dgm:prSet phldrT="[文本]"/>
      <dgm:spPr/>
      <dgm:t>
        <a:bodyPr/>
        <a:lstStyle/>
        <a:p>
          <a:r>
            <a:rPr lang="zh-CHS" altLang="en-US" dirty="0" smtClean="0"/>
            <a:t>   </a:t>
          </a:r>
          <a:r>
            <a:rPr lang="en-US" altLang="zh-CHS" dirty="0" smtClean="0"/>
            <a:t>2</a:t>
          </a:r>
          <a:r>
            <a:rPr lang="zh-CHS" altLang="en-US" dirty="0" smtClean="0"/>
            <a:t>、应用架构</a:t>
          </a:r>
          <a:endParaRPr lang="zh-CHS" altLang="en-US" dirty="0"/>
        </a:p>
      </dgm:t>
    </dgm:pt>
    <dgm:pt modelId="{188B71B7-246F-410A-9BC3-762267B3ADFD}" type="parTrans" cxnId="{7CA9444B-2445-4FC2-A1CB-E57430E5E34D}">
      <dgm:prSet/>
      <dgm:spPr/>
      <dgm:t>
        <a:bodyPr/>
        <a:lstStyle/>
        <a:p>
          <a:endParaRPr lang="zh-CHS" altLang="en-US"/>
        </a:p>
      </dgm:t>
    </dgm:pt>
    <dgm:pt modelId="{661F6373-C20A-4376-8DE2-4CA4CDFA79DD}" type="sibTrans" cxnId="{7CA9444B-2445-4FC2-A1CB-E57430E5E34D}">
      <dgm:prSet/>
      <dgm:spPr/>
      <dgm:t>
        <a:bodyPr/>
        <a:lstStyle/>
        <a:p>
          <a:endParaRPr lang="zh-CHS" altLang="en-US"/>
        </a:p>
      </dgm:t>
    </dgm:pt>
    <dgm:pt modelId="{F2FD54F2-731E-430C-86C8-92E5ED273C5F}" type="pres">
      <dgm:prSet presAssocID="{DDAB2DB2-4947-43BD-B215-293ACD0EAF4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HS" altLang="en-US"/>
        </a:p>
      </dgm:t>
    </dgm:pt>
    <dgm:pt modelId="{10E07FB2-2AE2-446D-BF32-95E898703F2A}" type="pres">
      <dgm:prSet presAssocID="{2B5B208E-2028-49F4-BED1-99EF75FB9176}" presName="parenttextcomposite" presStyleCnt="0"/>
      <dgm:spPr/>
    </dgm:pt>
    <dgm:pt modelId="{9A1347F5-4A86-4B04-A63C-00BE46A23018}" type="pres">
      <dgm:prSet presAssocID="{2B5B208E-2028-49F4-BED1-99EF75FB9176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9778D64E-5919-46E0-A6EB-F629EF351D78}" type="pres">
      <dgm:prSet presAssocID="{2B5B208E-2028-49F4-BED1-99EF75FB9176}" presName="composite" presStyleCnt="0"/>
      <dgm:spPr/>
    </dgm:pt>
    <dgm:pt modelId="{1469A1DF-ECAA-438A-A0F2-5C476E358F55}" type="pres">
      <dgm:prSet presAssocID="{2B5B208E-2028-49F4-BED1-99EF75FB9176}" presName="chevron1" presStyleLbl="alignNode1" presStyleIdx="0" presStyleCnt="7"/>
      <dgm:spPr>
        <a:solidFill>
          <a:srgbClr val="FF0000"/>
        </a:solidFill>
      </dgm:spPr>
      <dgm:t>
        <a:bodyPr/>
        <a:lstStyle/>
        <a:p>
          <a:endParaRPr lang="zh-CHS" altLang="en-US"/>
        </a:p>
      </dgm:t>
    </dgm:pt>
    <dgm:pt modelId="{D55EA2C4-7CDE-437E-96AC-07B38551DB87}" type="pres">
      <dgm:prSet presAssocID="{2B5B208E-2028-49F4-BED1-99EF75FB9176}" presName="chevron2" presStyleLbl="alignNode1" presStyleIdx="1" presStyleCnt="7"/>
      <dgm:spPr>
        <a:solidFill>
          <a:srgbClr val="FF0000"/>
        </a:solidFill>
      </dgm:spPr>
    </dgm:pt>
    <dgm:pt modelId="{60C78A2D-1EF9-4E5E-8A8E-C7D6A7F865A4}" type="pres">
      <dgm:prSet presAssocID="{2B5B208E-2028-49F4-BED1-99EF75FB9176}" presName="chevron3" presStyleLbl="alignNode1" presStyleIdx="2" presStyleCnt="7"/>
      <dgm:spPr>
        <a:solidFill>
          <a:srgbClr val="FF0000"/>
        </a:solidFill>
      </dgm:spPr>
    </dgm:pt>
    <dgm:pt modelId="{8AF5A5BA-5014-45D9-8279-46EE0CF152E4}" type="pres">
      <dgm:prSet presAssocID="{2B5B208E-2028-49F4-BED1-99EF75FB9176}" presName="chevron4" presStyleLbl="alignNode1" presStyleIdx="3" presStyleCnt="7"/>
      <dgm:spPr>
        <a:solidFill>
          <a:srgbClr val="FF0000"/>
        </a:solidFill>
      </dgm:spPr>
      <dgm:t>
        <a:bodyPr/>
        <a:lstStyle/>
        <a:p>
          <a:endParaRPr lang="zh-CHS" altLang="en-US"/>
        </a:p>
      </dgm:t>
    </dgm:pt>
    <dgm:pt modelId="{A87DD1EA-D51E-4871-9C2A-23FD83F3D161}" type="pres">
      <dgm:prSet presAssocID="{2B5B208E-2028-49F4-BED1-99EF75FB9176}" presName="chevron5" presStyleLbl="alignNode1" presStyleIdx="4" presStyleCnt="7"/>
      <dgm:spPr>
        <a:solidFill>
          <a:srgbClr val="FF0000"/>
        </a:solidFill>
      </dgm:spPr>
    </dgm:pt>
    <dgm:pt modelId="{EFA35BE6-B05A-4F0E-BE6B-53059B54FF7B}" type="pres">
      <dgm:prSet presAssocID="{2B5B208E-2028-49F4-BED1-99EF75FB9176}" presName="chevron6" presStyleLbl="alignNode1" presStyleIdx="5" presStyleCnt="7"/>
      <dgm:spPr>
        <a:solidFill>
          <a:srgbClr val="FF0000"/>
        </a:solidFill>
      </dgm:spPr>
    </dgm:pt>
    <dgm:pt modelId="{1978AD57-C91D-443F-A690-7296D353A3AE}" type="pres">
      <dgm:prSet presAssocID="{2B5B208E-2028-49F4-BED1-99EF75FB9176}" presName="chevron7" presStyleLbl="alignNode1" presStyleIdx="6" presStyleCnt="7"/>
      <dgm:spPr>
        <a:solidFill>
          <a:srgbClr val="FF0000"/>
        </a:solidFill>
      </dgm:spPr>
    </dgm:pt>
    <dgm:pt modelId="{434517CE-01F9-4C16-9F95-0D9A609F1943}" type="pres">
      <dgm:prSet presAssocID="{2B5B208E-2028-49F4-BED1-99EF75FB9176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</dgm:ptLst>
  <dgm:cxnLst>
    <dgm:cxn modelId="{DA7FC8A5-1A53-4369-9DDA-C97B44063280}" type="presOf" srcId="{2B5B208E-2028-49F4-BED1-99EF75FB9176}" destId="{9A1347F5-4A86-4B04-A63C-00BE46A23018}" srcOrd="0" destOrd="0" presId="urn:microsoft.com/office/officeart/2008/layout/VerticalAccentList"/>
    <dgm:cxn modelId="{7573A448-90A6-44FA-8A26-72E4FE480E90}" srcId="{DDAB2DB2-4947-43BD-B215-293ACD0EAF45}" destId="{2B5B208E-2028-49F4-BED1-99EF75FB9176}" srcOrd="0" destOrd="0" parTransId="{CD19B65E-E0C6-4428-84E8-D75D68686050}" sibTransId="{43FBC16E-22C2-431B-B02B-247C92565140}"/>
    <dgm:cxn modelId="{7CA9444B-2445-4FC2-A1CB-E57430E5E34D}" srcId="{2B5B208E-2028-49F4-BED1-99EF75FB9176}" destId="{6653301F-02AA-44FD-806A-526A38F04524}" srcOrd="0" destOrd="0" parTransId="{188B71B7-246F-410A-9BC3-762267B3ADFD}" sibTransId="{661F6373-C20A-4376-8DE2-4CA4CDFA79DD}"/>
    <dgm:cxn modelId="{C1B0CA1F-70D1-47A9-824D-F6FBF291152B}" type="presOf" srcId="{DDAB2DB2-4947-43BD-B215-293ACD0EAF45}" destId="{F2FD54F2-731E-430C-86C8-92E5ED273C5F}" srcOrd="0" destOrd="0" presId="urn:microsoft.com/office/officeart/2008/layout/VerticalAccentList"/>
    <dgm:cxn modelId="{0F01A975-F928-4689-AF31-21927C3F9B82}" type="presOf" srcId="{6653301F-02AA-44FD-806A-526A38F04524}" destId="{434517CE-01F9-4C16-9F95-0D9A609F1943}" srcOrd="0" destOrd="0" presId="urn:microsoft.com/office/officeart/2008/layout/VerticalAccentList"/>
    <dgm:cxn modelId="{B134071D-7635-4FEA-BB27-8F6C3278A873}" type="presParOf" srcId="{F2FD54F2-731E-430C-86C8-92E5ED273C5F}" destId="{10E07FB2-2AE2-446D-BF32-95E898703F2A}" srcOrd="0" destOrd="0" presId="urn:microsoft.com/office/officeart/2008/layout/VerticalAccentList"/>
    <dgm:cxn modelId="{7C2EDD01-719A-42EC-ADA7-9BA1DF845DA5}" type="presParOf" srcId="{10E07FB2-2AE2-446D-BF32-95E898703F2A}" destId="{9A1347F5-4A86-4B04-A63C-00BE46A23018}" srcOrd="0" destOrd="0" presId="urn:microsoft.com/office/officeart/2008/layout/VerticalAccentList"/>
    <dgm:cxn modelId="{BE2338D0-1826-43B3-BA2A-18B823016DF8}" type="presParOf" srcId="{F2FD54F2-731E-430C-86C8-92E5ED273C5F}" destId="{9778D64E-5919-46E0-A6EB-F629EF351D78}" srcOrd="1" destOrd="0" presId="urn:microsoft.com/office/officeart/2008/layout/VerticalAccentList"/>
    <dgm:cxn modelId="{0F3085D0-71D7-4471-9CBD-8C53DE5C7C4F}" type="presParOf" srcId="{9778D64E-5919-46E0-A6EB-F629EF351D78}" destId="{1469A1DF-ECAA-438A-A0F2-5C476E358F55}" srcOrd="0" destOrd="0" presId="urn:microsoft.com/office/officeart/2008/layout/VerticalAccentList"/>
    <dgm:cxn modelId="{84E05DDC-0BD9-41B9-B177-F60F60905FE9}" type="presParOf" srcId="{9778D64E-5919-46E0-A6EB-F629EF351D78}" destId="{D55EA2C4-7CDE-437E-96AC-07B38551DB87}" srcOrd="1" destOrd="0" presId="urn:microsoft.com/office/officeart/2008/layout/VerticalAccentList"/>
    <dgm:cxn modelId="{860DA1FC-CBA8-44EA-AA1C-9A1BC7430318}" type="presParOf" srcId="{9778D64E-5919-46E0-A6EB-F629EF351D78}" destId="{60C78A2D-1EF9-4E5E-8A8E-C7D6A7F865A4}" srcOrd="2" destOrd="0" presId="urn:microsoft.com/office/officeart/2008/layout/VerticalAccentList"/>
    <dgm:cxn modelId="{33EE04C2-6A64-4424-8058-69CA3F22BF10}" type="presParOf" srcId="{9778D64E-5919-46E0-A6EB-F629EF351D78}" destId="{8AF5A5BA-5014-45D9-8279-46EE0CF152E4}" srcOrd="3" destOrd="0" presId="urn:microsoft.com/office/officeart/2008/layout/VerticalAccentList"/>
    <dgm:cxn modelId="{F103D319-F064-4E4B-8C14-E3859806DA74}" type="presParOf" srcId="{9778D64E-5919-46E0-A6EB-F629EF351D78}" destId="{A87DD1EA-D51E-4871-9C2A-23FD83F3D161}" srcOrd="4" destOrd="0" presId="urn:microsoft.com/office/officeart/2008/layout/VerticalAccentList"/>
    <dgm:cxn modelId="{9C8E487B-0C72-4CD9-96C8-14ADF3F1A7DF}" type="presParOf" srcId="{9778D64E-5919-46E0-A6EB-F629EF351D78}" destId="{EFA35BE6-B05A-4F0E-BE6B-53059B54FF7B}" srcOrd="5" destOrd="0" presId="urn:microsoft.com/office/officeart/2008/layout/VerticalAccentList"/>
    <dgm:cxn modelId="{469A9750-23B0-430D-A432-E1F488735F6B}" type="presParOf" srcId="{9778D64E-5919-46E0-A6EB-F629EF351D78}" destId="{1978AD57-C91D-443F-A690-7296D353A3AE}" srcOrd="6" destOrd="0" presId="urn:microsoft.com/office/officeart/2008/layout/VerticalAccentList"/>
    <dgm:cxn modelId="{0921AF56-3B86-4371-B1B9-79C976961310}" type="presParOf" srcId="{9778D64E-5919-46E0-A6EB-F629EF351D78}" destId="{434517CE-01F9-4C16-9F95-0D9A609F194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A3BC24-9552-43F4-BE76-F20C252C0B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HS" altLang="en-US"/>
        </a:p>
      </dgm:t>
    </dgm:pt>
    <dgm:pt modelId="{6CAC7634-999F-4A39-8415-873F8A978007}">
      <dgm:prSet phldrT="[文本]"/>
      <dgm:spPr/>
      <dgm:t>
        <a:bodyPr/>
        <a:lstStyle/>
        <a:p>
          <a:r>
            <a:rPr lang="en-US" altLang="en-US" dirty="0" smtClean="0"/>
            <a:t>Restful</a:t>
          </a:r>
          <a:r>
            <a:rPr lang="zh-CHS" altLang="en-US" dirty="0" smtClean="0"/>
            <a:t>、</a:t>
          </a:r>
          <a:r>
            <a:rPr lang="en-US" altLang="zh-CHS" dirty="0" smtClean="0"/>
            <a:t>Dubbo</a:t>
          </a:r>
          <a:endParaRPr lang="zh-CHS" altLang="en-US" dirty="0"/>
        </a:p>
      </dgm:t>
    </dgm:pt>
    <dgm:pt modelId="{B7E40667-978B-4E57-966D-D28E8B29FA3B}" type="parTrans" cxnId="{7AE1122A-5733-4FCF-B3EF-951D58CB3ADA}">
      <dgm:prSet/>
      <dgm:spPr/>
      <dgm:t>
        <a:bodyPr/>
        <a:lstStyle/>
        <a:p>
          <a:endParaRPr lang="zh-CHS" altLang="en-US"/>
        </a:p>
      </dgm:t>
    </dgm:pt>
    <dgm:pt modelId="{5682E4CC-A9B5-4791-847C-0482EF4E872F}" type="sibTrans" cxnId="{7AE1122A-5733-4FCF-B3EF-951D58CB3ADA}">
      <dgm:prSet/>
      <dgm:spPr/>
      <dgm:t>
        <a:bodyPr/>
        <a:lstStyle/>
        <a:p>
          <a:endParaRPr lang="zh-CHS" altLang="en-US"/>
        </a:p>
      </dgm:t>
    </dgm:pt>
    <dgm:pt modelId="{B54E6E9F-39CB-49EF-ADF6-8F19F7ACCB07}">
      <dgm:prSet phldrT="[文本]"/>
      <dgm:spPr/>
      <dgm:t>
        <a:bodyPr/>
        <a:lstStyle/>
        <a:p>
          <a:r>
            <a:rPr lang="en-US" altLang="zh-CHS" dirty="0" smtClean="0"/>
            <a:t>Schedule</a:t>
          </a:r>
          <a:endParaRPr lang="zh-CHS" altLang="en-US" dirty="0"/>
        </a:p>
      </dgm:t>
    </dgm:pt>
    <dgm:pt modelId="{8DF638C9-B4DD-499D-ABD7-126E910F8ADB}" type="parTrans" cxnId="{16C41D4E-BD6F-4BAC-A1C7-219B111F87CE}">
      <dgm:prSet/>
      <dgm:spPr/>
      <dgm:t>
        <a:bodyPr/>
        <a:lstStyle/>
        <a:p>
          <a:endParaRPr lang="zh-CHS" altLang="en-US"/>
        </a:p>
      </dgm:t>
    </dgm:pt>
    <dgm:pt modelId="{DE5B2DD8-4814-4159-860B-33F9F4AF1CFE}" type="sibTrans" cxnId="{16C41D4E-BD6F-4BAC-A1C7-219B111F87CE}">
      <dgm:prSet/>
      <dgm:spPr/>
      <dgm:t>
        <a:bodyPr/>
        <a:lstStyle/>
        <a:p>
          <a:endParaRPr lang="zh-CHS" altLang="en-US"/>
        </a:p>
      </dgm:t>
    </dgm:pt>
    <dgm:pt modelId="{A173B2FA-6FD8-491C-ACAA-09575010643D}">
      <dgm:prSet phldrT="[文本]"/>
      <dgm:spPr/>
      <dgm:t>
        <a:bodyPr/>
        <a:lstStyle/>
        <a:p>
          <a:r>
            <a:rPr lang="en-US" altLang="zh-CHS" dirty="0" smtClean="0"/>
            <a:t>Mysql</a:t>
          </a:r>
          <a:r>
            <a:rPr lang="zh-CHS" altLang="en-US" dirty="0" smtClean="0"/>
            <a:t>、</a:t>
          </a:r>
          <a:r>
            <a:rPr lang="en-US" altLang="zh-CHS" dirty="0" smtClean="0"/>
            <a:t>MQ</a:t>
          </a:r>
          <a:r>
            <a:rPr lang="zh-CHS" altLang="en-US" dirty="0" smtClean="0"/>
            <a:t>、</a:t>
          </a:r>
          <a:r>
            <a:rPr lang="en-US" altLang="zh-CHS" dirty="0" smtClean="0"/>
            <a:t>Redis</a:t>
          </a:r>
          <a:endParaRPr lang="zh-CHS" altLang="en-US" dirty="0"/>
        </a:p>
      </dgm:t>
    </dgm:pt>
    <dgm:pt modelId="{1B071751-5291-4D50-B2F7-72949A27AE0B}" type="parTrans" cxnId="{4E91E0A4-6B41-4EFB-8AA8-C39A50AF6DB7}">
      <dgm:prSet/>
      <dgm:spPr/>
      <dgm:t>
        <a:bodyPr/>
        <a:lstStyle/>
        <a:p>
          <a:endParaRPr lang="zh-CHS" altLang="en-US"/>
        </a:p>
      </dgm:t>
    </dgm:pt>
    <dgm:pt modelId="{F2EFAF5D-D62B-4708-A134-C08F90CD2A7F}" type="sibTrans" cxnId="{4E91E0A4-6B41-4EFB-8AA8-C39A50AF6DB7}">
      <dgm:prSet/>
      <dgm:spPr/>
      <dgm:t>
        <a:bodyPr/>
        <a:lstStyle/>
        <a:p>
          <a:endParaRPr lang="zh-CHS" altLang="en-US"/>
        </a:p>
      </dgm:t>
    </dgm:pt>
    <dgm:pt modelId="{6364E474-37B5-421A-999D-7D5699B1EF0F}">
      <dgm:prSet/>
      <dgm:spPr/>
      <dgm:t>
        <a:bodyPr/>
        <a:lstStyle/>
        <a:p>
          <a:r>
            <a:rPr lang="en-US" altLang="zh-CHS" dirty="0" smtClean="0"/>
            <a:t>Nginx</a:t>
          </a:r>
          <a:r>
            <a:rPr lang="zh-CHS" altLang="en-US" dirty="0" smtClean="0"/>
            <a:t>、</a:t>
          </a:r>
          <a:r>
            <a:rPr lang="en-US" altLang="zh-CHS" dirty="0" err="1" smtClean="0"/>
            <a:t>Lua</a:t>
          </a:r>
          <a:endParaRPr lang="zh-CHS" altLang="en-US" dirty="0"/>
        </a:p>
      </dgm:t>
    </dgm:pt>
    <dgm:pt modelId="{E538BED4-1ADC-4CD5-A916-887E5D2375C8}" type="parTrans" cxnId="{40672F2E-E1D8-4BE1-B61E-D3A53F5D048E}">
      <dgm:prSet/>
      <dgm:spPr/>
      <dgm:t>
        <a:bodyPr/>
        <a:lstStyle/>
        <a:p>
          <a:endParaRPr lang="zh-CHS" altLang="en-US"/>
        </a:p>
      </dgm:t>
    </dgm:pt>
    <dgm:pt modelId="{3C7247D2-DFCC-4C42-AC3C-E78DDBE6BFEA}" type="sibTrans" cxnId="{40672F2E-E1D8-4BE1-B61E-D3A53F5D048E}">
      <dgm:prSet/>
      <dgm:spPr/>
      <dgm:t>
        <a:bodyPr/>
        <a:lstStyle/>
        <a:p>
          <a:endParaRPr lang="zh-CHS" altLang="en-US"/>
        </a:p>
      </dgm:t>
    </dgm:pt>
    <dgm:pt modelId="{39E7FAE5-7A47-413C-95A1-7BC3452FE950}">
      <dgm:prSet/>
      <dgm:spPr/>
      <dgm:t>
        <a:bodyPr/>
        <a:lstStyle/>
        <a:p>
          <a:r>
            <a:rPr lang="en-US" altLang="zh-CHS" dirty="0" err="1" smtClean="0"/>
            <a:t>Springmvc</a:t>
          </a:r>
          <a:r>
            <a:rPr lang="zh-CHS" altLang="en-US" dirty="0" smtClean="0"/>
            <a:t>、</a:t>
          </a:r>
          <a:r>
            <a:rPr lang="en-US" altLang="zh-CHS" dirty="0" err="1" smtClean="0"/>
            <a:t>Mybatis</a:t>
          </a:r>
          <a:endParaRPr lang="zh-CHS" altLang="en-US" dirty="0"/>
        </a:p>
      </dgm:t>
    </dgm:pt>
    <dgm:pt modelId="{7EB01741-AFEE-443F-A64E-81F37CA48556}" type="parTrans" cxnId="{E39C60AB-2CDC-4E47-8B47-1929492C6EF9}">
      <dgm:prSet/>
      <dgm:spPr/>
      <dgm:t>
        <a:bodyPr/>
        <a:lstStyle/>
        <a:p>
          <a:endParaRPr lang="zh-CHS" altLang="en-US"/>
        </a:p>
      </dgm:t>
    </dgm:pt>
    <dgm:pt modelId="{87FD76CF-0863-4988-9A95-BACD935AF6F8}" type="sibTrans" cxnId="{E39C60AB-2CDC-4E47-8B47-1929492C6EF9}">
      <dgm:prSet/>
      <dgm:spPr/>
      <dgm:t>
        <a:bodyPr/>
        <a:lstStyle/>
        <a:p>
          <a:endParaRPr lang="zh-CHS" altLang="en-US"/>
        </a:p>
      </dgm:t>
    </dgm:pt>
    <dgm:pt modelId="{B42A5095-2F3C-4BF0-A073-1AA34A0536B2}">
      <dgm:prSet/>
      <dgm:spPr/>
      <dgm:t>
        <a:bodyPr/>
        <a:lstStyle/>
        <a:p>
          <a:r>
            <a:rPr lang="en-US" altLang="en-US" dirty="0" err="1" smtClean="0"/>
            <a:t>Elasticsearch</a:t>
          </a:r>
          <a:r>
            <a:rPr lang="zh-CHS" altLang="en-US" dirty="0" smtClean="0"/>
            <a:t>、</a:t>
          </a:r>
          <a:r>
            <a:rPr lang="en-US" altLang="zh-CHS" dirty="0" smtClean="0"/>
            <a:t>Storm</a:t>
          </a:r>
          <a:endParaRPr lang="zh-CHS" altLang="en-US" dirty="0"/>
        </a:p>
      </dgm:t>
    </dgm:pt>
    <dgm:pt modelId="{717AAEEE-B272-4610-BC55-0DDBA2E5E9F6}" type="parTrans" cxnId="{2DBF99C1-5B6F-4830-A4DD-5F3B30CD7F42}">
      <dgm:prSet/>
      <dgm:spPr/>
      <dgm:t>
        <a:bodyPr/>
        <a:lstStyle/>
        <a:p>
          <a:endParaRPr lang="zh-CHS" altLang="en-US"/>
        </a:p>
      </dgm:t>
    </dgm:pt>
    <dgm:pt modelId="{92162182-0D94-4413-8518-EFBE6E903854}" type="sibTrans" cxnId="{2DBF99C1-5B6F-4830-A4DD-5F3B30CD7F42}">
      <dgm:prSet/>
      <dgm:spPr/>
      <dgm:t>
        <a:bodyPr/>
        <a:lstStyle/>
        <a:p>
          <a:endParaRPr lang="zh-CHS" altLang="en-US"/>
        </a:p>
      </dgm:t>
    </dgm:pt>
    <dgm:pt modelId="{2F351E00-6A46-4B32-BB8C-2081ECD76DE8}" type="pres">
      <dgm:prSet presAssocID="{89A3BC24-9552-43F4-BE76-F20C252C0B3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HS" altLang="en-US"/>
        </a:p>
      </dgm:t>
    </dgm:pt>
    <dgm:pt modelId="{8D0B0334-EFC4-4DFF-91A0-CAD65A7469F4}" type="pres">
      <dgm:prSet presAssocID="{89A3BC24-9552-43F4-BE76-F20C252C0B33}" presName="Name1" presStyleCnt="0"/>
      <dgm:spPr/>
    </dgm:pt>
    <dgm:pt modelId="{3E138206-F87C-4E5C-B8C1-CF8652EEA9A6}" type="pres">
      <dgm:prSet presAssocID="{89A3BC24-9552-43F4-BE76-F20C252C0B33}" presName="cycle" presStyleCnt="0"/>
      <dgm:spPr/>
    </dgm:pt>
    <dgm:pt modelId="{306A6CDF-76EC-4236-860A-4E62E9D04DA2}" type="pres">
      <dgm:prSet presAssocID="{89A3BC24-9552-43F4-BE76-F20C252C0B33}" presName="srcNode" presStyleLbl="node1" presStyleIdx="0" presStyleCnt="6"/>
      <dgm:spPr/>
    </dgm:pt>
    <dgm:pt modelId="{B5D13769-A0C9-40DC-93C1-39E59B8E997A}" type="pres">
      <dgm:prSet presAssocID="{89A3BC24-9552-43F4-BE76-F20C252C0B33}" presName="conn" presStyleLbl="parChTrans1D2" presStyleIdx="0" presStyleCnt="1"/>
      <dgm:spPr/>
      <dgm:t>
        <a:bodyPr/>
        <a:lstStyle/>
        <a:p>
          <a:endParaRPr lang="zh-CHS" altLang="en-US"/>
        </a:p>
      </dgm:t>
    </dgm:pt>
    <dgm:pt modelId="{A2894DD8-1A06-4F96-8704-5382DA5D0DC7}" type="pres">
      <dgm:prSet presAssocID="{89A3BC24-9552-43F4-BE76-F20C252C0B33}" presName="extraNode" presStyleLbl="node1" presStyleIdx="0" presStyleCnt="6"/>
      <dgm:spPr/>
    </dgm:pt>
    <dgm:pt modelId="{11F271C0-76C9-4180-827A-41F9ADD99D55}" type="pres">
      <dgm:prSet presAssocID="{89A3BC24-9552-43F4-BE76-F20C252C0B33}" presName="dstNode" presStyleLbl="node1" presStyleIdx="0" presStyleCnt="6"/>
      <dgm:spPr/>
    </dgm:pt>
    <dgm:pt modelId="{527096E2-BA3C-43B1-8B00-3DD0F095E30C}" type="pres">
      <dgm:prSet presAssocID="{6364E474-37B5-421A-999D-7D5699B1EF0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4150D20F-4E37-4C60-A31B-BC28092F3D5D}" type="pres">
      <dgm:prSet presAssocID="{6364E474-37B5-421A-999D-7D5699B1EF0F}" presName="accent_1" presStyleCnt="0"/>
      <dgm:spPr/>
    </dgm:pt>
    <dgm:pt modelId="{A6B70328-ACE2-4F17-9FCC-354B727C7E98}" type="pres">
      <dgm:prSet presAssocID="{6364E474-37B5-421A-999D-7D5699B1EF0F}" presName="accentRepeatNode" presStyleLbl="solidFgAcc1" presStyleIdx="0" presStyleCnt="6"/>
      <dgm:spPr/>
    </dgm:pt>
    <dgm:pt modelId="{9C12A698-F924-4731-92B0-D31480E17CCC}" type="pres">
      <dgm:prSet presAssocID="{6CAC7634-999F-4A39-8415-873F8A97800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5659177C-EB04-4E05-AAAB-C605E1993D76}" type="pres">
      <dgm:prSet presAssocID="{6CAC7634-999F-4A39-8415-873F8A978007}" presName="accent_2" presStyleCnt="0"/>
      <dgm:spPr/>
    </dgm:pt>
    <dgm:pt modelId="{2A7BE70C-812F-4394-A190-92CFE20F4F01}" type="pres">
      <dgm:prSet presAssocID="{6CAC7634-999F-4A39-8415-873F8A978007}" presName="accentRepeatNode" presStyleLbl="solidFgAcc1" presStyleIdx="1" presStyleCnt="6"/>
      <dgm:spPr/>
    </dgm:pt>
    <dgm:pt modelId="{894236F4-95CA-46CB-905F-8C9671C3B9F4}" type="pres">
      <dgm:prSet presAssocID="{39E7FAE5-7A47-413C-95A1-7BC3452FE95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ECBD570B-1953-4FD1-9FA1-74689B4C3E1B}" type="pres">
      <dgm:prSet presAssocID="{39E7FAE5-7A47-413C-95A1-7BC3452FE950}" presName="accent_3" presStyleCnt="0"/>
      <dgm:spPr/>
    </dgm:pt>
    <dgm:pt modelId="{2E714CAF-5189-460A-BB7B-3B2E31C2E696}" type="pres">
      <dgm:prSet presAssocID="{39E7FAE5-7A47-413C-95A1-7BC3452FE950}" presName="accentRepeatNode" presStyleLbl="solidFgAcc1" presStyleIdx="2" presStyleCnt="6"/>
      <dgm:spPr/>
    </dgm:pt>
    <dgm:pt modelId="{D6B7FC55-82D0-4EFD-970A-03A97CBFD672}" type="pres">
      <dgm:prSet presAssocID="{B54E6E9F-39CB-49EF-ADF6-8F19F7ACCB0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B96A393B-B6E1-46CC-AAA9-5F83F04313DB}" type="pres">
      <dgm:prSet presAssocID="{B54E6E9F-39CB-49EF-ADF6-8F19F7ACCB07}" presName="accent_4" presStyleCnt="0"/>
      <dgm:spPr/>
    </dgm:pt>
    <dgm:pt modelId="{EBA6767C-C62C-4B84-A443-7B81DA54A6C8}" type="pres">
      <dgm:prSet presAssocID="{B54E6E9F-39CB-49EF-ADF6-8F19F7ACCB07}" presName="accentRepeatNode" presStyleLbl="solidFgAcc1" presStyleIdx="3" presStyleCnt="6"/>
      <dgm:spPr/>
    </dgm:pt>
    <dgm:pt modelId="{8D350F95-2715-44E0-B069-3AC099DFFA14}" type="pres">
      <dgm:prSet presAssocID="{A173B2FA-6FD8-491C-ACAA-09575010643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C7FA4AF5-F135-48BD-9760-4CABDFA5BBE3}" type="pres">
      <dgm:prSet presAssocID="{A173B2FA-6FD8-491C-ACAA-09575010643D}" presName="accent_5" presStyleCnt="0"/>
      <dgm:spPr/>
    </dgm:pt>
    <dgm:pt modelId="{886A6CC9-EA33-4484-A99E-68C76D11FB28}" type="pres">
      <dgm:prSet presAssocID="{A173B2FA-6FD8-491C-ACAA-09575010643D}" presName="accentRepeatNode" presStyleLbl="solidFgAcc1" presStyleIdx="4" presStyleCnt="6"/>
      <dgm:spPr/>
    </dgm:pt>
    <dgm:pt modelId="{CBA9916C-D463-4A36-B752-42610CCD5BAC}" type="pres">
      <dgm:prSet presAssocID="{B42A5095-2F3C-4BF0-A073-1AA34A0536B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A19F602C-B9FA-4149-8852-E31415AA94E5}" type="pres">
      <dgm:prSet presAssocID="{B42A5095-2F3C-4BF0-A073-1AA34A0536B2}" presName="accent_6" presStyleCnt="0"/>
      <dgm:spPr/>
    </dgm:pt>
    <dgm:pt modelId="{C7EA6EA7-0D6B-4801-8CDA-6FC03987278B}" type="pres">
      <dgm:prSet presAssocID="{B42A5095-2F3C-4BF0-A073-1AA34A0536B2}" presName="accentRepeatNode" presStyleLbl="solidFgAcc1" presStyleIdx="5" presStyleCnt="6"/>
      <dgm:spPr/>
    </dgm:pt>
  </dgm:ptLst>
  <dgm:cxnLst>
    <dgm:cxn modelId="{71608CCD-976A-488B-8714-E0832F7FECD8}" type="presOf" srcId="{3C7247D2-DFCC-4C42-AC3C-E78DDBE6BFEA}" destId="{B5D13769-A0C9-40DC-93C1-39E59B8E997A}" srcOrd="0" destOrd="0" presId="urn:microsoft.com/office/officeart/2008/layout/VerticalCurvedList"/>
    <dgm:cxn modelId="{CAB8AC77-260B-4313-A293-1A5DD61DC6A0}" type="presOf" srcId="{6CAC7634-999F-4A39-8415-873F8A978007}" destId="{9C12A698-F924-4731-92B0-D31480E17CCC}" srcOrd="0" destOrd="0" presId="urn:microsoft.com/office/officeart/2008/layout/VerticalCurvedList"/>
    <dgm:cxn modelId="{9819A7AE-7549-4EBD-A0D3-BCD7C822577D}" type="presOf" srcId="{B42A5095-2F3C-4BF0-A073-1AA34A0536B2}" destId="{CBA9916C-D463-4A36-B752-42610CCD5BAC}" srcOrd="0" destOrd="0" presId="urn:microsoft.com/office/officeart/2008/layout/VerticalCurvedList"/>
    <dgm:cxn modelId="{0B04ED03-E05F-4067-8234-95B68BEFB3DA}" type="presOf" srcId="{B54E6E9F-39CB-49EF-ADF6-8F19F7ACCB07}" destId="{D6B7FC55-82D0-4EFD-970A-03A97CBFD672}" srcOrd="0" destOrd="0" presId="urn:microsoft.com/office/officeart/2008/layout/VerticalCurvedList"/>
    <dgm:cxn modelId="{4E91E0A4-6B41-4EFB-8AA8-C39A50AF6DB7}" srcId="{89A3BC24-9552-43F4-BE76-F20C252C0B33}" destId="{A173B2FA-6FD8-491C-ACAA-09575010643D}" srcOrd="4" destOrd="0" parTransId="{1B071751-5291-4D50-B2F7-72949A27AE0B}" sibTransId="{F2EFAF5D-D62B-4708-A134-C08F90CD2A7F}"/>
    <dgm:cxn modelId="{7AE1122A-5733-4FCF-B3EF-951D58CB3ADA}" srcId="{89A3BC24-9552-43F4-BE76-F20C252C0B33}" destId="{6CAC7634-999F-4A39-8415-873F8A978007}" srcOrd="1" destOrd="0" parTransId="{B7E40667-978B-4E57-966D-D28E8B29FA3B}" sibTransId="{5682E4CC-A9B5-4791-847C-0482EF4E872F}"/>
    <dgm:cxn modelId="{52ACE1B3-4BB8-47C9-99A4-051BCEE5F6A8}" type="presOf" srcId="{89A3BC24-9552-43F4-BE76-F20C252C0B33}" destId="{2F351E00-6A46-4B32-BB8C-2081ECD76DE8}" srcOrd="0" destOrd="0" presId="urn:microsoft.com/office/officeart/2008/layout/VerticalCurvedList"/>
    <dgm:cxn modelId="{40672F2E-E1D8-4BE1-B61E-D3A53F5D048E}" srcId="{89A3BC24-9552-43F4-BE76-F20C252C0B33}" destId="{6364E474-37B5-421A-999D-7D5699B1EF0F}" srcOrd="0" destOrd="0" parTransId="{E538BED4-1ADC-4CD5-A916-887E5D2375C8}" sibTransId="{3C7247D2-DFCC-4C42-AC3C-E78DDBE6BFEA}"/>
    <dgm:cxn modelId="{16C41D4E-BD6F-4BAC-A1C7-219B111F87CE}" srcId="{89A3BC24-9552-43F4-BE76-F20C252C0B33}" destId="{B54E6E9F-39CB-49EF-ADF6-8F19F7ACCB07}" srcOrd="3" destOrd="0" parTransId="{8DF638C9-B4DD-499D-ABD7-126E910F8ADB}" sibTransId="{DE5B2DD8-4814-4159-860B-33F9F4AF1CFE}"/>
    <dgm:cxn modelId="{E4621C8F-2B92-44AE-9873-51E51845CF4B}" type="presOf" srcId="{A173B2FA-6FD8-491C-ACAA-09575010643D}" destId="{8D350F95-2715-44E0-B069-3AC099DFFA14}" srcOrd="0" destOrd="0" presId="urn:microsoft.com/office/officeart/2008/layout/VerticalCurvedList"/>
    <dgm:cxn modelId="{2DBF99C1-5B6F-4830-A4DD-5F3B30CD7F42}" srcId="{89A3BC24-9552-43F4-BE76-F20C252C0B33}" destId="{B42A5095-2F3C-4BF0-A073-1AA34A0536B2}" srcOrd="5" destOrd="0" parTransId="{717AAEEE-B272-4610-BC55-0DDBA2E5E9F6}" sibTransId="{92162182-0D94-4413-8518-EFBE6E903854}"/>
    <dgm:cxn modelId="{E39C60AB-2CDC-4E47-8B47-1929492C6EF9}" srcId="{89A3BC24-9552-43F4-BE76-F20C252C0B33}" destId="{39E7FAE5-7A47-413C-95A1-7BC3452FE950}" srcOrd="2" destOrd="0" parTransId="{7EB01741-AFEE-443F-A64E-81F37CA48556}" sibTransId="{87FD76CF-0863-4988-9A95-BACD935AF6F8}"/>
    <dgm:cxn modelId="{8D150841-FFFB-4622-8D9C-E2DF739D46DE}" type="presOf" srcId="{6364E474-37B5-421A-999D-7D5699B1EF0F}" destId="{527096E2-BA3C-43B1-8B00-3DD0F095E30C}" srcOrd="0" destOrd="0" presId="urn:microsoft.com/office/officeart/2008/layout/VerticalCurvedList"/>
    <dgm:cxn modelId="{F2AE94F4-1796-4094-9211-FD880E094532}" type="presOf" srcId="{39E7FAE5-7A47-413C-95A1-7BC3452FE950}" destId="{894236F4-95CA-46CB-905F-8C9671C3B9F4}" srcOrd="0" destOrd="0" presId="urn:microsoft.com/office/officeart/2008/layout/VerticalCurvedList"/>
    <dgm:cxn modelId="{40B7BCE5-D0DE-49ED-8525-414B872937D4}" type="presParOf" srcId="{2F351E00-6A46-4B32-BB8C-2081ECD76DE8}" destId="{8D0B0334-EFC4-4DFF-91A0-CAD65A7469F4}" srcOrd="0" destOrd="0" presId="urn:microsoft.com/office/officeart/2008/layout/VerticalCurvedList"/>
    <dgm:cxn modelId="{B9854B4B-A69B-4BEF-BF6C-9123F408C53A}" type="presParOf" srcId="{8D0B0334-EFC4-4DFF-91A0-CAD65A7469F4}" destId="{3E138206-F87C-4E5C-B8C1-CF8652EEA9A6}" srcOrd="0" destOrd="0" presId="urn:microsoft.com/office/officeart/2008/layout/VerticalCurvedList"/>
    <dgm:cxn modelId="{3AA9E310-3CD0-4D4C-AB6E-4E831191BA89}" type="presParOf" srcId="{3E138206-F87C-4E5C-B8C1-CF8652EEA9A6}" destId="{306A6CDF-76EC-4236-860A-4E62E9D04DA2}" srcOrd="0" destOrd="0" presId="urn:microsoft.com/office/officeart/2008/layout/VerticalCurvedList"/>
    <dgm:cxn modelId="{2682419D-C6FD-4D37-A756-04B6A96033E5}" type="presParOf" srcId="{3E138206-F87C-4E5C-B8C1-CF8652EEA9A6}" destId="{B5D13769-A0C9-40DC-93C1-39E59B8E997A}" srcOrd="1" destOrd="0" presId="urn:microsoft.com/office/officeart/2008/layout/VerticalCurvedList"/>
    <dgm:cxn modelId="{B139F1CD-7ADA-4050-8821-DB13DE3C1A7A}" type="presParOf" srcId="{3E138206-F87C-4E5C-B8C1-CF8652EEA9A6}" destId="{A2894DD8-1A06-4F96-8704-5382DA5D0DC7}" srcOrd="2" destOrd="0" presId="urn:microsoft.com/office/officeart/2008/layout/VerticalCurvedList"/>
    <dgm:cxn modelId="{4F30397B-795C-4DB5-A435-316F266A3A8C}" type="presParOf" srcId="{3E138206-F87C-4E5C-B8C1-CF8652EEA9A6}" destId="{11F271C0-76C9-4180-827A-41F9ADD99D55}" srcOrd="3" destOrd="0" presId="urn:microsoft.com/office/officeart/2008/layout/VerticalCurvedList"/>
    <dgm:cxn modelId="{23E2C80A-F9D1-4845-9768-361E8BF8B6BA}" type="presParOf" srcId="{8D0B0334-EFC4-4DFF-91A0-CAD65A7469F4}" destId="{527096E2-BA3C-43B1-8B00-3DD0F095E30C}" srcOrd="1" destOrd="0" presId="urn:microsoft.com/office/officeart/2008/layout/VerticalCurvedList"/>
    <dgm:cxn modelId="{CE5C749E-ADF5-4E9F-B2B1-F848B9D38ED3}" type="presParOf" srcId="{8D0B0334-EFC4-4DFF-91A0-CAD65A7469F4}" destId="{4150D20F-4E37-4C60-A31B-BC28092F3D5D}" srcOrd="2" destOrd="0" presId="urn:microsoft.com/office/officeart/2008/layout/VerticalCurvedList"/>
    <dgm:cxn modelId="{B9D5BFBC-2E19-457D-B761-29901D3FF4C4}" type="presParOf" srcId="{4150D20F-4E37-4C60-A31B-BC28092F3D5D}" destId="{A6B70328-ACE2-4F17-9FCC-354B727C7E98}" srcOrd="0" destOrd="0" presId="urn:microsoft.com/office/officeart/2008/layout/VerticalCurvedList"/>
    <dgm:cxn modelId="{0FF6228A-83F9-4F8C-BAB7-AF3BB3FF5E9C}" type="presParOf" srcId="{8D0B0334-EFC4-4DFF-91A0-CAD65A7469F4}" destId="{9C12A698-F924-4731-92B0-D31480E17CCC}" srcOrd="3" destOrd="0" presId="urn:microsoft.com/office/officeart/2008/layout/VerticalCurvedList"/>
    <dgm:cxn modelId="{0D3DFC49-1474-48AC-91E7-ECF31C19F9E0}" type="presParOf" srcId="{8D0B0334-EFC4-4DFF-91A0-CAD65A7469F4}" destId="{5659177C-EB04-4E05-AAAB-C605E1993D76}" srcOrd="4" destOrd="0" presId="urn:microsoft.com/office/officeart/2008/layout/VerticalCurvedList"/>
    <dgm:cxn modelId="{D1ABE8CB-9BDA-4380-A587-FBD798CD8926}" type="presParOf" srcId="{5659177C-EB04-4E05-AAAB-C605E1993D76}" destId="{2A7BE70C-812F-4394-A190-92CFE20F4F01}" srcOrd="0" destOrd="0" presId="urn:microsoft.com/office/officeart/2008/layout/VerticalCurvedList"/>
    <dgm:cxn modelId="{45A4CE3F-EDD4-407A-AB41-1A71F01B67A8}" type="presParOf" srcId="{8D0B0334-EFC4-4DFF-91A0-CAD65A7469F4}" destId="{894236F4-95CA-46CB-905F-8C9671C3B9F4}" srcOrd="5" destOrd="0" presId="urn:microsoft.com/office/officeart/2008/layout/VerticalCurvedList"/>
    <dgm:cxn modelId="{8ED36F91-BECA-4C97-AD9F-44899AEE18E3}" type="presParOf" srcId="{8D0B0334-EFC4-4DFF-91A0-CAD65A7469F4}" destId="{ECBD570B-1953-4FD1-9FA1-74689B4C3E1B}" srcOrd="6" destOrd="0" presId="urn:microsoft.com/office/officeart/2008/layout/VerticalCurvedList"/>
    <dgm:cxn modelId="{B1B1E6BF-500F-411F-B51F-6148B3BB8110}" type="presParOf" srcId="{ECBD570B-1953-4FD1-9FA1-74689B4C3E1B}" destId="{2E714CAF-5189-460A-BB7B-3B2E31C2E696}" srcOrd="0" destOrd="0" presId="urn:microsoft.com/office/officeart/2008/layout/VerticalCurvedList"/>
    <dgm:cxn modelId="{EB884336-9731-47E4-A8E3-07634961B564}" type="presParOf" srcId="{8D0B0334-EFC4-4DFF-91A0-CAD65A7469F4}" destId="{D6B7FC55-82D0-4EFD-970A-03A97CBFD672}" srcOrd="7" destOrd="0" presId="urn:microsoft.com/office/officeart/2008/layout/VerticalCurvedList"/>
    <dgm:cxn modelId="{82128E17-4719-44CC-BB98-2E4E3D891C0A}" type="presParOf" srcId="{8D0B0334-EFC4-4DFF-91A0-CAD65A7469F4}" destId="{B96A393B-B6E1-46CC-AAA9-5F83F04313DB}" srcOrd="8" destOrd="0" presId="urn:microsoft.com/office/officeart/2008/layout/VerticalCurvedList"/>
    <dgm:cxn modelId="{6E2EFD50-9C01-458B-B171-E9DBC320E60E}" type="presParOf" srcId="{B96A393B-B6E1-46CC-AAA9-5F83F04313DB}" destId="{EBA6767C-C62C-4B84-A443-7B81DA54A6C8}" srcOrd="0" destOrd="0" presId="urn:microsoft.com/office/officeart/2008/layout/VerticalCurvedList"/>
    <dgm:cxn modelId="{9A51DB44-CB3D-4DFC-8F8C-55BC8FAC32EC}" type="presParOf" srcId="{8D0B0334-EFC4-4DFF-91A0-CAD65A7469F4}" destId="{8D350F95-2715-44E0-B069-3AC099DFFA14}" srcOrd="9" destOrd="0" presId="urn:microsoft.com/office/officeart/2008/layout/VerticalCurvedList"/>
    <dgm:cxn modelId="{125F0573-B48F-4153-8F63-DEF61EFC090D}" type="presParOf" srcId="{8D0B0334-EFC4-4DFF-91A0-CAD65A7469F4}" destId="{C7FA4AF5-F135-48BD-9760-4CABDFA5BBE3}" srcOrd="10" destOrd="0" presId="urn:microsoft.com/office/officeart/2008/layout/VerticalCurvedList"/>
    <dgm:cxn modelId="{145AAA68-D21C-452E-B559-3B573AEFD1F9}" type="presParOf" srcId="{C7FA4AF5-F135-48BD-9760-4CABDFA5BBE3}" destId="{886A6CC9-EA33-4484-A99E-68C76D11FB28}" srcOrd="0" destOrd="0" presId="urn:microsoft.com/office/officeart/2008/layout/VerticalCurvedList"/>
    <dgm:cxn modelId="{6D5C3F83-8666-4926-A46B-86DE23288D43}" type="presParOf" srcId="{8D0B0334-EFC4-4DFF-91A0-CAD65A7469F4}" destId="{CBA9916C-D463-4A36-B752-42610CCD5BAC}" srcOrd="11" destOrd="0" presId="urn:microsoft.com/office/officeart/2008/layout/VerticalCurvedList"/>
    <dgm:cxn modelId="{EC95FF04-FEA8-46F2-A646-D8172FFB00AA}" type="presParOf" srcId="{8D0B0334-EFC4-4DFF-91A0-CAD65A7469F4}" destId="{A19F602C-B9FA-4149-8852-E31415AA94E5}" srcOrd="12" destOrd="0" presId="urn:microsoft.com/office/officeart/2008/layout/VerticalCurvedList"/>
    <dgm:cxn modelId="{2F1A28D6-B57D-4457-95E7-2086C08FDB10}" type="presParOf" srcId="{A19F602C-B9FA-4149-8852-E31415AA94E5}" destId="{C7EA6EA7-0D6B-4801-8CDA-6FC0398727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B2DB2-4947-43BD-B215-293ACD0EAF45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HS" altLang="en-US"/>
        </a:p>
      </dgm:t>
    </dgm:pt>
    <dgm:pt modelId="{2B5B208E-2028-49F4-BED1-99EF75FB9176}">
      <dgm:prSet phldrT="[文本]" phldr="1"/>
      <dgm:spPr/>
      <dgm:t>
        <a:bodyPr/>
        <a:lstStyle/>
        <a:p>
          <a:endParaRPr lang="zh-CHS" altLang="en-US"/>
        </a:p>
      </dgm:t>
    </dgm:pt>
    <dgm:pt modelId="{CD19B65E-E0C6-4428-84E8-D75D68686050}" type="parTrans" cxnId="{7573A448-90A6-44FA-8A26-72E4FE480E90}">
      <dgm:prSet/>
      <dgm:spPr/>
      <dgm:t>
        <a:bodyPr/>
        <a:lstStyle/>
        <a:p>
          <a:endParaRPr lang="zh-CHS" altLang="en-US"/>
        </a:p>
      </dgm:t>
    </dgm:pt>
    <dgm:pt modelId="{43FBC16E-22C2-431B-B02B-247C92565140}" type="sibTrans" cxnId="{7573A448-90A6-44FA-8A26-72E4FE480E90}">
      <dgm:prSet/>
      <dgm:spPr/>
      <dgm:t>
        <a:bodyPr/>
        <a:lstStyle/>
        <a:p>
          <a:endParaRPr lang="zh-CHS" altLang="en-US"/>
        </a:p>
      </dgm:t>
    </dgm:pt>
    <dgm:pt modelId="{6653301F-02AA-44FD-806A-526A38F04524}">
      <dgm:prSet phldrT="[文本]"/>
      <dgm:spPr/>
      <dgm:t>
        <a:bodyPr/>
        <a:lstStyle/>
        <a:p>
          <a:r>
            <a:rPr lang="zh-CHS" altLang="en-US" dirty="0" smtClean="0"/>
            <a:t>   </a:t>
          </a:r>
          <a:r>
            <a:rPr lang="en-US" altLang="zh-CHS" dirty="0" smtClean="0"/>
            <a:t>3</a:t>
          </a:r>
          <a:r>
            <a:rPr lang="zh-CHS" altLang="en-US" dirty="0" smtClean="0"/>
            <a:t>、数据架构</a:t>
          </a:r>
          <a:endParaRPr lang="zh-CHS" altLang="en-US" dirty="0"/>
        </a:p>
      </dgm:t>
    </dgm:pt>
    <dgm:pt modelId="{188B71B7-246F-410A-9BC3-762267B3ADFD}" type="parTrans" cxnId="{7CA9444B-2445-4FC2-A1CB-E57430E5E34D}">
      <dgm:prSet/>
      <dgm:spPr/>
      <dgm:t>
        <a:bodyPr/>
        <a:lstStyle/>
        <a:p>
          <a:endParaRPr lang="zh-CHS" altLang="en-US"/>
        </a:p>
      </dgm:t>
    </dgm:pt>
    <dgm:pt modelId="{661F6373-C20A-4376-8DE2-4CA4CDFA79DD}" type="sibTrans" cxnId="{7CA9444B-2445-4FC2-A1CB-E57430E5E34D}">
      <dgm:prSet/>
      <dgm:spPr/>
      <dgm:t>
        <a:bodyPr/>
        <a:lstStyle/>
        <a:p>
          <a:endParaRPr lang="zh-CHS" altLang="en-US"/>
        </a:p>
      </dgm:t>
    </dgm:pt>
    <dgm:pt modelId="{F2FD54F2-731E-430C-86C8-92E5ED273C5F}" type="pres">
      <dgm:prSet presAssocID="{DDAB2DB2-4947-43BD-B215-293ACD0EAF4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HS" altLang="en-US"/>
        </a:p>
      </dgm:t>
    </dgm:pt>
    <dgm:pt modelId="{10E07FB2-2AE2-446D-BF32-95E898703F2A}" type="pres">
      <dgm:prSet presAssocID="{2B5B208E-2028-49F4-BED1-99EF75FB9176}" presName="parenttextcomposite" presStyleCnt="0"/>
      <dgm:spPr/>
    </dgm:pt>
    <dgm:pt modelId="{9A1347F5-4A86-4B04-A63C-00BE46A23018}" type="pres">
      <dgm:prSet presAssocID="{2B5B208E-2028-49F4-BED1-99EF75FB9176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  <dgm:pt modelId="{9778D64E-5919-46E0-A6EB-F629EF351D78}" type="pres">
      <dgm:prSet presAssocID="{2B5B208E-2028-49F4-BED1-99EF75FB9176}" presName="composite" presStyleCnt="0"/>
      <dgm:spPr/>
    </dgm:pt>
    <dgm:pt modelId="{1469A1DF-ECAA-438A-A0F2-5C476E358F55}" type="pres">
      <dgm:prSet presAssocID="{2B5B208E-2028-49F4-BED1-99EF75FB9176}" presName="chevron1" presStyleLbl="alignNode1" presStyleIdx="0" presStyleCnt="7"/>
      <dgm:spPr>
        <a:solidFill>
          <a:srgbClr val="FF0000"/>
        </a:solidFill>
      </dgm:spPr>
      <dgm:t>
        <a:bodyPr/>
        <a:lstStyle/>
        <a:p>
          <a:endParaRPr lang="zh-CHS" altLang="en-US"/>
        </a:p>
      </dgm:t>
    </dgm:pt>
    <dgm:pt modelId="{D55EA2C4-7CDE-437E-96AC-07B38551DB87}" type="pres">
      <dgm:prSet presAssocID="{2B5B208E-2028-49F4-BED1-99EF75FB9176}" presName="chevron2" presStyleLbl="alignNode1" presStyleIdx="1" presStyleCnt="7"/>
      <dgm:spPr>
        <a:solidFill>
          <a:srgbClr val="FF0000"/>
        </a:solidFill>
      </dgm:spPr>
    </dgm:pt>
    <dgm:pt modelId="{60C78A2D-1EF9-4E5E-8A8E-C7D6A7F865A4}" type="pres">
      <dgm:prSet presAssocID="{2B5B208E-2028-49F4-BED1-99EF75FB9176}" presName="chevron3" presStyleLbl="alignNode1" presStyleIdx="2" presStyleCnt="7"/>
      <dgm:spPr>
        <a:solidFill>
          <a:srgbClr val="FF0000"/>
        </a:solidFill>
      </dgm:spPr>
    </dgm:pt>
    <dgm:pt modelId="{8AF5A5BA-5014-45D9-8279-46EE0CF152E4}" type="pres">
      <dgm:prSet presAssocID="{2B5B208E-2028-49F4-BED1-99EF75FB9176}" presName="chevron4" presStyleLbl="alignNode1" presStyleIdx="3" presStyleCnt="7"/>
      <dgm:spPr>
        <a:solidFill>
          <a:srgbClr val="FF0000"/>
        </a:solidFill>
      </dgm:spPr>
      <dgm:t>
        <a:bodyPr/>
        <a:lstStyle/>
        <a:p>
          <a:endParaRPr lang="zh-CHS" altLang="en-US"/>
        </a:p>
      </dgm:t>
    </dgm:pt>
    <dgm:pt modelId="{A87DD1EA-D51E-4871-9C2A-23FD83F3D161}" type="pres">
      <dgm:prSet presAssocID="{2B5B208E-2028-49F4-BED1-99EF75FB9176}" presName="chevron5" presStyleLbl="alignNode1" presStyleIdx="4" presStyleCnt="7"/>
      <dgm:spPr>
        <a:solidFill>
          <a:srgbClr val="FF0000"/>
        </a:solidFill>
      </dgm:spPr>
    </dgm:pt>
    <dgm:pt modelId="{EFA35BE6-B05A-4F0E-BE6B-53059B54FF7B}" type="pres">
      <dgm:prSet presAssocID="{2B5B208E-2028-49F4-BED1-99EF75FB9176}" presName="chevron6" presStyleLbl="alignNode1" presStyleIdx="5" presStyleCnt="7"/>
      <dgm:spPr>
        <a:solidFill>
          <a:srgbClr val="FF0000"/>
        </a:solidFill>
      </dgm:spPr>
    </dgm:pt>
    <dgm:pt modelId="{1978AD57-C91D-443F-A690-7296D353A3AE}" type="pres">
      <dgm:prSet presAssocID="{2B5B208E-2028-49F4-BED1-99EF75FB9176}" presName="chevron7" presStyleLbl="alignNode1" presStyleIdx="6" presStyleCnt="7"/>
      <dgm:spPr>
        <a:solidFill>
          <a:srgbClr val="FF0000"/>
        </a:solidFill>
      </dgm:spPr>
    </dgm:pt>
    <dgm:pt modelId="{434517CE-01F9-4C16-9F95-0D9A609F1943}" type="pres">
      <dgm:prSet presAssocID="{2B5B208E-2028-49F4-BED1-99EF75FB9176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HS" altLang="en-US"/>
        </a:p>
      </dgm:t>
    </dgm:pt>
  </dgm:ptLst>
  <dgm:cxnLst>
    <dgm:cxn modelId="{7CA9444B-2445-4FC2-A1CB-E57430E5E34D}" srcId="{2B5B208E-2028-49F4-BED1-99EF75FB9176}" destId="{6653301F-02AA-44FD-806A-526A38F04524}" srcOrd="0" destOrd="0" parTransId="{188B71B7-246F-410A-9BC3-762267B3ADFD}" sibTransId="{661F6373-C20A-4376-8DE2-4CA4CDFA79DD}"/>
    <dgm:cxn modelId="{FEDC11AC-8115-4BD7-8A69-9F9E625522C7}" type="presOf" srcId="{2B5B208E-2028-49F4-BED1-99EF75FB9176}" destId="{9A1347F5-4A86-4B04-A63C-00BE46A23018}" srcOrd="0" destOrd="0" presId="urn:microsoft.com/office/officeart/2008/layout/VerticalAccentList"/>
    <dgm:cxn modelId="{4A13AAF3-522C-4061-B5CB-507B3C56B23E}" type="presOf" srcId="{DDAB2DB2-4947-43BD-B215-293ACD0EAF45}" destId="{F2FD54F2-731E-430C-86C8-92E5ED273C5F}" srcOrd="0" destOrd="0" presId="urn:microsoft.com/office/officeart/2008/layout/VerticalAccentList"/>
    <dgm:cxn modelId="{B37EE154-0EEE-45B6-9804-F3AF3A4CE0C7}" type="presOf" srcId="{6653301F-02AA-44FD-806A-526A38F04524}" destId="{434517CE-01F9-4C16-9F95-0D9A609F1943}" srcOrd="0" destOrd="0" presId="urn:microsoft.com/office/officeart/2008/layout/VerticalAccentList"/>
    <dgm:cxn modelId="{7573A448-90A6-44FA-8A26-72E4FE480E90}" srcId="{DDAB2DB2-4947-43BD-B215-293ACD0EAF45}" destId="{2B5B208E-2028-49F4-BED1-99EF75FB9176}" srcOrd="0" destOrd="0" parTransId="{CD19B65E-E0C6-4428-84E8-D75D68686050}" sibTransId="{43FBC16E-22C2-431B-B02B-247C92565140}"/>
    <dgm:cxn modelId="{8EFC7FC8-4E38-4558-9D8D-38F914E17CED}" type="presParOf" srcId="{F2FD54F2-731E-430C-86C8-92E5ED273C5F}" destId="{10E07FB2-2AE2-446D-BF32-95E898703F2A}" srcOrd="0" destOrd="0" presId="urn:microsoft.com/office/officeart/2008/layout/VerticalAccentList"/>
    <dgm:cxn modelId="{1F262758-03DE-42E9-8033-1AEAA58B6C63}" type="presParOf" srcId="{10E07FB2-2AE2-446D-BF32-95E898703F2A}" destId="{9A1347F5-4A86-4B04-A63C-00BE46A23018}" srcOrd="0" destOrd="0" presId="urn:microsoft.com/office/officeart/2008/layout/VerticalAccentList"/>
    <dgm:cxn modelId="{8F17CDD4-E41B-4479-A2B2-1898B8BD9731}" type="presParOf" srcId="{F2FD54F2-731E-430C-86C8-92E5ED273C5F}" destId="{9778D64E-5919-46E0-A6EB-F629EF351D78}" srcOrd="1" destOrd="0" presId="urn:microsoft.com/office/officeart/2008/layout/VerticalAccentList"/>
    <dgm:cxn modelId="{B59555E3-45BE-40A2-8D1C-A6F77E649BB6}" type="presParOf" srcId="{9778D64E-5919-46E0-A6EB-F629EF351D78}" destId="{1469A1DF-ECAA-438A-A0F2-5C476E358F55}" srcOrd="0" destOrd="0" presId="urn:microsoft.com/office/officeart/2008/layout/VerticalAccentList"/>
    <dgm:cxn modelId="{E077B1AB-8FF1-4675-8146-48D8CCCEB269}" type="presParOf" srcId="{9778D64E-5919-46E0-A6EB-F629EF351D78}" destId="{D55EA2C4-7CDE-437E-96AC-07B38551DB87}" srcOrd="1" destOrd="0" presId="urn:microsoft.com/office/officeart/2008/layout/VerticalAccentList"/>
    <dgm:cxn modelId="{3B35DB86-272B-4725-B25B-E3D1D391279D}" type="presParOf" srcId="{9778D64E-5919-46E0-A6EB-F629EF351D78}" destId="{60C78A2D-1EF9-4E5E-8A8E-C7D6A7F865A4}" srcOrd="2" destOrd="0" presId="urn:microsoft.com/office/officeart/2008/layout/VerticalAccentList"/>
    <dgm:cxn modelId="{30568CC2-3BF5-4B00-BD5A-DC231AAA7200}" type="presParOf" srcId="{9778D64E-5919-46E0-A6EB-F629EF351D78}" destId="{8AF5A5BA-5014-45D9-8279-46EE0CF152E4}" srcOrd="3" destOrd="0" presId="urn:microsoft.com/office/officeart/2008/layout/VerticalAccentList"/>
    <dgm:cxn modelId="{6BE4E6A6-FB28-425C-991B-D4F048993F80}" type="presParOf" srcId="{9778D64E-5919-46E0-A6EB-F629EF351D78}" destId="{A87DD1EA-D51E-4871-9C2A-23FD83F3D161}" srcOrd="4" destOrd="0" presId="urn:microsoft.com/office/officeart/2008/layout/VerticalAccentList"/>
    <dgm:cxn modelId="{3C9454F4-5BF3-463E-B3F8-E21ABC23A4F3}" type="presParOf" srcId="{9778D64E-5919-46E0-A6EB-F629EF351D78}" destId="{EFA35BE6-B05A-4F0E-BE6B-53059B54FF7B}" srcOrd="5" destOrd="0" presId="urn:microsoft.com/office/officeart/2008/layout/VerticalAccentList"/>
    <dgm:cxn modelId="{9AC25BB4-7642-4AE5-AD7E-58217BB405D8}" type="presParOf" srcId="{9778D64E-5919-46E0-A6EB-F629EF351D78}" destId="{1978AD57-C91D-443F-A690-7296D353A3AE}" srcOrd="6" destOrd="0" presId="urn:microsoft.com/office/officeart/2008/layout/VerticalAccentList"/>
    <dgm:cxn modelId="{D8DB9D71-C03F-45A8-B9D7-ACBCF51FF42D}" type="presParOf" srcId="{9778D64E-5919-46E0-A6EB-F629EF351D78}" destId="{434517CE-01F9-4C16-9F95-0D9A609F194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47F5-4A86-4B04-A63C-00BE46A23018}">
      <dsp:nvSpPr>
        <dsp:cNvPr id="0" name=""/>
        <dsp:cNvSpPr/>
      </dsp:nvSpPr>
      <dsp:spPr>
        <a:xfrm>
          <a:off x="91744" y="1274618"/>
          <a:ext cx="5486400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HS" altLang="en-US" sz="2300" kern="1200"/>
        </a:p>
      </dsp:txBody>
      <dsp:txXfrm>
        <a:off x="91744" y="1274618"/>
        <a:ext cx="5486400" cy="498763"/>
      </dsp:txXfrm>
    </dsp:sp>
    <dsp:sp modelId="{1469A1DF-ECAA-438A-A0F2-5C476E358F55}">
      <dsp:nvSpPr>
        <dsp:cNvPr id="0" name=""/>
        <dsp:cNvSpPr/>
      </dsp:nvSpPr>
      <dsp:spPr>
        <a:xfrm>
          <a:off x="91744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EA2C4-7CDE-437E-96AC-07B38551DB87}">
      <dsp:nvSpPr>
        <dsp:cNvPr id="0" name=""/>
        <dsp:cNvSpPr/>
      </dsp:nvSpPr>
      <dsp:spPr>
        <a:xfrm>
          <a:off x="862888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78A2D-1EF9-4E5E-8A8E-C7D6A7F865A4}">
      <dsp:nvSpPr>
        <dsp:cNvPr id="0" name=""/>
        <dsp:cNvSpPr/>
      </dsp:nvSpPr>
      <dsp:spPr>
        <a:xfrm>
          <a:off x="1634642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5A5BA-5014-45D9-8279-46EE0CF152E4}">
      <dsp:nvSpPr>
        <dsp:cNvPr id="0" name=""/>
        <dsp:cNvSpPr/>
      </dsp:nvSpPr>
      <dsp:spPr>
        <a:xfrm>
          <a:off x="2405786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DD1EA-D51E-4871-9C2A-23FD83F3D161}">
      <dsp:nvSpPr>
        <dsp:cNvPr id="0" name=""/>
        <dsp:cNvSpPr/>
      </dsp:nvSpPr>
      <dsp:spPr>
        <a:xfrm>
          <a:off x="3177539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5BE6-B05A-4F0E-BE6B-53059B54FF7B}">
      <dsp:nvSpPr>
        <dsp:cNvPr id="0" name=""/>
        <dsp:cNvSpPr/>
      </dsp:nvSpPr>
      <dsp:spPr>
        <a:xfrm>
          <a:off x="3948684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AD57-C91D-443F-A690-7296D353A3AE}">
      <dsp:nvSpPr>
        <dsp:cNvPr id="0" name=""/>
        <dsp:cNvSpPr/>
      </dsp:nvSpPr>
      <dsp:spPr>
        <a:xfrm>
          <a:off x="4720437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517CE-01F9-4C16-9F95-0D9A609F1943}">
      <dsp:nvSpPr>
        <dsp:cNvPr id="0" name=""/>
        <dsp:cNvSpPr/>
      </dsp:nvSpPr>
      <dsp:spPr>
        <a:xfrm>
          <a:off x="91744" y="1874981"/>
          <a:ext cx="5557723" cy="81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HS" altLang="en-US" sz="3600" kern="1200" dirty="0" smtClean="0"/>
            <a:t>   </a:t>
          </a:r>
          <a:r>
            <a:rPr lang="en-US" altLang="zh-CHS" sz="3600" kern="1200" dirty="0" smtClean="0"/>
            <a:t>1</a:t>
          </a:r>
          <a:r>
            <a:rPr lang="zh-CHS" altLang="en-US" sz="3600" kern="1200" dirty="0" smtClean="0"/>
            <a:t>、基础架构</a:t>
          </a:r>
          <a:endParaRPr lang="zh-CHS" altLang="en-US" sz="3600" kern="1200" dirty="0"/>
        </a:p>
      </dsp:txBody>
      <dsp:txXfrm>
        <a:off x="91744" y="1874981"/>
        <a:ext cx="5557723" cy="81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47F5-4A86-4B04-A63C-00BE46A23018}">
      <dsp:nvSpPr>
        <dsp:cNvPr id="0" name=""/>
        <dsp:cNvSpPr/>
      </dsp:nvSpPr>
      <dsp:spPr>
        <a:xfrm>
          <a:off x="91744" y="1274618"/>
          <a:ext cx="5486400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HS" altLang="en-US" sz="2300" kern="1200"/>
        </a:p>
      </dsp:txBody>
      <dsp:txXfrm>
        <a:off x="91744" y="1274618"/>
        <a:ext cx="5486400" cy="498763"/>
      </dsp:txXfrm>
    </dsp:sp>
    <dsp:sp modelId="{1469A1DF-ECAA-438A-A0F2-5C476E358F55}">
      <dsp:nvSpPr>
        <dsp:cNvPr id="0" name=""/>
        <dsp:cNvSpPr/>
      </dsp:nvSpPr>
      <dsp:spPr>
        <a:xfrm>
          <a:off x="91744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EA2C4-7CDE-437E-96AC-07B38551DB87}">
      <dsp:nvSpPr>
        <dsp:cNvPr id="0" name=""/>
        <dsp:cNvSpPr/>
      </dsp:nvSpPr>
      <dsp:spPr>
        <a:xfrm>
          <a:off x="862888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78A2D-1EF9-4E5E-8A8E-C7D6A7F865A4}">
      <dsp:nvSpPr>
        <dsp:cNvPr id="0" name=""/>
        <dsp:cNvSpPr/>
      </dsp:nvSpPr>
      <dsp:spPr>
        <a:xfrm>
          <a:off x="1634642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5A5BA-5014-45D9-8279-46EE0CF152E4}">
      <dsp:nvSpPr>
        <dsp:cNvPr id="0" name=""/>
        <dsp:cNvSpPr/>
      </dsp:nvSpPr>
      <dsp:spPr>
        <a:xfrm>
          <a:off x="2405786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DD1EA-D51E-4871-9C2A-23FD83F3D161}">
      <dsp:nvSpPr>
        <dsp:cNvPr id="0" name=""/>
        <dsp:cNvSpPr/>
      </dsp:nvSpPr>
      <dsp:spPr>
        <a:xfrm>
          <a:off x="3177539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5BE6-B05A-4F0E-BE6B-53059B54FF7B}">
      <dsp:nvSpPr>
        <dsp:cNvPr id="0" name=""/>
        <dsp:cNvSpPr/>
      </dsp:nvSpPr>
      <dsp:spPr>
        <a:xfrm>
          <a:off x="3948684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AD57-C91D-443F-A690-7296D353A3AE}">
      <dsp:nvSpPr>
        <dsp:cNvPr id="0" name=""/>
        <dsp:cNvSpPr/>
      </dsp:nvSpPr>
      <dsp:spPr>
        <a:xfrm>
          <a:off x="4720437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517CE-01F9-4C16-9F95-0D9A609F1943}">
      <dsp:nvSpPr>
        <dsp:cNvPr id="0" name=""/>
        <dsp:cNvSpPr/>
      </dsp:nvSpPr>
      <dsp:spPr>
        <a:xfrm>
          <a:off x="91744" y="1874981"/>
          <a:ext cx="5557723" cy="81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HS" altLang="en-US" sz="3600" kern="1200" dirty="0" smtClean="0"/>
            <a:t>   </a:t>
          </a:r>
          <a:r>
            <a:rPr lang="en-US" altLang="zh-CHS" sz="3600" kern="1200" dirty="0" smtClean="0"/>
            <a:t>2</a:t>
          </a:r>
          <a:r>
            <a:rPr lang="zh-CHS" altLang="en-US" sz="3600" kern="1200" dirty="0" smtClean="0"/>
            <a:t>、应用架构</a:t>
          </a:r>
          <a:endParaRPr lang="zh-CHS" altLang="en-US" sz="3600" kern="1200" dirty="0"/>
        </a:p>
      </dsp:txBody>
      <dsp:txXfrm>
        <a:off x="91744" y="1874981"/>
        <a:ext cx="5557723" cy="812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13769-A0C9-40DC-93C1-39E59B8E997A}">
      <dsp:nvSpPr>
        <dsp:cNvPr id="0" name=""/>
        <dsp:cNvSpPr/>
      </dsp:nvSpPr>
      <dsp:spPr>
        <a:xfrm>
          <a:off x="-5862135" y="-897147"/>
          <a:ext cx="6978870" cy="6978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096E2-BA3C-43B1-8B00-3DD0F095E30C}">
      <dsp:nvSpPr>
        <dsp:cNvPr id="0" name=""/>
        <dsp:cNvSpPr/>
      </dsp:nvSpPr>
      <dsp:spPr>
        <a:xfrm>
          <a:off x="416020" y="273019"/>
          <a:ext cx="5607094" cy="5458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HS" sz="2800" kern="1200" dirty="0" smtClean="0"/>
            <a:t>Nginx</a:t>
          </a:r>
          <a:r>
            <a:rPr lang="zh-CHS" altLang="en-US" sz="2800" kern="1200" dirty="0" smtClean="0"/>
            <a:t>、</a:t>
          </a:r>
          <a:r>
            <a:rPr lang="en-US" altLang="zh-CHS" sz="2800" kern="1200" dirty="0" err="1" smtClean="0"/>
            <a:t>Lua</a:t>
          </a:r>
          <a:endParaRPr lang="zh-CHS" altLang="en-US" sz="2800" kern="1200" dirty="0"/>
        </a:p>
      </dsp:txBody>
      <dsp:txXfrm>
        <a:off x="416020" y="273019"/>
        <a:ext cx="5607094" cy="545832"/>
      </dsp:txXfrm>
    </dsp:sp>
    <dsp:sp modelId="{A6B70328-ACE2-4F17-9FCC-354B727C7E98}">
      <dsp:nvSpPr>
        <dsp:cNvPr id="0" name=""/>
        <dsp:cNvSpPr/>
      </dsp:nvSpPr>
      <dsp:spPr>
        <a:xfrm>
          <a:off x="74875" y="204790"/>
          <a:ext cx="682290" cy="6822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2A698-F924-4731-92B0-D31480E17CCC}">
      <dsp:nvSpPr>
        <dsp:cNvPr id="0" name=""/>
        <dsp:cNvSpPr/>
      </dsp:nvSpPr>
      <dsp:spPr>
        <a:xfrm>
          <a:off x="865004" y="1091664"/>
          <a:ext cx="5158110" cy="5458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Restful</a:t>
          </a:r>
          <a:r>
            <a:rPr lang="zh-CHS" altLang="en-US" sz="2800" kern="1200" dirty="0" smtClean="0"/>
            <a:t>、</a:t>
          </a:r>
          <a:r>
            <a:rPr lang="en-US" altLang="zh-CHS" sz="2800" kern="1200" dirty="0" smtClean="0"/>
            <a:t>Dubbo</a:t>
          </a:r>
          <a:endParaRPr lang="zh-CHS" altLang="en-US" sz="2800" kern="1200" dirty="0"/>
        </a:p>
      </dsp:txBody>
      <dsp:txXfrm>
        <a:off x="865004" y="1091664"/>
        <a:ext cx="5158110" cy="545832"/>
      </dsp:txXfrm>
    </dsp:sp>
    <dsp:sp modelId="{2A7BE70C-812F-4394-A190-92CFE20F4F01}">
      <dsp:nvSpPr>
        <dsp:cNvPr id="0" name=""/>
        <dsp:cNvSpPr/>
      </dsp:nvSpPr>
      <dsp:spPr>
        <a:xfrm>
          <a:off x="523859" y="1023435"/>
          <a:ext cx="682290" cy="6822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236F4-95CA-46CB-905F-8C9671C3B9F4}">
      <dsp:nvSpPr>
        <dsp:cNvPr id="0" name=""/>
        <dsp:cNvSpPr/>
      </dsp:nvSpPr>
      <dsp:spPr>
        <a:xfrm>
          <a:off x="1070314" y="1910308"/>
          <a:ext cx="4952800" cy="5458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HS" sz="2800" kern="1200" dirty="0" err="1" smtClean="0"/>
            <a:t>Springmvc</a:t>
          </a:r>
          <a:r>
            <a:rPr lang="zh-CHS" altLang="en-US" sz="2800" kern="1200" dirty="0" smtClean="0"/>
            <a:t>、</a:t>
          </a:r>
          <a:r>
            <a:rPr lang="en-US" altLang="zh-CHS" sz="2800" kern="1200" dirty="0" err="1" smtClean="0"/>
            <a:t>Mybatis</a:t>
          </a:r>
          <a:endParaRPr lang="zh-CHS" altLang="en-US" sz="2800" kern="1200" dirty="0"/>
        </a:p>
      </dsp:txBody>
      <dsp:txXfrm>
        <a:off x="1070314" y="1910308"/>
        <a:ext cx="4952800" cy="545832"/>
      </dsp:txXfrm>
    </dsp:sp>
    <dsp:sp modelId="{2E714CAF-5189-460A-BB7B-3B2E31C2E696}">
      <dsp:nvSpPr>
        <dsp:cNvPr id="0" name=""/>
        <dsp:cNvSpPr/>
      </dsp:nvSpPr>
      <dsp:spPr>
        <a:xfrm>
          <a:off x="729169" y="1842079"/>
          <a:ext cx="682290" cy="6822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7FC55-82D0-4EFD-970A-03A97CBFD672}">
      <dsp:nvSpPr>
        <dsp:cNvPr id="0" name=""/>
        <dsp:cNvSpPr/>
      </dsp:nvSpPr>
      <dsp:spPr>
        <a:xfrm>
          <a:off x="1070314" y="2728434"/>
          <a:ext cx="4952800" cy="5458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HS" sz="2800" kern="1200" dirty="0" smtClean="0"/>
            <a:t>Schedule</a:t>
          </a:r>
          <a:endParaRPr lang="zh-CHS" altLang="en-US" sz="2800" kern="1200" dirty="0"/>
        </a:p>
      </dsp:txBody>
      <dsp:txXfrm>
        <a:off x="1070314" y="2728434"/>
        <a:ext cx="4952800" cy="545832"/>
      </dsp:txXfrm>
    </dsp:sp>
    <dsp:sp modelId="{EBA6767C-C62C-4B84-A443-7B81DA54A6C8}">
      <dsp:nvSpPr>
        <dsp:cNvPr id="0" name=""/>
        <dsp:cNvSpPr/>
      </dsp:nvSpPr>
      <dsp:spPr>
        <a:xfrm>
          <a:off x="729169" y="2660205"/>
          <a:ext cx="682290" cy="6822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50F95-2715-44E0-B069-3AC099DFFA14}">
      <dsp:nvSpPr>
        <dsp:cNvPr id="0" name=""/>
        <dsp:cNvSpPr/>
      </dsp:nvSpPr>
      <dsp:spPr>
        <a:xfrm>
          <a:off x="865004" y="3547079"/>
          <a:ext cx="5158110" cy="5458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HS" sz="2800" kern="1200" dirty="0" smtClean="0"/>
            <a:t>Mysql</a:t>
          </a:r>
          <a:r>
            <a:rPr lang="zh-CHS" altLang="en-US" sz="2800" kern="1200" dirty="0" smtClean="0"/>
            <a:t>、</a:t>
          </a:r>
          <a:r>
            <a:rPr lang="en-US" altLang="zh-CHS" sz="2800" kern="1200" dirty="0" smtClean="0"/>
            <a:t>MQ</a:t>
          </a:r>
          <a:r>
            <a:rPr lang="zh-CHS" altLang="en-US" sz="2800" kern="1200" dirty="0" smtClean="0"/>
            <a:t>、</a:t>
          </a:r>
          <a:r>
            <a:rPr lang="en-US" altLang="zh-CHS" sz="2800" kern="1200" dirty="0" smtClean="0"/>
            <a:t>Redis</a:t>
          </a:r>
          <a:endParaRPr lang="zh-CHS" altLang="en-US" sz="2800" kern="1200" dirty="0"/>
        </a:p>
      </dsp:txBody>
      <dsp:txXfrm>
        <a:off x="865004" y="3547079"/>
        <a:ext cx="5158110" cy="545832"/>
      </dsp:txXfrm>
    </dsp:sp>
    <dsp:sp modelId="{886A6CC9-EA33-4484-A99E-68C76D11FB28}">
      <dsp:nvSpPr>
        <dsp:cNvPr id="0" name=""/>
        <dsp:cNvSpPr/>
      </dsp:nvSpPr>
      <dsp:spPr>
        <a:xfrm>
          <a:off x="523859" y="3478850"/>
          <a:ext cx="682290" cy="6822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9916C-D463-4A36-B752-42610CCD5BAC}">
      <dsp:nvSpPr>
        <dsp:cNvPr id="0" name=""/>
        <dsp:cNvSpPr/>
      </dsp:nvSpPr>
      <dsp:spPr>
        <a:xfrm>
          <a:off x="416020" y="4365724"/>
          <a:ext cx="5607094" cy="5458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err="1" smtClean="0"/>
            <a:t>Elasticsearch</a:t>
          </a:r>
          <a:r>
            <a:rPr lang="zh-CHS" altLang="en-US" sz="2800" kern="1200" dirty="0" smtClean="0"/>
            <a:t>、</a:t>
          </a:r>
          <a:r>
            <a:rPr lang="en-US" altLang="zh-CHS" sz="2800" kern="1200" dirty="0" smtClean="0"/>
            <a:t>Storm</a:t>
          </a:r>
          <a:endParaRPr lang="zh-CHS" altLang="en-US" sz="2800" kern="1200" dirty="0"/>
        </a:p>
      </dsp:txBody>
      <dsp:txXfrm>
        <a:off x="416020" y="4365724"/>
        <a:ext cx="5607094" cy="545832"/>
      </dsp:txXfrm>
    </dsp:sp>
    <dsp:sp modelId="{C7EA6EA7-0D6B-4801-8CDA-6FC03987278B}">
      <dsp:nvSpPr>
        <dsp:cNvPr id="0" name=""/>
        <dsp:cNvSpPr/>
      </dsp:nvSpPr>
      <dsp:spPr>
        <a:xfrm>
          <a:off x="74875" y="4297495"/>
          <a:ext cx="682290" cy="6822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47F5-4A86-4B04-A63C-00BE46A23018}">
      <dsp:nvSpPr>
        <dsp:cNvPr id="0" name=""/>
        <dsp:cNvSpPr/>
      </dsp:nvSpPr>
      <dsp:spPr>
        <a:xfrm>
          <a:off x="91744" y="1274618"/>
          <a:ext cx="5486400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HS" altLang="en-US" sz="2300" kern="1200"/>
        </a:p>
      </dsp:txBody>
      <dsp:txXfrm>
        <a:off x="91744" y="1274618"/>
        <a:ext cx="5486400" cy="498763"/>
      </dsp:txXfrm>
    </dsp:sp>
    <dsp:sp modelId="{1469A1DF-ECAA-438A-A0F2-5C476E358F55}">
      <dsp:nvSpPr>
        <dsp:cNvPr id="0" name=""/>
        <dsp:cNvSpPr/>
      </dsp:nvSpPr>
      <dsp:spPr>
        <a:xfrm>
          <a:off x="91744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EA2C4-7CDE-437E-96AC-07B38551DB87}">
      <dsp:nvSpPr>
        <dsp:cNvPr id="0" name=""/>
        <dsp:cNvSpPr/>
      </dsp:nvSpPr>
      <dsp:spPr>
        <a:xfrm>
          <a:off x="862888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78A2D-1EF9-4E5E-8A8E-C7D6A7F865A4}">
      <dsp:nvSpPr>
        <dsp:cNvPr id="0" name=""/>
        <dsp:cNvSpPr/>
      </dsp:nvSpPr>
      <dsp:spPr>
        <a:xfrm>
          <a:off x="1634642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5A5BA-5014-45D9-8279-46EE0CF152E4}">
      <dsp:nvSpPr>
        <dsp:cNvPr id="0" name=""/>
        <dsp:cNvSpPr/>
      </dsp:nvSpPr>
      <dsp:spPr>
        <a:xfrm>
          <a:off x="2405786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DD1EA-D51E-4871-9C2A-23FD83F3D161}">
      <dsp:nvSpPr>
        <dsp:cNvPr id="0" name=""/>
        <dsp:cNvSpPr/>
      </dsp:nvSpPr>
      <dsp:spPr>
        <a:xfrm>
          <a:off x="3177539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5BE6-B05A-4F0E-BE6B-53059B54FF7B}">
      <dsp:nvSpPr>
        <dsp:cNvPr id="0" name=""/>
        <dsp:cNvSpPr/>
      </dsp:nvSpPr>
      <dsp:spPr>
        <a:xfrm>
          <a:off x="3948684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AD57-C91D-443F-A690-7296D353A3AE}">
      <dsp:nvSpPr>
        <dsp:cNvPr id="0" name=""/>
        <dsp:cNvSpPr/>
      </dsp:nvSpPr>
      <dsp:spPr>
        <a:xfrm>
          <a:off x="4720437" y="1773381"/>
          <a:ext cx="1283817" cy="1016000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517CE-01F9-4C16-9F95-0D9A609F1943}">
      <dsp:nvSpPr>
        <dsp:cNvPr id="0" name=""/>
        <dsp:cNvSpPr/>
      </dsp:nvSpPr>
      <dsp:spPr>
        <a:xfrm>
          <a:off x="91744" y="1874981"/>
          <a:ext cx="5557723" cy="81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HS" altLang="en-US" sz="3600" kern="1200" dirty="0" smtClean="0"/>
            <a:t>   </a:t>
          </a:r>
          <a:r>
            <a:rPr lang="en-US" altLang="zh-CHS" sz="3600" kern="1200" dirty="0" smtClean="0"/>
            <a:t>3</a:t>
          </a:r>
          <a:r>
            <a:rPr lang="zh-CHS" altLang="en-US" sz="3600" kern="1200" dirty="0" smtClean="0"/>
            <a:t>、数据架构</a:t>
          </a:r>
          <a:endParaRPr lang="zh-CHS" altLang="en-US" sz="3600" kern="1200" dirty="0"/>
        </a:p>
      </dsp:txBody>
      <dsp:txXfrm>
        <a:off x="91744" y="1874981"/>
        <a:ext cx="5557723" cy="81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H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4C6AE-458F-4E5F-AF0E-2364368A8109}" type="datetimeFigureOut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H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9C28E-E5C5-4429-92F4-2D3D66FAAA52}" type="slidenum">
              <a:rPr lang="zh-CHS" altLang="en-US" smtClean="0"/>
              <a:t>‹#›</a:t>
            </a:fld>
            <a:endParaRPr lang="zh-CHS" altLang="en-US"/>
          </a:p>
        </p:txBody>
      </p:sp>
    </p:spTree>
    <p:extLst>
      <p:ext uri="{BB962C8B-B14F-4D97-AF65-F5344CB8AC3E}">
        <p14:creationId xmlns:p14="http://schemas.microsoft.com/office/powerpoint/2010/main" val="283225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HS" altLang="en-US" smtClean="0"/>
              <a:t>单击此处编辑母版副标题样式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4C5E-4BF5-4234-9B80-CD9DBB6C348A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A08-809E-4B15-8B04-67F9FCBC5A8D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BBE8-8B09-495A-9D96-16C69FAC771E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4FF4-2C87-41DB-AED1-EE7644101E7D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080A-AD50-4F33-AA5C-9E1708AE3BE3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2B2-1850-4C5B-8E93-FED82A6B752F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51E7-1136-4656-BE11-32982461E3EE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E52-19BC-4DA4-974F-5B9014EA03B6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46EA-08F9-4936-8695-2E6316B93EDD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5170-BDCE-4504-80A4-4D9172BAABE2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H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9859-C6C6-450E-8B17-12E4C2A5234B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F0C52-B5C8-4472-BBAE-CDD61899B312}" type="datetime1">
              <a:rPr lang="zh-CHS" altLang="en-US" smtClean="0"/>
              <a:t>17/8/7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0BDB-AD83-4A16-8A02-FE292B1F9446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H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152128"/>
          </a:xfrm>
        </p:spPr>
        <p:txBody>
          <a:bodyPr>
            <a:normAutofit/>
          </a:bodyPr>
          <a:lstStyle/>
          <a:p>
            <a:r>
              <a:rPr lang="zh-CHS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总体技术架构</a:t>
            </a:r>
            <a:endParaRPr lang="zh-CHS" altLang="en-US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</a:t>
            </a:fld>
            <a:endParaRPr lang="zh-CH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10</a:t>
            </a:fld>
            <a:endParaRPr lang="zh-CHS" altLang="en-US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52736"/>
            <a:ext cx="867251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1.7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缓存服务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11</a:t>
            </a:fld>
            <a:endParaRPr lang="zh-CHS" altLang="en-US"/>
          </a:p>
        </p:txBody>
      </p:sp>
      <p:pic>
        <p:nvPicPr>
          <p:cNvPr id="6" name="图片 5" descr="C:\Users\sylink\Documents\JDdongdong\JIMEnterprise\bjlidong\Image\548fefbaN741378eb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908720"/>
            <a:ext cx="885698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2900" y="88900"/>
            <a:ext cx="4828245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1.8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分布式任务调度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8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12</a:t>
            </a:fld>
            <a:endParaRPr lang="zh-CH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9" y="836712"/>
            <a:ext cx="7738588" cy="310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5" y="3933056"/>
            <a:ext cx="78581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3276"/>
            <a:ext cx="66865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2900" y="88900"/>
            <a:ext cx="5538376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1.9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系统监控平台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-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存活监控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4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13</a:t>
            </a:fld>
            <a:endParaRPr lang="zh-CH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6791101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309445" cy="303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2900" y="88900"/>
            <a:ext cx="5538376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1.10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系统监控平台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-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性能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监控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6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14</a:t>
            </a:fld>
            <a:endParaRPr lang="zh-CHS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857488" y="1857364"/>
            <a:ext cx="3357586" cy="321471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Dot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00364" y="4357694"/>
            <a:ext cx="2286016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应用仓库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29256" y="3571876"/>
            <a:ext cx="642942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HS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中心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00364" y="3571876"/>
            <a:ext cx="2286016" cy="6429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应用版本管理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00364" y="2786058"/>
            <a:ext cx="2286016" cy="6429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应用配置管理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72396" y="2357430"/>
            <a:ext cx="1000132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节点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28596" y="4357694"/>
            <a:ext cx="1357322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自动编译系统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72396" y="3214686"/>
            <a:ext cx="1000132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节点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7572396" y="4286256"/>
            <a:ext cx="1000132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节点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000232" y="457200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000232" y="314324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3000364" y="2000240"/>
            <a:ext cx="2286016" cy="6429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发布任务管理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29256" y="2000240"/>
            <a:ext cx="642942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HS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校验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五边形 19"/>
          <p:cNvSpPr/>
          <p:nvPr/>
        </p:nvSpPr>
        <p:spPr bwMode="auto">
          <a:xfrm>
            <a:off x="6572264" y="2804943"/>
            <a:ext cx="714380" cy="304637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spAutoFit/>
          </a:bodyPr>
          <a:lstStyle/>
          <a:p>
            <a:pPr algn="ctr"/>
            <a:r>
              <a:rPr lang="en-US" altLang="zh-CHS" sz="1400" dirty="0" smtClean="0">
                <a:ea typeface="宋体" charset="-122"/>
              </a:rPr>
              <a:t>Func</a:t>
            </a:r>
            <a:endParaRPr lang="zh-CHS" altLang="en-US" sz="1400" dirty="0">
              <a:ea typeface="宋体" charset="-122"/>
            </a:endParaRPr>
          </a:p>
        </p:txBody>
      </p:sp>
      <p:sp>
        <p:nvSpPr>
          <p:cNvPr id="21" name="五边形 20"/>
          <p:cNvSpPr/>
          <p:nvPr/>
        </p:nvSpPr>
        <p:spPr bwMode="auto">
          <a:xfrm>
            <a:off x="6572264" y="3733637"/>
            <a:ext cx="714380" cy="304637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spAutoFit/>
          </a:bodyPr>
          <a:lstStyle/>
          <a:p>
            <a:pPr algn="ctr"/>
            <a:r>
              <a:rPr lang="en-US" altLang="zh-CHS" sz="1400" dirty="0" smtClean="0">
                <a:ea typeface="宋体" charset="-122"/>
              </a:rPr>
              <a:t>rsync</a:t>
            </a:r>
            <a:endParaRPr lang="zh-CHS" altLang="en-US" sz="1400" dirty="0">
              <a:ea typeface="宋体" charset="-122"/>
            </a:endParaRPr>
          </a:p>
        </p:txBody>
      </p:sp>
      <p:sp>
        <p:nvSpPr>
          <p:cNvPr id="22" name="五边形 21"/>
          <p:cNvSpPr/>
          <p:nvPr/>
        </p:nvSpPr>
        <p:spPr bwMode="auto">
          <a:xfrm>
            <a:off x="6572264" y="3286124"/>
            <a:ext cx="714380" cy="273860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spAutoFit/>
          </a:bodyPr>
          <a:lstStyle/>
          <a:p>
            <a:pPr algn="ctr"/>
            <a:r>
              <a:rPr lang="en-US" altLang="zh-CHS" sz="1200" dirty="0" smtClean="0">
                <a:ea typeface="宋体" charset="-122"/>
              </a:rPr>
              <a:t>Puppet</a:t>
            </a:r>
            <a:endParaRPr lang="zh-CHS" altLang="en-US" sz="1200" dirty="0">
              <a:ea typeface="宋体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28596" y="2928934"/>
            <a:ext cx="1357322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4015" rIns="49041" bIns="44316" rtlCol="0" anchor="ctr">
            <a:noAutofit/>
          </a:bodyPr>
          <a:lstStyle/>
          <a:p>
            <a:pPr algn="ctr"/>
            <a:r>
              <a:rPr lang="zh-CHS" altLang="en-US" sz="1400" dirty="0" smtClean="0">
                <a:latin typeface="微软雅黑" pitchFamily="34" charset="-122"/>
                <a:ea typeface="微软雅黑" pitchFamily="34" charset="-122"/>
              </a:rPr>
              <a:t>配置库</a:t>
            </a:r>
            <a:r>
              <a:rPr lang="en-US" altLang="zh-CH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HS" sz="1400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/GIT</a:t>
            </a:r>
            <a:endParaRPr lang="zh-CHS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900" y="88900"/>
            <a:ext cx="4828245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1.11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自动化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部署平台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7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15</a:t>
            </a:fld>
            <a:endParaRPr lang="zh-CHS" altLang="en-US"/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gray">
          <a:xfrm>
            <a:off x="6637419" y="2969294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云计算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gray">
          <a:xfrm>
            <a:off x="4827588" y="1942320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数据平台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27292013"/>
              </p:ext>
            </p:extLst>
          </p:nvPr>
        </p:nvGraphicFramePr>
        <p:xfrm>
          <a:off x="1932384" y="877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94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" name="椭圆 5"/>
          <p:cNvSpPr/>
          <p:nvPr/>
        </p:nvSpPr>
        <p:spPr>
          <a:xfrm>
            <a:off x="3587631" y="3608417"/>
            <a:ext cx="1608698" cy="147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9" name="矩形 68"/>
          <p:cNvSpPr/>
          <p:nvPr/>
        </p:nvSpPr>
        <p:spPr>
          <a:xfrm>
            <a:off x="395536" y="4816941"/>
            <a:ext cx="2881064" cy="19471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8" name="矩形 67"/>
          <p:cNvSpPr/>
          <p:nvPr/>
        </p:nvSpPr>
        <p:spPr>
          <a:xfrm>
            <a:off x="179512" y="2224654"/>
            <a:ext cx="2502519" cy="18524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7" name="矩形 66"/>
          <p:cNvSpPr/>
          <p:nvPr/>
        </p:nvSpPr>
        <p:spPr>
          <a:xfrm>
            <a:off x="5652120" y="4931191"/>
            <a:ext cx="2818656" cy="1852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6" name="矩形 65"/>
          <p:cNvSpPr/>
          <p:nvPr/>
        </p:nvSpPr>
        <p:spPr>
          <a:xfrm>
            <a:off x="6108700" y="2348880"/>
            <a:ext cx="2927796" cy="2036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5" name="矩形 4"/>
          <p:cNvSpPr/>
          <p:nvPr/>
        </p:nvSpPr>
        <p:spPr>
          <a:xfrm>
            <a:off x="3059832" y="927101"/>
            <a:ext cx="2664296" cy="1981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123728" y="464384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16016" y="500388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1960" y="51479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S" altLang="en-US" dirty="0" smtClean="0"/>
              <a:t>亦庄机房</a:t>
            </a:r>
            <a:endParaRPr lang="zh-CHS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08304" y="500388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79512" y="98072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16</a:t>
            </a:fld>
            <a:endParaRPr lang="zh-CHS" altLang="en-US"/>
          </a:p>
        </p:txBody>
      </p:sp>
      <p:sp>
        <p:nvSpPr>
          <p:cNvPr id="43" name="TextBox 1"/>
          <p:cNvSpPr txBox="1"/>
          <p:nvPr/>
        </p:nvSpPr>
        <p:spPr>
          <a:xfrm>
            <a:off x="266700" y="2933700"/>
            <a:ext cx="54502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495300" y="2908300"/>
            <a:ext cx="1538883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一切以稳定为中心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0" dirty="0" err="1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架构尽可能简单、清晰</a:t>
            </a:r>
            <a:endParaRPr lang="en-US" altLang="zh-CHS" sz="1200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20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不过度设计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82600" y="5448300"/>
            <a:ext cx="54502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6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711200" y="5422900"/>
            <a:ext cx="2308324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服务自治：服务能彼此独立修改、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部署、发布和管理。避免引发连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锁反应</a:t>
            </a:r>
          </a:p>
          <a:p>
            <a:pPr>
              <a:lnSpc>
                <a:spcPts val="21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集群容错：应用系统集群，避免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单点</a:t>
            </a:r>
          </a:p>
          <a:p>
            <a:pPr>
              <a:lnSpc>
                <a:spcPts val="21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多机房容灾：多机房部署，多活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771900" y="4221088"/>
            <a:ext cx="123751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HS" sz="2400" b="1" dirty="0" err="1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架构原则</a:t>
            </a:r>
            <a:endParaRPr lang="en-US" altLang="zh-CHS" sz="24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683568" y="2367801"/>
            <a:ext cx="116217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HS" sz="18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稳定性原则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5880100" y="5461000"/>
            <a:ext cx="54502" cy="11233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6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892676" y="5497631"/>
            <a:ext cx="2308324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跨域调用异步化：不同业务域之间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尽量异步解耦。</a:t>
            </a:r>
          </a:p>
          <a:p>
            <a:pPr>
              <a:lnSpc>
                <a:spcPts val="21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非核心业务尽量异步化：核心、非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核心业务之间，尽量异步解耦</a:t>
            </a:r>
          </a:p>
          <a:p>
            <a:pPr>
              <a:lnSpc>
                <a:spcPts val="21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必须同步调用时，需要设置超时时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间和任务队列长度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6184900" y="2984500"/>
            <a:ext cx="54502" cy="1136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6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6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413500" y="2971800"/>
            <a:ext cx="2462213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应用抽象化：应用只依赖服务抽象，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不依赖服务实现细节、位置</a:t>
            </a:r>
          </a:p>
          <a:p>
            <a:pPr>
              <a:lnSpc>
                <a:spcPts val="21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数据库抽象化：应用只依赖逻辑数据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库，不需要关心物理库的位置和分片</a:t>
            </a:r>
          </a:p>
          <a:p>
            <a:pPr>
              <a:lnSpc>
                <a:spcPts val="21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服务器抽象化：应用虚拟化部署，不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需要关心实体机配置，动态调配资源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3149600" y="1524000"/>
            <a:ext cx="54502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378200" y="1498600"/>
            <a:ext cx="1846659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稳定部分与易变部分分离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核心业务与非核心业务分离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电商主流程与辅流程分离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3149600" y="2286000"/>
            <a:ext cx="54502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378200" y="2260600"/>
            <a:ext cx="1384995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应用与数据分离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服务与实现细节分离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3563888" y="980728"/>
            <a:ext cx="103874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HS" sz="18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解耦/拆分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6588224" y="2420888"/>
            <a:ext cx="697307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HS" sz="18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抽象化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6084168" y="4964231"/>
            <a:ext cx="697307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HS" sz="18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松耦合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899592" y="4889500"/>
            <a:ext cx="92974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HS" sz="18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容错设计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393700" y="2324100"/>
            <a:ext cx="19075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HS" sz="2402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1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3276600" y="927100"/>
            <a:ext cx="19075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HS" sz="2402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2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6299200" y="2374900"/>
            <a:ext cx="189154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HS" sz="24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3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5714876" y="4875331"/>
            <a:ext cx="189154" cy="4464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HS" sz="24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4</a:t>
            </a:r>
          </a:p>
        </p:txBody>
      </p:sp>
      <p:sp>
        <p:nvSpPr>
          <p:cNvPr id="65" name="TextBox 1"/>
          <p:cNvSpPr txBox="1"/>
          <p:nvPr/>
        </p:nvSpPr>
        <p:spPr>
          <a:xfrm>
            <a:off x="609600" y="4826000"/>
            <a:ext cx="189154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HS" sz="24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5</a:t>
            </a:r>
          </a:p>
        </p:txBody>
      </p:sp>
      <p:sp>
        <p:nvSpPr>
          <p:cNvPr id="70" name="下箭头 69"/>
          <p:cNvSpPr/>
          <p:nvPr/>
        </p:nvSpPr>
        <p:spPr>
          <a:xfrm rot="10800000">
            <a:off x="4192981" y="2962150"/>
            <a:ext cx="360040" cy="588689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1" name="下箭头 70"/>
          <p:cNvSpPr/>
          <p:nvPr/>
        </p:nvSpPr>
        <p:spPr>
          <a:xfrm rot="7445579">
            <a:off x="3039204" y="3664751"/>
            <a:ext cx="360040" cy="588689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2" name="下箭头 71"/>
          <p:cNvSpPr/>
          <p:nvPr/>
        </p:nvSpPr>
        <p:spPr>
          <a:xfrm rot="15069746">
            <a:off x="5344738" y="3572746"/>
            <a:ext cx="360040" cy="588689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3" name="下箭头 72"/>
          <p:cNvSpPr/>
          <p:nvPr/>
        </p:nvSpPr>
        <p:spPr>
          <a:xfrm rot="19060588">
            <a:off x="5083306" y="4841643"/>
            <a:ext cx="360040" cy="588689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4" name="下箭头 73"/>
          <p:cNvSpPr/>
          <p:nvPr/>
        </p:nvSpPr>
        <p:spPr>
          <a:xfrm rot="3833602">
            <a:off x="3383868" y="4778415"/>
            <a:ext cx="360040" cy="588689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2.1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架构原则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7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963258" y="992698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43992" y="1909422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商品主数据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555776" y="980728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273082" y="1909422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订单系统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891820" y="3481058"/>
            <a:ext cx="904754" cy="488096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预分拣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915760" y="2623802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订单履约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963786" y="2623802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结算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987726" y="1068696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963786" y="3338182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749076" y="5779044"/>
            <a:ext cx="904754" cy="488096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分拣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677902" y="5779044"/>
            <a:ext cx="904754" cy="488096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配送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558438" y="1909422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销售库存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2558438" y="4350284"/>
            <a:ext cx="904754" cy="488096"/>
          </a:xfrm>
          <a:prstGeom prst="round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WMS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486868" y="5779044"/>
            <a:ext cx="904754" cy="488096"/>
          </a:xfrm>
          <a:prstGeom prst="round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2558438" y="5124132"/>
            <a:ext cx="904754" cy="488096"/>
          </a:xfrm>
          <a:prstGeom prst="round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波次定位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3558570" y="5779044"/>
            <a:ext cx="904754" cy="488096"/>
          </a:xfrm>
          <a:prstGeom prst="round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2558438" y="6325280"/>
            <a:ext cx="904754" cy="488096"/>
          </a:xfrm>
          <a:prstGeom prst="round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在库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2558438" y="5767074"/>
            <a:ext cx="904754" cy="488096"/>
          </a:xfrm>
          <a:prstGeom prst="round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主数据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5755478" y="5101144"/>
            <a:ext cx="904754" cy="488096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运单系统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5749208" y="6338578"/>
            <a:ext cx="904754" cy="488096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车辆调度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5701710" y="5779044"/>
            <a:ext cx="904754" cy="488096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主数据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5701710" y="4409752"/>
            <a:ext cx="904754" cy="488096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配送接口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1605804" y="3052430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177044" y="3052430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销售预测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1462928" y="5124132"/>
            <a:ext cx="904754" cy="488096"/>
          </a:xfrm>
          <a:prstGeom prst="round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生产库存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7963786" y="1921392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台账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 bwMode="auto">
          <a:xfrm>
            <a:off x="248482" y="5707606"/>
            <a:ext cx="904754" cy="488096"/>
          </a:xfrm>
          <a:prstGeom prst="round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供应商预约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7963786" y="5064664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售后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7963786" y="5779044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3963258" y="1909422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1290982" y="980728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搜索推荐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200984" y="1909422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1343992" y="3909686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工单系统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177044" y="3909686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权限系统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肘形连接符 108"/>
          <p:cNvCxnSpPr>
            <a:stCxn id="10" idx="1"/>
            <a:endCxn id="75" idx="0"/>
          </p:cNvCxnSpPr>
          <p:nvPr/>
        </p:nvCxnSpPr>
        <p:spPr>
          <a:xfrm rot="10800000" flipV="1">
            <a:off x="3010816" y="3725106"/>
            <a:ext cx="881005" cy="625178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10" idx="3"/>
            <a:endCxn id="85" idx="0"/>
          </p:cNvCxnSpPr>
          <p:nvPr/>
        </p:nvCxnSpPr>
        <p:spPr>
          <a:xfrm>
            <a:off x="4796574" y="3725106"/>
            <a:ext cx="1357513" cy="68464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endCxn id="10" idx="0"/>
          </p:cNvCxnSpPr>
          <p:nvPr/>
        </p:nvCxnSpPr>
        <p:spPr>
          <a:xfrm rot="16200000" flipH="1">
            <a:off x="4156909" y="3293770"/>
            <a:ext cx="357190" cy="1738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12"/>
          <p:cNvCxnSpPr>
            <a:stCxn id="9" idx="2"/>
            <a:endCxn id="11" idx="3"/>
          </p:cNvCxnSpPr>
          <p:nvPr/>
        </p:nvCxnSpPr>
        <p:spPr>
          <a:xfrm rot="5400000">
            <a:off x="5037821" y="2180212"/>
            <a:ext cx="470332" cy="904945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12"/>
          <p:cNvCxnSpPr>
            <a:stCxn id="6" idx="2"/>
          </p:cNvCxnSpPr>
          <p:nvPr/>
        </p:nvCxnSpPr>
        <p:spPr>
          <a:xfrm rot="5400000">
            <a:off x="4201321" y="1695108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04" idx="3"/>
          </p:cNvCxnSpPr>
          <p:nvPr/>
        </p:nvCxnSpPr>
        <p:spPr>
          <a:xfrm>
            <a:off x="4868012" y="2153470"/>
            <a:ext cx="785818" cy="119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87" idx="3"/>
            <a:endCxn id="86" idx="1"/>
          </p:cNvCxnSpPr>
          <p:nvPr/>
        </p:nvCxnSpPr>
        <p:spPr>
          <a:xfrm>
            <a:off x="1081798" y="3296478"/>
            <a:ext cx="524006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08"/>
          <p:cNvCxnSpPr>
            <a:stCxn id="86" idx="3"/>
            <a:endCxn id="75" idx="0"/>
          </p:cNvCxnSpPr>
          <p:nvPr/>
        </p:nvCxnSpPr>
        <p:spPr>
          <a:xfrm>
            <a:off x="2510558" y="3296478"/>
            <a:ext cx="500257" cy="105380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08"/>
          <p:cNvCxnSpPr>
            <a:stCxn id="86" idx="3"/>
            <a:endCxn id="50" idx="2"/>
          </p:cNvCxnSpPr>
          <p:nvPr/>
        </p:nvCxnSpPr>
        <p:spPr>
          <a:xfrm flipV="1">
            <a:off x="2510558" y="2397518"/>
            <a:ext cx="500257" cy="89896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9" idx="3"/>
            <a:endCxn id="91" idx="1"/>
          </p:cNvCxnSpPr>
          <p:nvPr/>
        </p:nvCxnSpPr>
        <p:spPr>
          <a:xfrm>
            <a:off x="6177836" y="2153470"/>
            <a:ext cx="1785950" cy="119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圆角矩形 156"/>
          <p:cNvSpPr/>
          <p:nvPr/>
        </p:nvSpPr>
        <p:spPr bwMode="auto">
          <a:xfrm>
            <a:off x="7963786" y="4064532"/>
            <a:ext cx="904754" cy="488096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退款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17</a:t>
            </a:fld>
            <a:endParaRPr lang="zh-CHS" altLang="en-US"/>
          </a:p>
        </p:txBody>
      </p:sp>
      <p:sp>
        <p:nvSpPr>
          <p:cNvPr id="51" name="圆角矩形 50"/>
          <p:cNvSpPr/>
          <p:nvPr/>
        </p:nvSpPr>
        <p:spPr bwMode="auto">
          <a:xfrm>
            <a:off x="200984" y="980728"/>
            <a:ext cx="904754" cy="4880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开放接口</a:t>
            </a:r>
            <a:endParaRPr lang="zh-CHS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2.2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系统解耦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67" name="Freeform 3"/>
          <p:cNvSpPr/>
          <p:nvPr/>
        </p:nvSpPr>
        <p:spPr>
          <a:xfrm>
            <a:off x="2276729" y="4870115"/>
            <a:ext cx="4692014" cy="956691"/>
          </a:xfrm>
          <a:custGeom>
            <a:avLst/>
            <a:gdLst>
              <a:gd name="connsiteX0" fmla="*/ 313054 w 4692014"/>
              <a:gd name="connsiteY0" fmla="*/ 0 h 956691"/>
              <a:gd name="connsiteX1" fmla="*/ 1994661 w 4692014"/>
              <a:gd name="connsiteY1" fmla="*/ 0 h 956691"/>
              <a:gd name="connsiteX2" fmla="*/ 2061972 w 4692014"/>
              <a:gd name="connsiteY2" fmla="*/ 0 h 956691"/>
              <a:gd name="connsiteX3" fmla="*/ 4692014 w 4692014"/>
              <a:gd name="connsiteY3" fmla="*/ 0 h 956691"/>
              <a:gd name="connsiteX4" fmla="*/ 4692014 w 4692014"/>
              <a:gd name="connsiteY4" fmla="*/ 956691 h 956691"/>
              <a:gd name="connsiteX5" fmla="*/ 2061972 w 4692014"/>
              <a:gd name="connsiteY5" fmla="*/ 956691 h 956691"/>
              <a:gd name="connsiteX6" fmla="*/ 1994661 w 4692014"/>
              <a:gd name="connsiteY6" fmla="*/ 956691 h 956691"/>
              <a:gd name="connsiteX7" fmla="*/ 313054 w 4692014"/>
              <a:gd name="connsiteY7" fmla="*/ 956691 h 956691"/>
              <a:gd name="connsiteX8" fmla="*/ 0 w 4692014"/>
              <a:gd name="connsiteY8" fmla="*/ 478345 h 956691"/>
              <a:gd name="connsiteX9" fmla="*/ 313054 w 4692014"/>
              <a:gd name="connsiteY9" fmla="*/ 0 h 956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692014" h="956691">
                <a:moveTo>
                  <a:pt x="313054" y="0"/>
                </a:moveTo>
                <a:lnTo>
                  <a:pt x="1994661" y="0"/>
                </a:lnTo>
                <a:lnTo>
                  <a:pt x="2061972" y="0"/>
                </a:lnTo>
                <a:lnTo>
                  <a:pt x="4692014" y="0"/>
                </a:lnTo>
                <a:lnTo>
                  <a:pt x="4692014" y="956691"/>
                </a:lnTo>
                <a:lnTo>
                  <a:pt x="2061972" y="956691"/>
                </a:lnTo>
                <a:lnTo>
                  <a:pt x="1994661" y="956691"/>
                </a:lnTo>
                <a:lnTo>
                  <a:pt x="313054" y="956691"/>
                </a:lnTo>
                <a:cubicBezTo>
                  <a:pt x="140207" y="956691"/>
                  <a:pt x="0" y="742531"/>
                  <a:pt x="0" y="478345"/>
                </a:cubicBezTo>
                <a:cubicBezTo>
                  <a:pt x="0" y="214160"/>
                  <a:pt x="140207" y="0"/>
                  <a:pt x="313054" y="0"/>
                </a:cubicBezTo>
              </a:path>
            </a:pathLst>
          </a:custGeom>
          <a:solidFill>
            <a:srgbClr val="4BAC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8" name="Freeform 3"/>
          <p:cNvSpPr/>
          <p:nvPr/>
        </p:nvSpPr>
        <p:spPr>
          <a:xfrm>
            <a:off x="2257679" y="4851065"/>
            <a:ext cx="4730114" cy="994791"/>
          </a:xfrm>
          <a:custGeom>
            <a:avLst/>
            <a:gdLst>
              <a:gd name="connsiteX0" fmla="*/ 332104 w 4730114"/>
              <a:gd name="connsiteY0" fmla="*/ 19050 h 994791"/>
              <a:gd name="connsiteX1" fmla="*/ 2013711 w 4730114"/>
              <a:gd name="connsiteY1" fmla="*/ 19050 h 994791"/>
              <a:gd name="connsiteX2" fmla="*/ 2081022 w 4730114"/>
              <a:gd name="connsiteY2" fmla="*/ 19050 h 994791"/>
              <a:gd name="connsiteX3" fmla="*/ 4711064 w 4730114"/>
              <a:gd name="connsiteY3" fmla="*/ 19050 h 994791"/>
              <a:gd name="connsiteX4" fmla="*/ 4711064 w 4730114"/>
              <a:gd name="connsiteY4" fmla="*/ 975741 h 994791"/>
              <a:gd name="connsiteX5" fmla="*/ 2081022 w 4730114"/>
              <a:gd name="connsiteY5" fmla="*/ 975741 h 994791"/>
              <a:gd name="connsiteX6" fmla="*/ 2013711 w 4730114"/>
              <a:gd name="connsiteY6" fmla="*/ 975741 h 994791"/>
              <a:gd name="connsiteX7" fmla="*/ 332104 w 4730114"/>
              <a:gd name="connsiteY7" fmla="*/ 975741 h 994791"/>
              <a:gd name="connsiteX8" fmla="*/ 19050 w 4730114"/>
              <a:gd name="connsiteY8" fmla="*/ 497395 h 994791"/>
              <a:gd name="connsiteX9" fmla="*/ 332104 w 4730114"/>
              <a:gd name="connsiteY9" fmla="*/ 19050 h 994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730114" h="994791">
                <a:moveTo>
                  <a:pt x="332104" y="19050"/>
                </a:moveTo>
                <a:lnTo>
                  <a:pt x="2013711" y="19050"/>
                </a:lnTo>
                <a:lnTo>
                  <a:pt x="2081022" y="19050"/>
                </a:lnTo>
                <a:lnTo>
                  <a:pt x="4711064" y="19050"/>
                </a:lnTo>
                <a:lnTo>
                  <a:pt x="4711064" y="975741"/>
                </a:lnTo>
                <a:lnTo>
                  <a:pt x="2081022" y="975741"/>
                </a:lnTo>
                <a:lnTo>
                  <a:pt x="2013711" y="975741"/>
                </a:lnTo>
                <a:lnTo>
                  <a:pt x="332104" y="975741"/>
                </a:lnTo>
                <a:cubicBezTo>
                  <a:pt x="159257" y="975741"/>
                  <a:pt x="19050" y="761581"/>
                  <a:pt x="19050" y="497395"/>
                </a:cubicBezTo>
                <a:cubicBezTo>
                  <a:pt x="19050" y="233210"/>
                  <a:pt x="159257" y="19050"/>
                  <a:pt x="332104" y="19050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9" name="Freeform 3"/>
          <p:cNvSpPr/>
          <p:nvPr/>
        </p:nvSpPr>
        <p:spPr>
          <a:xfrm>
            <a:off x="1547622" y="4870115"/>
            <a:ext cx="1100582" cy="884682"/>
          </a:xfrm>
          <a:custGeom>
            <a:avLst/>
            <a:gdLst>
              <a:gd name="connsiteX0" fmla="*/ 448945 w 1100582"/>
              <a:gd name="connsiteY0" fmla="*/ 0 h 884682"/>
              <a:gd name="connsiteX1" fmla="*/ 889635 w 1100582"/>
              <a:gd name="connsiteY1" fmla="*/ 361772 h 884682"/>
              <a:gd name="connsiteX2" fmla="*/ 1100582 w 1100582"/>
              <a:gd name="connsiteY2" fmla="*/ 449503 h 884682"/>
              <a:gd name="connsiteX3" fmla="*/ 890651 w 1100582"/>
              <a:gd name="connsiteY3" fmla="*/ 513029 h 884682"/>
              <a:gd name="connsiteX4" fmla="*/ 448945 w 1100582"/>
              <a:gd name="connsiteY4" fmla="*/ 884682 h 884682"/>
              <a:gd name="connsiteX5" fmla="*/ 0 w 1100582"/>
              <a:gd name="connsiteY5" fmla="*/ 442341 h 884682"/>
              <a:gd name="connsiteX6" fmla="*/ 448945 w 1100582"/>
              <a:gd name="connsiteY6" fmla="*/ 0 h 8846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00582" h="884682">
                <a:moveTo>
                  <a:pt x="448945" y="0"/>
                </a:moveTo>
                <a:cubicBezTo>
                  <a:pt x="668908" y="0"/>
                  <a:pt x="851916" y="155867"/>
                  <a:pt x="889635" y="361772"/>
                </a:cubicBezTo>
                <a:lnTo>
                  <a:pt x="1100582" y="449503"/>
                </a:lnTo>
                <a:lnTo>
                  <a:pt x="890651" y="513029"/>
                </a:lnTo>
                <a:cubicBezTo>
                  <a:pt x="857630" y="723849"/>
                  <a:pt x="672338" y="884682"/>
                  <a:pt x="448945" y="884682"/>
                </a:cubicBezTo>
                <a:cubicBezTo>
                  <a:pt x="201041" y="884682"/>
                  <a:pt x="0" y="686638"/>
                  <a:pt x="0" y="442341"/>
                </a:cubicBezTo>
                <a:cubicBezTo>
                  <a:pt x="0" y="198043"/>
                  <a:pt x="201041" y="0"/>
                  <a:pt x="448945" y="0"/>
                </a:cubicBez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0" name="Freeform 3"/>
          <p:cNvSpPr/>
          <p:nvPr/>
        </p:nvSpPr>
        <p:spPr>
          <a:xfrm>
            <a:off x="1528572" y="4851065"/>
            <a:ext cx="1138682" cy="922782"/>
          </a:xfrm>
          <a:custGeom>
            <a:avLst/>
            <a:gdLst>
              <a:gd name="connsiteX0" fmla="*/ 467995 w 1138682"/>
              <a:gd name="connsiteY0" fmla="*/ 19050 h 922782"/>
              <a:gd name="connsiteX1" fmla="*/ 908685 w 1138682"/>
              <a:gd name="connsiteY1" fmla="*/ 380822 h 922782"/>
              <a:gd name="connsiteX2" fmla="*/ 1119632 w 1138682"/>
              <a:gd name="connsiteY2" fmla="*/ 468553 h 922782"/>
              <a:gd name="connsiteX3" fmla="*/ 909701 w 1138682"/>
              <a:gd name="connsiteY3" fmla="*/ 532079 h 922782"/>
              <a:gd name="connsiteX4" fmla="*/ 467995 w 1138682"/>
              <a:gd name="connsiteY4" fmla="*/ 903732 h 922782"/>
              <a:gd name="connsiteX5" fmla="*/ 19050 w 1138682"/>
              <a:gd name="connsiteY5" fmla="*/ 461391 h 922782"/>
              <a:gd name="connsiteX6" fmla="*/ 467995 w 1138682"/>
              <a:gd name="connsiteY6" fmla="*/ 19050 h 9227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38682" h="922782">
                <a:moveTo>
                  <a:pt x="467995" y="19050"/>
                </a:moveTo>
                <a:cubicBezTo>
                  <a:pt x="687958" y="19050"/>
                  <a:pt x="870966" y="174917"/>
                  <a:pt x="908685" y="380822"/>
                </a:cubicBezTo>
                <a:lnTo>
                  <a:pt x="1119632" y="468553"/>
                </a:lnTo>
                <a:lnTo>
                  <a:pt x="909701" y="532079"/>
                </a:lnTo>
                <a:cubicBezTo>
                  <a:pt x="876680" y="742899"/>
                  <a:pt x="691388" y="903732"/>
                  <a:pt x="467995" y="903732"/>
                </a:cubicBezTo>
                <a:cubicBezTo>
                  <a:pt x="220091" y="903732"/>
                  <a:pt x="19050" y="705688"/>
                  <a:pt x="19050" y="461391"/>
                </a:cubicBezTo>
                <a:cubicBezTo>
                  <a:pt x="19050" y="217093"/>
                  <a:pt x="220091" y="19050"/>
                  <a:pt x="467995" y="19050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1" name="Freeform 3"/>
          <p:cNvSpPr/>
          <p:nvPr/>
        </p:nvSpPr>
        <p:spPr>
          <a:xfrm>
            <a:off x="6608698" y="5200112"/>
            <a:ext cx="242823" cy="246074"/>
          </a:xfrm>
          <a:custGeom>
            <a:avLst/>
            <a:gdLst>
              <a:gd name="connsiteX0" fmla="*/ 0 w 242823"/>
              <a:gd name="connsiteY0" fmla="*/ 123037 h 246074"/>
              <a:gd name="connsiteX1" fmla="*/ 121411 w 242823"/>
              <a:gd name="connsiteY1" fmla="*/ 0 h 246074"/>
              <a:gd name="connsiteX2" fmla="*/ 242823 w 242823"/>
              <a:gd name="connsiteY2" fmla="*/ 123037 h 246074"/>
              <a:gd name="connsiteX3" fmla="*/ 121411 w 242823"/>
              <a:gd name="connsiteY3" fmla="*/ 246075 h 246074"/>
              <a:gd name="connsiteX4" fmla="*/ 0 w 242823"/>
              <a:gd name="connsiteY4" fmla="*/ 123037 h 246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2823" h="246074">
                <a:moveTo>
                  <a:pt x="0" y="123037"/>
                </a:moveTo>
                <a:cubicBezTo>
                  <a:pt x="0" y="55092"/>
                  <a:pt x="54356" y="0"/>
                  <a:pt x="121411" y="0"/>
                </a:cubicBezTo>
                <a:cubicBezTo>
                  <a:pt x="188468" y="0"/>
                  <a:pt x="242823" y="55092"/>
                  <a:pt x="242823" y="123037"/>
                </a:cubicBezTo>
                <a:cubicBezTo>
                  <a:pt x="242823" y="190982"/>
                  <a:pt x="188468" y="246075"/>
                  <a:pt x="121411" y="246075"/>
                </a:cubicBezTo>
                <a:cubicBezTo>
                  <a:pt x="54356" y="246075"/>
                  <a:pt x="0" y="190982"/>
                  <a:pt x="0" y="12303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1916832"/>
            <a:ext cx="1701800" cy="2552700"/>
          </a:xfrm>
          <a:prstGeom prst="rect">
            <a:avLst/>
          </a:prstGeom>
          <a:noFill/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916832"/>
            <a:ext cx="1701800" cy="2552700"/>
          </a:xfrm>
          <a:prstGeom prst="rect">
            <a:avLst/>
          </a:prstGeom>
          <a:noFill/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0100" y="1916832"/>
            <a:ext cx="1701800" cy="2552700"/>
          </a:xfrm>
          <a:prstGeom prst="rect">
            <a:avLst/>
          </a:prstGeom>
          <a:noFill/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2400" y="1929532"/>
            <a:ext cx="1701800" cy="2552700"/>
          </a:xfrm>
          <a:prstGeom prst="rect">
            <a:avLst/>
          </a:prstGeom>
          <a:noFill/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73200" y="4812432"/>
            <a:ext cx="5575300" cy="1104900"/>
          </a:xfrm>
          <a:prstGeom prst="rect">
            <a:avLst/>
          </a:prstGeom>
          <a:noFill/>
        </p:spPr>
      </p:pic>
      <p:sp>
        <p:nvSpPr>
          <p:cNvPr id="77" name="TextBox 1"/>
          <p:cNvSpPr txBox="1"/>
          <p:nvPr/>
        </p:nvSpPr>
        <p:spPr>
          <a:xfrm>
            <a:off x="889000" y="2132732"/>
            <a:ext cx="14605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HS" dirty="0" smtClean="0"/>
              <a:t>	</a:t>
            </a:r>
            <a:r>
              <a:rPr lang="en-US" altLang="zh-CHS" sz="1610" b="1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无状态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尽量不要把状态数据</a:t>
            </a:r>
          </a:p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保存在本机</a:t>
            </a:r>
          </a:p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接口调用幂等性</a:t>
            </a:r>
          </a:p>
        </p:txBody>
      </p:sp>
      <p:sp>
        <p:nvSpPr>
          <p:cNvPr id="78" name="TextBox 1"/>
          <p:cNvSpPr txBox="1"/>
          <p:nvPr/>
        </p:nvSpPr>
        <p:spPr>
          <a:xfrm>
            <a:off x="2781300" y="2145432"/>
            <a:ext cx="14605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dirty="0" smtClean="0"/>
              <a:t>	</a:t>
            </a:r>
            <a:r>
              <a:rPr lang="en-US" altLang="zh-CHS" sz="1610" b="1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可复用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2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复用粒度是有业务逻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辑的抽象服务，不是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服务实现细节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服务引用只依赖于服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务抽象</a:t>
            </a:r>
          </a:p>
        </p:txBody>
      </p:sp>
      <p:sp>
        <p:nvSpPr>
          <p:cNvPr id="79" name="TextBox 1"/>
          <p:cNvSpPr txBox="1"/>
          <p:nvPr/>
        </p:nvSpPr>
        <p:spPr>
          <a:xfrm>
            <a:off x="4660900" y="2158132"/>
            <a:ext cx="14605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dirty="0" smtClean="0"/>
              <a:t>	</a:t>
            </a:r>
            <a:r>
              <a:rPr lang="en-US" altLang="zh-CHS" sz="1610" b="1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松耦合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跨业务域调用，尽可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能异步解耦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必须同步调用时，设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置超时和队列大小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2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相对稳定的基本服务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与易变流程服务分层</a:t>
            </a:r>
          </a:p>
        </p:txBody>
      </p:sp>
      <p:sp>
        <p:nvSpPr>
          <p:cNvPr id="80" name="TextBox 1"/>
          <p:cNvSpPr txBox="1"/>
          <p:nvPr/>
        </p:nvSpPr>
        <p:spPr>
          <a:xfrm>
            <a:off x="6527800" y="2170832"/>
            <a:ext cx="10160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68300" algn="l"/>
              </a:tabLst>
            </a:pPr>
            <a:r>
              <a:rPr lang="en-US" altLang="zh-CHS" dirty="0" smtClean="0"/>
              <a:t>	</a:t>
            </a:r>
            <a:r>
              <a:rPr lang="en-US" altLang="zh-CHS" sz="1607" b="1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可治理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100"/>
              </a:lnSpc>
              <a:tabLst>
                <a:tab pos="3683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制订服务契约</a:t>
            </a:r>
          </a:p>
          <a:p>
            <a:pPr>
              <a:lnSpc>
                <a:spcPts val="2100"/>
              </a:lnSpc>
              <a:tabLst>
                <a:tab pos="3683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服务可降级</a:t>
            </a:r>
          </a:p>
          <a:p>
            <a:pPr>
              <a:lnSpc>
                <a:spcPts val="2100"/>
              </a:lnSpc>
              <a:tabLst>
                <a:tab pos="368300" algn="l"/>
              </a:tabLst>
            </a:pPr>
            <a:r>
              <a:rPr lang="en-US" altLang="zh-CHS" sz="120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2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服务可限流</a:t>
            </a:r>
          </a:p>
          <a:p>
            <a:pPr>
              <a:lnSpc>
                <a:spcPts val="2100"/>
              </a:lnSpc>
              <a:tabLst>
                <a:tab pos="3683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服务可开关</a:t>
            </a:r>
          </a:p>
          <a:p>
            <a:pPr>
              <a:lnSpc>
                <a:spcPts val="2100"/>
              </a:lnSpc>
              <a:tabLst>
                <a:tab pos="3683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服务可监控</a:t>
            </a:r>
          </a:p>
          <a:p>
            <a:pPr>
              <a:lnSpc>
                <a:spcPts val="2100"/>
              </a:lnSpc>
              <a:tabLst>
                <a:tab pos="368300" algn="l"/>
              </a:tabLst>
            </a:pPr>
            <a:r>
              <a:rPr lang="en-US" altLang="zh-CHS" sz="12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H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白名单机制</a:t>
            </a:r>
          </a:p>
        </p:txBody>
      </p:sp>
      <p:sp>
        <p:nvSpPr>
          <p:cNvPr id="81" name="TextBox 1"/>
          <p:cNvSpPr txBox="1"/>
          <p:nvPr/>
        </p:nvSpPr>
        <p:spPr>
          <a:xfrm>
            <a:off x="1638300" y="5193432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基本服务</a:t>
            </a:r>
          </a:p>
        </p:txBody>
      </p:sp>
      <p:sp>
        <p:nvSpPr>
          <p:cNvPr id="82" name="TextBox 1"/>
          <p:cNvSpPr txBox="1"/>
          <p:nvPr/>
        </p:nvSpPr>
        <p:spPr>
          <a:xfrm>
            <a:off x="2806700" y="4939432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3" name="TextBox 1"/>
          <p:cNvSpPr txBox="1"/>
          <p:nvPr/>
        </p:nvSpPr>
        <p:spPr>
          <a:xfrm>
            <a:off x="2908300" y="4914032"/>
            <a:ext cx="3505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基础服务下沉、可复用。如时效、库存、价格计算等</a:t>
            </a:r>
          </a:p>
        </p:txBody>
      </p:sp>
      <p:sp>
        <p:nvSpPr>
          <p:cNvPr id="84" name="TextBox 1"/>
          <p:cNvSpPr txBox="1"/>
          <p:nvPr/>
        </p:nvSpPr>
        <p:spPr>
          <a:xfrm>
            <a:off x="2806700" y="5168032"/>
            <a:ext cx="50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700"/>
              </a:lnSpc>
              <a:tabLst/>
            </a:pPr>
            <a:r>
              <a:rPr lang="en-US" altLang="zh-CH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700"/>
              </a:lnSpc>
              <a:tabLst/>
            </a:pPr>
            <a:r>
              <a:rPr lang="en-US" altLang="zh-CH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5" name="TextBox 1"/>
          <p:cNvSpPr txBox="1"/>
          <p:nvPr/>
        </p:nvSpPr>
        <p:spPr>
          <a:xfrm>
            <a:off x="2908300" y="5155332"/>
            <a:ext cx="3352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基础服务自治，相互独立</a:t>
            </a:r>
          </a:p>
          <a:p>
            <a:pPr>
              <a:lnSpc>
                <a:spcPts val="1700"/>
              </a:lnSpc>
              <a:tabLst/>
            </a:pPr>
            <a:r>
              <a:rPr lang="en-US" altLang="zh-CHS" sz="12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基础服务的实现，要求精简、可水平扩展</a:t>
            </a:r>
          </a:p>
          <a:p>
            <a:pPr>
              <a:lnSpc>
                <a:spcPts val="1700"/>
              </a:lnSpc>
              <a:tabLst/>
            </a:pPr>
            <a:r>
              <a:rPr lang="en-US" altLang="zh-CHS" sz="12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基础服务实现物理隔离，包括基础服务相关的数据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2900" y="88900"/>
            <a:ext cx="462145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2.3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服务设计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原则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3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19</a:t>
            </a:fld>
            <a:endParaRPr lang="zh-CHS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031712" y="1169313"/>
            <a:ext cx="1612296" cy="3154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  <a:tab pos="29464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610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HS" sz="161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610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跨域弱依赖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89300" y="1549196"/>
            <a:ext cx="54502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581400" y="1536496"/>
            <a:ext cx="2000548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跨业务域调用时，尽可能异步</a:t>
            </a:r>
          </a:p>
          <a:p>
            <a:pPr>
              <a:lnSpc>
                <a:spcPts val="17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弱依赖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38200" y="4216196"/>
            <a:ext cx="1477969" cy="2945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07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6.</a:t>
            </a:r>
            <a:r>
              <a:rPr lang="en-US" altLang="zh-CHS" sz="1607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607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核心服务依赖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838200" y="4533696"/>
            <a:ext cx="54502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130300" y="4508296"/>
            <a:ext cx="1846659" cy="713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核心服务不依赖非核心服务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非核心服务可依赖核心服务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条件：核心服务稳定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6145336" y="2285796"/>
            <a:ext cx="1477969" cy="2945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07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HS" sz="1607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607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基本服务依赖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880100" y="2603296"/>
            <a:ext cx="5450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437436" y="2577896"/>
            <a:ext cx="2308324" cy="713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基本服务不能向上依赖流程服务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组合服务、流程服务可以向下依赖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基本服务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5880100" y="3301796"/>
            <a:ext cx="54502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6373936" y="3314496"/>
            <a:ext cx="1891543" cy="12388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635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条件：基本服务稳定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HS" sz="1607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HS" sz="1607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607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非功能性服务依赖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6533722" y="4533696"/>
            <a:ext cx="54502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666036" y="4508296"/>
            <a:ext cx="2154436" cy="713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非功能性服务不依赖功能性服务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功能性服务可依赖非功能性服务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条件：非功能性服务稳定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69900" y="2273096"/>
            <a:ext cx="1477969" cy="2945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10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HS" sz="161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610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依赖稳定部分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69900" y="2590596"/>
            <a:ext cx="54502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762000" y="2565196"/>
            <a:ext cx="1846659" cy="713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稳定部分不依赖易变部分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易变部分可以依赖稳定部分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要求：避免循环依赖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581400" y="5219496"/>
            <a:ext cx="1477969" cy="2945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07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5.</a:t>
            </a:r>
            <a:r>
              <a:rPr lang="en-US" altLang="zh-CHS" sz="1607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607" b="1" dirty="0" smtClean="0">
                <a:solidFill>
                  <a:srgbClr val="FFFF00"/>
                </a:solidFill>
                <a:latin typeface="微软雅黑" pitchFamily="18" charset="0"/>
                <a:cs typeface="微软雅黑" pitchFamily="18" charset="0"/>
              </a:rPr>
              <a:t>平台服务依赖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3581400" y="5549696"/>
            <a:ext cx="54502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873500" y="5524296"/>
            <a:ext cx="1692771" cy="713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平台服务不依赖上层应用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上层应用可依赖平台服务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条件：平台服务稳定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6317698" y="2636912"/>
            <a:ext cx="54502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71725"/>
            <a:ext cx="2543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00" y="88900"/>
            <a:ext cx="462145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2.4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服务依赖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原则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</a:t>
            </a:fld>
            <a:endParaRPr lang="zh-CHS" altLang="en-US"/>
          </a:p>
        </p:txBody>
      </p:sp>
      <p:sp>
        <p:nvSpPr>
          <p:cNvPr id="6" name="Freeform 3"/>
          <p:cNvSpPr/>
          <p:nvPr/>
        </p:nvSpPr>
        <p:spPr>
          <a:xfrm rot="5400000">
            <a:off x="4313620" y="-345065"/>
            <a:ext cx="372745" cy="5760642"/>
          </a:xfrm>
          <a:custGeom>
            <a:avLst/>
            <a:gdLst>
              <a:gd name="connsiteX0" fmla="*/ 366394 w 372745"/>
              <a:gd name="connsiteY0" fmla="*/ 3606774 h 3613124"/>
              <a:gd name="connsiteX1" fmla="*/ 186436 w 372745"/>
              <a:gd name="connsiteY1" fmla="*/ 3576827 h 3613124"/>
              <a:gd name="connsiteX2" fmla="*/ 186436 w 372745"/>
              <a:gd name="connsiteY2" fmla="*/ 1836546 h 3613124"/>
              <a:gd name="connsiteX3" fmla="*/ 6350 w 372745"/>
              <a:gd name="connsiteY3" fmla="*/ 1806575 h 3613124"/>
              <a:gd name="connsiteX4" fmla="*/ 186436 w 372745"/>
              <a:gd name="connsiteY4" fmla="*/ 1776602 h 3613124"/>
              <a:gd name="connsiteX5" fmla="*/ 186436 w 372745"/>
              <a:gd name="connsiteY5" fmla="*/ 36322 h 3613124"/>
              <a:gd name="connsiteX6" fmla="*/ 366394 w 372745"/>
              <a:gd name="connsiteY6" fmla="*/ 6350 h 3613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72745" h="3613124">
                <a:moveTo>
                  <a:pt x="366394" y="3606774"/>
                </a:moveTo>
                <a:cubicBezTo>
                  <a:pt x="266954" y="3606774"/>
                  <a:pt x="186436" y="3593338"/>
                  <a:pt x="186436" y="3576827"/>
                </a:cubicBezTo>
                <a:lnTo>
                  <a:pt x="186436" y="1836546"/>
                </a:lnTo>
                <a:cubicBezTo>
                  <a:pt x="186436" y="1820036"/>
                  <a:pt x="105791" y="1806575"/>
                  <a:pt x="6350" y="1806575"/>
                </a:cubicBezTo>
                <a:cubicBezTo>
                  <a:pt x="105791" y="1806575"/>
                  <a:pt x="186436" y="1793113"/>
                  <a:pt x="186436" y="1776602"/>
                </a:cubicBezTo>
                <a:lnTo>
                  <a:pt x="186436" y="36322"/>
                </a:lnTo>
                <a:cubicBezTo>
                  <a:pt x="186436" y="19811"/>
                  <a:pt x="266954" y="6350"/>
                  <a:pt x="366394" y="6350"/>
                </a:cubicBezTo>
              </a:path>
            </a:pathLst>
          </a:custGeom>
          <a:ln w="12700">
            <a:solidFill>
              <a:srgbClr val="4A7EB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" name="Freeform 3"/>
          <p:cNvSpPr/>
          <p:nvPr/>
        </p:nvSpPr>
        <p:spPr>
          <a:xfrm>
            <a:off x="3985940" y="2861720"/>
            <a:ext cx="1018108" cy="351256"/>
          </a:xfrm>
          <a:custGeom>
            <a:avLst/>
            <a:gdLst>
              <a:gd name="connsiteX0" fmla="*/ 6350 w 1018108"/>
              <a:gd name="connsiteY0" fmla="*/ 344906 h 351256"/>
              <a:gd name="connsiteX1" fmla="*/ 1011758 w 1018108"/>
              <a:gd name="connsiteY1" fmla="*/ 344906 h 351256"/>
              <a:gd name="connsiteX2" fmla="*/ 1011758 w 1018108"/>
              <a:gd name="connsiteY2" fmla="*/ 6350 h 351256"/>
              <a:gd name="connsiteX3" fmla="*/ 6350 w 1018108"/>
              <a:gd name="connsiteY3" fmla="*/ 6350 h 351256"/>
              <a:gd name="connsiteX4" fmla="*/ 6350 w 1018108"/>
              <a:gd name="connsiteY4" fmla="*/ 344906 h 351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8108" h="351256">
                <a:moveTo>
                  <a:pt x="6350" y="344906"/>
                </a:moveTo>
                <a:lnTo>
                  <a:pt x="1011758" y="344906"/>
                </a:lnTo>
                <a:lnTo>
                  <a:pt x="1011758" y="6350"/>
                </a:lnTo>
                <a:lnTo>
                  <a:pt x="6350" y="6350"/>
                </a:lnTo>
                <a:lnTo>
                  <a:pt x="6350" y="3449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" name="Freeform 3"/>
          <p:cNvSpPr/>
          <p:nvPr/>
        </p:nvSpPr>
        <p:spPr>
          <a:xfrm>
            <a:off x="1105620" y="2852936"/>
            <a:ext cx="1018108" cy="351256"/>
          </a:xfrm>
          <a:custGeom>
            <a:avLst/>
            <a:gdLst>
              <a:gd name="connsiteX0" fmla="*/ 6350 w 1018108"/>
              <a:gd name="connsiteY0" fmla="*/ 344906 h 351256"/>
              <a:gd name="connsiteX1" fmla="*/ 1011758 w 1018108"/>
              <a:gd name="connsiteY1" fmla="*/ 344906 h 351256"/>
              <a:gd name="connsiteX2" fmla="*/ 1011758 w 1018108"/>
              <a:gd name="connsiteY2" fmla="*/ 6350 h 351256"/>
              <a:gd name="connsiteX3" fmla="*/ 6350 w 1018108"/>
              <a:gd name="connsiteY3" fmla="*/ 6350 h 351256"/>
              <a:gd name="connsiteX4" fmla="*/ 6350 w 1018108"/>
              <a:gd name="connsiteY4" fmla="*/ 344906 h 351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8108" h="351256">
                <a:moveTo>
                  <a:pt x="6350" y="344906"/>
                </a:moveTo>
                <a:lnTo>
                  <a:pt x="1011758" y="344906"/>
                </a:lnTo>
                <a:lnTo>
                  <a:pt x="1011758" y="6350"/>
                </a:lnTo>
                <a:lnTo>
                  <a:pt x="6350" y="6350"/>
                </a:lnTo>
                <a:lnTo>
                  <a:pt x="6350" y="3449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" name="Freeform 3"/>
          <p:cNvSpPr/>
          <p:nvPr/>
        </p:nvSpPr>
        <p:spPr>
          <a:xfrm>
            <a:off x="6948264" y="2861720"/>
            <a:ext cx="1018108" cy="351256"/>
          </a:xfrm>
          <a:custGeom>
            <a:avLst/>
            <a:gdLst>
              <a:gd name="connsiteX0" fmla="*/ 6350 w 1018108"/>
              <a:gd name="connsiteY0" fmla="*/ 344906 h 351256"/>
              <a:gd name="connsiteX1" fmla="*/ 1011758 w 1018108"/>
              <a:gd name="connsiteY1" fmla="*/ 344906 h 351256"/>
              <a:gd name="connsiteX2" fmla="*/ 1011758 w 1018108"/>
              <a:gd name="connsiteY2" fmla="*/ 6350 h 351256"/>
              <a:gd name="connsiteX3" fmla="*/ 6350 w 1018108"/>
              <a:gd name="connsiteY3" fmla="*/ 6350 h 351256"/>
              <a:gd name="connsiteX4" fmla="*/ 6350 w 1018108"/>
              <a:gd name="connsiteY4" fmla="*/ 344906 h 351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8108" h="351256">
                <a:moveTo>
                  <a:pt x="6350" y="344906"/>
                </a:moveTo>
                <a:lnTo>
                  <a:pt x="1011758" y="344906"/>
                </a:lnTo>
                <a:lnTo>
                  <a:pt x="1011758" y="6350"/>
                </a:lnTo>
                <a:lnTo>
                  <a:pt x="6350" y="6350"/>
                </a:lnTo>
                <a:lnTo>
                  <a:pt x="6350" y="3449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2" name="TextBox 1"/>
          <p:cNvSpPr txBox="1"/>
          <p:nvPr/>
        </p:nvSpPr>
        <p:spPr>
          <a:xfrm>
            <a:off x="4081699" y="2894080"/>
            <a:ext cx="827150" cy="2945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10" b="1" dirty="0" err="1" smtClean="0">
                <a:solidFill>
                  <a:srgbClr val="E46C0A"/>
                </a:solidFill>
                <a:latin typeface="微软雅黑" pitchFamily="18" charset="0"/>
                <a:cs typeface="微软雅黑" pitchFamily="18" charset="0"/>
              </a:rPr>
              <a:t>应用</a:t>
            </a:r>
            <a:r>
              <a:rPr lang="en-US" altLang="zh-CHS" sz="1610" b="1" dirty="0" err="1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架构</a:t>
            </a:r>
            <a:endParaRPr lang="en-US" altLang="zh-CHS" sz="161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01379" y="2889644"/>
            <a:ext cx="827150" cy="2945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07" b="1" dirty="0" err="1" smtClean="0">
                <a:solidFill>
                  <a:srgbClr val="E46C0A"/>
                </a:solidFill>
                <a:latin typeface="微软雅黑" pitchFamily="18" charset="0"/>
                <a:cs typeface="微软雅黑" pitchFamily="18" charset="0"/>
              </a:rPr>
              <a:t>基础</a:t>
            </a:r>
            <a:r>
              <a:rPr lang="en-US" altLang="zh-CHS" sz="1607" b="1" dirty="0" err="1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架构</a:t>
            </a:r>
            <a:endParaRPr lang="en-US" altLang="zh-CHS" sz="1607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044023" y="2893064"/>
            <a:ext cx="827150" cy="2945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10" b="1" dirty="0" err="1" smtClean="0">
                <a:solidFill>
                  <a:srgbClr val="E46C0A"/>
                </a:solidFill>
                <a:latin typeface="微软雅黑" pitchFamily="18" charset="0"/>
                <a:cs typeface="微软雅黑" pitchFamily="18" charset="0"/>
              </a:rPr>
              <a:t>数据</a:t>
            </a:r>
            <a:r>
              <a:rPr lang="en-US" altLang="zh-CHS" sz="1610" b="1" dirty="0" err="1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架构</a:t>
            </a:r>
            <a:endParaRPr lang="en-US" altLang="zh-CHS" sz="161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21621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12" y="3732116"/>
            <a:ext cx="2923822" cy="217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00" y="332656"/>
            <a:ext cx="2621788" cy="185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03566" y="4185668"/>
            <a:ext cx="32480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28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0" y="548680"/>
            <a:ext cx="9144000" cy="6858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H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HS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2102" y="4968552"/>
            <a:ext cx="500650" cy="1484784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下游系统</a:t>
            </a:r>
            <a:endParaRPr lang="zh-CHS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432752" y="2242642"/>
            <a:ext cx="6055572" cy="445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b="1" dirty="0">
                <a:latin typeface="微软雅黑" pitchFamily="34" charset="-122"/>
                <a:ea typeface="微软雅黑" pitchFamily="34" charset="-122"/>
              </a:rPr>
              <a:t>应用网关</a:t>
            </a:r>
            <a:endParaRPr lang="zh-CHS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4028999" y="3113584"/>
            <a:ext cx="2775248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2000" b="1" dirty="0" smtClean="0">
                <a:latin typeface="微软雅黑" pitchFamily="34" charset="-122"/>
                <a:ea typeface="微软雅黑" pitchFamily="34" charset="-122"/>
              </a:rPr>
              <a:t>网页层</a:t>
            </a:r>
            <a:r>
              <a:rPr lang="en-US" altLang="zh-CHS" sz="2000" b="1" dirty="0" smtClean="0">
                <a:latin typeface="微软雅黑" pitchFamily="34" charset="-122"/>
                <a:ea typeface="微软雅黑" pitchFamily="34" charset="-122"/>
              </a:rPr>
              <a:t>(V)</a:t>
            </a:r>
            <a:endParaRPr lang="zh-CHS" altLang="en-US" sz="20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028999" y="4013684"/>
            <a:ext cx="2775248" cy="3960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b="1" dirty="0">
                <a:latin typeface="微软雅黑" pitchFamily="34" charset="-122"/>
                <a:ea typeface="微软雅黑" pitchFamily="34" charset="-122"/>
              </a:rPr>
              <a:t>表现</a:t>
            </a: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(C)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1547664" y="3113584"/>
            <a:ext cx="2054202" cy="12601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sz="2000" b="1" dirty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HS" altLang="en-US" sz="2000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HS" altLang="en-US" sz="20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1504761" y="4828084"/>
            <a:ext cx="5371495" cy="44574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业务服务层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1547664" y="5777880"/>
            <a:ext cx="5256584" cy="445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b="1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3" name="流程图: 磁盘 2"/>
          <p:cNvSpPr/>
          <p:nvPr/>
        </p:nvSpPr>
        <p:spPr>
          <a:xfrm>
            <a:off x="5508104" y="6317360"/>
            <a:ext cx="914400" cy="61264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S" b="1" dirty="0">
                <a:latin typeface="微软雅黑" pitchFamily="34" charset="-122"/>
                <a:ea typeface="微软雅黑" pitchFamily="34" charset="-122"/>
              </a:rPr>
              <a:t>DB</a:t>
            </a:r>
            <a:endParaRPr lang="zh-CHS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流程图: 磁盘 52"/>
          <p:cNvSpPr/>
          <p:nvPr/>
        </p:nvSpPr>
        <p:spPr>
          <a:xfrm>
            <a:off x="2001416" y="6317360"/>
            <a:ext cx="914400" cy="61264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S" b="1" dirty="0">
                <a:latin typeface="微软雅黑" pitchFamily="34" charset="-122"/>
                <a:ea typeface="微软雅黑" pitchFamily="34" charset="-122"/>
              </a:rPr>
              <a:t>Cache</a:t>
            </a:r>
            <a:endParaRPr lang="zh-CHS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多文档 6"/>
          <p:cNvSpPr/>
          <p:nvPr/>
        </p:nvSpPr>
        <p:spPr>
          <a:xfrm>
            <a:off x="3779912" y="6353944"/>
            <a:ext cx="864096" cy="504056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b="1" dirty="0">
                <a:latin typeface="微软雅黑" pitchFamily="34" charset="-122"/>
                <a:ea typeface="微软雅黑" pitchFamily="34" charset="-122"/>
              </a:rPr>
              <a:t>消息</a:t>
            </a:r>
          </a:p>
        </p:txBody>
      </p:sp>
      <p:sp>
        <p:nvSpPr>
          <p:cNvPr id="54" name="圆角矩形 53"/>
          <p:cNvSpPr/>
          <p:nvPr/>
        </p:nvSpPr>
        <p:spPr bwMode="auto">
          <a:xfrm>
            <a:off x="7020272" y="3113584"/>
            <a:ext cx="468052" cy="3110036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业</a:t>
            </a:r>
            <a:endParaRPr lang="en-US" altLang="zh-CHS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务</a:t>
            </a:r>
            <a:endParaRPr lang="en-US" altLang="zh-CHS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模</a:t>
            </a:r>
            <a:endParaRPr lang="en-US" altLang="zh-CHS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HS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HS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H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25352"/>
            <a:ext cx="753103" cy="86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93" y="1099415"/>
            <a:ext cx="753103" cy="86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97" y="1099415"/>
            <a:ext cx="753103" cy="86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肘形连接符 112"/>
          <p:cNvCxnSpPr/>
          <p:nvPr/>
        </p:nvCxnSpPr>
        <p:spPr>
          <a:xfrm rot="5400000">
            <a:off x="2375279" y="2042457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112"/>
          <p:cNvCxnSpPr/>
          <p:nvPr/>
        </p:nvCxnSpPr>
        <p:spPr>
          <a:xfrm rot="5400000">
            <a:off x="4212876" y="2061764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112"/>
          <p:cNvCxnSpPr/>
          <p:nvPr/>
        </p:nvCxnSpPr>
        <p:spPr>
          <a:xfrm rot="5400000">
            <a:off x="5872022" y="2034380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112"/>
          <p:cNvCxnSpPr/>
          <p:nvPr/>
        </p:nvCxnSpPr>
        <p:spPr>
          <a:xfrm rot="5400000">
            <a:off x="4212876" y="2925860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112"/>
          <p:cNvCxnSpPr/>
          <p:nvPr/>
        </p:nvCxnSpPr>
        <p:spPr>
          <a:xfrm rot="5400000">
            <a:off x="5872022" y="2898476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112"/>
          <p:cNvCxnSpPr/>
          <p:nvPr/>
        </p:nvCxnSpPr>
        <p:spPr>
          <a:xfrm rot="5400000">
            <a:off x="4214464" y="4626668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112"/>
          <p:cNvCxnSpPr/>
          <p:nvPr/>
        </p:nvCxnSpPr>
        <p:spPr>
          <a:xfrm rot="5400000">
            <a:off x="5873610" y="4626668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112"/>
          <p:cNvCxnSpPr/>
          <p:nvPr/>
        </p:nvCxnSpPr>
        <p:spPr>
          <a:xfrm rot="5400000">
            <a:off x="2342256" y="2925860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112"/>
          <p:cNvCxnSpPr/>
          <p:nvPr/>
        </p:nvCxnSpPr>
        <p:spPr>
          <a:xfrm rot="5400000">
            <a:off x="2412676" y="4626668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112"/>
          <p:cNvCxnSpPr/>
          <p:nvPr/>
        </p:nvCxnSpPr>
        <p:spPr>
          <a:xfrm rot="5400000">
            <a:off x="4212876" y="5562772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12"/>
          <p:cNvCxnSpPr/>
          <p:nvPr/>
        </p:nvCxnSpPr>
        <p:spPr>
          <a:xfrm rot="5400000">
            <a:off x="4214464" y="3831160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12"/>
          <p:cNvCxnSpPr/>
          <p:nvPr/>
        </p:nvCxnSpPr>
        <p:spPr>
          <a:xfrm rot="5400000">
            <a:off x="5870648" y="3831160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20</a:t>
            </a:fld>
            <a:endParaRPr lang="zh-CHS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2900" y="88900"/>
            <a:ext cx="462145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2.5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系统基本架构</a:t>
            </a:r>
            <a:endParaRPr lang="en-US" altLang="zh-CHS" sz="1600" b="1" dirty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21</a:t>
            </a:fld>
            <a:endParaRPr lang="zh-CHS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465260137"/>
              </p:ext>
            </p:extLst>
          </p:nvPr>
        </p:nvGraphicFramePr>
        <p:xfrm>
          <a:off x="1428328" y="1124744"/>
          <a:ext cx="6096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" y="88900"/>
            <a:ext cx="462145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2.6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系统常用技术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123728" y="464384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7624" y="51479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S" altLang="en-US" dirty="0" smtClean="0"/>
              <a:t>亦庄机房</a:t>
            </a:r>
            <a:endParaRPr lang="zh-CHS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716016" y="500388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1960" y="51479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S" altLang="en-US" dirty="0" smtClean="0"/>
              <a:t>亦庄机房</a:t>
            </a:r>
            <a:endParaRPr lang="zh-CHS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08304" y="500388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79512" y="98072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491880" y="980728"/>
            <a:ext cx="4896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22</a:t>
            </a:fld>
            <a:endParaRPr lang="zh-CHS" altLang="en-US"/>
          </a:p>
        </p:txBody>
      </p:sp>
      <p:sp>
        <p:nvSpPr>
          <p:cNvPr id="85" name="矩形 84"/>
          <p:cNvSpPr/>
          <p:nvPr/>
        </p:nvSpPr>
        <p:spPr>
          <a:xfrm>
            <a:off x="1728192" y="1700808"/>
            <a:ext cx="5724128" cy="4248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6" name="圆角矩形 85"/>
          <p:cNvSpPr/>
          <p:nvPr/>
        </p:nvSpPr>
        <p:spPr>
          <a:xfrm>
            <a:off x="3203848" y="980728"/>
            <a:ext cx="1224136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>
                <a:solidFill>
                  <a:schemeClr val="bg1"/>
                </a:solidFill>
              </a:rPr>
              <a:t>对内接口</a:t>
            </a:r>
            <a:endParaRPr lang="zh-CHS" altLang="en-US" dirty="0">
              <a:solidFill>
                <a:schemeClr val="bg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932040" y="980728"/>
            <a:ext cx="1224136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>
                <a:solidFill>
                  <a:schemeClr val="bg1"/>
                </a:solidFill>
              </a:rPr>
              <a:t>对外</a:t>
            </a:r>
            <a:r>
              <a:rPr lang="zh-CHS" altLang="en-US" dirty="0" smtClean="0">
                <a:solidFill>
                  <a:schemeClr val="bg1"/>
                </a:solidFill>
              </a:rPr>
              <a:t>接口</a:t>
            </a:r>
            <a:endParaRPr lang="zh-CHS" altLang="en-US" dirty="0">
              <a:solidFill>
                <a:schemeClr val="bg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203848" y="1988840"/>
            <a:ext cx="2880320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合法性校验</a:t>
            </a:r>
            <a:endParaRPr lang="zh-CHS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3851920" y="2924944"/>
            <a:ext cx="1440160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存储适配器</a:t>
            </a:r>
          </a:p>
        </p:txBody>
      </p:sp>
      <p:grpSp>
        <p:nvGrpSpPr>
          <p:cNvPr id="90" name="Group 246"/>
          <p:cNvGrpSpPr>
            <a:grpSpLocks/>
          </p:cNvGrpSpPr>
          <p:nvPr/>
        </p:nvGrpSpPr>
        <p:grpSpPr bwMode="auto">
          <a:xfrm>
            <a:off x="2699792" y="3861048"/>
            <a:ext cx="685800" cy="762000"/>
            <a:chOff x="960" y="3168"/>
            <a:chExt cx="432" cy="480"/>
          </a:xfrm>
        </p:grpSpPr>
        <p:grpSp>
          <p:nvGrpSpPr>
            <p:cNvPr id="91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107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08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92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105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06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93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103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04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94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101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02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95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99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00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96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97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98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grpSp>
        <p:nvGrpSpPr>
          <p:cNvPr id="109" name="Group 247"/>
          <p:cNvGrpSpPr>
            <a:grpSpLocks/>
          </p:cNvGrpSpPr>
          <p:nvPr/>
        </p:nvGrpSpPr>
        <p:grpSpPr bwMode="auto">
          <a:xfrm>
            <a:off x="5470376" y="3910186"/>
            <a:ext cx="685800" cy="742950"/>
            <a:chOff x="432" y="3360"/>
            <a:chExt cx="432" cy="468"/>
          </a:xfrm>
        </p:grpSpPr>
        <p:grpSp>
          <p:nvGrpSpPr>
            <p:cNvPr id="110" name="Group 225"/>
            <p:cNvGrpSpPr>
              <a:grpSpLocks/>
            </p:cNvGrpSpPr>
            <p:nvPr/>
          </p:nvGrpSpPr>
          <p:grpSpPr bwMode="auto">
            <a:xfrm>
              <a:off x="432" y="3600"/>
              <a:ext cx="432" cy="228"/>
              <a:chOff x="432" y="288"/>
              <a:chExt cx="1488" cy="372"/>
            </a:xfrm>
          </p:grpSpPr>
          <p:sp>
            <p:nvSpPr>
              <p:cNvPr id="126" name="Oval 226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27" name="Oval 227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11" name="Group 222"/>
            <p:cNvGrpSpPr>
              <a:grpSpLocks/>
            </p:cNvGrpSpPr>
            <p:nvPr/>
          </p:nvGrpSpPr>
          <p:grpSpPr bwMode="auto">
            <a:xfrm>
              <a:off x="432" y="3552"/>
              <a:ext cx="432" cy="228"/>
              <a:chOff x="432" y="288"/>
              <a:chExt cx="1488" cy="372"/>
            </a:xfrm>
          </p:grpSpPr>
          <p:sp>
            <p:nvSpPr>
              <p:cNvPr id="124" name="Oval 223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25" name="Oval 224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12" name="Group 219"/>
            <p:cNvGrpSpPr>
              <a:grpSpLocks/>
            </p:cNvGrpSpPr>
            <p:nvPr/>
          </p:nvGrpSpPr>
          <p:grpSpPr bwMode="auto">
            <a:xfrm>
              <a:off x="432" y="3504"/>
              <a:ext cx="432" cy="228"/>
              <a:chOff x="432" y="288"/>
              <a:chExt cx="1488" cy="372"/>
            </a:xfrm>
          </p:grpSpPr>
          <p:sp>
            <p:nvSpPr>
              <p:cNvPr id="122" name="Oval 220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23" name="Oval 221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13" name="Group 216"/>
            <p:cNvGrpSpPr>
              <a:grpSpLocks/>
            </p:cNvGrpSpPr>
            <p:nvPr/>
          </p:nvGrpSpPr>
          <p:grpSpPr bwMode="auto">
            <a:xfrm>
              <a:off x="432" y="3456"/>
              <a:ext cx="432" cy="228"/>
              <a:chOff x="432" y="288"/>
              <a:chExt cx="1488" cy="372"/>
            </a:xfrm>
          </p:grpSpPr>
          <p:sp>
            <p:nvSpPr>
              <p:cNvPr id="120" name="Oval 217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21" name="Oval 218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14" name="Group 213"/>
            <p:cNvGrpSpPr>
              <a:grpSpLocks/>
            </p:cNvGrpSpPr>
            <p:nvPr/>
          </p:nvGrpSpPr>
          <p:grpSpPr bwMode="auto">
            <a:xfrm>
              <a:off x="432" y="3408"/>
              <a:ext cx="432" cy="228"/>
              <a:chOff x="432" y="288"/>
              <a:chExt cx="1488" cy="372"/>
            </a:xfrm>
          </p:grpSpPr>
          <p:sp>
            <p:nvSpPr>
              <p:cNvPr id="118" name="Oval 214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19" name="Oval 215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15" name="Group 210"/>
            <p:cNvGrpSpPr>
              <a:grpSpLocks/>
            </p:cNvGrpSpPr>
            <p:nvPr/>
          </p:nvGrpSpPr>
          <p:grpSpPr bwMode="auto">
            <a:xfrm>
              <a:off x="432" y="3360"/>
              <a:ext cx="432" cy="228"/>
              <a:chOff x="432" y="288"/>
              <a:chExt cx="1488" cy="372"/>
            </a:xfrm>
          </p:grpSpPr>
          <p:sp>
            <p:nvSpPr>
              <p:cNvPr id="116" name="Oval 211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17" name="Oval 212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129" name="圆角矩形 128"/>
          <p:cNvSpPr/>
          <p:nvPr/>
        </p:nvSpPr>
        <p:spPr>
          <a:xfrm>
            <a:off x="3779912" y="5157192"/>
            <a:ext cx="1440160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/>
              <a:t>分布式</a:t>
            </a:r>
            <a:r>
              <a:rPr lang="zh-CHS" altLang="en-US" dirty="0" smtClean="0"/>
              <a:t>调度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2699792" y="6165304"/>
            <a:ext cx="3672408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>
                <a:solidFill>
                  <a:schemeClr val="bg1"/>
                </a:solidFill>
              </a:rPr>
              <a:t>订单</a:t>
            </a:r>
            <a:r>
              <a:rPr lang="zh-CHS" altLang="en-US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32" name="下箭头 131"/>
          <p:cNvSpPr/>
          <p:nvPr/>
        </p:nvSpPr>
        <p:spPr>
          <a:xfrm>
            <a:off x="5364088" y="1556792"/>
            <a:ext cx="360040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33" name="下箭头 132"/>
          <p:cNvSpPr/>
          <p:nvPr/>
        </p:nvSpPr>
        <p:spPr>
          <a:xfrm>
            <a:off x="3635896" y="1556792"/>
            <a:ext cx="360040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34" name="下箭头 133"/>
          <p:cNvSpPr/>
          <p:nvPr/>
        </p:nvSpPr>
        <p:spPr>
          <a:xfrm>
            <a:off x="4427984" y="2564904"/>
            <a:ext cx="360040" cy="36004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135" name="直接箭头连接符 134"/>
          <p:cNvCxnSpPr>
            <a:stCxn id="89" idx="2"/>
            <a:endCxn id="98" idx="0"/>
          </p:cNvCxnSpPr>
          <p:nvPr/>
        </p:nvCxnSpPr>
        <p:spPr>
          <a:xfrm flipH="1">
            <a:off x="3042692" y="3429000"/>
            <a:ext cx="1529308" cy="432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9" idx="2"/>
            <a:endCxn id="117" idx="0"/>
          </p:cNvCxnSpPr>
          <p:nvPr/>
        </p:nvCxnSpPr>
        <p:spPr>
          <a:xfrm>
            <a:off x="4572000" y="3429000"/>
            <a:ext cx="1241276" cy="481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29" idx="0"/>
            <a:endCxn id="108" idx="5"/>
          </p:cNvCxnSpPr>
          <p:nvPr/>
        </p:nvCxnSpPr>
        <p:spPr>
          <a:xfrm flipH="1" flipV="1">
            <a:off x="3285159" y="4535780"/>
            <a:ext cx="1214833" cy="6214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26" idx="4"/>
            <a:endCxn id="129" idx="0"/>
          </p:cNvCxnSpPr>
          <p:nvPr/>
        </p:nvCxnSpPr>
        <p:spPr>
          <a:xfrm flipH="1">
            <a:off x="4499992" y="4653136"/>
            <a:ext cx="1313284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下箭头 141"/>
          <p:cNvSpPr/>
          <p:nvPr/>
        </p:nvSpPr>
        <p:spPr>
          <a:xfrm>
            <a:off x="4283968" y="5733256"/>
            <a:ext cx="360040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44" name="TextBox 143"/>
          <p:cNvSpPr txBox="1"/>
          <p:nvPr/>
        </p:nvSpPr>
        <p:spPr>
          <a:xfrm rot="20517860">
            <a:off x="3203848" y="3429000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sz="1200" dirty="0" smtClean="0"/>
              <a:t>Task</a:t>
            </a:r>
            <a:endParaRPr lang="zh-CHS" altLang="en-US" sz="1200" dirty="0"/>
          </a:p>
        </p:txBody>
      </p:sp>
      <p:sp>
        <p:nvSpPr>
          <p:cNvPr id="147" name="TextBox 146"/>
          <p:cNvSpPr txBox="1"/>
          <p:nvPr/>
        </p:nvSpPr>
        <p:spPr>
          <a:xfrm rot="2010561">
            <a:off x="4780699" y="4692407"/>
            <a:ext cx="100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sz="1200" dirty="0" smtClean="0"/>
              <a:t>Get Task</a:t>
            </a:r>
            <a:endParaRPr lang="zh-CHS" altLang="en-US" sz="1200" dirty="0"/>
          </a:p>
        </p:txBody>
      </p:sp>
      <p:sp>
        <p:nvSpPr>
          <p:cNvPr id="148" name="TextBox 147"/>
          <p:cNvSpPr txBox="1"/>
          <p:nvPr/>
        </p:nvSpPr>
        <p:spPr>
          <a:xfrm rot="1120956">
            <a:off x="3434255" y="4600389"/>
            <a:ext cx="1318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sz="1200" dirty="0" smtClean="0"/>
              <a:t>Update state</a:t>
            </a:r>
            <a:endParaRPr lang="zh-CHS" alt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691680" y="400506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S" altLang="en-US" sz="1400" dirty="0" smtClean="0"/>
              <a:t>分布式存储</a:t>
            </a:r>
            <a:endParaRPr lang="en-US" altLang="zh-CHS" sz="1400" dirty="0" smtClean="0"/>
          </a:p>
          <a:p>
            <a:r>
              <a:rPr lang="zh-CHS" altLang="en-US" sz="1400" dirty="0" smtClean="0"/>
              <a:t>（</a:t>
            </a:r>
            <a:r>
              <a:rPr lang="en-US" altLang="zh-CHS" sz="1400" dirty="0" err="1" smtClean="0"/>
              <a:t>Mysql</a:t>
            </a:r>
            <a:r>
              <a:rPr lang="zh-CHS" altLang="en-US" sz="1400" dirty="0" smtClean="0"/>
              <a:t>）</a:t>
            </a:r>
            <a:endParaRPr lang="zh-CHS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228184" y="414908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sz="1400" dirty="0" err="1" smtClean="0"/>
              <a:t>NoSql</a:t>
            </a:r>
            <a:r>
              <a:rPr lang="zh-CHS" altLang="en-US" sz="1400" dirty="0" smtClean="0"/>
              <a:t>存储</a:t>
            </a:r>
            <a:endParaRPr lang="en-US" altLang="zh-CHS" sz="1400" dirty="0" smtClean="0"/>
          </a:p>
        </p:txBody>
      </p:sp>
      <p:sp>
        <p:nvSpPr>
          <p:cNvPr id="153" name="TextBox 152"/>
          <p:cNvSpPr txBox="1"/>
          <p:nvPr/>
        </p:nvSpPr>
        <p:spPr>
          <a:xfrm rot="1372606">
            <a:off x="5386345" y="3553155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sz="1200" dirty="0" smtClean="0"/>
              <a:t>Task</a:t>
            </a:r>
            <a:endParaRPr lang="zh-CHS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2900" y="88900"/>
            <a:ext cx="4828245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2.7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实例：接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单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服务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9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816410" y="4427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0306" y="49318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S" altLang="en-US" dirty="0" smtClean="0"/>
              <a:t>亦庄机房</a:t>
            </a:r>
            <a:endParaRPr lang="zh-CHS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408698" y="478786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4642" y="49318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S" altLang="en-US" dirty="0" smtClean="0"/>
              <a:t>亦庄机房</a:t>
            </a:r>
            <a:endParaRPr lang="zh-CHS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000986" y="478786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79512" y="98072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491880" y="980728"/>
            <a:ext cx="4896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23</a:t>
            </a:fld>
            <a:endParaRPr lang="zh-CHS" altLang="en-US"/>
          </a:p>
        </p:txBody>
      </p:sp>
      <p:sp>
        <p:nvSpPr>
          <p:cNvPr id="85" name="矩形 84"/>
          <p:cNvSpPr/>
          <p:nvPr/>
        </p:nvSpPr>
        <p:spPr>
          <a:xfrm>
            <a:off x="1609400" y="1047031"/>
            <a:ext cx="4042720" cy="9400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HS" altLang="en-US" sz="1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应用网关</a:t>
            </a:r>
            <a:endParaRPr lang="en-US" altLang="zh-CHS" sz="16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HS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979712" y="1340769"/>
            <a:ext cx="1363016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S" dirty="0" smtClean="0">
                <a:solidFill>
                  <a:schemeClr val="bg1"/>
                </a:solidFill>
              </a:rPr>
              <a:t>OpenResty</a:t>
            </a:r>
            <a:endParaRPr lang="zh-CHS" altLang="en-US" dirty="0">
              <a:solidFill>
                <a:schemeClr val="bg1"/>
              </a:solidFill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3990800" y="1340769"/>
            <a:ext cx="1363016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>
                <a:solidFill>
                  <a:schemeClr val="bg1"/>
                </a:solidFill>
              </a:rPr>
              <a:t>路由配置</a:t>
            </a: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3342728" y="1556792"/>
            <a:ext cx="648072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24554" y="2346510"/>
            <a:ext cx="2156202" cy="3138258"/>
          </a:xfrm>
          <a:prstGeom prst="rect">
            <a:avLst/>
          </a:prstGeom>
          <a:solidFill>
            <a:srgbClr val="00B05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HS" altLang="en-US" sz="1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主数据集群</a:t>
            </a:r>
            <a:endParaRPr lang="en-US" altLang="zh-CHS" sz="16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HS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395536" y="2888940"/>
            <a:ext cx="1695129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Nginx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159853" y="3573016"/>
            <a:ext cx="979233" cy="39604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tomcat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1221060" y="3573016"/>
            <a:ext cx="1046684" cy="39604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tomcat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5" name="Group 246"/>
          <p:cNvGrpSpPr>
            <a:grpSpLocks/>
          </p:cNvGrpSpPr>
          <p:nvPr/>
        </p:nvGrpSpPr>
        <p:grpSpPr bwMode="auto">
          <a:xfrm>
            <a:off x="323528" y="4251176"/>
            <a:ext cx="685800" cy="762000"/>
            <a:chOff x="960" y="3168"/>
            <a:chExt cx="432" cy="480"/>
          </a:xfrm>
        </p:grpSpPr>
        <p:grpSp>
          <p:nvGrpSpPr>
            <p:cNvPr id="116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132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33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17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130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31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18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128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29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19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126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27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20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124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25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21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122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23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5496" y="500441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HS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HS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4" name="Group 246"/>
          <p:cNvGrpSpPr>
            <a:grpSpLocks/>
          </p:cNvGrpSpPr>
          <p:nvPr/>
        </p:nvGrpSpPr>
        <p:grpSpPr bwMode="auto">
          <a:xfrm>
            <a:off x="1456116" y="4251340"/>
            <a:ext cx="685800" cy="762000"/>
            <a:chOff x="960" y="3168"/>
            <a:chExt cx="432" cy="480"/>
          </a:xfrm>
        </p:grpSpPr>
        <p:grpSp>
          <p:nvGrpSpPr>
            <p:cNvPr id="135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151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52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36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149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50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37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147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48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38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145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46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39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143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44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40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141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42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153" name="TextBox 152"/>
          <p:cNvSpPr txBox="1"/>
          <p:nvPr/>
        </p:nvSpPr>
        <p:spPr>
          <a:xfrm>
            <a:off x="1115616" y="503466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HS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HS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2642223" y="2378974"/>
            <a:ext cx="2289817" cy="3138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HS" altLang="en-US" sz="1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业务集群１</a:t>
            </a:r>
            <a:endParaRPr lang="en-US" altLang="zh-CHS" sz="16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HS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圆角矩形 174"/>
          <p:cNvSpPr/>
          <p:nvPr/>
        </p:nvSpPr>
        <p:spPr bwMode="auto">
          <a:xfrm>
            <a:off x="2977468" y="2921404"/>
            <a:ext cx="1695129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Nginx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圆角矩形 175"/>
          <p:cNvSpPr/>
          <p:nvPr/>
        </p:nvSpPr>
        <p:spPr bwMode="auto">
          <a:xfrm>
            <a:off x="2800679" y="3605480"/>
            <a:ext cx="979233" cy="39604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tomcat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圆角矩形 176"/>
          <p:cNvSpPr/>
          <p:nvPr/>
        </p:nvSpPr>
        <p:spPr bwMode="auto">
          <a:xfrm>
            <a:off x="3851920" y="3605480"/>
            <a:ext cx="1046684" cy="39604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tomcat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8" name="Group 246"/>
          <p:cNvGrpSpPr>
            <a:grpSpLocks/>
          </p:cNvGrpSpPr>
          <p:nvPr/>
        </p:nvGrpSpPr>
        <p:grpSpPr bwMode="auto">
          <a:xfrm>
            <a:off x="2843808" y="4323184"/>
            <a:ext cx="685800" cy="762000"/>
            <a:chOff x="960" y="3168"/>
            <a:chExt cx="432" cy="480"/>
          </a:xfrm>
        </p:grpSpPr>
        <p:grpSp>
          <p:nvGrpSpPr>
            <p:cNvPr id="179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195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96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80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193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94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81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191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92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82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189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90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83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187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88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184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185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186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197" name="TextBox 196"/>
          <p:cNvSpPr txBox="1"/>
          <p:nvPr/>
        </p:nvSpPr>
        <p:spPr>
          <a:xfrm>
            <a:off x="2588997" y="504564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HS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HS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8" name="Group 246"/>
          <p:cNvGrpSpPr>
            <a:grpSpLocks/>
          </p:cNvGrpSpPr>
          <p:nvPr/>
        </p:nvGrpSpPr>
        <p:grpSpPr bwMode="auto">
          <a:xfrm>
            <a:off x="3985699" y="4283804"/>
            <a:ext cx="685800" cy="762000"/>
            <a:chOff x="960" y="3168"/>
            <a:chExt cx="432" cy="480"/>
          </a:xfrm>
        </p:grpSpPr>
        <p:grpSp>
          <p:nvGrpSpPr>
            <p:cNvPr id="199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215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16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00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213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14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01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211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12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02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209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10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03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207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08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04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205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06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217" name="TextBox 216"/>
          <p:cNvSpPr txBox="1"/>
          <p:nvPr/>
        </p:nvSpPr>
        <p:spPr>
          <a:xfrm>
            <a:off x="3669117" y="5013176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HS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HS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5004048" y="2378974"/>
            <a:ext cx="2291383" cy="313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HS" altLang="en-US" sz="1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业务集群２</a:t>
            </a:r>
            <a:endParaRPr lang="en-US" altLang="zh-CHS" sz="16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HS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圆角矩形 218"/>
          <p:cNvSpPr/>
          <p:nvPr/>
        </p:nvSpPr>
        <p:spPr bwMode="auto">
          <a:xfrm>
            <a:off x="5456812" y="2921404"/>
            <a:ext cx="1695129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Nginx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0" name="圆角矩形 219"/>
          <p:cNvSpPr/>
          <p:nvPr/>
        </p:nvSpPr>
        <p:spPr bwMode="auto">
          <a:xfrm>
            <a:off x="5168780" y="3605480"/>
            <a:ext cx="979233" cy="39604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tomcat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1" name="圆角矩形 220"/>
          <p:cNvSpPr/>
          <p:nvPr/>
        </p:nvSpPr>
        <p:spPr bwMode="auto">
          <a:xfrm>
            <a:off x="6189612" y="3605480"/>
            <a:ext cx="1046684" cy="39604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HS" b="1" dirty="0" smtClean="0">
                <a:latin typeface="微软雅黑" pitchFamily="34" charset="-122"/>
                <a:ea typeface="微软雅黑" pitchFamily="34" charset="-122"/>
              </a:rPr>
              <a:t>tomcat</a:t>
            </a:r>
            <a:endParaRPr lang="zh-CHS" altLang="en-US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2" name="Group 246"/>
          <p:cNvGrpSpPr>
            <a:grpSpLocks/>
          </p:cNvGrpSpPr>
          <p:nvPr/>
        </p:nvGrpSpPr>
        <p:grpSpPr bwMode="auto">
          <a:xfrm>
            <a:off x="5326360" y="4293096"/>
            <a:ext cx="685800" cy="762000"/>
            <a:chOff x="960" y="3168"/>
            <a:chExt cx="432" cy="480"/>
          </a:xfrm>
        </p:grpSpPr>
        <p:grpSp>
          <p:nvGrpSpPr>
            <p:cNvPr id="223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239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40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24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237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38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25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235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36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26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233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34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27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231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32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28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229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30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241" name="TextBox 240"/>
          <p:cNvSpPr txBox="1"/>
          <p:nvPr/>
        </p:nvSpPr>
        <p:spPr>
          <a:xfrm>
            <a:off x="5091811" y="504564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HS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HS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2" name="Group 246"/>
          <p:cNvGrpSpPr>
            <a:grpSpLocks/>
          </p:cNvGrpSpPr>
          <p:nvPr/>
        </p:nvGrpSpPr>
        <p:grpSpPr bwMode="auto">
          <a:xfrm>
            <a:off x="6465043" y="4283804"/>
            <a:ext cx="685800" cy="762000"/>
            <a:chOff x="960" y="3168"/>
            <a:chExt cx="432" cy="480"/>
          </a:xfrm>
        </p:grpSpPr>
        <p:grpSp>
          <p:nvGrpSpPr>
            <p:cNvPr id="243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259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60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44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257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58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45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255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56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46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253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54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47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251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52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48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249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50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261" name="TextBox 260"/>
          <p:cNvSpPr txBox="1"/>
          <p:nvPr/>
        </p:nvSpPr>
        <p:spPr>
          <a:xfrm>
            <a:off x="6184278" y="5034686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HS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HS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7677358" y="1047031"/>
            <a:ext cx="1431146" cy="4470201"/>
          </a:xfrm>
          <a:prstGeom prst="rect">
            <a:avLst/>
          </a:prstGeom>
          <a:solidFill>
            <a:srgbClr val="00B0F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HS" altLang="en-US" sz="1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基础集群</a:t>
            </a:r>
            <a:endParaRPr lang="en-US" altLang="zh-CHS" sz="16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HS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圆角矩形 262"/>
          <p:cNvSpPr/>
          <p:nvPr/>
        </p:nvSpPr>
        <p:spPr>
          <a:xfrm>
            <a:off x="7745488" y="2276872"/>
            <a:ext cx="1363016" cy="504056"/>
          </a:xfrm>
          <a:prstGeom prst="roundRect">
            <a:avLst/>
          </a:prstGeom>
          <a:solidFill>
            <a:srgbClr val="7030A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S" dirty="0" err="1" smtClean="0">
                <a:solidFill>
                  <a:schemeClr val="bg1"/>
                </a:solidFill>
              </a:rPr>
              <a:t>Redis</a:t>
            </a:r>
            <a:endParaRPr lang="zh-CHS" altLang="en-US" dirty="0">
              <a:solidFill>
                <a:schemeClr val="bg1"/>
              </a:solidFill>
            </a:endParaRPr>
          </a:p>
        </p:txBody>
      </p:sp>
      <p:sp>
        <p:nvSpPr>
          <p:cNvPr id="264" name="圆角矩形 263"/>
          <p:cNvSpPr/>
          <p:nvPr/>
        </p:nvSpPr>
        <p:spPr>
          <a:xfrm>
            <a:off x="7745488" y="3933056"/>
            <a:ext cx="1363016" cy="504056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S" dirty="0" smtClean="0">
                <a:solidFill>
                  <a:schemeClr val="bg1"/>
                </a:solidFill>
              </a:rPr>
              <a:t>MQ</a:t>
            </a:r>
            <a:endParaRPr lang="zh-CHS" altLang="en-US" dirty="0">
              <a:solidFill>
                <a:schemeClr val="bg1"/>
              </a:solidFill>
            </a:endParaRPr>
          </a:p>
        </p:txBody>
      </p:sp>
      <p:sp>
        <p:nvSpPr>
          <p:cNvPr id="265" name="圆角矩形 264"/>
          <p:cNvSpPr/>
          <p:nvPr/>
        </p:nvSpPr>
        <p:spPr>
          <a:xfrm>
            <a:off x="7745488" y="1483054"/>
            <a:ext cx="1363016" cy="504056"/>
          </a:xfrm>
          <a:prstGeom prst="roundRect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>
                <a:solidFill>
                  <a:schemeClr val="bg1"/>
                </a:solidFill>
              </a:rPr>
              <a:t>任务调度</a:t>
            </a:r>
            <a:endParaRPr lang="zh-CHS" altLang="en-US" dirty="0">
              <a:solidFill>
                <a:schemeClr val="bg1"/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07504" y="5619492"/>
            <a:ext cx="8991986" cy="1086108"/>
          </a:xfrm>
          <a:prstGeom prst="rect">
            <a:avLst/>
          </a:prstGeom>
          <a:solidFill>
            <a:srgbClr val="0070C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HS" altLang="en-US" sz="1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业务监控报表</a:t>
            </a:r>
            <a:endParaRPr lang="en-US" altLang="zh-CHS" sz="16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H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8" name="Group 246"/>
          <p:cNvGrpSpPr>
            <a:grpSpLocks/>
          </p:cNvGrpSpPr>
          <p:nvPr/>
        </p:nvGrpSpPr>
        <p:grpSpPr bwMode="auto">
          <a:xfrm>
            <a:off x="3958208" y="5661248"/>
            <a:ext cx="685800" cy="762000"/>
            <a:chOff x="960" y="3168"/>
            <a:chExt cx="432" cy="480"/>
          </a:xfrm>
        </p:grpSpPr>
        <p:grpSp>
          <p:nvGrpSpPr>
            <p:cNvPr id="269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285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86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70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283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84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71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281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82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72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279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80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73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277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78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74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275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76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grpSp>
        <p:nvGrpSpPr>
          <p:cNvPr id="287" name="Group 246"/>
          <p:cNvGrpSpPr>
            <a:grpSpLocks/>
          </p:cNvGrpSpPr>
          <p:nvPr/>
        </p:nvGrpSpPr>
        <p:grpSpPr bwMode="auto">
          <a:xfrm>
            <a:off x="5370492" y="5661248"/>
            <a:ext cx="685800" cy="762000"/>
            <a:chOff x="960" y="3168"/>
            <a:chExt cx="432" cy="480"/>
          </a:xfrm>
        </p:grpSpPr>
        <p:grpSp>
          <p:nvGrpSpPr>
            <p:cNvPr id="288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304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05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89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302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03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90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300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01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91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298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99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92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296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97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293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294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295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306" name="TextBox 305"/>
          <p:cNvSpPr txBox="1"/>
          <p:nvPr/>
        </p:nvSpPr>
        <p:spPr>
          <a:xfrm>
            <a:off x="3707904" y="6341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S" altLang="en-US" dirty="0" smtClean="0"/>
              <a:t>报表主库</a:t>
            </a:r>
            <a:endParaRPr lang="zh-CHS" alt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5148064" y="6341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S" altLang="en-US" dirty="0"/>
              <a:t>报表从库</a:t>
            </a:r>
          </a:p>
        </p:txBody>
      </p:sp>
      <p:grpSp>
        <p:nvGrpSpPr>
          <p:cNvPr id="328" name="Group 246"/>
          <p:cNvGrpSpPr>
            <a:grpSpLocks/>
          </p:cNvGrpSpPr>
          <p:nvPr/>
        </p:nvGrpSpPr>
        <p:grpSpPr bwMode="auto">
          <a:xfrm>
            <a:off x="6622504" y="5691336"/>
            <a:ext cx="685800" cy="762000"/>
            <a:chOff x="960" y="3168"/>
            <a:chExt cx="432" cy="480"/>
          </a:xfrm>
        </p:grpSpPr>
        <p:grpSp>
          <p:nvGrpSpPr>
            <p:cNvPr id="329" name="Group 228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345" name="Oval 22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46" name="Oval 23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330" name="Group 231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343" name="Oval 23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44" name="Oval 23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331" name="Group 234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341" name="Oval 23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42" name="Oval 23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332" name="Group 237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339" name="Oval 23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40" name="Oval 23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333" name="Group 240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337" name="Oval 24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38" name="Oval 24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  <p:grpSp>
          <p:nvGrpSpPr>
            <p:cNvPr id="334" name="Group 243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335" name="Oval 244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  <p:sp>
            <p:nvSpPr>
              <p:cNvPr id="336" name="Oval 245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HS" altLang="en-US"/>
              </a:p>
            </p:txBody>
          </p:sp>
        </p:grpSp>
      </p:grpSp>
      <p:sp>
        <p:nvSpPr>
          <p:cNvPr id="347" name="TextBox 346"/>
          <p:cNvSpPr txBox="1"/>
          <p:nvPr/>
        </p:nvSpPr>
        <p:spPr>
          <a:xfrm>
            <a:off x="6516216" y="63720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S" altLang="en-US" dirty="0"/>
              <a:t>历史</a:t>
            </a:r>
            <a:r>
              <a:rPr lang="zh-CHS" altLang="en-US" dirty="0" smtClean="0"/>
              <a:t>库</a:t>
            </a:r>
            <a:endParaRPr lang="zh-CHS" altLang="en-US" dirty="0"/>
          </a:p>
        </p:txBody>
      </p:sp>
      <p:cxnSp>
        <p:nvCxnSpPr>
          <p:cNvPr id="348" name="直接箭头连接符 347"/>
          <p:cNvCxnSpPr>
            <a:stCxn id="151" idx="4"/>
            <a:endCxn id="276" idx="2"/>
          </p:cNvCxnSpPr>
          <p:nvPr/>
        </p:nvCxnSpPr>
        <p:spPr>
          <a:xfrm>
            <a:off x="1799016" y="5013340"/>
            <a:ext cx="2159192" cy="8199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216" idx="4"/>
            <a:endCxn id="276" idx="0"/>
          </p:cNvCxnSpPr>
          <p:nvPr/>
        </p:nvCxnSpPr>
        <p:spPr>
          <a:xfrm flipH="1">
            <a:off x="4301108" y="5008933"/>
            <a:ext cx="27491" cy="6523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258" idx="3"/>
            <a:endCxn id="276" idx="6"/>
          </p:cNvCxnSpPr>
          <p:nvPr/>
        </p:nvCxnSpPr>
        <p:spPr>
          <a:xfrm flipH="1">
            <a:off x="4644008" y="4882336"/>
            <a:ext cx="1921468" cy="950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280" idx="5"/>
            <a:endCxn id="299" idx="3"/>
          </p:cNvCxnSpPr>
          <p:nvPr/>
        </p:nvCxnSpPr>
        <p:spPr>
          <a:xfrm>
            <a:off x="4543575" y="6107380"/>
            <a:ext cx="9273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>
            <a:stCxn id="301" idx="5"/>
            <a:endCxn id="339" idx="3"/>
          </p:cNvCxnSpPr>
          <p:nvPr/>
        </p:nvCxnSpPr>
        <p:spPr>
          <a:xfrm flipV="1">
            <a:off x="5955859" y="6174339"/>
            <a:ext cx="767078" cy="92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/>
          <p:nvPr/>
        </p:nvCxnSpPr>
        <p:spPr>
          <a:xfrm flipH="1">
            <a:off x="1619673" y="1988840"/>
            <a:ext cx="2137075" cy="3576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/>
          <p:nvPr/>
        </p:nvCxnSpPr>
        <p:spPr>
          <a:xfrm flipH="1">
            <a:off x="3756748" y="1988840"/>
            <a:ext cx="15192" cy="3576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>
            <a:endCxn id="218" idx="0"/>
          </p:cNvCxnSpPr>
          <p:nvPr/>
        </p:nvCxnSpPr>
        <p:spPr>
          <a:xfrm>
            <a:off x="3756748" y="1988840"/>
            <a:ext cx="2392992" cy="39013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下箭头 379"/>
          <p:cNvSpPr/>
          <p:nvPr/>
        </p:nvSpPr>
        <p:spPr>
          <a:xfrm rot="5400000">
            <a:off x="2265133" y="2996952"/>
            <a:ext cx="360040" cy="36004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81" name="下箭头 380"/>
          <p:cNvSpPr/>
          <p:nvPr/>
        </p:nvSpPr>
        <p:spPr>
          <a:xfrm rot="5400000">
            <a:off x="2282183" y="4509120"/>
            <a:ext cx="360040" cy="36004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82" name="下箭头 381"/>
          <p:cNvSpPr/>
          <p:nvPr/>
        </p:nvSpPr>
        <p:spPr>
          <a:xfrm rot="16200000">
            <a:off x="7308305" y="4653136"/>
            <a:ext cx="360040" cy="36004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83" name="下箭头 382"/>
          <p:cNvSpPr/>
          <p:nvPr/>
        </p:nvSpPr>
        <p:spPr>
          <a:xfrm rot="16200000">
            <a:off x="7308304" y="3068961"/>
            <a:ext cx="360040" cy="36004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400" name="圆角矩形 399"/>
          <p:cNvSpPr/>
          <p:nvPr/>
        </p:nvSpPr>
        <p:spPr>
          <a:xfrm>
            <a:off x="7740352" y="3140968"/>
            <a:ext cx="1363016" cy="504056"/>
          </a:xfrm>
          <a:prstGeom prst="roundRect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>
                <a:solidFill>
                  <a:schemeClr val="bg1"/>
                </a:solidFill>
              </a:rPr>
              <a:t>任务引擎</a:t>
            </a:r>
            <a:endParaRPr lang="zh-CHS" altLang="en-US" dirty="0">
              <a:solidFill>
                <a:schemeClr val="bg1"/>
              </a:solidFill>
            </a:endParaRPr>
          </a:p>
        </p:txBody>
      </p:sp>
      <p:sp>
        <p:nvSpPr>
          <p:cNvPr id="401" name="圆角矩形 400"/>
          <p:cNvSpPr/>
          <p:nvPr/>
        </p:nvSpPr>
        <p:spPr>
          <a:xfrm>
            <a:off x="7740352" y="4797152"/>
            <a:ext cx="1363016" cy="504056"/>
          </a:xfrm>
          <a:prstGeom prst="roundRect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>
                <a:solidFill>
                  <a:schemeClr val="bg1"/>
                </a:solidFill>
              </a:rPr>
              <a:t>业务监控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42900" y="88900"/>
            <a:ext cx="6004849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2.8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实例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H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WMS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园区化部署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架构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24</a:t>
            </a:fld>
            <a:endParaRPr lang="zh-CHS" altLang="en-US"/>
          </a:p>
        </p:txBody>
      </p:sp>
      <p:sp>
        <p:nvSpPr>
          <p:cNvPr id="68" name="Freeform 3"/>
          <p:cNvSpPr/>
          <p:nvPr/>
        </p:nvSpPr>
        <p:spPr>
          <a:xfrm>
            <a:off x="6372225" y="980694"/>
            <a:ext cx="2265553" cy="2484627"/>
          </a:xfrm>
          <a:custGeom>
            <a:avLst/>
            <a:gdLst>
              <a:gd name="connsiteX0" fmla="*/ 0 w 2265553"/>
              <a:gd name="connsiteY0" fmla="*/ 0 h 2484627"/>
              <a:gd name="connsiteX1" fmla="*/ 1950973 w 2265553"/>
              <a:gd name="connsiteY1" fmla="*/ 0 h 2484627"/>
              <a:gd name="connsiteX2" fmla="*/ 2265553 w 2265553"/>
              <a:gd name="connsiteY2" fmla="*/ 1242313 h 2484627"/>
              <a:gd name="connsiteX3" fmla="*/ 1950973 w 2265553"/>
              <a:gd name="connsiteY3" fmla="*/ 2484627 h 2484627"/>
              <a:gd name="connsiteX4" fmla="*/ 0 w 2265553"/>
              <a:gd name="connsiteY4" fmla="*/ 2484627 h 2484627"/>
              <a:gd name="connsiteX5" fmla="*/ 313181 w 2265553"/>
              <a:gd name="connsiteY5" fmla="*/ 1242313 h 2484627"/>
              <a:gd name="connsiteX6" fmla="*/ 0 w 2265553"/>
              <a:gd name="connsiteY6" fmla="*/ 0 h 2484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65553" h="2484627">
                <a:moveTo>
                  <a:pt x="0" y="0"/>
                </a:moveTo>
                <a:lnTo>
                  <a:pt x="1950973" y="0"/>
                </a:lnTo>
                <a:lnTo>
                  <a:pt x="2265553" y="1242313"/>
                </a:lnTo>
                <a:lnTo>
                  <a:pt x="1950973" y="2484627"/>
                </a:lnTo>
                <a:lnTo>
                  <a:pt x="0" y="2484627"/>
                </a:lnTo>
                <a:lnTo>
                  <a:pt x="313181" y="1242313"/>
                </a:lnTo>
                <a:lnTo>
                  <a:pt x="0" y="0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9" name="Freeform 3"/>
          <p:cNvSpPr/>
          <p:nvPr/>
        </p:nvSpPr>
        <p:spPr>
          <a:xfrm>
            <a:off x="6365875" y="974344"/>
            <a:ext cx="2278253" cy="2497327"/>
          </a:xfrm>
          <a:custGeom>
            <a:avLst/>
            <a:gdLst>
              <a:gd name="connsiteX0" fmla="*/ 6350 w 2278253"/>
              <a:gd name="connsiteY0" fmla="*/ 6350 h 2497327"/>
              <a:gd name="connsiteX1" fmla="*/ 1957323 w 2278253"/>
              <a:gd name="connsiteY1" fmla="*/ 6350 h 2497327"/>
              <a:gd name="connsiteX2" fmla="*/ 2271903 w 2278253"/>
              <a:gd name="connsiteY2" fmla="*/ 1248663 h 2497327"/>
              <a:gd name="connsiteX3" fmla="*/ 1957323 w 2278253"/>
              <a:gd name="connsiteY3" fmla="*/ 2490977 h 2497327"/>
              <a:gd name="connsiteX4" fmla="*/ 6350 w 2278253"/>
              <a:gd name="connsiteY4" fmla="*/ 2490977 h 2497327"/>
              <a:gd name="connsiteX5" fmla="*/ 319531 w 2278253"/>
              <a:gd name="connsiteY5" fmla="*/ 1248663 h 2497327"/>
              <a:gd name="connsiteX6" fmla="*/ 6350 w 2278253"/>
              <a:gd name="connsiteY6" fmla="*/ 6350 h 2497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78253" h="2497327">
                <a:moveTo>
                  <a:pt x="6350" y="6350"/>
                </a:moveTo>
                <a:lnTo>
                  <a:pt x="1957323" y="6350"/>
                </a:lnTo>
                <a:lnTo>
                  <a:pt x="2271903" y="1248663"/>
                </a:lnTo>
                <a:lnTo>
                  <a:pt x="1957323" y="2490977"/>
                </a:lnTo>
                <a:lnTo>
                  <a:pt x="6350" y="2490977"/>
                </a:lnTo>
                <a:lnTo>
                  <a:pt x="319531" y="124866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0" name="Freeform 3"/>
          <p:cNvSpPr/>
          <p:nvPr/>
        </p:nvSpPr>
        <p:spPr>
          <a:xfrm>
            <a:off x="827582" y="980694"/>
            <a:ext cx="1656207" cy="2486025"/>
          </a:xfrm>
          <a:custGeom>
            <a:avLst/>
            <a:gdLst>
              <a:gd name="connsiteX0" fmla="*/ 0 w 1656207"/>
              <a:gd name="connsiteY0" fmla="*/ 2486025 h 2486025"/>
              <a:gd name="connsiteX1" fmla="*/ 1656207 w 1656207"/>
              <a:gd name="connsiteY1" fmla="*/ 2486025 h 2486025"/>
              <a:gd name="connsiteX2" fmla="*/ 1656207 w 1656207"/>
              <a:gd name="connsiteY2" fmla="*/ 0 h 2486025"/>
              <a:gd name="connsiteX3" fmla="*/ 0 w 1656207"/>
              <a:gd name="connsiteY3" fmla="*/ 0 h 2486025"/>
              <a:gd name="connsiteX4" fmla="*/ 0 w 1656207"/>
              <a:gd name="connsiteY4" fmla="*/ 2486025 h 2486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6207" h="2486025">
                <a:moveTo>
                  <a:pt x="0" y="2486025"/>
                </a:moveTo>
                <a:lnTo>
                  <a:pt x="1656207" y="2486025"/>
                </a:lnTo>
                <a:lnTo>
                  <a:pt x="1656207" y="0"/>
                </a:lnTo>
                <a:lnTo>
                  <a:pt x="0" y="0"/>
                </a:lnTo>
                <a:lnTo>
                  <a:pt x="0" y="2486025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1" name="Freeform 3"/>
          <p:cNvSpPr/>
          <p:nvPr/>
        </p:nvSpPr>
        <p:spPr>
          <a:xfrm>
            <a:off x="814882" y="967994"/>
            <a:ext cx="1681607" cy="2511425"/>
          </a:xfrm>
          <a:custGeom>
            <a:avLst/>
            <a:gdLst>
              <a:gd name="connsiteX0" fmla="*/ 12700 w 1681607"/>
              <a:gd name="connsiteY0" fmla="*/ 2498725 h 2511425"/>
              <a:gd name="connsiteX1" fmla="*/ 1668907 w 1681607"/>
              <a:gd name="connsiteY1" fmla="*/ 2498725 h 2511425"/>
              <a:gd name="connsiteX2" fmla="*/ 1668907 w 1681607"/>
              <a:gd name="connsiteY2" fmla="*/ 12700 h 2511425"/>
              <a:gd name="connsiteX3" fmla="*/ 12700 w 1681607"/>
              <a:gd name="connsiteY3" fmla="*/ 12700 h 2511425"/>
              <a:gd name="connsiteX4" fmla="*/ 12700 w 1681607"/>
              <a:gd name="connsiteY4" fmla="*/ 2498725 h 2511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1607" h="2511425">
                <a:moveTo>
                  <a:pt x="12700" y="2498725"/>
                </a:moveTo>
                <a:lnTo>
                  <a:pt x="1668907" y="2498725"/>
                </a:lnTo>
                <a:lnTo>
                  <a:pt x="1668907" y="12700"/>
                </a:lnTo>
                <a:lnTo>
                  <a:pt x="12700" y="12700"/>
                </a:lnTo>
                <a:lnTo>
                  <a:pt x="12700" y="24987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2" name="Freeform 3"/>
          <p:cNvSpPr/>
          <p:nvPr/>
        </p:nvSpPr>
        <p:spPr>
          <a:xfrm>
            <a:off x="3220085" y="1118387"/>
            <a:ext cx="543610" cy="351256"/>
          </a:xfrm>
          <a:custGeom>
            <a:avLst/>
            <a:gdLst>
              <a:gd name="connsiteX0" fmla="*/ 6350 w 543610"/>
              <a:gd name="connsiteY0" fmla="*/ 344906 h 351256"/>
              <a:gd name="connsiteX1" fmla="*/ 537260 w 543610"/>
              <a:gd name="connsiteY1" fmla="*/ 344906 h 351256"/>
              <a:gd name="connsiteX2" fmla="*/ 537260 w 543610"/>
              <a:gd name="connsiteY2" fmla="*/ 6350 h 351256"/>
              <a:gd name="connsiteX3" fmla="*/ 6350 w 543610"/>
              <a:gd name="connsiteY3" fmla="*/ 6350 h 351256"/>
              <a:gd name="connsiteX4" fmla="*/ 6350 w 543610"/>
              <a:gd name="connsiteY4" fmla="*/ 344906 h 351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3610" h="351256">
                <a:moveTo>
                  <a:pt x="6350" y="344906"/>
                </a:moveTo>
                <a:lnTo>
                  <a:pt x="537260" y="344906"/>
                </a:lnTo>
                <a:lnTo>
                  <a:pt x="537260" y="6350"/>
                </a:lnTo>
                <a:lnTo>
                  <a:pt x="6350" y="6350"/>
                </a:lnTo>
                <a:lnTo>
                  <a:pt x="6350" y="3449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3" name="Freeform 3"/>
          <p:cNvSpPr/>
          <p:nvPr/>
        </p:nvSpPr>
        <p:spPr>
          <a:xfrm>
            <a:off x="1979676" y="980694"/>
            <a:ext cx="2265679" cy="2484627"/>
          </a:xfrm>
          <a:custGeom>
            <a:avLst/>
            <a:gdLst>
              <a:gd name="connsiteX0" fmla="*/ 0 w 2265679"/>
              <a:gd name="connsiteY0" fmla="*/ 0 h 2484627"/>
              <a:gd name="connsiteX1" fmla="*/ 1951101 w 2265679"/>
              <a:gd name="connsiteY1" fmla="*/ 0 h 2484627"/>
              <a:gd name="connsiteX2" fmla="*/ 2265679 w 2265679"/>
              <a:gd name="connsiteY2" fmla="*/ 1242313 h 2484627"/>
              <a:gd name="connsiteX3" fmla="*/ 1951101 w 2265679"/>
              <a:gd name="connsiteY3" fmla="*/ 2484627 h 2484627"/>
              <a:gd name="connsiteX4" fmla="*/ 0 w 2265679"/>
              <a:gd name="connsiteY4" fmla="*/ 2484627 h 2484627"/>
              <a:gd name="connsiteX5" fmla="*/ 313181 w 2265679"/>
              <a:gd name="connsiteY5" fmla="*/ 1242313 h 2484627"/>
              <a:gd name="connsiteX6" fmla="*/ 0 w 2265679"/>
              <a:gd name="connsiteY6" fmla="*/ 0 h 2484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65679" h="2484627">
                <a:moveTo>
                  <a:pt x="0" y="0"/>
                </a:moveTo>
                <a:lnTo>
                  <a:pt x="1951101" y="0"/>
                </a:lnTo>
                <a:lnTo>
                  <a:pt x="2265679" y="1242313"/>
                </a:lnTo>
                <a:lnTo>
                  <a:pt x="1951101" y="2484627"/>
                </a:lnTo>
                <a:lnTo>
                  <a:pt x="0" y="2484627"/>
                </a:lnTo>
                <a:lnTo>
                  <a:pt x="313181" y="1242313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4" name="Freeform 3"/>
          <p:cNvSpPr/>
          <p:nvPr/>
        </p:nvSpPr>
        <p:spPr>
          <a:xfrm>
            <a:off x="1960626" y="961644"/>
            <a:ext cx="2303779" cy="2522727"/>
          </a:xfrm>
          <a:custGeom>
            <a:avLst/>
            <a:gdLst>
              <a:gd name="connsiteX0" fmla="*/ 19050 w 2303779"/>
              <a:gd name="connsiteY0" fmla="*/ 19050 h 2522727"/>
              <a:gd name="connsiteX1" fmla="*/ 1970151 w 2303779"/>
              <a:gd name="connsiteY1" fmla="*/ 19050 h 2522727"/>
              <a:gd name="connsiteX2" fmla="*/ 2284729 w 2303779"/>
              <a:gd name="connsiteY2" fmla="*/ 1261363 h 2522727"/>
              <a:gd name="connsiteX3" fmla="*/ 1970151 w 2303779"/>
              <a:gd name="connsiteY3" fmla="*/ 2503677 h 2522727"/>
              <a:gd name="connsiteX4" fmla="*/ 19050 w 2303779"/>
              <a:gd name="connsiteY4" fmla="*/ 2503677 h 2522727"/>
              <a:gd name="connsiteX5" fmla="*/ 332231 w 2303779"/>
              <a:gd name="connsiteY5" fmla="*/ 1261363 h 2522727"/>
              <a:gd name="connsiteX6" fmla="*/ 19050 w 2303779"/>
              <a:gd name="connsiteY6" fmla="*/ 19050 h 2522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03779" h="2522727">
                <a:moveTo>
                  <a:pt x="19050" y="19050"/>
                </a:moveTo>
                <a:lnTo>
                  <a:pt x="1970151" y="19050"/>
                </a:lnTo>
                <a:lnTo>
                  <a:pt x="2284729" y="1261363"/>
                </a:lnTo>
                <a:lnTo>
                  <a:pt x="1970151" y="2503677"/>
                </a:lnTo>
                <a:lnTo>
                  <a:pt x="19050" y="2503677"/>
                </a:lnTo>
                <a:lnTo>
                  <a:pt x="332231" y="1261363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5" name="Freeform 3"/>
          <p:cNvSpPr/>
          <p:nvPr/>
        </p:nvSpPr>
        <p:spPr>
          <a:xfrm>
            <a:off x="3637915" y="974344"/>
            <a:ext cx="3059429" cy="2497327"/>
          </a:xfrm>
          <a:custGeom>
            <a:avLst/>
            <a:gdLst>
              <a:gd name="connsiteX0" fmla="*/ 6350 w 3059429"/>
              <a:gd name="connsiteY0" fmla="*/ 6350 h 2497327"/>
              <a:gd name="connsiteX1" fmla="*/ 2738500 w 3059429"/>
              <a:gd name="connsiteY1" fmla="*/ 6350 h 2497327"/>
              <a:gd name="connsiteX2" fmla="*/ 3053079 w 3059429"/>
              <a:gd name="connsiteY2" fmla="*/ 1248663 h 2497327"/>
              <a:gd name="connsiteX3" fmla="*/ 2738500 w 3059429"/>
              <a:gd name="connsiteY3" fmla="*/ 2490977 h 2497327"/>
              <a:gd name="connsiteX4" fmla="*/ 6350 w 3059429"/>
              <a:gd name="connsiteY4" fmla="*/ 2490977 h 2497327"/>
              <a:gd name="connsiteX5" fmla="*/ 319658 w 3059429"/>
              <a:gd name="connsiteY5" fmla="*/ 1248663 h 2497327"/>
              <a:gd name="connsiteX6" fmla="*/ 6350 w 3059429"/>
              <a:gd name="connsiteY6" fmla="*/ 6350 h 2497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59429" h="2497327">
                <a:moveTo>
                  <a:pt x="6350" y="6350"/>
                </a:moveTo>
                <a:lnTo>
                  <a:pt x="2738500" y="6350"/>
                </a:lnTo>
                <a:lnTo>
                  <a:pt x="3053079" y="1248663"/>
                </a:lnTo>
                <a:lnTo>
                  <a:pt x="2738500" y="2490977"/>
                </a:lnTo>
                <a:lnTo>
                  <a:pt x="6350" y="2490977"/>
                </a:lnTo>
                <a:lnTo>
                  <a:pt x="319658" y="124866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DEBD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6" name="Freeform 3"/>
          <p:cNvSpPr/>
          <p:nvPr/>
        </p:nvSpPr>
        <p:spPr>
          <a:xfrm>
            <a:off x="3917060" y="2198497"/>
            <a:ext cx="2749550" cy="22225"/>
          </a:xfrm>
          <a:custGeom>
            <a:avLst/>
            <a:gdLst>
              <a:gd name="connsiteX0" fmla="*/ 6350 w 2749550"/>
              <a:gd name="connsiteY0" fmla="*/ 6350 h 22225"/>
              <a:gd name="connsiteX1" fmla="*/ 2743200 w 274955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9550" h="22225">
                <a:moveTo>
                  <a:pt x="6350" y="6350"/>
                </a:moveTo>
                <a:lnTo>
                  <a:pt x="2743200" y="6350"/>
                </a:lnTo>
              </a:path>
            </a:pathLst>
          </a:custGeom>
          <a:ln w="12700">
            <a:solidFill>
              <a:srgbClr val="FDEBD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7" name="Freeform 3"/>
          <p:cNvSpPr/>
          <p:nvPr/>
        </p:nvSpPr>
        <p:spPr>
          <a:xfrm>
            <a:off x="3773551" y="1550416"/>
            <a:ext cx="2746375" cy="22225"/>
          </a:xfrm>
          <a:custGeom>
            <a:avLst/>
            <a:gdLst>
              <a:gd name="connsiteX0" fmla="*/ 6350 w 2746375"/>
              <a:gd name="connsiteY0" fmla="*/ 6350 h 22225"/>
              <a:gd name="connsiteX1" fmla="*/ 2740025 w 27463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6375" h="22225">
                <a:moveTo>
                  <a:pt x="6350" y="6350"/>
                </a:moveTo>
                <a:lnTo>
                  <a:pt x="2740025" y="6350"/>
                </a:lnTo>
              </a:path>
            </a:pathLst>
          </a:custGeom>
          <a:ln w="12700">
            <a:solidFill>
              <a:srgbClr val="FDEBD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8" name="Freeform 3"/>
          <p:cNvSpPr/>
          <p:nvPr/>
        </p:nvSpPr>
        <p:spPr>
          <a:xfrm>
            <a:off x="3773551" y="2846577"/>
            <a:ext cx="2749550" cy="22225"/>
          </a:xfrm>
          <a:custGeom>
            <a:avLst/>
            <a:gdLst>
              <a:gd name="connsiteX0" fmla="*/ 6350 w 2749550"/>
              <a:gd name="connsiteY0" fmla="*/ 6350 h 22225"/>
              <a:gd name="connsiteX1" fmla="*/ 2743200 w 274955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9550" h="22225">
                <a:moveTo>
                  <a:pt x="6350" y="6350"/>
                </a:moveTo>
                <a:lnTo>
                  <a:pt x="2743200" y="6350"/>
                </a:lnTo>
              </a:path>
            </a:pathLst>
          </a:custGeom>
          <a:ln w="12700">
            <a:solidFill>
              <a:srgbClr val="FDEBD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9" name="Freeform 3"/>
          <p:cNvSpPr/>
          <p:nvPr/>
        </p:nvSpPr>
        <p:spPr>
          <a:xfrm>
            <a:off x="2621407" y="1550416"/>
            <a:ext cx="1380871" cy="22225"/>
          </a:xfrm>
          <a:custGeom>
            <a:avLst/>
            <a:gdLst>
              <a:gd name="connsiteX0" fmla="*/ 6350 w 1380871"/>
              <a:gd name="connsiteY0" fmla="*/ 6350 h 22225"/>
              <a:gd name="connsiteX1" fmla="*/ 1374521 w 138087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871" h="22225">
                <a:moveTo>
                  <a:pt x="6350" y="6350"/>
                </a:moveTo>
                <a:lnTo>
                  <a:pt x="1374521" y="6350"/>
                </a:lnTo>
              </a:path>
            </a:pathLst>
          </a:custGeom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0" name="Freeform 3"/>
          <p:cNvSpPr/>
          <p:nvPr/>
        </p:nvSpPr>
        <p:spPr>
          <a:xfrm>
            <a:off x="2621407" y="2846577"/>
            <a:ext cx="1380871" cy="22225"/>
          </a:xfrm>
          <a:custGeom>
            <a:avLst/>
            <a:gdLst>
              <a:gd name="connsiteX0" fmla="*/ 6350 w 1380871"/>
              <a:gd name="connsiteY0" fmla="*/ 6350 h 22225"/>
              <a:gd name="connsiteX1" fmla="*/ 1374521 w 138087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871" h="22225">
                <a:moveTo>
                  <a:pt x="6350" y="6350"/>
                </a:moveTo>
                <a:lnTo>
                  <a:pt x="1374521" y="6350"/>
                </a:lnTo>
              </a:path>
            </a:pathLst>
          </a:custGeom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1" name="Freeform 3"/>
          <p:cNvSpPr/>
          <p:nvPr/>
        </p:nvSpPr>
        <p:spPr>
          <a:xfrm>
            <a:off x="6547231" y="1550416"/>
            <a:ext cx="1956816" cy="22225"/>
          </a:xfrm>
          <a:custGeom>
            <a:avLst/>
            <a:gdLst>
              <a:gd name="connsiteX0" fmla="*/ 6350 w 1956816"/>
              <a:gd name="connsiteY0" fmla="*/ 6350 h 22225"/>
              <a:gd name="connsiteX1" fmla="*/ 1950465 w 195681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6816" h="22225">
                <a:moveTo>
                  <a:pt x="6350" y="6350"/>
                </a:moveTo>
                <a:lnTo>
                  <a:pt x="195046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2" name="Freeform 3"/>
          <p:cNvSpPr/>
          <p:nvPr/>
        </p:nvSpPr>
        <p:spPr>
          <a:xfrm>
            <a:off x="6699631" y="2198497"/>
            <a:ext cx="1956816" cy="22225"/>
          </a:xfrm>
          <a:custGeom>
            <a:avLst/>
            <a:gdLst>
              <a:gd name="connsiteX0" fmla="*/ 6350 w 1956816"/>
              <a:gd name="connsiteY0" fmla="*/ 6350 h 22225"/>
              <a:gd name="connsiteX1" fmla="*/ 1950465 w 195681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6816" h="22225">
                <a:moveTo>
                  <a:pt x="6350" y="6350"/>
                </a:moveTo>
                <a:lnTo>
                  <a:pt x="195046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3" name="Freeform 3"/>
          <p:cNvSpPr/>
          <p:nvPr/>
        </p:nvSpPr>
        <p:spPr>
          <a:xfrm>
            <a:off x="6547231" y="2846577"/>
            <a:ext cx="1956816" cy="22225"/>
          </a:xfrm>
          <a:custGeom>
            <a:avLst/>
            <a:gdLst>
              <a:gd name="connsiteX0" fmla="*/ 6350 w 1956816"/>
              <a:gd name="connsiteY0" fmla="*/ 6350 h 22225"/>
              <a:gd name="connsiteX1" fmla="*/ 1950465 w 195681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6816" h="22225">
                <a:moveTo>
                  <a:pt x="6350" y="6350"/>
                </a:moveTo>
                <a:lnTo>
                  <a:pt x="195046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4" name="Freeform 3"/>
          <p:cNvSpPr/>
          <p:nvPr/>
        </p:nvSpPr>
        <p:spPr>
          <a:xfrm>
            <a:off x="2765425" y="2198497"/>
            <a:ext cx="1380871" cy="22225"/>
          </a:xfrm>
          <a:custGeom>
            <a:avLst/>
            <a:gdLst>
              <a:gd name="connsiteX0" fmla="*/ 6350 w 1380871"/>
              <a:gd name="connsiteY0" fmla="*/ 6350 h 22225"/>
              <a:gd name="connsiteX1" fmla="*/ 1374521 w 138087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871" h="22225">
                <a:moveTo>
                  <a:pt x="6350" y="6350"/>
                </a:moveTo>
                <a:lnTo>
                  <a:pt x="1374521" y="6350"/>
                </a:lnTo>
              </a:path>
            </a:pathLst>
          </a:custGeom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5" name="Freeform 3"/>
          <p:cNvSpPr/>
          <p:nvPr/>
        </p:nvSpPr>
        <p:spPr>
          <a:xfrm>
            <a:off x="179514" y="4149077"/>
            <a:ext cx="1656207" cy="2486024"/>
          </a:xfrm>
          <a:custGeom>
            <a:avLst/>
            <a:gdLst>
              <a:gd name="connsiteX0" fmla="*/ 0 w 1656207"/>
              <a:gd name="connsiteY0" fmla="*/ 2486024 h 2486024"/>
              <a:gd name="connsiteX1" fmla="*/ 1656206 w 1656207"/>
              <a:gd name="connsiteY1" fmla="*/ 2486024 h 2486024"/>
              <a:gd name="connsiteX2" fmla="*/ 1656206 w 1656207"/>
              <a:gd name="connsiteY2" fmla="*/ 0 h 2486024"/>
              <a:gd name="connsiteX3" fmla="*/ 0 w 1656207"/>
              <a:gd name="connsiteY3" fmla="*/ 0 h 2486024"/>
              <a:gd name="connsiteX4" fmla="*/ 0 w 1656207"/>
              <a:gd name="connsiteY4" fmla="*/ 2486024 h 2486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6207" h="2486024">
                <a:moveTo>
                  <a:pt x="0" y="2486024"/>
                </a:moveTo>
                <a:lnTo>
                  <a:pt x="1656206" y="2486024"/>
                </a:lnTo>
                <a:lnTo>
                  <a:pt x="1656206" y="0"/>
                </a:lnTo>
                <a:lnTo>
                  <a:pt x="0" y="0"/>
                </a:lnTo>
                <a:lnTo>
                  <a:pt x="0" y="2486024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6" name="Freeform 3"/>
          <p:cNvSpPr/>
          <p:nvPr/>
        </p:nvSpPr>
        <p:spPr>
          <a:xfrm>
            <a:off x="166814" y="4136377"/>
            <a:ext cx="1681607" cy="2511424"/>
          </a:xfrm>
          <a:custGeom>
            <a:avLst/>
            <a:gdLst>
              <a:gd name="connsiteX0" fmla="*/ 12700 w 1681607"/>
              <a:gd name="connsiteY0" fmla="*/ 2498724 h 2511424"/>
              <a:gd name="connsiteX1" fmla="*/ 1668906 w 1681607"/>
              <a:gd name="connsiteY1" fmla="*/ 2498724 h 2511424"/>
              <a:gd name="connsiteX2" fmla="*/ 1668906 w 1681607"/>
              <a:gd name="connsiteY2" fmla="*/ 12700 h 2511424"/>
              <a:gd name="connsiteX3" fmla="*/ 12700 w 1681607"/>
              <a:gd name="connsiteY3" fmla="*/ 12700 h 2511424"/>
              <a:gd name="connsiteX4" fmla="*/ 12700 w 1681607"/>
              <a:gd name="connsiteY4" fmla="*/ 2498724 h 25114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1607" h="2511424">
                <a:moveTo>
                  <a:pt x="12700" y="2498724"/>
                </a:moveTo>
                <a:lnTo>
                  <a:pt x="1668906" y="2498724"/>
                </a:lnTo>
                <a:lnTo>
                  <a:pt x="1668906" y="12700"/>
                </a:lnTo>
                <a:lnTo>
                  <a:pt x="12700" y="12700"/>
                </a:lnTo>
                <a:lnTo>
                  <a:pt x="12700" y="249872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7" name="Freeform 3"/>
          <p:cNvSpPr/>
          <p:nvPr/>
        </p:nvSpPr>
        <p:spPr>
          <a:xfrm>
            <a:off x="2860039" y="4286783"/>
            <a:ext cx="543610" cy="351256"/>
          </a:xfrm>
          <a:custGeom>
            <a:avLst/>
            <a:gdLst>
              <a:gd name="connsiteX0" fmla="*/ 6350 w 543610"/>
              <a:gd name="connsiteY0" fmla="*/ 344906 h 351256"/>
              <a:gd name="connsiteX1" fmla="*/ 537260 w 543610"/>
              <a:gd name="connsiteY1" fmla="*/ 344906 h 351256"/>
              <a:gd name="connsiteX2" fmla="*/ 537260 w 543610"/>
              <a:gd name="connsiteY2" fmla="*/ 6350 h 351256"/>
              <a:gd name="connsiteX3" fmla="*/ 6350 w 543610"/>
              <a:gd name="connsiteY3" fmla="*/ 6350 h 351256"/>
              <a:gd name="connsiteX4" fmla="*/ 6350 w 543610"/>
              <a:gd name="connsiteY4" fmla="*/ 344906 h 351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3610" h="351256">
                <a:moveTo>
                  <a:pt x="6350" y="344906"/>
                </a:moveTo>
                <a:lnTo>
                  <a:pt x="537260" y="344906"/>
                </a:lnTo>
                <a:lnTo>
                  <a:pt x="537260" y="6350"/>
                </a:lnTo>
                <a:lnTo>
                  <a:pt x="6350" y="6350"/>
                </a:lnTo>
                <a:lnTo>
                  <a:pt x="6350" y="3449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8" name="Freeform 3"/>
          <p:cNvSpPr/>
          <p:nvPr/>
        </p:nvSpPr>
        <p:spPr>
          <a:xfrm>
            <a:off x="1043609" y="4149090"/>
            <a:ext cx="2265629" cy="2484577"/>
          </a:xfrm>
          <a:custGeom>
            <a:avLst/>
            <a:gdLst>
              <a:gd name="connsiteX0" fmla="*/ 0 w 2265629"/>
              <a:gd name="connsiteY0" fmla="*/ 0 h 2484577"/>
              <a:gd name="connsiteX1" fmla="*/ 1951050 w 2265629"/>
              <a:gd name="connsiteY1" fmla="*/ 0 h 2484577"/>
              <a:gd name="connsiteX2" fmla="*/ 2265629 w 2265629"/>
              <a:gd name="connsiteY2" fmla="*/ 1242313 h 2484577"/>
              <a:gd name="connsiteX3" fmla="*/ 1951050 w 2265629"/>
              <a:gd name="connsiteY3" fmla="*/ 2484577 h 2484577"/>
              <a:gd name="connsiteX4" fmla="*/ 0 w 2265629"/>
              <a:gd name="connsiteY4" fmla="*/ 2484577 h 2484577"/>
              <a:gd name="connsiteX5" fmla="*/ 313258 w 2265629"/>
              <a:gd name="connsiteY5" fmla="*/ 1242313 h 2484577"/>
              <a:gd name="connsiteX6" fmla="*/ 0 w 2265629"/>
              <a:gd name="connsiteY6" fmla="*/ 0 h 2484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65629" h="2484577">
                <a:moveTo>
                  <a:pt x="0" y="0"/>
                </a:moveTo>
                <a:lnTo>
                  <a:pt x="1951050" y="0"/>
                </a:lnTo>
                <a:lnTo>
                  <a:pt x="2265629" y="1242313"/>
                </a:lnTo>
                <a:lnTo>
                  <a:pt x="1951050" y="2484577"/>
                </a:lnTo>
                <a:lnTo>
                  <a:pt x="0" y="2484577"/>
                </a:lnTo>
                <a:lnTo>
                  <a:pt x="313258" y="1242313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9" name="Freeform 3"/>
          <p:cNvSpPr/>
          <p:nvPr/>
        </p:nvSpPr>
        <p:spPr>
          <a:xfrm>
            <a:off x="1024559" y="4130040"/>
            <a:ext cx="2303729" cy="2522677"/>
          </a:xfrm>
          <a:custGeom>
            <a:avLst/>
            <a:gdLst>
              <a:gd name="connsiteX0" fmla="*/ 19050 w 2303729"/>
              <a:gd name="connsiteY0" fmla="*/ 19050 h 2522677"/>
              <a:gd name="connsiteX1" fmla="*/ 1970100 w 2303729"/>
              <a:gd name="connsiteY1" fmla="*/ 19050 h 2522677"/>
              <a:gd name="connsiteX2" fmla="*/ 2284679 w 2303729"/>
              <a:gd name="connsiteY2" fmla="*/ 1261363 h 2522677"/>
              <a:gd name="connsiteX3" fmla="*/ 1970100 w 2303729"/>
              <a:gd name="connsiteY3" fmla="*/ 2503627 h 2522677"/>
              <a:gd name="connsiteX4" fmla="*/ 19050 w 2303729"/>
              <a:gd name="connsiteY4" fmla="*/ 2503627 h 2522677"/>
              <a:gd name="connsiteX5" fmla="*/ 332308 w 2303729"/>
              <a:gd name="connsiteY5" fmla="*/ 1261363 h 2522677"/>
              <a:gd name="connsiteX6" fmla="*/ 19050 w 2303729"/>
              <a:gd name="connsiteY6" fmla="*/ 19050 h 25226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03729" h="2522677">
                <a:moveTo>
                  <a:pt x="19050" y="19050"/>
                </a:moveTo>
                <a:lnTo>
                  <a:pt x="1970100" y="19050"/>
                </a:lnTo>
                <a:lnTo>
                  <a:pt x="2284679" y="1261363"/>
                </a:lnTo>
                <a:lnTo>
                  <a:pt x="1970100" y="2503627"/>
                </a:lnTo>
                <a:lnTo>
                  <a:pt x="19050" y="2503627"/>
                </a:lnTo>
                <a:lnTo>
                  <a:pt x="332308" y="1261363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0" name="Freeform 3"/>
          <p:cNvSpPr/>
          <p:nvPr/>
        </p:nvSpPr>
        <p:spPr>
          <a:xfrm>
            <a:off x="1613280" y="4722240"/>
            <a:ext cx="1380871" cy="22225"/>
          </a:xfrm>
          <a:custGeom>
            <a:avLst/>
            <a:gdLst>
              <a:gd name="connsiteX0" fmla="*/ 6350 w 1380871"/>
              <a:gd name="connsiteY0" fmla="*/ 6350 h 22225"/>
              <a:gd name="connsiteX1" fmla="*/ 1374520 w 138087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871" h="22225">
                <a:moveTo>
                  <a:pt x="6350" y="6350"/>
                </a:moveTo>
                <a:lnTo>
                  <a:pt x="1374520" y="6350"/>
                </a:lnTo>
              </a:path>
            </a:pathLst>
          </a:custGeom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1" name="Freeform 3"/>
          <p:cNvSpPr/>
          <p:nvPr/>
        </p:nvSpPr>
        <p:spPr>
          <a:xfrm>
            <a:off x="1757298" y="5370321"/>
            <a:ext cx="1380871" cy="22225"/>
          </a:xfrm>
          <a:custGeom>
            <a:avLst/>
            <a:gdLst>
              <a:gd name="connsiteX0" fmla="*/ 6350 w 1380871"/>
              <a:gd name="connsiteY0" fmla="*/ 6350 h 22225"/>
              <a:gd name="connsiteX1" fmla="*/ 1374521 w 138087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871" h="22225">
                <a:moveTo>
                  <a:pt x="6350" y="6350"/>
                </a:moveTo>
                <a:lnTo>
                  <a:pt x="1374521" y="6350"/>
                </a:lnTo>
              </a:path>
            </a:pathLst>
          </a:custGeom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2" name="Freeform 3"/>
          <p:cNvSpPr/>
          <p:nvPr/>
        </p:nvSpPr>
        <p:spPr>
          <a:xfrm>
            <a:off x="1331594" y="3656063"/>
            <a:ext cx="1261884" cy="276999"/>
          </a:xfrm>
          <a:custGeom>
            <a:avLst/>
            <a:gdLst>
              <a:gd name="connsiteX0" fmla="*/ 0 w 1261884"/>
              <a:gd name="connsiteY0" fmla="*/ 276999 h 276999"/>
              <a:gd name="connsiteX1" fmla="*/ 1261884 w 1261884"/>
              <a:gd name="connsiteY1" fmla="*/ 276999 h 276999"/>
              <a:gd name="connsiteX2" fmla="*/ 1261884 w 1261884"/>
              <a:gd name="connsiteY2" fmla="*/ 0 h 276999"/>
              <a:gd name="connsiteX3" fmla="*/ 0 w 1261884"/>
              <a:gd name="connsiteY3" fmla="*/ 0 h 276999"/>
              <a:gd name="connsiteX4" fmla="*/ 0 w 1261884"/>
              <a:gd name="connsiteY4" fmla="*/ 276999 h 276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1884" h="276999">
                <a:moveTo>
                  <a:pt x="0" y="276999"/>
                </a:moveTo>
                <a:lnTo>
                  <a:pt x="1261884" y="276999"/>
                </a:lnTo>
                <a:lnTo>
                  <a:pt x="1261884" y="0"/>
                </a:lnTo>
                <a:lnTo>
                  <a:pt x="0" y="0"/>
                </a:lnTo>
                <a:lnTo>
                  <a:pt x="0" y="276999"/>
                </a:lnTo>
              </a:path>
            </a:pathLst>
          </a:custGeom>
          <a:solidFill>
            <a:srgbClr val="EEEC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3" name="Freeform 3"/>
          <p:cNvSpPr/>
          <p:nvPr/>
        </p:nvSpPr>
        <p:spPr>
          <a:xfrm>
            <a:off x="4932045" y="5415597"/>
            <a:ext cx="800214" cy="461670"/>
          </a:xfrm>
          <a:custGeom>
            <a:avLst/>
            <a:gdLst>
              <a:gd name="connsiteX0" fmla="*/ 0 w 800214"/>
              <a:gd name="connsiteY0" fmla="*/ 461670 h 461670"/>
              <a:gd name="connsiteX1" fmla="*/ 800214 w 800214"/>
              <a:gd name="connsiteY1" fmla="*/ 461670 h 461670"/>
              <a:gd name="connsiteX2" fmla="*/ 800214 w 800214"/>
              <a:gd name="connsiteY2" fmla="*/ 0 h 461670"/>
              <a:gd name="connsiteX3" fmla="*/ 0 w 800214"/>
              <a:gd name="connsiteY3" fmla="*/ 0 h 461670"/>
              <a:gd name="connsiteX4" fmla="*/ 0 w 800214"/>
              <a:gd name="connsiteY4" fmla="*/ 461670 h 461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214" h="461670">
                <a:moveTo>
                  <a:pt x="0" y="461670"/>
                </a:moveTo>
                <a:lnTo>
                  <a:pt x="800214" y="461670"/>
                </a:lnTo>
                <a:lnTo>
                  <a:pt x="800214" y="0"/>
                </a:lnTo>
                <a:lnTo>
                  <a:pt x="0" y="0"/>
                </a:lnTo>
                <a:lnTo>
                  <a:pt x="0" y="461670"/>
                </a:lnTo>
              </a:path>
            </a:pathLst>
          </a:custGeom>
          <a:solidFill>
            <a:srgbClr val="EEEC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4" name="Freeform 3"/>
          <p:cNvSpPr/>
          <p:nvPr/>
        </p:nvSpPr>
        <p:spPr>
          <a:xfrm>
            <a:off x="5796153" y="4186834"/>
            <a:ext cx="1656207" cy="2486025"/>
          </a:xfrm>
          <a:custGeom>
            <a:avLst/>
            <a:gdLst>
              <a:gd name="connsiteX0" fmla="*/ 0 w 1656207"/>
              <a:gd name="connsiteY0" fmla="*/ 2486025 h 2486025"/>
              <a:gd name="connsiteX1" fmla="*/ 1656206 w 1656207"/>
              <a:gd name="connsiteY1" fmla="*/ 2486025 h 2486025"/>
              <a:gd name="connsiteX2" fmla="*/ 1656206 w 1656207"/>
              <a:gd name="connsiteY2" fmla="*/ 0 h 2486025"/>
              <a:gd name="connsiteX3" fmla="*/ 0 w 1656207"/>
              <a:gd name="connsiteY3" fmla="*/ 0 h 2486025"/>
              <a:gd name="connsiteX4" fmla="*/ 0 w 1656207"/>
              <a:gd name="connsiteY4" fmla="*/ 2486025 h 2486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6207" h="2486025">
                <a:moveTo>
                  <a:pt x="0" y="2486025"/>
                </a:moveTo>
                <a:lnTo>
                  <a:pt x="1656206" y="2486025"/>
                </a:lnTo>
                <a:lnTo>
                  <a:pt x="1656206" y="0"/>
                </a:lnTo>
                <a:lnTo>
                  <a:pt x="0" y="0"/>
                </a:lnTo>
                <a:lnTo>
                  <a:pt x="0" y="2486025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5" name="Freeform 3"/>
          <p:cNvSpPr/>
          <p:nvPr/>
        </p:nvSpPr>
        <p:spPr>
          <a:xfrm>
            <a:off x="5783453" y="4174134"/>
            <a:ext cx="1681607" cy="2511425"/>
          </a:xfrm>
          <a:custGeom>
            <a:avLst/>
            <a:gdLst>
              <a:gd name="connsiteX0" fmla="*/ 12700 w 1681607"/>
              <a:gd name="connsiteY0" fmla="*/ 2498725 h 2511425"/>
              <a:gd name="connsiteX1" fmla="*/ 1668906 w 1681607"/>
              <a:gd name="connsiteY1" fmla="*/ 2498725 h 2511425"/>
              <a:gd name="connsiteX2" fmla="*/ 1668906 w 1681607"/>
              <a:gd name="connsiteY2" fmla="*/ 12700 h 2511425"/>
              <a:gd name="connsiteX3" fmla="*/ 12700 w 1681607"/>
              <a:gd name="connsiteY3" fmla="*/ 12700 h 2511425"/>
              <a:gd name="connsiteX4" fmla="*/ 12700 w 1681607"/>
              <a:gd name="connsiteY4" fmla="*/ 2498725 h 2511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1607" h="2511425">
                <a:moveTo>
                  <a:pt x="12700" y="2498725"/>
                </a:moveTo>
                <a:lnTo>
                  <a:pt x="1668906" y="2498725"/>
                </a:lnTo>
                <a:lnTo>
                  <a:pt x="1668906" y="12700"/>
                </a:lnTo>
                <a:lnTo>
                  <a:pt x="12700" y="12700"/>
                </a:lnTo>
                <a:lnTo>
                  <a:pt x="12700" y="24987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6" name="Freeform 3"/>
          <p:cNvSpPr/>
          <p:nvPr/>
        </p:nvSpPr>
        <p:spPr>
          <a:xfrm>
            <a:off x="8009890" y="4324502"/>
            <a:ext cx="543611" cy="351256"/>
          </a:xfrm>
          <a:custGeom>
            <a:avLst/>
            <a:gdLst>
              <a:gd name="connsiteX0" fmla="*/ 6350 w 543611"/>
              <a:gd name="connsiteY0" fmla="*/ 344906 h 351256"/>
              <a:gd name="connsiteX1" fmla="*/ 537261 w 543611"/>
              <a:gd name="connsiteY1" fmla="*/ 344906 h 351256"/>
              <a:gd name="connsiteX2" fmla="*/ 537261 w 543611"/>
              <a:gd name="connsiteY2" fmla="*/ 6350 h 351256"/>
              <a:gd name="connsiteX3" fmla="*/ 6350 w 543611"/>
              <a:gd name="connsiteY3" fmla="*/ 6350 h 351256"/>
              <a:gd name="connsiteX4" fmla="*/ 6350 w 543611"/>
              <a:gd name="connsiteY4" fmla="*/ 344906 h 351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3611" h="351256">
                <a:moveTo>
                  <a:pt x="6350" y="344906"/>
                </a:moveTo>
                <a:lnTo>
                  <a:pt x="537261" y="344906"/>
                </a:lnTo>
                <a:lnTo>
                  <a:pt x="537261" y="6350"/>
                </a:lnTo>
                <a:lnTo>
                  <a:pt x="6350" y="6350"/>
                </a:lnTo>
                <a:lnTo>
                  <a:pt x="6350" y="3449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7" name="Freeform 3"/>
          <p:cNvSpPr/>
          <p:nvPr/>
        </p:nvSpPr>
        <p:spPr>
          <a:xfrm>
            <a:off x="6769607" y="4186809"/>
            <a:ext cx="2265553" cy="2484615"/>
          </a:xfrm>
          <a:custGeom>
            <a:avLst/>
            <a:gdLst>
              <a:gd name="connsiteX0" fmla="*/ 0 w 2265553"/>
              <a:gd name="connsiteY0" fmla="*/ 0 h 2484615"/>
              <a:gd name="connsiteX1" fmla="*/ 1950973 w 2265553"/>
              <a:gd name="connsiteY1" fmla="*/ 0 h 2484615"/>
              <a:gd name="connsiteX2" fmla="*/ 2265553 w 2265553"/>
              <a:gd name="connsiteY2" fmla="*/ 1242313 h 2484615"/>
              <a:gd name="connsiteX3" fmla="*/ 1950973 w 2265553"/>
              <a:gd name="connsiteY3" fmla="*/ 2484615 h 2484615"/>
              <a:gd name="connsiteX4" fmla="*/ 0 w 2265553"/>
              <a:gd name="connsiteY4" fmla="*/ 2484615 h 2484615"/>
              <a:gd name="connsiteX5" fmla="*/ 313182 w 2265553"/>
              <a:gd name="connsiteY5" fmla="*/ 1242313 h 2484615"/>
              <a:gd name="connsiteX6" fmla="*/ 0 w 2265553"/>
              <a:gd name="connsiteY6" fmla="*/ 0 h 2484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65553" h="2484615">
                <a:moveTo>
                  <a:pt x="0" y="0"/>
                </a:moveTo>
                <a:lnTo>
                  <a:pt x="1950973" y="0"/>
                </a:lnTo>
                <a:lnTo>
                  <a:pt x="2265553" y="1242313"/>
                </a:lnTo>
                <a:lnTo>
                  <a:pt x="1950973" y="2484615"/>
                </a:lnTo>
                <a:lnTo>
                  <a:pt x="0" y="2484615"/>
                </a:lnTo>
                <a:lnTo>
                  <a:pt x="313182" y="1242313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8" name="Freeform 3"/>
          <p:cNvSpPr/>
          <p:nvPr/>
        </p:nvSpPr>
        <p:spPr>
          <a:xfrm>
            <a:off x="6750557" y="4167759"/>
            <a:ext cx="2303653" cy="2522715"/>
          </a:xfrm>
          <a:custGeom>
            <a:avLst/>
            <a:gdLst>
              <a:gd name="connsiteX0" fmla="*/ 19050 w 2303653"/>
              <a:gd name="connsiteY0" fmla="*/ 19050 h 2522715"/>
              <a:gd name="connsiteX1" fmla="*/ 1970023 w 2303653"/>
              <a:gd name="connsiteY1" fmla="*/ 19050 h 2522715"/>
              <a:gd name="connsiteX2" fmla="*/ 2284603 w 2303653"/>
              <a:gd name="connsiteY2" fmla="*/ 1261363 h 2522715"/>
              <a:gd name="connsiteX3" fmla="*/ 1970023 w 2303653"/>
              <a:gd name="connsiteY3" fmla="*/ 2503665 h 2522715"/>
              <a:gd name="connsiteX4" fmla="*/ 19050 w 2303653"/>
              <a:gd name="connsiteY4" fmla="*/ 2503665 h 2522715"/>
              <a:gd name="connsiteX5" fmla="*/ 332232 w 2303653"/>
              <a:gd name="connsiteY5" fmla="*/ 1261363 h 2522715"/>
              <a:gd name="connsiteX6" fmla="*/ 19050 w 2303653"/>
              <a:gd name="connsiteY6" fmla="*/ 19050 h 2522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03653" h="2522715">
                <a:moveTo>
                  <a:pt x="19050" y="19050"/>
                </a:moveTo>
                <a:lnTo>
                  <a:pt x="1970023" y="19050"/>
                </a:lnTo>
                <a:lnTo>
                  <a:pt x="2284603" y="1261363"/>
                </a:lnTo>
                <a:lnTo>
                  <a:pt x="1970023" y="2503665"/>
                </a:lnTo>
                <a:lnTo>
                  <a:pt x="19050" y="2503665"/>
                </a:lnTo>
                <a:lnTo>
                  <a:pt x="332232" y="1261363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99" name="Freeform 3"/>
          <p:cNvSpPr/>
          <p:nvPr/>
        </p:nvSpPr>
        <p:spPr>
          <a:xfrm>
            <a:off x="7301992" y="5078857"/>
            <a:ext cx="1380871" cy="22225"/>
          </a:xfrm>
          <a:custGeom>
            <a:avLst/>
            <a:gdLst>
              <a:gd name="connsiteX0" fmla="*/ 6350 w 1380871"/>
              <a:gd name="connsiteY0" fmla="*/ 6350 h 22225"/>
              <a:gd name="connsiteX1" fmla="*/ 1374520 w 138087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871" h="22225">
                <a:moveTo>
                  <a:pt x="6350" y="6350"/>
                </a:moveTo>
                <a:lnTo>
                  <a:pt x="1374520" y="6350"/>
                </a:lnTo>
              </a:path>
            </a:pathLst>
          </a:custGeom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00" name="Freeform 3"/>
          <p:cNvSpPr/>
          <p:nvPr/>
        </p:nvSpPr>
        <p:spPr>
          <a:xfrm>
            <a:off x="7301992" y="5942926"/>
            <a:ext cx="1380871" cy="22225"/>
          </a:xfrm>
          <a:custGeom>
            <a:avLst/>
            <a:gdLst>
              <a:gd name="connsiteX0" fmla="*/ 6350 w 1380871"/>
              <a:gd name="connsiteY0" fmla="*/ 6350 h 22225"/>
              <a:gd name="connsiteX1" fmla="*/ 1374520 w 138087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871" h="22225">
                <a:moveTo>
                  <a:pt x="6350" y="6350"/>
                </a:moveTo>
                <a:lnTo>
                  <a:pt x="1374520" y="6350"/>
                </a:lnTo>
              </a:path>
            </a:pathLst>
          </a:custGeom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01" name="Freeform 3"/>
          <p:cNvSpPr/>
          <p:nvPr/>
        </p:nvSpPr>
        <p:spPr>
          <a:xfrm>
            <a:off x="2627757" y="4152519"/>
            <a:ext cx="2265679" cy="2484640"/>
          </a:xfrm>
          <a:custGeom>
            <a:avLst/>
            <a:gdLst>
              <a:gd name="connsiteX0" fmla="*/ 0 w 2265679"/>
              <a:gd name="connsiteY0" fmla="*/ 0 h 2484640"/>
              <a:gd name="connsiteX1" fmla="*/ 1951101 w 2265679"/>
              <a:gd name="connsiteY1" fmla="*/ 0 h 2484640"/>
              <a:gd name="connsiteX2" fmla="*/ 2265679 w 2265679"/>
              <a:gd name="connsiteY2" fmla="*/ 1242314 h 2484640"/>
              <a:gd name="connsiteX3" fmla="*/ 1951101 w 2265679"/>
              <a:gd name="connsiteY3" fmla="*/ 2484640 h 2484640"/>
              <a:gd name="connsiteX4" fmla="*/ 0 w 2265679"/>
              <a:gd name="connsiteY4" fmla="*/ 2484640 h 2484640"/>
              <a:gd name="connsiteX5" fmla="*/ 313182 w 2265679"/>
              <a:gd name="connsiteY5" fmla="*/ 1242314 h 2484640"/>
              <a:gd name="connsiteX6" fmla="*/ 0 w 2265679"/>
              <a:gd name="connsiteY6" fmla="*/ 0 h 2484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65679" h="2484640">
                <a:moveTo>
                  <a:pt x="0" y="0"/>
                </a:moveTo>
                <a:lnTo>
                  <a:pt x="1951101" y="0"/>
                </a:lnTo>
                <a:lnTo>
                  <a:pt x="2265679" y="1242314"/>
                </a:lnTo>
                <a:lnTo>
                  <a:pt x="1951101" y="2484640"/>
                </a:lnTo>
                <a:lnTo>
                  <a:pt x="0" y="2484640"/>
                </a:lnTo>
                <a:lnTo>
                  <a:pt x="313182" y="1242314"/>
                </a:lnTo>
                <a:lnTo>
                  <a:pt x="0" y="0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02" name="Freeform 3"/>
          <p:cNvSpPr/>
          <p:nvPr/>
        </p:nvSpPr>
        <p:spPr>
          <a:xfrm>
            <a:off x="2621407" y="4146169"/>
            <a:ext cx="2278379" cy="2497340"/>
          </a:xfrm>
          <a:custGeom>
            <a:avLst/>
            <a:gdLst>
              <a:gd name="connsiteX0" fmla="*/ 6350 w 2278379"/>
              <a:gd name="connsiteY0" fmla="*/ 6350 h 2497340"/>
              <a:gd name="connsiteX1" fmla="*/ 1957451 w 2278379"/>
              <a:gd name="connsiteY1" fmla="*/ 6350 h 2497340"/>
              <a:gd name="connsiteX2" fmla="*/ 2272029 w 2278379"/>
              <a:gd name="connsiteY2" fmla="*/ 1248664 h 2497340"/>
              <a:gd name="connsiteX3" fmla="*/ 1957451 w 2278379"/>
              <a:gd name="connsiteY3" fmla="*/ 2490990 h 2497340"/>
              <a:gd name="connsiteX4" fmla="*/ 6350 w 2278379"/>
              <a:gd name="connsiteY4" fmla="*/ 2490990 h 2497340"/>
              <a:gd name="connsiteX5" fmla="*/ 319532 w 2278379"/>
              <a:gd name="connsiteY5" fmla="*/ 1248664 h 2497340"/>
              <a:gd name="connsiteX6" fmla="*/ 6350 w 2278379"/>
              <a:gd name="connsiteY6" fmla="*/ 6350 h 2497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78379" h="2497340">
                <a:moveTo>
                  <a:pt x="6350" y="6350"/>
                </a:moveTo>
                <a:lnTo>
                  <a:pt x="1957451" y="6350"/>
                </a:lnTo>
                <a:lnTo>
                  <a:pt x="2272029" y="1248664"/>
                </a:lnTo>
                <a:lnTo>
                  <a:pt x="1957451" y="2490990"/>
                </a:lnTo>
                <a:lnTo>
                  <a:pt x="6350" y="2490990"/>
                </a:lnTo>
                <a:lnTo>
                  <a:pt x="319532" y="124866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04" name="Freeform 3"/>
          <p:cNvSpPr/>
          <p:nvPr/>
        </p:nvSpPr>
        <p:spPr>
          <a:xfrm>
            <a:off x="3099180" y="5370321"/>
            <a:ext cx="1956942" cy="22225"/>
          </a:xfrm>
          <a:custGeom>
            <a:avLst/>
            <a:gdLst>
              <a:gd name="connsiteX0" fmla="*/ 6350 w 1956942"/>
              <a:gd name="connsiteY0" fmla="*/ 6350 h 22225"/>
              <a:gd name="connsiteX1" fmla="*/ 1950592 w 1956942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6942" h="22225">
                <a:moveTo>
                  <a:pt x="6350" y="6350"/>
                </a:moveTo>
                <a:lnTo>
                  <a:pt x="1950592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05" name="Freeform 3"/>
          <p:cNvSpPr/>
          <p:nvPr/>
        </p:nvSpPr>
        <p:spPr>
          <a:xfrm>
            <a:off x="2831082" y="6018441"/>
            <a:ext cx="1956942" cy="22225"/>
          </a:xfrm>
          <a:custGeom>
            <a:avLst/>
            <a:gdLst>
              <a:gd name="connsiteX0" fmla="*/ 6350 w 1956942"/>
              <a:gd name="connsiteY0" fmla="*/ 6350 h 22225"/>
              <a:gd name="connsiteX1" fmla="*/ 1950592 w 1956942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6942" h="22225">
                <a:moveTo>
                  <a:pt x="6350" y="6350"/>
                </a:moveTo>
                <a:lnTo>
                  <a:pt x="1950592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106" name="Freeform 3"/>
          <p:cNvSpPr/>
          <p:nvPr/>
        </p:nvSpPr>
        <p:spPr>
          <a:xfrm>
            <a:off x="1541272" y="6018441"/>
            <a:ext cx="1380871" cy="22225"/>
          </a:xfrm>
          <a:custGeom>
            <a:avLst/>
            <a:gdLst>
              <a:gd name="connsiteX0" fmla="*/ 6350 w 1380871"/>
              <a:gd name="connsiteY0" fmla="*/ 6350 h 22225"/>
              <a:gd name="connsiteX1" fmla="*/ 1374520 w 138087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871" h="22225">
                <a:moveTo>
                  <a:pt x="6350" y="6350"/>
                </a:moveTo>
                <a:lnTo>
                  <a:pt x="1374520" y="6350"/>
                </a:lnTo>
              </a:path>
            </a:pathLst>
          </a:custGeom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3365500"/>
            <a:ext cx="152400" cy="800100"/>
          </a:xfrm>
          <a:prstGeom prst="rect">
            <a:avLst/>
          </a:prstGeom>
          <a:noFill/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2200" y="977900"/>
            <a:ext cx="3073400" cy="2489200"/>
          </a:xfrm>
          <a:prstGeom prst="rect">
            <a:avLst/>
          </a:prstGeom>
          <a:noFill/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500" y="5270500"/>
            <a:ext cx="1168400" cy="152400"/>
          </a:xfrm>
          <a:prstGeom prst="rect">
            <a:avLst/>
          </a:prstGeom>
          <a:noFill/>
        </p:spPr>
      </p:pic>
      <p:sp>
        <p:nvSpPr>
          <p:cNvPr id="111" name="TextBox 1"/>
          <p:cNvSpPr txBox="1"/>
          <p:nvPr/>
        </p:nvSpPr>
        <p:spPr>
          <a:xfrm>
            <a:off x="1117600" y="2006600"/>
            <a:ext cx="812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HS" sz="199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HS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99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分流</a:t>
            </a:r>
          </a:p>
        </p:txBody>
      </p:sp>
      <p:sp>
        <p:nvSpPr>
          <p:cNvPr id="112" name="TextBox 1"/>
          <p:cNvSpPr txBox="1"/>
          <p:nvPr/>
        </p:nvSpPr>
        <p:spPr>
          <a:xfrm>
            <a:off x="3898900" y="1079500"/>
            <a:ext cx="2286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应用：集群，无状态，提高访问量</a:t>
            </a:r>
          </a:p>
          <a:p>
            <a:pPr>
              <a:lnSpc>
                <a:spcPts val="1400"/>
              </a:lnSpc>
              <a:tabLst/>
            </a:pPr>
            <a:r>
              <a:rPr lang="en-US" altLang="zh-CHS" sz="12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数据：读写分离，提高性能</a:t>
            </a:r>
          </a:p>
        </p:txBody>
      </p:sp>
      <p:sp>
        <p:nvSpPr>
          <p:cNvPr id="113" name="TextBox 1"/>
          <p:cNvSpPr txBox="1"/>
          <p:nvPr/>
        </p:nvSpPr>
        <p:spPr>
          <a:xfrm>
            <a:off x="2679700" y="11811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水平扩展</a:t>
            </a:r>
          </a:p>
        </p:txBody>
      </p:sp>
      <p:sp>
        <p:nvSpPr>
          <p:cNvPr id="114" name="TextBox 1"/>
          <p:cNvSpPr txBox="1"/>
          <p:nvPr/>
        </p:nvSpPr>
        <p:spPr>
          <a:xfrm>
            <a:off x="3962400" y="1701800"/>
            <a:ext cx="24257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39700" algn="l"/>
                <a:tab pos="152400" algn="l"/>
              </a:tabLst>
            </a:pPr>
            <a:r>
              <a:rPr lang="en-US" altLang="zh-CHS" dirty="0" smtClean="0"/>
              <a:t>	</a:t>
            </a:r>
            <a:r>
              <a:rPr lang="en-US" altLang="zh-CHS" sz="12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应用：按业务域划分成不同子系统</a:t>
            </a:r>
          </a:p>
          <a:p>
            <a:pPr>
              <a:lnSpc>
                <a:spcPts val="1400"/>
              </a:lnSpc>
              <a:tabLst>
                <a:tab pos="139700" algn="l"/>
                <a:tab pos="152400" algn="l"/>
              </a:tabLst>
            </a:pPr>
            <a:r>
              <a:rPr lang="en-US" altLang="zh-CHS" dirty="0" smtClean="0"/>
              <a:t>	</a:t>
            </a:r>
            <a:r>
              <a:rPr lang="en-US" altLang="zh-CHS" sz="12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数据：数据分区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600"/>
              </a:lnSpc>
              <a:tabLst>
                <a:tab pos="139700" algn="l"/>
                <a:tab pos="152400" algn="l"/>
              </a:tabLst>
            </a:pPr>
            <a:r>
              <a:rPr lang="en-US" altLang="zh-CHS" dirty="0" smtClean="0"/>
              <a:t>		</a:t>
            </a:r>
            <a:r>
              <a:rPr lang="en-US" altLang="zh-CHS" sz="12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应用：不同业务类型分片</a:t>
            </a:r>
          </a:p>
          <a:p>
            <a:pPr>
              <a:lnSpc>
                <a:spcPts val="1400"/>
              </a:lnSpc>
              <a:tabLst>
                <a:tab pos="139700" algn="l"/>
                <a:tab pos="152400" algn="l"/>
              </a:tabLst>
            </a:pPr>
            <a:r>
              <a:rPr lang="en-US" altLang="zh-CHS" dirty="0" smtClean="0"/>
              <a:t>		</a:t>
            </a:r>
            <a:r>
              <a:rPr lang="en-US" altLang="zh-CHS" sz="12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数据：分库分表，提高数据容量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600"/>
              </a:lnSpc>
              <a:tabLst>
                <a:tab pos="139700" algn="l"/>
                <a:tab pos="152400" algn="l"/>
              </a:tabLst>
            </a:pPr>
            <a:r>
              <a:rPr lang="en-US" altLang="zh-CHS" sz="12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应用：分层，功能与非功能分开</a:t>
            </a:r>
          </a:p>
          <a:p>
            <a:pPr>
              <a:lnSpc>
                <a:spcPts val="1400"/>
              </a:lnSpc>
              <a:tabLst>
                <a:tab pos="139700" algn="l"/>
                <a:tab pos="152400" algn="l"/>
              </a:tabLst>
            </a:pPr>
            <a:r>
              <a:rPr lang="en-US" altLang="zh-CHS" sz="12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数据：冷热数据分离</a:t>
            </a:r>
          </a:p>
        </p:txBody>
      </p:sp>
      <p:sp>
        <p:nvSpPr>
          <p:cNvPr id="115" name="TextBox 1"/>
          <p:cNvSpPr txBox="1"/>
          <p:nvPr/>
        </p:nvSpPr>
        <p:spPr>
          <a:xfrm>
            <a:off x="2679700" y="1803400"/>
            <a:ext cx="9144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  <a:tab pos="571500" algn="l"/>
              </a:tabLst>
            </a:pPr>
            <a:r>
              <a:rPr lang="en-US" altLang="zh-CHS" dirty="0" smtClean="0"/>
              <a:t>	</a:t>
            </a: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业务分区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800"/>
              </a:lnSpc>
              <a:tabLst>
                <a:tab pos="203200" algn="l"/>
                <a:tab pos="571500" algn="l"/>
              </a:tabLst>
            </a:pPr>
            <a:r>
              <a:rPr lang="en-US" altLang="zh-CHS" dirty="0" smtClean="0"/>
              <a:t>		</a:t>
            </a: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分片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100"/>
              </a:lnSpc>
              <a:tabLst>
                <a:tab pos="203200" algn="l"/>
                <a:tab pos="571500" algn="l"/>
              </a:tabLst>
            </a:pP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动静分离</a:t>
            </a:r>
          </a:p>
        </p:txBody>
      </p:sp>
      <p:sp>
        <p:nvSpPr>
          <p:cNvPr id="116" name="TextBox 1"/>
          <p:cNvSpPr txBox="1"/>
          <p:nvPr/>
        </p:nvSpPr>
        <p:spPr>
          <a:xfrm>
            <a:off x="6654800" y="1181100"/>
            <a:ext cx="1257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6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商品读库，商品写库</a:t>
            </a:r>
          </a:p>
        </p:txBody>
      </p:sp>
      <p:sp>
        <p:nvSpPr>
          <p:cNvPr id="117" name="TextBox 1"/>
          <p:cNvSpPr txBox="1"/>
          <p:nvPr/>
        </p:nvSpPr>
        <p:spPr>
          <a:xfrm>
            <a:off x="6731000" y="1803400"/>
            <a:ext cx="1651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1600" algn="l"/>
                <a:tab pos="114300" algn="l"/>
              </a:tabLst>
            </a:pPr>
            <a:r>
              <a:rPr lang="en-US" altLang="zh-CHS" dirty="0" smtClean="0"/>
              <a:t>	</a:t>
            </a:r>
            <a:r>
              <a:rPr lang="en-US" altLang="zh-CHS" sz="1103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商品库、交易库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300"/>
              </a:lnSpc>
              <a:tabLst>
                <a:tab pos="101600" algn="l"/>
                <a:tab pos="114300" algn="l"/>
              </a:tabLst>
            </a:pPr>
            <a:r>
              <a:rPr lang="en-US" altLang="zh-CHS" dirty="0" smtClean="0"/>
              <a:t>		</a:t>
            </a:r>
            <a:r>
              <a:rPr lang="en-US" altLang="zh-CHS" sz="1103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秒杀系统从交易系统中分</a:t>
            </a:r>
          </a:p>
          <a:p>
            <a:pPr>
              <a:lnSpc>
                <a:spcPts val="1300"/>
              </a:lnSpc>
              <a:tabLst>
                <a:tab pos="101600" algn="l"/>
                <a:tab pos="114300" algn="l"/>
              </a:tabLst>
            </a:pPr>
            <a:r>
              <a:rPr lang="en-US" altLang="zh-CHS" dirty="0" smtClean="0"/>
              <a:t>		</a:t>
            </a:r>
            <a:r>
              <a:rPr lang="en-US" altLang="zh-CHS" sz="1106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离；非核心业务分离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200"/>
              </a:lnSpc>
              <a:tabLst>
                <a:tab pos="101600" algn="l"/>
                <a:tab pos="114300" algn="l"/>
              </a:tabLst>
            </a:pPr>
            <a:r>
              <a:rPr lang="en-US" altLang="zh-CHS" sz="1103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业务流程层、应用层</a:t>
            </a:r>
          </a:p>
        </p:txBody>
      </p:sp>
      <p:sp>
        <p:nvSpPr>
          <p:cNvPr id="118" name="TextBox 1"/>
          <p:cNvSpPr txBox="1"/>
          <p:nvPr/>
        </p:nvSpPr>
        <p:spPr>
          <a:xfrm>
            <a:off x="266700" y="5181600"/>
            <a:ext cx="812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HS" sz="199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HS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99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降级</a:t>
            </a:r>
          </a:p>
        </p:txBody>
      </p:sp>
      <p:sp>
        <p:nvSpPr>
          <p:cNvPr id="119" name="TextBox 1"/>
          <p:cNvSpPr txBox="1"/>
          <p:nvPr/>
        </p:nvSpPr>
        <p:spPr>
          <a:xfrm>
            <a:off x="1422400" y="3683000"/>
            <a:ext cx="1066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无法缓解大流量</a:t>
            </a:r>
          </a:p>
        </p:txBody>
      </p:sp>
      <p:sp>
        <p:nvSpPr>
          <p:cNvPr id="120" name="TextBox 1"/>
          <p:cNvSpPr txBox="1"/>
          <p:nvPr/>
        </p:nvSpPr>
        <p:spPr>
          <a:xfrm>
            <a:off x="5016500" y="5461000"/>
            <a:ext cx="60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HS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无法缓解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HS" dirty="0" smtClean="0"/>
              <a:t>	</a:t>
            </a:r>
            <a:r>
              <a:rPr lang="en-US" altLang="zh-CHS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大流量</a:t>
            </a:r>
          </a:p>
        </p:txBody>
      </p:sp>
      <p:sp>
        <p:nvSpPr>
          <p:cNvPr id="121" name="TextBox 1"/>
          <p:cNvSpPr txBox="1"/>
          <p:nvPr/>
        </p:nvSpPr>
        <p:spPr>
          <a:xfrm>
            <a:off x="5969000" y="5219700"/>
            <a:ext cx="812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HS" sz="199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HS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99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限流</a:t>
            </a:r>
          </a:p>
        </p:txBody>
      </p:sp>
      <p:sp>
        <p:nvSpPr>
          <p:cNvPr id="122" name="TextBox 1"/>
          <p:cNvSpPr txBox="1"/>
          <p:nvPr/>
        </p:nvSpPr>
        <p:spPr>
          <a:xfrm>
            <a:off x="7099300" y="4292600"/>
            <a:ext cx="1538883" cy="15465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  <a:tab pos="266700" algn="l"/>
                <a:tab pos="508000" algn="l"/>
                <a:tab pos="533400" algn="l"/>
              </a:tabLst>
            </a:pP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Nginx前端限流</a:t>
            </a:r>
          </a:p>
          <a:p>
            <a:pPr>
              <a:lnSpc>
                <a:spcPts val="1300"/>
              </a:lnSpc>
              <a:tabLst>
                <a:tab pos="152400" algn="l"/>
                <a:tab pos="266700" algn="l"/>
                <a:tab pos="508000" algn="l"/>
                <a:tab pos="533400" algn="l"/>
              </a:tabLst>
            </a:pPr>
            <a:r>
              <a:rPr lang="en-US" altLang="zh-CHS" dirty="0" smtClean="0"/>
              <a:t>		</a:t>
            </a:r>
            <a:r>
              <a:rPr lang="en-US" altLang="zh-CHS" sz="1106" dirty="0" err="1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研发的业务路由</a:t>
            </a:r>
            <a:r>
              <a:rPr lang="en-US" altLang="zh-CHS" sz="1106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，</a:t>
            </a:r>
          </a:p>
          <a:p>
            <a:pPr>
              <a:lnSpc>
                <a:spcPts val="1300"/>
              </a:lnSpc>
              <a:tabLst>
                <a:tab pos="152400" algn="l"/>
                <a:tab pos="266700" algn="l"/>
                <a:tab pos="508000" algn="l"/>
                <a:tab pos="533400" algn="l"/>
              </a:tabLst>
            </a:pPr>
            <a:r>
              <a:rPr lang="en-US" altLang="zh-CHS" sz="1106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规则包括账户，IP，系统</a:t>
            </a:r>
          </a:p>
          <a:p>
            <a:pPr>
              <a:lnSpc>
                <a:spcPts val="1300"/>
              </a:lnSpc>
              <a:tabLst>
                <a:tab pos="152400" algn="l"/>
                <a:tab pos="266700" algn="l"/>
                <a:tab pos="508000" algn="l"/>
                <a:tab pos="533400" algn="l"/>
              </a:tabLst>
            </a:pPr>
            <a:r>
              <a:rPr lang="en-US" altLang="zh-CHS" sz="1106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调用逻辑等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400"/>
              </a:lnSpc>
              <a:tabLst>
                <a:tab pos="152400" algn="l"/>
                <a:tab pos="266700" algn="l"/>
                <a:tab pos="508000" algn="l"/>
                <a:tab pos="533400" algn="l"/>
              </a:tabLst>
            </a:pPr>
            <a:r>
              <a:rPr lang="en-US" altLang="zh-CHS" dirty="0" smtClean="0"/>
              <a:t>	</a:t>
            </a: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应用系统限流</a:t>
            </a:r>
          </a:p>
          <a:p>
            <a:pPr>
              <a:lnSpc>
                <a:spcPts val="1300"/>
              </a:lnSpc>
              <a:tabLst>
                <a:tab pos="152400" algn="l"/>
                <a:tab pos="266700" algn="l"/>
                <a:tab pos="508000" algn="l"/>
                <a:tab pos="533400" algn="l"/>
              </a:tabLst>
            </a:pPr>
            <a:r>
              <a:rPr lang="en-US" altLang="zh-CHS" dirty="0" smtClean="0"/>
              <a:t>			</a:t>
            </a:r>
            <a:r>
              <a:rPr lang="en-US" altLang="zh-CHS" sz="1106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客户端限流</a:t>
            </a:r>
          </a:p>
          <a:p>
            <a:pPr>
              <a:lnSpc>
                <a:spcPts val="1300"/>
              </a:lnSpc>
              <a:tabLst>
                <a:tab pos="152400" algn="l"/>
                <a:tab pos="266700" algn="l"/>
                <a:tab pos="508000" algn="l"/>
                <a:tab pos="533400" algn="l"/>
              </a:tabLst>
            </a:pPr>
            <a:r>
              <a:rPr lang="en-US" altLang="zh-CHS" sz="1106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				服务端限流</a:t>
            </a:r>
          </a:p>
        </p:txBody>
      </p:sp>
      <p:sp>
        <p:nvSpPr>
          <p:cNvPr id="123" name="TextBox 1"/>
          <p:cNvSpPr txBox="1"/>
          <p:nvPr/>
        </p:nvSpPr>
        <p:spPr>
          <a:xfrm>
            <a:off x="1651000" y="4356100"/>
            <a:ext cx="10541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页面降级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业务功能降级</a:t>
            </a:r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000"/>
              </a:lnSpc>
            </a:pPr>
            <a:endParaRPr lang="en-US" altLang="zh-CHS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应用系统降级</a:t>
            </a:r>
          </a:p>
        </p:txBody>
      </p:sp>
      <p:sp>
        <p:nvSpPr>
          <p:cNvPr id="124" name="TextBox 1"/>
          <p:cNvSpPr txBox="1"/>
          <p:nvPr/>
        </p:nvSpPr>
        <p:spPr>
          <a:xfrm>
            <a:off x="2946400" y="4229100"/>
            <a:ext cx="1694375" cy="17645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HS" sz="1106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HS" sz="11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HS" sz="1106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动态页面降级到静态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HS" sz="1103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HS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HS" sz="1106" dirty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整体降级到其他页面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HS" sz="1106" dirty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3.    页面部分内容</a:t>
            </a:r>
          </a:p>
          <a:p>
            <a:pPr>
              <a:lnSpc>
                <a:spcPts val="1000"/>
              </a:lnSpc>
            </a:pPr>
            <a:endParaRPr lang="en-US" altLang="zh-CHS" sz="1106" dirty="0">
              <a:solidFill>
                <a:srgbClr val="595959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HS" sz="1106" dirty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1.    舍弃一些非关键业务，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HS" sz="1106" dirty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	如购物车库存状态</a:t>
            </a:r>
          </a:p>
          <a:p>
            <a:pPr>
              <a:lnSpc>
                <a:spcPts val="1000"/>
              </a:lnSpc>
            </a:pPr>
            <a:endParaRPr lang="en-US" altLang="zh-CHS" sz="1106" dirty="0">
              <a:solidFill>
                <a:srgbClr val="595959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HS" sz="1106" dirty="0">
              <a:solidFill>
                <a:srgbClr val="595959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HS" sz="1106" dirty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1.    降级一些下游系统，如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HS" sz="1106" dirty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	一次拆分暂停</a:t>
            </a:r>
          </a:p>
        </p:txBody>
      </p:sp>
      <p:sp>
        <p:nvSpPr>
          <p:cNvPr id="125" name="TextBox 1"/>
          <p:cNvSpPr txBox="1"/>
          <p:nvPr/>
        </p:nvSpPr>
        <p:spPr>
          <a:xfrm>
            <a:off x="2946400" y="6197600"/>
            <a:ext cx="1553310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HS" sz="1103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1</a:t>
            </a:r>
            <a:r>
              <a:rPr lang="en-US" altLang="zh-CHS" sz="1106" dirty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.    远程服务降机到本地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HS" dirty="0" smtClean="0"/>
              <a:t>	</a:t>
            </a:r>
            <a:r>
              <a:rPr lang="en-US" altLang="zh-CHS" sz="1106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缓存，如运费</a:t>
            </a:r>
          </a:p>
        </p:txBody>
      </p:sp>
      <p:sp>
        <p:nvSpPr>
          <p:cNvPr id="126" name="TextBox 1"/>
          <p:cNvSpPr txBox="1"/>
          <p:nvPr/>
        </p:nvSpPr>
        <p:spPr>
          <a:xfrm>
            <a:off x="1587500" y="61849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数据降级</a:t>
            </a:r>
          </a:p>
        </p:txBody>
      </p:sp>
      <p:sp>
        <p:nvSpPr>
          <p:cNvPr id="127" name="TextBox 1"/>
          <p:cNvSpPr txBox="1"/>
          <p:nvPr/>
        </p:nvSpPr>
        <p:spPr>
          <a:xfrm>
            <a:off x="7061200" y="6057900"/>
            <a:ext cx="164147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HS" sz="1392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数据库限流</a:t>
            </a:r>
          </a:p>
          <a:p>
            <a:pPr>
              <a:lnSpc>
                <a:spcPts val="1300"/>
              </a:lnSpc>
              <a:tabLst>
                <a:tab pos="368300" algn="l"/>
              </a:tabLst>
            </a:pPr>
            <a:r>
              <a:rPr lang="en-US" altLang="zh-CHS" dirty="0" smtClean="0"/>
              <a:t>	</a:t>
            </a:r>
            <a:r>
              <a:rPr lang="en-US" altLang="zh-CHS" sz="1106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红线区，力保数据库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2.9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流量控制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3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H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H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H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</a:t>
            </a:r>
            <a:endParaRPr kumimoji="0" lang="zh-CHS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2998" y="2969568"/>
            <a:ext cx="500650" cy="161156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外单管道</a:t>
            </a:r>
            <a:endParaRPr lang="zh-CHS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2102" y="4968552"/>
            <a:ext cx="500650" cy="1484784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下游系统</a:t>
            </a:r>
            <a:endParaRPr lang="zh-CHS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gray">
          <a:xfrm>
            <a:off x="2085975" y="1577975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zh-CHS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ui</a:t>
            </a:r>
            <a:endParaRPr kumimoji="0" lang="zh-CHS" altLang="zh-CHS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white">
          <a:xfrm>
            <a:off x="2300288" y="1804988"/>
            <a:ext cx="45704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HS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用户认证和会话管理</a:t>
            </a:r>
            <a:endParaRPr kumimoji="0" lang="en-US" altLang="zh-CHS" sz="2000" b="1" dirty="0">
              <a:solidFill>
                <a:srgbClr val="F8F8F8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1176338" y="1447800"/>
            <a:ext cx="1238250" cy="1236663"/>
            <a:chOff x="802" y="845"/>
            <a:chExt cx="827" cy="826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60" name="Text Box 9"/>
          <p:cNvSpPr txBox="1">
            <a:spLocks noChangeArrowheads="1"/>
          </p:cNvSpPr>
          <p:nvPr/>
        </p:nvSpPr>
        <p:spPr bwMode="gray">
          <a:xfrm>
            <a:off x="1247775" y="1795463"/>
            <a:ext cx="10826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kumimoji="0" lang="en-US" altLang="zh-CHS" sz="32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</a:t>
            </a:r>
            <a:endParaRPr kumimoji="0" lang="en-US" altLang="zh-CHS" sz="32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" name="AutoShape 10"/>
          <p:cNvSpPr>
            <a:spLocks noChangeArrowheads="1"/>
          </p:cNvSpPr>
          <p:nvPr/>
        </p:nvSpPr>
        <p:spPr bwMode="gray">
          <a:xfrm>
            <a:off x="2254250" y="2698750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zh-CHS" altLang="zh-CHS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white">
          <a:xfrm>
            <a:off x="2259013" y="2914650"/>
            <a:ext cx="45704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H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HS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注入和</a:t>
            </a:r>
            <a:r>
              <a:rPr lang="en-US" altLang="zh-CH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HS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攻击</a:t>
            </a:r>
            <a:endParaRPr lang="en-US" altLang="zh-CH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Group 12"/>
          <p:cNvGrpSpPr>
            <a:grpSpLocks/>
          </p:cNvGrpSpPr>
          <p:nvPr/>
        </p:nvGrpSpPr>
        <p:grpSpPr bwMode="auto">
          <a:xfrm>
            <a:off x="6757988" y="2568575"/>
            <a:ext cx="1238250" cy="1236663"/>
            <a:chOff x="802" y="845"/>
            <a:chExt cx="827" cy="826"/>
          </a:xfrm>
        </p:grpSpPr>
        <p:sp>
          <p:nvSpPr>
            <p:cNvPr id="64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5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6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67" name="Text Box 16"/>
          <p:cNvSpPr txBox="1">
            <a:spLocks noChangeArrowheads="1"/>
          </p:cNvSpPr>
          <p:nvPr/>
        </p:nvSpPr>
        <p:spPr bwMode="gray">
          <a:xfrm>
            <a:off x="6829425" y="2916238"/>
            <a:ext cx="10810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zh-CHS" sz="32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68" name="AutoShape 17"/>
          <p:cNvSpPr>
            <a:spLocks noChangeArrowheads="1"/>
          </p:cNvSpPr>
          <p:nvPr/>
        </p:nvSpPr>
        <p:spPr bwMode="gray">
          <a:xfrm>
            <a:off x="2085975" y="3817938"/>
            <a:ext cx="4818063" cy="989012"/>
          </a:xfrm>
          <a:prstGeom prst="roundRect">
            <a:avLst>
              <a:gd name="adj" fmla="val 1272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zh-CHS" altLang="zh-CHS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white">
          <a:xfrm>
            <a:off x="2300288" y="4043363"/>
            <a:ext cx="45704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en-US" altLang="zh-CH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DDOS</a:t>
            </a:r>
            <a:r>
              <a:rPr lang="zh-CHS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攻击</a:t>
            </a:r>
            <a:endParaRPr lang="en-US" altLang="zh-CH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1176338" y="3687763"/>
            <a:ext cx="1238250" cy="1236662"/>
            <a:chOff x="802" y="845"/>
            <a:chExt cx="827" cy="826"/>
          </a:xfrm>
        </p:grpSpPr>
        <p:sp>
          <p:nvSpPr>
            <p:cNvPr id="71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2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3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74" name="Text Box 23"/>
          <p:cNvSpPr txBox="1">
            <a:spLocks noChangeArrowheads="1"/>
          </p:cNvSpPr>
          <p:nvPr/>
        </p:nvSpPr>
        <p:spPr bwMode="gray">
          <a:xfrm>
            <a:off x="1247775" y="4035425"/>
            <a:ext cx="10826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zh-CHS" sz="32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75" name="AutoShape 24"/>
          <p:cNvSpPr>
            <a:spLocks noChangeArrowheads="1"/>
          </p:cNvSpPr>
          <p:nvPr/>
        </p:nvSpPr>
        <p:spPr bwMode="gray">
          <a:xfrm>
            <a:off x="2254250" y="4938713"/>
            <a:ext cx="4818063" cy="987425"/>
          </a:xfrm>
          <a:prstGeom prst="roundRect">
            <a:avLst>
              <a:gd name="adj" fmla="val 12727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zh-CHS" altLang="zh-CHS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white">
          <a:xfrm>
            <a:off x="2259013" y="5154613"/>
            <a:ext cx="45704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zh-CHS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敏感信息泄露，权限控制</a:t>
            </a:r>
            <a:endParaRPr lang="en-US" altLang="zh-CH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7" name="Group 26"/>
          <p:cNvGrpSpPr>
            <a:grpSpLocks/>
          </p:cNvGrpSpPr>
          <p:nvPr/>
        </p:nvGrpSpPr>
        <p:grpSpPr bwMode="auto">
          <a:xfrm>
            <a:off x="6757988" y="4808538"/>
            <a:ext cx="1238250" cy="1236662"/>
            <a:chOff x="802" y="845"/>
            <a:chExt cx="827" cy="826"/>
          </a:xfrm>
        </p:grpSpPr>
        <p:sp>
          <p:nvSpPr>
            <p:cNvPr id="78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9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80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zh-CHS" altLang="zh-CHS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81" name="Text Box 30"/>
          <p:cNvSpPr txBox="1">
            <a:spLocks noChangeArrowheads="1"/>
          </p:cNvSpPr>
          <p:nvPr/>
        </p:nvSpPr>
        <p:spPr bwMode="gray">
          <a:xfrm>
            <a:off x="6829425" y="5154613"/>
            <a:ext cx="10810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zh-CHS" sz="32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25</a:t>
            </a:fld>
            <a:endParaRPr lang="zh-CHS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2900" y="88900"/>
            <a:ext cx="462145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2.10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应用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常见安全问题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26</a:t>
            </a:fld>
            <a:endParaRPr lang="zh-CHS" altLang="en-US"/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gray">
          <a:xfrm>
            <a:off x="6637419" y="2969294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云计算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gray">
          <a:xfrm>
            <a:off x="4827588" y="1942320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数据平台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78998825"/>
              </p:ext>
            </p:extLst>
          </p:nvPr>
        </p:nvGraphicFramePr>
        <p:xfrm>
          <a:off x="1932384" y="877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61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27</a:t>
            </a:fld>
            <a:endParaRPr lang="zh-CHS" altLang="en-US"/>
          </a:p>
        </p:txBody>
      </p:sp>
      <p:sp>
        <p:nvSpPr>
          <p:cNvPr id="14" name="Freeform 3"/>
          <p:cNvSpPr/>
          <p:nvPr/>
        </p:nvSpPr>
        <p:spPr>
          <a:xfrm>
            <a:off x="2736976" y="1050480"/>
            <a:ext cx="250825" cy="271462"/>
          </a:xfrm>
          <a:custGeom>
            <a:avLst/>
            <a:gdLst>
              <a:gd name="connsiteX0" fmla="*/ 0 w 250825"/>
              <a:gd name="connsiteY0" fmla="*/ 271462 h 271462"/>
              <a:gd name="connsiteX1" fmla="*/ 250825 w 250825"/>
              <a:gd name="connsiteY1" fmla="*/ 271462 h 271462"/>
              <a:gd name="connsiteX2" fmla="*/ 250825 w 250825"/>
              <a:gd name="connsiteY2" fmla="*/ 0 h 271462"/>
              <a:gd name="connsiteX3" fmla="*/ 0 w 250825"/>
              <a:gd name="connsiteY3" fmla="*/ 0 h 271462"/>
              <a:gd name="connsiteX4" fmla="*/ 0 w 250825"/>
              <a:gd name="connsiteY4" fmla="*/ 271462 h 27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825" h="271462">
                <a:moveTo>
                  <a:pt x="0" y="271462"/>
                </a:moveTo>
                <a:lnTo>
                  <a:pt x="250825" y="271462"/>
                </a:lnTo>
                <a:lnTo>
                  <a:pt x="250825" y="0"/>
                </a:lnTo>
                <a:lnTo>
                  <a:pt x="0" y="0"/>
                </a:lnTo>
                <a:lnTo>
                  <a:pt x="0" y="271462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S" dirty="0" smtClean="0">
                <a:solidFill>
                  <a:schemeClr val="bg1"/>
                </a:solidFill>
              </a:rPr>
              <a:t>2</a:t>
            </a:r>
            <a:endParaRPr lang="zh-CHS" altLang="en-US" dirty="0">
              <a:solidFill>
                <a:schemeClr val="bg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6409435" y="4427029"/>
            <a:ext cx="250825" cy="271462"/>
          </a:xfrm>
          <a:custGeom>
            <a:avLst/>
            <a:gdLst>
              <a:gd name="connsiteX0" fmla="*/ 0 w 250825"/>
              <a:gd name="connsiteY0" fmla="*/ 271462 h 271462"/>
              <a:gd name="connsiteX1" fmla="*/ 250825 w 250825"/>
              <a:gd name="connsiteY1" fmla="*/ 271462 h 271462"/>
              <a:gd name="connsiteX2" fmla="*/ 250825 w 250825"/>
              <a:gd name="connsiteY2" fmla="*/ 0 h 271462"/>
              <a:gd name="connsiteX3" fmla="*/ 0 w 250825"/>
              <a:gd name="connsiteY3" fmla="*/ 0 h 271462"/>
              <a:gd name="connsiteX4" fmla="*/ 0 w 250825"/>
              <a:gd name="connsiteY4" fmla="*/ 271462 h 27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825" h="271462">
                <a:moveTo>
                  <a:pt x="0" y="271462"/>
                </a:moveTo>
                <a:lnTo>
                  <a:pt x="250825" y="271462"/>
                </a:lnTo>
                <a:lnTo>
                  <a:pt x="250825" y="0"/>
                </a:lnTo>
                <a:lnTo>
                  <a:pt x="0" y="0"/>
                </a:lnTo>
                <a:lnTo>
                  <a:pt x="0" y="271462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3945509" y="5541530"/>
            <a:ext cx="249237" cy="271462"/>
          </a:xfrm>
          <a:custGeom>
            <a:avLst/>
            <a:gdLst>
              <a:gd name="connsiteX0" fmla="*/ 0 w 249237"/>
              <a:gd name="connsiteY0" fmla="*/ 271462 h 271462"/>
              <a:gd name="connsiteX1" fmla="*/ 249237 w 249237"/>
              <a:gd name="connsiteY1" fmla="*/ 271462 h 271462"/>
              <a:gd name="connsiteX2" fmla="*/ 249237 w 249237"/>
              <a:gd name="connsiteY2" fmla="*/ 0 h 271462"/>
              <a:gd name="connsiteX3" fmla="*/ 0 w 249237"/>
              <a:gd name="connsiteY3" fmla="*/ 0 h 271462"/>
              <a:gd name="connsiteX4" fmla="*/ 0 w 249237"/>
              <a:gd name="connsiteY4" fmla="*/ 271462 h 27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237" h="271462">
                <a:moveTo>
                  <a:pt x="0" y="271462"/>
                </a:moveTo>
                <a:lnTo>
                  <a:pt x="249237" y="271462"/>
                </a:lnTo>
                <a:lnTo>
                  <a:pt x="249237" y="0"/>
                </a:lnTo>
                <a:lnTo>
                  <a:pt x="0" y="0"/>
                </a:lnTo>
                <a:lnTo>
                  <a:pt x="0" y="271462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683564" y="4373181"/>
            <a:ext cx="250825" cy="271462"/>
          </a:xfrm>
          <a:custGeom>
            <a:avLst/>
            <a:gdLst>
              <a:gd name="connsiteX0" fmla="*/ 0 w 250825"/>
              <a:gd name="connsiteY0" fmla="*/ 271462 h 271462"/>
              <a:gd name="connsiteX1" fmla="*/ 250824 w 250825"/>
              <a:gd name="connsiteY1" fmla="*/ 271462 h 271462"/>
              <a:gd name="connsiteX2" fmla="*/ 250824 w 250825"/>
              <a:gd name="connsiteY2" fmla="*/ 0 h 271462"/>
              <a:gd name="connsiteX3" fmla="*/ 0 w 250825"/>
              <a:gd name="connsiteY3" fmla="*/ 0 h 271462"/>
              <a:gd name="connsiteX4" fmla="*/ 0 w 250825"/>
              <a:gd name="connsiteY4" fmla="*/ 271462 h 27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825" h="271462">
                <a:moveTo>
                  <a:pt x="0" y="271462"/>
                </a:moveTo>
                <a:lnTo>
                  <a:pt x="250824" y="271462"/>
                </a:lnTo>
                <a:lnTo>
                  <a:pt x="250824" y="0"/>
                </a:lnTo>
                <a:lnTo>
                  <a:pt x="0" y="0"/>
                </a:lnTo>
                <a:lnTo>
                  <a:pt x="0" y="271462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3403853" y="2853308"/>
            <a:ext cx="2032253" cy="2087880"/>
          </a:xfrm>
          <a:custGeom>
            <a:avLst/>
            <a:gdLst>
              <a:gd name="connsiteX0" fmla="*/ 2032254 w 2032253"/>
              <a:gd name="connsiteY0" fmla="*/ 1426718 h 2087880"/>
              <a:gd name="connsiteX1" fmla="*/ 717550 w 2032253"/>
              <a:gd name="connsiteY1" fmla="*/ 2087880 h 2087880"/>
              <a:gd name="connsiteX2" fmla="*/ 0 w 2032253"/>
              <a:gd name="connsiteY2" fmla="*/ 661035 h 2087880"/>
              <a:gd name="connsiteX3" fmla="*/ 1314830 w 2032253"/>
              <a:gd name="connsiteY3" fmla="*/ 0 h 2087880"/>
              <a:gd name="connsiteX4" fmla="*/ 2032254 w 2032253"/>
              <a:gd name="connsiteY4" fmla="*/ 1426718 h 2087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253" h="2087880">
                <a:moveTo>
                  <a:pt x="2032254" y="1426718"/>
                </a:moveTo>
                <a:lnTo>
                  <a:pt x="717550" y="2087880"/>
                </a:lnTo>
                <a:lnTo>
                  <a:pt x="0" y="661035"/>
                </a:lnTo>
                <a:lnTo>
                  <a:pt x="1314830" y="0"/>
                </a:lnTo>
                <a:lnTo>
                  <a:pt x="2032254" y="142671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2292667" y="3582479"/>
            <a:ext cx="1667383" cy="2474925"/>
          </a:xfrm>
          <a:custGeom>
            <a:avLst/>
            <a:gdLst>
              <a:gd name="connsiteX0" fmla="*/ 11112 w 1667383"/>
              <a:gd name="connsiteY0" fmla="*/ 2463812 h 2474925"/>
              <a:gd name="connsiteX1" fmla="*/ 1656270 w 1667383"/>
              <a:gd name="connsiteY1" fmla="*/ 1636458 h 2474925"/>
              <a:gd name="connsiteX2" fmla="*/ 839025 w 1667383"/>
              <a:gd name="connsiteY2" fmla="*/ 11112 h 2474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667383" h="2474925">
                <a:moveTo>
                  <a:pt x="11112" y="2463812"/>
                </a:moveTo>
                <a:lnTo>
                  <a:pt x="1656270" y="1636458"/>
                </a:lnTo>
                <a:lnTo>
                  <a:pt x="839025" y="11112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328608" y="1561655"/>
            <a:ext cx="2404363" cy="1806448"/>
          </a:xfrm>
          <a:custGeom>
            <a:avLst/>
            <a:gdLst>
              <a:gd name="connsiteX0" fmla="*/ 2393251 w 2404363"/>
              <a:gd name="connsiteY0" fmla="*/ 1048575 h 1806448"/>
              <a:gd name="connsiteX1" fmla="*/ 908367 w 2404363"/>
              <a:gd name="connsiteY1" fmla="*/ 1795335 h 1806448"/>
              <a:gd name="connsiteX2" fmla="*/ 11112 w 2404363"/>
              <a:gd name="connsiteY2" fmla="*/ 11112 h 180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404363" h="1806448">
                <a:moveTo>
                  <a:pt x="2393251" y="1048575"/>
                </a:moveTo>
                <a:lnTo>
                  <a:pt x="908367" y="1795335"/>
                </a:lnTo>
                <a:lnTo>
                  <a:pt x="11112" y="11112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4838890" y="1763712"/>
            <a:ext cx="1666113" cy="2468498"/>
          </a:xfrm>
          <a:custGeom>
            <a:avLst/>
            <a:gdLst>
              <a:gd name="connsiteX0" fmla="*/ 1655000 w 1666113"/>
              <a:gd name="connsiteY0" fmla="*/ 11112 h 2468498"/>
              <a:gd name="connsiteX1" fmla="*/ 11112 w 1666113"/>
              <a:gd name="connsiteY1" fmla="*/ 837755 h 2468498"/>
              <a:gd name="connsiteX2" fmla="*/ 825563 w 1666113"/>
              <a:gd name="connsiteY2" fmla="*/ 2457386 h 2468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666113" h="2468498">
                <a:moveTo>
                  <a:pt x="1655000" y="11112"/>
                </a:moveTo>
                <a:lnTo>
                  <a:pt x="11112" y="837755"/>
                </a:lnTo>
                <a:lnTo>
                  <a:pt x="825563" y="2457386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4128833" y="4354004"/>
            <a:ext cx="2415666" cy="1803577"/>
          </a:xfrm>
          <a:custGeom>
            <a:avLst/>
            <a:gdLst>
              <a:gd name="connsiteX0" fmla="*/ 2404554 w 2415666"/>
              <a:gd name="connsiteY0" fmla="*/ 1792465 h 1803577"/>
              <a:gd name="connsiteX1" fmla="*/ 1508823 w 2415666"/>
              <a:gd name="connsiteY1" fmla="*/ 11112 h 1803577"/>
              <a:gd name="connsiteX2" fmla="*/ 11112 w 2415666"/>
              <a:gd name="connsiteY2" fmla="*/ 764222 h 1803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415666" h="1803577">
                <a:moveTo>
                  <a:pt x="2404554" y="1792465"/>
                </a:moveTo>
                <a:lnTo>
                  <a:pt x="1508823" y="11112"/>
                </a:lnTo>
                <a:lnTo>
                  <a:pt x="11112" y="764222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360730" y="2408364"/>
            <a:ext cx="250825" cy="271462"/>
          </a:xfrm>
          <a:custGeom>
            <a:avLst/>
            <a:gdLst>
              <a:gd name="connsiteX0" fmla="*/ 0 w 250825"/>
              <a:gd name="connsiteY0" fmla="*/ 271462 h 271462"/>
              <a:gd name="connsiteX1" fmla="*/ 250825 w 250825"/>
              <a:gd name="connsiteY1" fmla="*/ 271462 h 271462"/>
              <a:gd name="connsiteX2" fmla="*/ 250825 w 250825"/>
              <a:gd name="connsiteY2" fmla="*/ 0 h 271462"/>
              <a:gd name="connsiteX3" fmla="*/ 0 w 250825"/>
              <a:gd name="connsiteY3" fmla="*/ 0 h 271462"/>
              <a:gd name="connsiteX4" fmla="*/ 0 w 250825"/>
              <a:gd name="connsiteY4" fmla="*/ 271462 h 27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825" h="271462">
                <a:moveTo>
                  <a:pt x="0" y="271462"/>
                </a:moveTo>
                <a:lnTo>
                  <a:pt x="250825" y="271462"/>
                </a:lnTo>
                <a:lnTo>
                  <a:pt x="250825" y="0"/>
                </a:lnTo>
                <a:lnTo>
                  <a:pt x="0" y="0"/>
                </a:lnTo>
                <a:lnTo>
                  <a:pt x="0" y="271462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5831204" y="2293442"/>
            <a:ext cx="250825" cy="271462"/>
          </a:xfrm>
          <a:custGeom>
            <a:avLst/>
            <a:gdLst>
              <a:gd name="connsiteX0" fmla="*/ 0 w 250825"/>
              <a:gd name="connsiteY0" fmla="*/ 271462 h 271462"/>
              <a:gd name="connsiteX1" fmla="*/ 250825 w 250825"/>
              <a:gd name="connsiteY1" fmla="*/ 271462 h 271462"/>
              <a:gd name="connsiteX2" fmla="*/ 250825 w 250825"/>
              <a:gd name="connsiteY2" fmla="*/ 0 h 271462"/>
              <a:gd name="connsiteX3" fmla="*/ 0 w 250825"/>
              <a:gd name="connsiteY3" fmla="*/ 0 h 271462"/>
              <a:gd name="connsiteX4" fmla="*/ 0 w 250825"/>
              <a:gd name="connsiteY4" fmla="*/ 271462 h 27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825" h="271462">
                <a:moveTo>
                  <a:pt x="0" y="271462"/>
                </a:moveTo>
                <a:lnTo>
                  <a:pt x="250825" y="271462"/>
                </a:lnTo>
                <a:lnTo>
                  <a:pt x="250825" y="0"/>
                </a:lnTo>
                <a:lnTo>
                  <a:pt x="0" y="0"/>
                </a:lnTo>
                <a:lnTo>
                  <a:pt x="0" y="271462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2844800" y="1409700"/>
            <a:ext cx="5450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073400" y="1114916"/>
            <a:ext cx="1872307" cy="3034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838200" algn="l"/>
              </a:tabLst>
            </a:pPr>
            <a:r>
              <a:rPr lang="zh-CHS" altLang="en-US" sz="1607" b="1" dirty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数据、应用分离</a:t>
            </a:r>
            <a:endParaRPr lang="en-US" altLang="zh-CHS" sz="1607" b="1" dirty="0">
              <a:solidFill>
                <a:srgbClr val="FFC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500"/>
              </a:lnSpc>
              <a:tabLst>
                <a:tab pos="838200" algn="l"/>
              </a:tabLst>
            </a:pPr>
            <a:endParaRPr lang="en-US" altLang="zh-CHS" sz="1200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500"/>
              </a:lnSpc>
              <a:tabLst>
                <a:tab pos="838200" algn="l"/>
              </a:tabLst>
            </a:pPr>
            <a:r>
              <a:rPr lang="en-US" altLang="zh-CHS" sz="1200" dirty="0" err="1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应用系统只依赖逻辑数据库</a:t>
            </a:r>
            <a:endParaRPr lang="en-US" altLang="zh-CHS" sz="1200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900"/>
              </a:lnSpc>
              <a:tabLst>
                <a:tab pos="8382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应用系统不直接访问其它宿</a:t>
            </a:r>
          </a:p>
          <a:p>
            <a:pPr>
              <a:lnSpc>
                <a:spcPts val="1300"/>
              </a:lnSpc>
              <a:tabLst>
                <a:tab pos="8382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主的数据库，只能通过服务</a:t>
            </a:r>
          </a:p>
          <a:p>
            <a:pPr>
              <a:lnSpc>
                <a:spcPts val="1300"/>
              </a:lnSpc>
              <a:tabLst>
                <a:tab pos="8382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访问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992" b="1" dirty="0" err="1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数据架构</a:t>
            </a:r>
            <a:endParaRPr lang="en-US" altLang="zh-CHS" sz="1992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477000" y="4533900"/>
            <a:ext cx="105798" cy="11875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50800" algn="l"/>
              </a:tabLst>
            </a:pPr>
            <a:r>
              <a:rPr lang="en-US" altLang="zh-CHS" sz="1392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106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756400" y="4470400"/>
            <a:ext cx="2000548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数据读写分离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访问量大的数据库做读写分离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数据量大的数据库做分库分表</a:t>
            </a:r>
          </a:p>
          <a:p>
            <a:pPr>
              <a:lnSpc>
                <a:spcPts val="1900"/>
              </a:lnSpc>
              <a:tabLst/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不同业务域数据库做分区隔离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106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重要数据配置备库；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013200" y="5562600"/>
            <a:ext cx="2205732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8100" algn="l"/>
                <a:tab pos="203200" algn="l"/>
              </a:tabLst>
            </a:pPr>
            <a:r>
              <a:rPr lang="en-US" altLang="zh-CHS" sz="1392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HS" sz="160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用</a:t>
            </a:r>
            <a:r>
              <a:rPr lang="en-US" altLang="zh-CHS" sz="1607" b="1" dirty="0" smtClean="0">
                <a:solidFill>
                  <a:srgbClr val="FFC000"/>
                </a:solidFill>
                <a:latin typeface="Arial Narrow" pitchFamily="18" charset="0"/>
                <a:cs typeface="Arial Narrow" pitchFamily="18" charset="0"/>
              </a:rPr>
              <a:t>Mysql</a:t>
            </a: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数据库</a:t>
            </a:r>
          </a:p>
          <a:p>
            <a:pPr>
              <a:lnSpc>
                <a:spcPts val="1900"/>
              </a:lnSpc>
              <a:tabLst>
                <a:tab pos="38100" algn="l"/>
                <a:tab pos="2032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除成本因素外，Mysql的数据</a:t>
            </a:r>
          </a:p>
          <a:p>
            <a:pPr>
              <a:lnSpc>
                <a:spcPts val="1300"/>
              </a:lnSpc>
              <a:tabLst>
                <a:tab pos="38100" algn="l"/>
                <a:tab pos="2032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库扩展性和支持高并发的能力</a:t>
            </a:r>
          </a:p>
          <a:p>
            <a:pPr>
              <a:lnSpc>
                <a:spcPts val="1300"/>
              </a:lnSpc>
              <a:tabLst>
                <a:tab pos="38100" algn="l"/>
                <a:tab pos="2032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较强，公司研发和运维在这方</a:t>
            </a:r>
          </a:p>
          <a:p>
            <a:pPr>
              <a:lnSpc>
                <a:spcPts val="1300"/>
              </a:lnSpc>
              <a:tabLst>
                <a:tab pos="38100" algn="l"/>
                <a:tab pos="2032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面积累了大量经验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49300" y="4406900"/>
            <a:ext cx="2170466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HS" sz="1394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HS" sz="160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合理使用缓存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HS" sz="12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数据库有能力支撑时，尽量不</a:t>
            </a:r>
          </a:p>
          <a:p>
            <a:pPr>
              <a:lnSpc>
                <a:spcPts val="1300"/>
              </a:lnSpc>
              <a:tabLst>
                <a:tab pos="1778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要引入缓存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合理利用缓存做容灾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431800" y="2425700"/>
            <a:ext cx="1901161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8100" algn="l"/>
                <a:tab pos="203200" algn="l"/>
              </a:tabLst>
            </a:pPr>
            <a:r>
              <a:rPr lang="en-US" altLang="zh-CHS" sz="1394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HS" sz="160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统一数据视图</a:t>
            </a:r>
          </a:p>
          <a:p>
            <a:pPr>
              <a:lnSpc>
                <a:spcPts val="1900"/>
              </a:lnSpc>
              <a:tabLst>
                <a:tab pos="38100" algn="l"/>
                <a:tab pos="2032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保证数据的及时性、一致</a:t>
            </a:r>
          </a:p>
          <a:p>
            <a:pPr>
              <a:lnSpc>
                <a:spcPts val="1300"/>
              </a:lnSpc>
              <a:tabLst>
                <a:tab pos="38100" algn="l"/>
                <a:tab pos="2032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性、准确性、完整性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905500" y="2298700"/>
            <a:ext cx="2401298" cy="1136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HS" dirty="0" smtClean="0">
                <a:solidFill>
                  <a:schemeClr val="bg1"/>
                </a:solidFill>
                <a:cs typeface="Times New Roman" pitchFamily="18" charset="0"/>
              </a:rPr>
              <a:t>3</a:t>
            </a:r>
            <a:r>
              <a:rPr lang="en-US" altLang="zh-CHS" sz="160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数据异构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源数据和目标数据内容相同时，</a:t>
            </a:r>
          </a:p>
          <a:p>
            <a:pPr>
              <a:lnSpc>
                <a:spcPts val="1300"/>
              </a:lnSpc>
              <a:tabLst>
                <a:tab pos="241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做索引异构。如商品库不同维度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内容不同时，做数据库异构。如</a:t>
            </a:r>
          </a:p>
          <a:p>
            <a:pPr>
              <a:lnSpc>
                <a:spcPts val="1300"/>
              </a:lnSpc>
              <a:tabLst>
                <a:tab pos="241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订单买家库和卖家库。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2900" y="88900"/>
            <a:ext cx="503503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3.1  </a:t>
            </a:r>
            <a:r>
              <a:rPr lang="zh-CHS" altLang="en-U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数据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数据架构设计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原则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28</a:t>
            </a:fld>
            <a:endParaRPr lang="zh-CHS" altLang="en-US"/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gray">
          <a:xfrm>
            <a:off x="6637419" y="2969294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云计算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gray">
          <a:xfrm>
            <a:off x="4827588" y="1942320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数据平台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484784"/>
            <a:ext cx="7899400" cy="43561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42900" y="88900"/>
            <a:ext cx="462145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3.2  </a:t>
            </a:r>
            <a:r>
              <a:rPr lang="zh-CHS" altLang="en-U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数据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数据架构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设计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1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29</a:t>
            </a:fld>
            <a:endParaRPr lang="zh-CHS" altLang="en-US"/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gray">
          <a:xfrm>
            <a:off x="6637419" y="2969294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云计算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gray">
          <a:xfrm>
            <a:off x="4827588" y="1942320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数据平台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333500"/>
            <a:ext cx="8890000" cy="45974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3.3  </a:t>
            </a:r>
            <a:r>
              <a:rPr lang="zh-CHS" altLang="en-U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数据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数据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平台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6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3</a:t>
            </a:fld>
            <a:endParaRPr lang="zh-CHS" altLang="en-US"/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gray">
          <a:xfrm>
            <a:off x="6637419" y="2969294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云计算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gray">
          <a:xfrm>
            <a:off x="4827588" y="1942320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数据平台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3" name="图示 62"/>
          <p:cNvGraphicFramePr/>
          <p:nvPr>
            <p:extLst>
              <p:ext uri="{D42A27DB-BD31-4B8C-83A1-F6EECF244321}">
                <p14:modId xmlns:p14="http://schemas.microsoft.com/office/powerpoint/2010/main" val="1290564283"/>
              </p:ext>
            </p:extLst>
          </p:nvPr>
        </p:nvGraphicFramePr>
        <p:xfrm>
          <a:off x="1932384" y="877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57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30</a:t>
            </a:fld>
            <a:endParaRPr lang="zh-CHS" altLang="en-US"/>
          </a:p>
        </p:txBody>
      </p:sp>
      <p:sp>
        <p:nvSpPr>
          <p:cNvPr id="58" name="Freeform 3"/>
          <p:cNvSpPr/>
          <p:nvPr/>
        </p:nvSpPr>
        <p:spPr>
          <a:xfrm>
            <a:off x="179514" y="5379514"/>
            <a:ext cx="8851900" cy="1080122"/>
          </a:xfrm>
          <a:custGeom>
            <a:avLst/>
            <a:gdLst>
              <a:gd name="connsiteX0" fmla="*/ 0 w 8851900"/>
              <a:gd name="connsiteY0" fmla="*/ 1080122 h 1080122"/>
              <a:gd name="connsiteX1" fmla="*/ 8851900 w 8851900"/>
              <a:gd name="connsiteY1" fmla="*/ 1080122 h 1080122"/>
              <a:gd name="connsiteX2" fmla="*/ 8851900 w 8851900"/>
              <a:gd name="connsiteY2" fmla="*/ 0 h 1080122"/>
              <a:gd name="connsiteX3" fmla="*/ 0 w 8851900"/>
              <a:gd name="connsiteY3" fmla="*/ 0 h 1080122"/>
              <a:gd name="connsiteX4" fmla="*/ 0 w 8851900"/>
              <a:gd name="connsiteY4" fmla="*/ 1080122 h 1080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51900" h="1080122">
                <a:moveTo>
                  <a:pt x="0" y="1080122"/>
                </a:moveTo>
                <a:lnTo>
                  <a:pt x="8851900" y="1080122"/>
                </a:lnTo>
                <a:lnTo>
                  <a:pt x="8851900" y="0"/>
                </a:lnTo>
                <a:lnTo>
                  <a:pt x="0" y="0"/>
                </a:lnTo>
                <a:lnTo>
                  <a:pt x="0" y="1080122"/>
                </a:lnTo>
              </a:path>
            </a:pathLst>
          </a:custGeom>
          <a:solidFill>
            <a:srgbClr val="4BAC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59" name="Freeform 3"/>
          <p:cNvSpPr/>
          <p:nvPr/>
        </p:nvSpPr>
        <p:spPr>
          <a:xfrm>
            <a:off x="160464" y="5360464"/>
            <a:ext cx="8890000" cy="1118222"/>
          </a:xfrm>
          <a:custGeom>
            <a:avLst/>
            <a:gdLst>
              <a:gd name="connsiteX0" fmla="*/ 19050 w 8890000"/>
              <a:gd name="connsiteY0" fmla="*/ 1099172 h 1118222"/>
              <a:gd name="connsiteX1" fmla="*/ 8870950 w 8890000"/>
              <a:gd name="connsiteY1" fmla="*/ 1099172 h 1118222"/>
              <a:gd name="connsiteX2" fmla="*/ 8870950 w 8890000"/>
              <a:gd name="connsiteY2" fmla="*/ 19050 h 1118222"/>
              <a:gd name="connsiteX3" fmla="*/ 19050 w 8890000"/>
              <a:gd name="connsiteY3" fmla="*/ 19050 h 1118222"/>
              <a:gd name="connsiteX4" fmla="*/ 19050 w 8890000"/>
              <a:gd name="connsiteY4" fmla="*/ 1099172 h 11182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00" h="1118222">
                <a:moveTo>
                  <a:pt x="19050" y="1099172"/>
                </a:moveTo>
                <a:lnTo>
                  <a:pt x="8870950" y="1099172"/>
                </a:lnTo>
                <a:lnTo>
                  <a:pt x="8870950" y="19050"/>
                </a:lnTo>
                <a:lnTo>
                  <a:pt x="19050" y="19050"/>
                </a:lnTo>
                <a:lnTo>
                  <a:pt x="19050" y="109917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0" name="Freeform 3"/>
          <p:cNvSpPr/>
          <p:nvPr/>
        </p:nvSpPr>
        <p:spPr>
          <a:xfrm>
            <a:off x="174625" y="4155336"/>
            <a:ext cx="8856853" cy="1115250"/>
          </a:xfrm>
          <a:custGeom>
            <a:avLst/>
            <a:gdLst>
              <a:gd name="connsiteX0" fmla="*/ 0 w 8856853"/>
              <a:gd name="connsiteY0" fmla="*/ 1115250 h 1115250"/>
              <a:gd name="connsiteX1" fmla="*/ 8856853 w 8856853"/>
              <a:gd name="connsiteY1" fmla="*/ 1115250 h 1115250"/>
              <a:gd name="connsiteX2" fmla="*/ 8856853 w 8856853"/>
              <a:gd name="connsiteY2" fmla="*/ 0 h 1115250"/>
              <a:gd name="connsiteX3" fmla="*/ 0 w 8856853"/>
              <a:gd name="connsiteY3" fmla="*/ 0 h 1115250"/>
              <a:gd name="connsiteX4" fmla="*/ 0 w 8856853"/>
              <a:gd name="connsiteY4" fmla="*/ 1115250 h 1115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56853" h="1115250">
                <a:moveTo>
                  <a:pt x="0" y="1115250"/>
                </a:moveTo>
                <a:lnTo>
                  <a:pt x="8856853" y="1115250"/>
                </a:lnTo>
                <a:lnTo>
                  <a:pt x="8856853" y="0"/>
                </a:lnTo>
                <a:lnTo>
                  <a:pt x="0" y="0"/>
                </a:lnTo>
                <a:lnTo>
                  <a:pt x="0" y="1115250"/>
                </a:ln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1" name="Freeform 3"/>
          <p:cNvSpPr/>
          <p:nvPr/>
        </p:nvSpPr>
        <p:spPr>
          <a:xfrm>
            <a:off x="155575" y="4136286"/>
            <a:ext cx="8894953" cy="1153350"/>
          </a:xfrm>
          <a:custGeom>
            <a:avLst/>
            <a:gdLst>
              <a:gd name="connsiteX0" fmla="*/ 19050 w 8894953"/>
              <a:gd name="connsiteY0" fmla="*/ 1134300 h 1153350"/>
              <a:gd name="connsiteX1" fmla="*/ 8875903 w 8894953"/>
              <a:gd name="connsiteY1" fmla="*/ 1134300 h 1153350"/>
              <a:gd name="connsiteX2" fmla="*/ 8875903 w 8894953"/>
              <a:gd name="connsiteY2" fmla="*/ 19050 h 1153350"/>
              <a:gd name="connsiteX3" fmla="*/ 19050 w 8894953"/>
              <a:gd name="connsiteY3" fmla="*/ 19050 h 1153350"/>
              <a:gd name="connsiteX4" fmla="*/ 19050 w 8894953"/>
              <a:gd name="connsiteY4" fmla="*/ 1134300 h 1153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4953" h="1153350">
                <a:moveTo>
                  <a:pt x="19050" y="1134300"/>
                </a:moveTo>
                <a:lnTo>
                  <a:pt x="8875903" y="1134300"/>
                </a:lnTo>
                <a:lnTo>
                  <a:pt x="8875903" y="19050"/>
                </a:lnTo>
                <a:lnTo>
                  <a:pt x="19050" y="19050"/>
                </a:lnTo>
                <a:lnTo>
                  <a:pt x="19050" y="113430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2" name="Freeform 3"/>
          <p:cNvSpPr/>
          <p:nvPr/>
        </p:nvSpPr>
        <p:spPr>
          <a:xfrm>
            <a:off x="174625" y="2628987"/>
            <a:ext cx="8861932" cy="1382394"/>
          </a:xfrm>
          <a:custGeom>
            <a:avLst/>
            <a:gdLst>
              <a:gd name="connsiteX0" fmla="*/ 0 w 8861932"/>
              <a:gd name="connsiteY0" fmla="*/ 1382394 h 1382394"/>
              <a:gd name="connsiteX1" fmla="*/ 8861932 w 8861932"/>
              <a:gd name="connsiteY1" fmla="*/ 1382394 h 1382394"/>
              <a:gd name="connsiteX2" fmla="*/ 8861932 w 8861932"/>
              <a:gd name="connsiteY2" fmla="*/ 0 h 1382394"/>
              <a:gd name="connsiteX3" fmla="*/ 0 w 8861932"/>
              <a:gd name="connsiteY3" fmla="*/ 0 h 1382394"/>
              <a:gd name="connsiteX4" fmla="*/ 0 w 8861932"/>
              <a:gd name="connsiteY4" fmla="*/ 1382394 h 1382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61932" h="1382394">
                <a:moveTo>
                  <a:pt x="0" y="1382394"/>
                </a:moveTo>
                <a:lnTo>
                  <a:pt x="8861932" y="1382394"/>
                </a:lnTo>
                <a:lnTo>
                  <a:pt x="8861932" y="0"/>
                </a:lnTo>
                <a:lnTo>
                  <a:pt x="0" y="0"/>
                </a:lnTo>
                <a:lnTo>
                  <a:pt x="0" y="1382394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3" name="Freeform 3"/>
          <p:cNvSpPr/>
          <p:nvPr/>
        </p:nvSpPr>
        <p:spPr>
          <a:xfrm>
            <a:off x="155575" y="2609937"/>
            <a:ext cx="8900032" cy="1420494"/>
          </a:xfrm>
          <a:custGeom>
            <a:avLst/>
            <a:gdLst>
              <a:gd name="connsiteX0" fmla="*/ 19050 w 8900032"/>
              <a:gd name="connsiteY0" fmla="*/ 1401444 h 1420494"/>
              <a:gd name="connsiteX1" fmla="*/ 8880982 w 8900032"/>
              <a:gd name="connsiteY1" fmla="*/ 1401444 h 1420494"/>
              <a:gd name="connsiteX2" fmla="*/ 8880982 w 8900032"/>
              <a:gd name="connsiteY2" fmla="*/ 19050 h 1420494"/>
              <a:gd name="connsiteX3" fmla="*/ 19050 w 8900032"/>
              <a:gd name="connsiteY3" fmla="*/ 19050 h 1420494"/>
              <a:gd name="connsiteX4" fmla="*/ 19050 w 8900032"/>
              <a:gd name="connsiteY4" fmla="*/ 1401444 h 1420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00032" h="1420494">
                <a:moveTo>
                  <a:pt x="19050" y="1401444"/>
                </a:moveTo>
                <a:lnTo>
                  <a:pt x="8880982" y="1401444"/>
                </a:lnTo>
                <a:lnTo>
                  <a:pt x="8880982" y="19050"/>
                </a:lnTo>
                <a:lnTo>
                  <a:pt x="19050" y="19050"/>
                </a:lnTo>
                <a:lnTo>
                  <a:pt x="19050" y="140144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4" name="Freeform 3"/>
          <p:cNvSpPr/>
          <p:nvPr/>
        </p:nvSpPr>
        <p:spPr>
          <a:xfrm>
            <a:off x="179514" y="1341981"/>
            <a:ext cx="8856853" cy="1157211"/>
          </a:xfrm>
          <a:custGeom>
            <a:avLst/>
            <a:gdLst>
              <a:gd name="connsiteX0" fmla="*/ 0 w 8856853"/>
              <a:gd name="connsiteY0" fmla="*/ 1157211 h 1157211"/>
              <a:gd name="connsiteX1" fmla="*/ 8856853 w 8856853"/>
              <a:gd name="connsiteY1" fmla="*/ 1157211 h 1157211"/>
              <a:gd name="connsiteX2" fmla="*/ 8856853 w 8856853"/>
              <a:gd name="connsiteY2" fmla="*/ 0 h 1157211"/>
              <a:gd name="connsiteX3" fmla="*/ 0 w 8856853"/>
              <a:gd name="connsiteY3" fmla="*/ 0 h 1157211"/>
              <a:gd name="connsiteX4" fmla="*/ 0 w 8856853"/>
              <a:gd name="connsiteY4" fmla="*/ 1157211 h 1157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56853" h="1157211">
                <a:moveTo>
                  <a:pt x="0" y="1157211"/>
                </a:moveTo>
                <a:lnTo>
                  <a:pt x="8856853" y="1157211"/>
                </a:lnTo>
                <a:lnTo>
                  <a:pt x="8856853" y="0"/>
                </a:lnTo>
                <a:lnTo>
                  <a:pt x="0" y="0"/>
                </a:lnTo>
                <a:lnTo>
                  <a:pt x="0" y="115721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5" name="Freeform 3"/>
          <p:cNvSpPr/>
          <p:nvPr/>
        </p:nvSpPr>
        <p:spPr>
          <a:xfrm>
            <a:off x="160464" y="1322931"/>
            <a:ext cx="8894953" cy="1195311"/>
          </a:xfrm>
          <a:custGeom>
            <a:avLst/>
            <a:gdLst>
              <a:gd name="connsiteX0" fmla="*/ 19050 w 8894953"/>
              <a:gd name="connsiteY0" fmla="*/ 1176261 h 1195311"/>
              <a:gd name="connsiteX1" fmla="*/ 8875903 w 8894953"/>
              <a:gd name="connsiteY1" fmla="*/ 1176261 h 1195311"/>
              <a:gd name="connsiteX2" fmla="*/ 8875903 w 8894953"/>
              <a:gd name="connsiteY2" fmla="*/ 19050 h 1195311"/>
              <a:gd name="connsiteX3" fmla="*/ 19050 w 8894953"/>
              <a:gd name="connsiteY3" fmla="*/ 19050 h 1195311"/>
              <a:gd name="connsiteX4" fmla="*/ 19050 w 8894953"/>
              <a:gd name="connsiteY4" fmla="*/ 1176261 h 1195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4953" h="1195311">
                <a:moveTo>
                  <a:pt x="19050" y="1176261"/>
                </a:moveTo>
                <a:lnTo>
                  <a:pt x="8875903" y="1176261"/>
                </a:lnTo>
                <a:lnTo>
                  <a:pt x="8875903" y="19050"/>
                </a:lnTo>
                <a:lnTo>
                  <a:pt x="19050" y="19050"/>
                </a:lnTo>
                <a:lnTo>
                  <a:pt x="19050" y="117626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6" name="Freeform 3"/>
          <p:cNvSpPr/>
          <p:nvPr/>
        </p:nvSpPr>
        <p:spPr>
          <a:xfrm>
            <a:off x="5868161" y="771054"/>
            <a:ext cx="1565782" cy="5832601"/>
          </a:xfrm>
          <a:custGeom>
            <a:avLst/>
            <a:gdLst>
              <a:gd name="connsiteX0" fmla="*/ 0 w 1565782"/>
              <a:gd name="connsiteY0" fmla="*/ 5832601 h 5832601"/>
              <a:gd name="connsiteX1" fmla="*/ 1565782 w 1565782"/>
              <a:gd name="connsiteY1" fmla="*/ 5832601 h 5832601"/>
              <a:gd name="connsiteX2" fmla="*/ 1565782 w 1565782"/>
              <a:gd name="connsiteY2" fmla="*/ 0 h 5832601"/>
              <a:gd name="connsiteX3" fmla="*/ 0 w 1565782"/>
              <a:gd name="connsiteY3" fmla="*/ 0 h 5832601"/>
              <a:gd name="connsiteX4" fmla="*/ 0 w 1565782"/>
              <a:gd name="connsiteY4" fmla="*/ 5832601 h 5832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65782" h="5832601">
                <a:moveTo>
                  <a:pt x="0" y="5832601"/>
                </a:moveTo>
                <a:lnTo>
                  <a:pt x="1565782" y="5832601"/>
                </a:lnTo>
                <a:lnTo>
                  <a:pt x="1565782" y="0"/>
                </a:lnTo>
                <a:lnTo>
                  <a:pt x="0" y="0"/>
                </a:lnTo>
                <a:lnTo>
                  <a:pt x="0" y="5832601"/>
                </a:lnTo>
              </a:path>
            </a:pathLst>
          </a:custGeom>
          <a:solidFill>
            <a:srgbClr val="E5F3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7" name="Freeform 3"/>
          <p:cNvSpPr/>
          <p:nvPr/>
        </p:nvSpPr>
        <p:spPr>
          <a:xfrm>
            <a:off x="5861811" y="764704"/>
            <a:ext cx="1578482" cy="5845301"/>
          </a:xfrm>
          <a:custGeom>
            <a:avLst/>
            <a:gdLst>
              <a:gd name="connsiteX0" fmla="*/ 6350 w 1578482"/>
              <a:gd name="connsiteY0" fmla="*/ 5838951 h 5845301"/>
              <a:gd name="connsiteX1" fmla="*/ 1572132 w 1578482"/>
              <a:gd name="connsiteY1" fmla="*/ 5838951 h 5845301"/>
              <a:gd name="connsiteX2" fmla="*/ 1572132 w 1578482"/>
              <a:gd name="connsiteY2" fmla="*/ 6350 h 5845301"/>
              <a:gd name="connsiteX3" fmla="*/ 6350 w 1578482"/>
              <a:gd name="connsiteY3" fmla="*/ 6350 h 5845301"/>
              <a:gd name="connsiteX4" fmla="*/ 6350 w 1578482"/>
              <a:gd name="connsiteY4" fmla="*/ 5838951 h 5845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78482" h="5845301">
                <a:moveTo>
                  <a:pt x="6350" y="5838951"/>
                </a:moveTo>
                <a:lnTo>
                  <a:pt x="1572132" y="5838951"/>
                </a:lnTo>
                <a:lnTo>
                  <a:pt x="1572132" y="6350"/>
                </a:lnTo>
                <a:lnTo>
                  <a:pt x="6350" y="6350"/>
                </a:lnTo>
                <a:lnTo>
                  <a:pt x="6350" y="58389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F7F7F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8" name="Freeform 3"/>
          <p:cNvSpPr/>
          <p:nvPr/>
        </p:nvSpPr>
        <p:spPr>
          <a:xfrm>
            <a:off x="2703067" y="771059"/>
            <a:ext cx="1383410" cy="5832602"/>
          </a:xfrm>
          <a:custGeom>
            <a:avLst/>
            <a:gdLst>
              <a:gd name="connsiteX0" fmla="*/ 0 w 1383410"/>
              <a:gd name="connsiteY0" fmla="*/ 5832602 h 5832602"/>
              <a:gd name="connsiteX1" fmla="*/ 1383410 w 1383410"/>
              <a:gd name="connsiteY1" fmla="*/ 5832602 h 5832602"/>
              <a:gd name="connsiteX2" fmla="*/ 1383410 w 1383410"/>
              <a:gd name="connsiteY2" fmla="*/ 0 h 5832602"/>
              <a:gd name="connsiteX3" fmla="*/ 0 w 1383410"/>
              <a:gd name="connsiteY3" fmla="*/ 0 h 5832602"/>
              <a:gd name="connsiteX4" fmla="*/ 0 w 1383410"/>
              <a:gd name="connsiteY4" fmla="*/ 5832602 h 5832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3410" h="5832602">
                <a:moveTo>
                  <a:pt x="0" y="5832602"/>
                </a:moveTo>
                <a:lnTo>
                  <a:pt x="1383410" y="5832602"/>
                </a:lnTo>
                <a:lnTo>
                  <a:pt x="1383410" y="0"/>
                </a:lnTo>
                <a:lnTo>
                  <a:pt x="0" y="0"/>
                </a:lnTo>
                <a:lnTo>
                  <a:pt x="0" y="5832602"/>
                </a:lnTo>
              </a:path>
            </a:pathLst>
          </a:custGeom>
          <a:solidFill>
            <a:srgbClr val="E5F3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69" name="Freeform 3"/>
          <p:cNvSpPr/>
          <p:nvPr/>
        </p:nvSpPr>
        <p:spPr>
          <a:xfrm>
            <a:off x="2696717" y="764709"/>
            <a:ext cx="1396110" cy="5845302"/>
          </a:xfrm>
          <a:custGeom>
            <a:avLst/>
            <a:gdLst>
              <a:gd name="connsiteX0" fmla="*/ 6350 w 1396110"/>
              <a:gd name="connsiteY0" fmla="*/ 5838952 h 5845302"/>
              <a:gd name="connsiteX1" fmla="*/ 1389760 w 1396110"/>
              <a:gd name="connsiteY1" fmla="*/ 5838952 h 5845302"/>
              <a:gd name="connsiteX2" fmla="*/ 1389760 w 1396110"/>
              <a:gd name="connsiteY2" fmla="*/ 6350 h 5845302"/>
              <a:gd name="connsiteX3" fmla="*/ 6350 w 1396110"/>
              <a:gd name="connsiteY3" fmla="*/ 6350 h 5845302"/>
              <a:gd name="connsiteX4" fmla="*/ 6350 w 1396110"/>
              <a:gd name="connsiteY4" fmla="*/ 5838952 h 5845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6110" h="5845302">
                <a:moveTo>
                  <a:pt x="6350" y="5838952"/>
                </a:moveTo>
                <a:lnTo>
                  <a:pt x="1389760" y="5838952"/>
                </a:lnTo>
                <a:lnTo>
                  <a:pt x="1389760" y="6350"/>
                </a:lnTo>
                <a:lnTo>
                  <a:pt x="6350" y="6350"/>
                </a:lnTo>
                <a:lnTo>
                  <a:pt x="6350" y="58389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F7F7F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0" name="Freeform 3"/>
          <p:cNvSpPr/>
          <p:nvPr/>
        </p:nvSpPr>
        <p:spPr>
          <a:xfrm>
            <a:off x="4215129" y="771059"/>
            <a:ext cx="1537335" cy="5832602"/>
          </a:xfrm>
          <a:custGeom>
            <a:avLst/>
            <a:gdLst>
              <a:gd name="connsiteX0" fmla="*/ 0 w 1537335"/>
              <a:gd name="connsiteY0" fmla="*/ 5832602 h 5832602"/>
              <a:gd name="connsiteX1" fmla="*/ 1537335 w 1537335"/>
              <a:gd name="connsiteY1" fmla="*/ 5832602 h 5832602"/>
              <a:gd name="connsiteX2" fmla="*/ 1537335 w 1537335"/>
              <a:gd name="connsiteY2" fmla="*/ 0 h 5832602"/>
              <a:gd name="connsiteX3" fmla="*/ 0 w 1537335"/>
              <a:gd name="connsiteY3" fmla="*/ 0 h 5832602"/>
              <a:gd name="connsiteX4" fmla="*/ 0 w 1537335"/>
              <a:gd name="connsiteY4" fmla="*/ 5832602 h 5832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7335" h="5832602">
                <a:moveTo>
                  <a:pt x="0" y="5832602"/>
                </a:moveTo>
                <a:lnTo>
                  <a:pt x="1537335" y="5832602"/>
                </a:lnTo>
                <a:lnTo>
                  <a:pt x="1537335" y="0"/>
                </a:lnTo>
                <a:lnTo>
                  <a:pt x="0" y="0"/>
                </a:lnTo>
                <a:lnTo>
                  <a:pt x="0" y="5832602"/>
                </a:lnTo>
              </a:path>
            </a:pathLst>
          </a:custGeom>
          <a:solidFill>
            <a:srgbClr val="E5F3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1" name="Freeform 3"/>
          <p:cNvSpPr/>
          <p:nvPr/>
        </p:nvSpPr>
        <p:spPr>
          <a:xfrm>
            <a:off x="4208779" y="764709"/>
            <a:ext cx="1550035" cy="5845302"/>
          </a:xfrm>
          <a:custGeom>
            <a:avLst/>
            <a:gdLst>
              <a:gd name="connsiteX0" fmla="*/ 6350 w 1550035"/>
              <a:gd name="connsiteY0" fmla="*/ 5838952 h 5845302"/>
              <a:gd name="connsiteX1" fmla="*/ 1543685 w 1550035"/>
              <a:gd name="connsiteY1" fmla="*/ 5838952 h 5845302"/>
              <a:gd name="connsiteX2" fmla="*/ 1543685 w 1550035"/>
              <a:gd name="connsiteY2" fmla="*/ 6350 h 5845302"/>
              <a:gd name="connsiteX3" fmla="*/ 6350 w 1550035"/>
              <a:gd name="connsiteY3" fmla="*/ 6350 h 5845302"/>
              <a:gd name="connsiteX4" fmla="*/ 6350 w 1550035"/>
              <a:gd name="connsiteY4" fmla="*/ 5838952 h 5845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50035" h="5845302">
                <a:moveTo>
                  <a:pt x="6350" y="5838952"/>
                </a:moveTo>
                <a:lnTo>
                  <a:pt x="1543685" y="5838952"/>
                </a:lnTo>
                <a:lnTo>
                  <a:pt x="1543685" y="6350"/>
                </a:lnTo>
                <a:lnTo>
                  <a:pt x="6350" y="6350"/>
                </a:lnTo>
                <a:lnTo>
                  <a:pt x="6350" y="58389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F7F7F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2" name="Freeform 3"/>
          <p:cNvSpPr/>
          <p:nvPr/>
        </p:nvSpPr>
        <p:spPr>
          <a:xfrm>
            <a:off x="7524368" y="771060"/>
            <a:ext cx="1423543" cy="5832602"/>
          </a:xfrm>
          <a:custGeom>
            <a:avLst/>
            <a:gdLst>
              <a:gd name="connsiteX0" fmla="*/ 0 w 1423543"/>
              <a:gd name="connsiteY0" fmla="*/ 5832601 h 5832602"/>
              <a:gd name="connsiteX1" fmla="*/ 1423543 w 1423543"/>
              <a:gd name="connsiteY1" fmla="*/ 5832601 h 5832602"/>
              <a:gd name="connsiteX2" fmla="*/ 1423543 w 1423543"/>
              <a:gd name="connsiteY2" fmla="*/ 0 h 5832602"/>
              <a:gd name="connsiteX3" fmla="*/ 0 w 1423543"/>
              <a:gd name="connsiteY3" fmla="*/ 0 h 5832602"/>
              <a:gd name="connsiteX4" fmla="*/ 0 w 1423543"/>
              <a:gd name="connsiteY4" fmla="*/ 5832601 h 5832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3543" h="5832602">
                <a:moveTo>
                  <a:pt x="0" y="5832601"/>
                </a:moveTo>
                <a:lnTo>
                  <a:pt x="1423543" y="5832601"/>
                </a:lnTo>
                <a:lnTo>
                  <a:pt x="1423543" y="0"/>
                </a:lnTo>
                <a:lnTo>
                  <a:pt x="0" y="0"/>
                </a:lnTo>
                <a:lnTo>
                  <a:pt x="0" y="5832601"/>
                </a:lnTo>
              </a:path>
            </a:pathLst>
          </a:custGeom>
          <a:solidFill>
            <a:srgbClr val="E5F3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3" name="Freeform 3"/>
          <p:cNvSpPr/>
          <p:nvPr/>
        </p:nvSpPr>
        <p:spPr>
          <a:xfrm>
            <a:off x="7518018" y="764710"/>
            <a:ext cx="1436243" cy="5845302"/>
          </a:xfrm>
          <a:custGeom>
            <a:avLst/>
            <a:gdLst>
              <a:gd name="connsiteX0" fmla="*/ 6350 w 1436243"/>
              <a:gd name="connsiteY0" fmla="*/ 5838951 h 5845302"/>
              <a:gd name="connsiteX1" fmla="*/ 1429893 w 1436243"/>
              <a:gd name="connsiteY1" fmla="*/ 5838951 h 5845302"/>
              <a:gd name="connsiteX2" fmla="*/ 1429893 w 1436243"/>
              <a:gd name="connsiteY2" fmla="*/ 6350 h 5845302"/>
              <a:gd name="connsiteX3" fmla="*/ 6350 w 1436243"/>
              <a:gd name="connsiteY3" fmla="*/ 6350 h 5845302"/>
              <a:gd name="connsiteX4" fmla="*/ 6350 w 1436243"/>
              <a:gd name="connsiteY4" fmla="*/ 5838951 h 5845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6243" h="5845302">
                <a:moveTo>
                  <a:pt x="6350" y="5838951"/>
                </a:moveTo>
                <a:lnTo>
                  <a:pt x="1429893" y="5838951"/>
                </a:lnTo>
                <a:lnTo>
                  <a:pt x="1429893" y="6350"/>
                </a:lnTo>
                <a:lnTo>
                  <a:pt x="6350" y="6350"/>
                </a:lnTo>
                <a:lnTo>
                  <a:pt x="6350" y="58389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F7F7F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4" name="Freeform 3"/>
          <p:cNvSpPr/>
          <p:nvPr/>
        </p:nvSpPr>
        <p:spPr>
          <a:xfrm>
            <a:off x="990117" y="771057"/>
            <a:ext cx="1587500" cy="5832602"/>
          </a:xfrm>
          <a:custGeom>
            <a:avLst/>
            <a:gdLst>
              <a:gd name="connsiteX0" fmla="*/ 0 w 1587500"/>
              <a:gd name="connsiteY0" fmla="*/ 5832602 h 5832602"/>
              <a:gd name="connsiteX1" fmla="*/ 1587500 w 1587500"/>
              <a:gd name="connsiteY1" fmla="*/ 5832602 h 5832602"/>
              <a:gd name="connsiteX2" fmla="*/ 1587500 w 1587500"/>
              <a:gd name="connsiteY2" fmla="*/ 0 h 5832602"/>
              <a:gd name="connsiteX3" fmla="*/ 0 w 1587500"/>
              <a:gd name="connsiteY3" fmla="*/ 0 h 5832602"/>
              <a:gd name="connsiteX4" fmla="*/ 0 w 1587500"/>
              <a:gd name="connsiteY4" fmla="*/ 5832602 h 5832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7500" h="5832602">
                <a:moveTo>
                  <a:pt x="0" y="5832602"/>
                </a:moveTo>
                <a:lnTo>
                  <a:pt x="1587500" y="5832602"/>
                </a:lnTo>
                <a:lnTo>
                  <a:pt x="1587500" y="0"/>
                </a:lnTo>
                <a:lnTo>
                  <a:pt x="0" y="0"/>
                </a:lnTo>
                <a:lnTo>
                  <a:pt x="0" y="5832602"/>
                </a:lnTo>
              </a:path>
            </a:pathLst>
          </a:custGeom>
          <a:solidFill>
            <a:srgbClr val="E5F3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75" name="Freeform 3"/>
          <p:cNvSpPr/>
          <p:nvPr/>
        </p:nvSpPr>
        <p:spPr>
          <a:xfrm>
            <a:off x="983767" y="764707"/>
            <a:ext cx="1600200" cy="5845302"/>
          </a:xfrm>
          <a:custGeom>
            <a:avLst/>
            <a:gdLst>
              <a:gd name="connsiteX0" fmla="*/ 6350 w 1600200"/>
              <a:gd name="connsiteY0" fmla="*/ 5838952 h 5845302"/>
              <a:gd name="connsiteX1" fmla="*/ 1593850 w 1600200"/>
              <a:gd name="connsiteY1" fmla="*/ 5838952 h 5845302"/>
              <a:gd name="connsiteX2" fmla="*/ 1593850 w 1600200"/>
              <a:gd name="connsiteY2" fmla="*/ 6350 h 5845302"/>
              <a:gd name="connsiteX3" fmla="*/ 6350 w 1600200"/>
              <a:gd name="connsiteY3" fmla="*/ 6350 h 5845302"/>
              <a:gd name="connsiteX4" fmla="*/ 6350 w 1600200"/>
              <a:gd name="connsiteY4" fmla="*/ 5838952 h 5845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0" h="5845302">
                <a:moveTo>
                  <a:pt x="6350" y="5838952"/>
                </a:moveTo>
                <a:lnTo>
                  <a:pt x="1593850" y="5838952"/>
                </a:lnTo>
                <a:lnTo>
                  <a:pt x="1593850" y="6350"/>
                </a:lnTo>
                <a:lnTo>
                  <a:pt x="6350" y="6350"/>
                </a:lnTo>
                <a:lnTo>
                  <a:pt x="6350" y="58389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F7F7F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288883"/>
            <a:ext cx="9017000" cy="5270500"/>
          </a:xfrm>
          <a:prstGeom prst="rect">
            <a:avLst/>
          </a:prstGeom>
          <a:noFill/>
        </p:spPr>
      </p:pic>
      <p:sp>
        <p:nvSpPr>
          <p:cNvPr id="78" name="TextBox 1"/>
          <p:cNvSpPr txBox="1"/>
          <p:nvPr/>
        </p:nvSpPr>
        <p:spPr>
          <a:xfrm>
            <a:off x="6438900" y="920583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复用</a:t>
            </a:r>
          </a:p>
        </p:txBody>
      </p:sp>
      <p:sp>
        <p:nvSpPr>
          <p:cNvPr id="79" name="TextBox 1"/>
          <p:cNvSpPr txBox="1"/>
          <p:nvPr/>
        </p:nvSpPr>
        <p:spPr>
          <a:xfrm>
            <a:off x="3225800" y="933283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抽象</a:t>
            </a:r>
          </a:p>
        </p:txBody>
      </p:sp>
      <p:sp>
        <p:nvSpPr>
          <p:cNvPr id="80" name="TextBox 1"/>
          <p:cNvSpPr txBox="1"/>
          <p:nvPr/>
        </p:nvSpPr>
        <p:spPr>
          <a:xfrm>
            <a:off x="4749800" y="933283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集成</a:t>
            </a:r>
          </a:p>
        </p:txBody>
      </p:sp>
      <p:sp>
        <p:nvSpPr>
          <p:cNvPr id="81" name="TextBox 1"/>
          <p:cNvSpPr txBox="1"/>
          <p:nvPr/>
        </p:nvSpPr>
        <p:spPr>
          <a:xfrm>
            <a:off x="8089900" y="920583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治理</a:t>
            </a:r>
          </a:p>
        </p:txBody>
      </p:sp>
      <p:sp>
        <p:nvSpPr>
          <p:cNvPr id="82" name="TextBox 1"/>
          <p:cNvSpPr txBox="1"/>
          <p:nvPr/>
        </p:nvSpPr>
        <p:spPr>
          <a:xfrm>
            <a:off x="1346200" y="933283"/>
            <a:ext cx="78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解耦/拆分</a:t>
            </a:r>
          </a:p>
        </p:txBody>
      </p:sp>
      <p:sp>
        <p:nvSpPr>
          <p:cNvPr id="83" name="TextBox 1"/>
          <p:cNvSpPr txBox="1"/>
          <p:nvPr/>
        </p:nvSpPr>
        <p:spPr>
          <a:xfrm>
            <a:off x="342900" y="3181183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</p:txBody>
      </p:sp>
      <p:sp>
        <p:nvSpPr>
          <p:cNvPr id="84" name="TextBox 1"/>
          <p:cNvSpPr txBox="1"/>
          <p:nvPr/>
        </p:nvSpPr>
        <p:spPr>
          <a:xfrm>
            <a:off x="330200" y="5759283"/>
            <a:ext cx="359073" cy="2595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zh-CHS" altLang="en-US" sz="1394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基础</a:t>
            </a:r>
            <a:endParaRPr lang="en-US" altLang="zh-CHS" sz="1394" b="1" dirty="0" smtClean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85" name="TextBox 1"/>
          <p:cNvSpPr txBox="1"/>
          <p:nvPr/>
        </p:nvSpPr>
        <p:spPr>
          <a:xfrm>
            <a:off x="355600" y="4616283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数据</a:t>
            </a:r>
          </a:p>
        </p:txBody>
      </p:sp>
      <p:sp>
        <p:nvSpPr>
          <p:cNvPr id="86" name="TextBox 1"/>
          <p:cNvSpPr txBox="1"/>
          <p:nvPr/>
        </p:nvSpPr>
        <p:spPr>
          <a:xfrm>
            <a:off x="330200" y="1809583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业务</a:t>
            </a:r>
          </a:p>
        </p:txBody>
      </p:sp>
      <p:sp>
        <p:nvSpPr>
          <p:cNvPr id="87" name="TextBox 1"/>
          <p:cNvSpPr txBox="1"/>
          <p:nvPr/>
        </p:nvSpPr>
        <p:spPr>
          <a:xfrm>
            <a:off x="1079500" y="1466683"/>
            <a:ext cx="117020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1.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2.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3.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4.</a:t>
            </a:r>
          </a:p>
        </p:txBody>
      </p:sp>
      <p:sp>
        <p:nvSpPr>
          <p:cNvPr id="88" name="TextBox 1"/>
          <p:cNvSpPr txBox="1"/>
          <p:nvPr/>
        </p:nvSpPr>
        <p:spPr>
          <a:xfrm>
            <a:off x="1231900" y="1466683"/>
            <a:ext cx="1117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电商业务域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核心、非核心业务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主流程、辅流程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业务规则分离</a:t>
            </a:r>
          </a:p>
        </p:txBody>
      </p:sp>
      <p:sp>
        <p:nvSpPr>
          <p:cNvPr id="89" name="TextBox 1"/>
          <p:cNvSpPr txBox="1"/>
          <p:nvPr/>
        </p:nvSpPr>
        <p:spPr>
          <a:xfrm>
            <a:off x="1092200" y="4298783"/>
            <a:ext cx="117020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1.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6" dirty="0" smtClean="0">
                <a:latin typeface="微软雅黑" pitchFamily="18" charset="0"/>
                <a:cs typeface="微软雅黑" pitchFamily="18" charset="0"/>
              </a:rPr>
              <a:t>2.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3.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4.</a:t>
            </a:r>
          </a:p>
        </p:txBody>
      </p:sp>
      <p:sp>
        <p:nvSpPr>
          <p:cNvPr id="90" name="TextBox 1"/>
          <p:cNvSpPr txBox="1"/>
          <p:nvPr/>
        </p:nvSpPr>
        <p:spPr>
          <a:xfrm>
            <a:off x="1257300" y="4298783"/>
            <a:ext cx="838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读写分离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按业务域分库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分库分表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冷热数据分离</a:t>
            </a:r>
          </a:p>
        </p:txBody>
      </p:sp>
      <p:sp>
        <p:nvSpPr>
          <p:cNvPr id="91" name="TextBox 1"/>
          <p:cNvSpPr txBox="1"/>
          <p:nvPr/>
        </p:nvSpPr>
        <p:spPr>
          <a:xfrm>
            <a:off x="1079500" y="2838283"/>
            <a:ext cx="117020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1.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2.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6" dirty="0" smtClean="0">
                <a:latin typeface="微软雅黑" pitchFamily="18" charset="0"/>
                <a:cs typeface="微软雅黑" pitchFamily="18" charset="0"/>
              </a:rPr>
              <a:t>3.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4.</a:t>
            </a:r>
          </a:p>
        </p:txBody>
      </p:sp>
      <p:sp>
        <p:nvSpPr>
          <p:cNvPr id="92" name="TextBox 1"/>
          <p:cNvSpPr txBox="1"/>
          <p:nvPr/>
        </p:nvSpPr>
        <p:spPr>
          <a:xfrm>
            <a:off x="1231900" y="2838283"/>
            <a:ext cx="1117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应用集群水平扩展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按业务域分离应用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按功能分离应用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按稳定性分离应用</a:t>
            </a:r>
          </a:p>
        </p:txBody>
      </p:sp>
      <p:sp>
        <p:nvSpPr>
          <p:cNvPr id="93" name="TextBox 1"/>
          <p:cNvSpPr txBox="1"/>
          <p:nvPr/>
        </p:nvSpPr>
        <p:spPr>
          <a:xfrm>
            <a:off x="2794000" y="2838283"/>
            <a:ext cx="1146148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服务抽象，服务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调用不依赖实现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细节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应用集群抽象，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应用位置透明</a:t>
            </a:r>
          </a:p>
        </p:txBody>
      </p:sp>
      <p:sp>
        <p:nvSpPr>
          <p:cNvPr id="94" name="TextBox 1"/>
          <p:cNvSpPr txBox="1"/>
          <p:nvPr/>
        </p:nvSpPr>
        <p:spPr>
          <a:xfrm>
            <a:off x="2806700" y="5543383"/>
            <a:ext cx="1287212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服务器资源抽象。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应用只依赖虚拟化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资源</a:t>
            </a:r>
          </a:p>
        </p:txBody>
      </p:sp>
      <p:sp>
        <p:nvSpPr>
          <p:cNvPr id="95" name="TextBox 1"/>
          <p:cNvSpPr txBox="1"/>
          <p:nvPr/>
        </p:nvSpPr>
        <p:spPr>
          <a:xfrm>
            <a:off x="2781300" y="4311483"/>
            <a:ext cx="1218282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数据库抽象。应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用只依赖逻辑数据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dirty="0" smtClean="0"/>
              <a:t>	</a:t>
            </a:r>
            <a:r>
              <a:rPr lang="en-US" altLang="zh-CH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</p:txBody>
      </p:sp>
      <p:sp>
        <p:nvSpPr>
          <p:cNvPr id="96" name="TextBox 1"/>
          <p:cNvSpPr txBox="1"/>
          <p:nvPr/>
        </p:nvSpPr>
        <p:spPr>
          <a:xfrm>
            <a:off x="4318000" y="2838283"/>
            <a:ext cx="1428276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易变依赖稳定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流程服务依赖基础服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务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 非核心应用依赖核心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应用</a:t>
            </a:r>
          </a:p>
        </p:txBody>
      </p:sp>
      <p:sp>
        <p:nvSpPr>
          <p:cNvPr id="97" name="TextBox 1"/>
          <p:cNvSpPr txBox="1"/>
          <p:nvPr/>
        </p:nvSpPr>
        <p:spPr>
          <a:xfrm>
            <a:off x="1054100" y="5543383"/>
            <a:ext cx="1428276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功能开发与运维分离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业务子网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 分离功能、非功能型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需求</a:t>
            </a:r>
          </a:p>
        </p:txBody>
      </p:sp>
      <p:sp>
        <p:nvSpPr>
          <p:cNvPr id="98" name="TextBox 1"/>
          <p:cNvSpPr txBox="1"/>
          <p:nvPr/>
        </p:nvSpPr>
        <p:spPr>
          <a:xfrm>
            <a:off x="4318000" y="5543383"/>
            <a:ext cx="1428276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同步调用时，设置超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时和任务队列长度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利用回调异步化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 利用MQ、缓存、中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间件异步化</a:t>
            </a:r>
          </a:p>
        </p:txBody>
      </p:sp>
      <p:sp>
        <p:nvSpPr>
          <p:cNvPr id="99" name="TextBox 1"/>
          <p:cNvSpPr txBox="1"/>
          <p:nvPr/>
        </p:nvSpPr>
        <p:spPr>
          <a:xfrm>
            <a:off x="4318000" y="1530183"/>
            <a:ext cx="128721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跨业务域调用异步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非核心业务异步</a:t>
            </a:r>
          </a:p>
        </p:txBody>
      </p:sp>
      <p:sp>
        <p:nvSpPr>
          <p:cNvPr id="100" name="TextBox 1"/>
          <p:cNvSpPr txBox="1"/>
          <p:nvPr/>
        </p:nvSpPr>
        <p:spPr>
          <a:xfrm>
            <a:off x="4305300" y="4324183"/>
            <a:ext cx="138659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1.数据库只能通过服务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访问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统一的元数据管理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 统一的主数据管理</a:t>
            </a:r>
          </a:p>
        </p:txBody>
      </p:sp>
      <p:sp>
        <p:nvSpPr>
          <p:cNvPr id="101" name="TextBox 1"/>
          <p:cNvSpPr txBox="1"/>
          <p:nvPr/>
        </p:nvSpPr>
        <p:spPr>
          <a:xfrm>
            <a:off x="7607300" y="5505283"/>
            <a:ext cx="117020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1.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6" dirty="0" smtClean="0">
                <a:latin typeface="微软雅黑" pitchFamily="18" charset="0"/>
                <a:cs typeface="微软雅黑" pitchFamily="18" charset="0"/>
              </a:rPr>
              <a:t>2.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3.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4.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5</a:t>
            </a:r>
            <a:r>
              <a:rPr lang="en-US" altLang="zh-CHS" sz="1103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.</a:t>
            </a:r>
          </a:p>
        </p:txBody>
      </p:sp>
      <p:sp>
        <p:nvSpPr>
          <p:cNvPr id="102" name="TextBox 1"/>
          <p:cNvSpPr txBox="1"/>
          <p:nvPr/>
        </p:nvSpPr>
        <p:spPr>
          <a:xfrm>
            <a:off x="7772400" y="5505283"/>
            <a:ext cx="705321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N+1设计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灰度部署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版本可回滚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可监控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可容灾</a:t>
            </a:r>
          </a:p>
        </p:txBody>
      </p:sp>
      <p:sp>
        <p:nvSpPr>
          <p:cNvPr id="103" name="TextBox 1"/>
          <p:cNvSpPr txBox="1"/>
          <p:nvPr/>
        </p:nvSpPr>
        <p:spPr>
          <a:xfrm>
            <a:off x="7607300" y="2787483"/>
            <a:ext cx="117020" cy="12259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1.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2.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3.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4.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5.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6.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 smtClean="0">
                <a:latin typeface="微软雅黑" pitchFamily="18" charset="0"/>
                <a:cs typeface="微软雅黑" pitchFamily="18" charset="0"/>
              </a:rPr>
              <a:t>7.</a:t>
            </a:r>
          </a:p>
        </p:txBody>
      </p:sp>
      <p:sp>
        <p:nvSpPr>
          <p:cNvPr id="104" name="TextBox 1"/>
          <p:cNvSpPr txBox="1"/>
          <p:nvPr/>
        </p:nvSpPr>
        <p:spPr>
          <a:xfrm>
            <a:off x="7772400" y="2787483"/>
            <a:ext cx="705321" cy="12259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服务自治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可水平扩展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可限流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服务可降级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容错设计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服务白名单</a:t>
            </a:r>
          </a:p>
        </p:txBody>
      </p:sp>
      <p:sp>
        <p:nvSpPr>
          <p:cNvPr id="105" name="TextBox 1"/>
          <p:cNvSpPr txBox="1"/>
          <p:nvPr/>
        </p:nvSpPr>
        <p:spPr>
          <a:xfrm>
            <a:off x="7607300" y="4311483"/>
            <a:ext cx="1287212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重要数据做主备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合理利用缓存容灾</a:t>
            </a:r>
          </a:p>
          <a:p>
            <a:pPr>
              <a:lnSpc>
                <a:spcPts val="1300"/>
              </a:lnSpc>
              <a:tabLst/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 双写要做补偿</a:t>
            </a:r>
          </a:p>
        </p:txBody>
      </p:sp>
      <p:sp>
        <p:nvSpPr>
          <p:cNvPr id="106" name="TextBox 1"/>
          <p:cNvSpPr txBox="1"/>
          <p:nvPr/>
        </p:nvSpPr>
        <p:spPr>
          <a:xfrm>
            <a:off x="5956300" y="5505283"/>
            <a:ext cx="1428276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代码提共通，可复用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非功能性服务，可复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用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 基础配置、基础软件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复用</a:t>
            </a:r>
          </a:p>
        </p:txBody>
      </p:sp>
      <p:sp>
        <p:nvSpPr>
          <p:cNvPr id="107" name="TextBox 1"/>
          <p:cNvSpPr txBox="1"/>
          <p:nvPr/>
        </p:nvSpPr>
        <p:spPr>
          <a:xfrm>
            <a:off x="5956300" y="1530183"/>
            <a:ext cx="128721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基础业务下沉，可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复用</a:t>
            </a:r>
          </a:p>
        </p:txBody>
      </p:sp>
      <p:sp>
        <p:nvSpPr>
          <p:cNvPr id="108" name="TextBox 1"/>
          <p:cNvSpPr txBox="1"/>
          <p:nvPr/>
        </p:nvSpPr>
        <p:spPr>
          <a:xfrm>
            <a:off x="5956300" y="2825583"/>
            <a:ext cx="1386598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1.复用粒度是有业务逻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辑的抽象服务</a:t>
            </a:r>
          </a:p>
        </p:txBody>
      </p:sp>
      <p:sp>
        <p:nvSpPr>
          <p:cNvPr id="109" name="TextBox 1"/>
          <p:cNvSpPr txBox="1"/>
          <p:nvPr/>
        </p:nvSpPr>
        <p:spPr>
          <a:xfrm>
            <a:off x="7632700" y="1530183"/>
            <a:ext cx="1146148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</a:t>
            </a:r>
            <a:r>
              <a:rPr lang="zh-CHS" altLang="en-US" sz="11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理</a:t>
            </a:r>
            <a:r>
              <a:rPr lang="en-US" altLang="zh-CHS" sz="1103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清业务边界</a:t>
            </a: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HS" sz="11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	作用域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	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4  </a:t>
            </a:r>
            <a:r>
              <a:rPr lang="zh-CHS" altLang="en-US" sz="20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总结</a:t>
            </a:r>
            <a:endParaRPr lang="en-US" altLang="zh-CHS" sz="2000" b="1" dirty="0" smtClean="0">
              <a:solidFill>
                <a:schemeClr val="bg1"/>
              </a:solidFill>
              <a:latin typeface="+mj-ea"/>
              <a:ea typeface="+mj-ea"/>
              <a:cs typeface="微软雅黑" pitchFamily="18" charset="0"/>
            </a:endParaRP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架构总结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S" dirty="0" err="1" smtClean="0"/>
              <a:t>i</a:t>
            </a:r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35ED0BDB-AD83-4A16-8A02-FE292B1F9446}" type="slidenum">
              <a:rPr lang="zh-CHS" altLang="en-US" smtClean="0"/>
              <a:pPr/>
              <a:t>4</a:t>
            </a:fld>
            <a:endParaRPr lang="zh-CHS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791581" y="4781719"/>
            <a:ext cx="7740859" cy="36004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HS" sz="1400" b="1" dirty="0" smtClean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kumimoji="1" lang="zh-CHS" altLang="en-US" sz="1400" b="1" dirty="0" smtClean="0">
                <a:latin typeface="微软雅黑" pitchFamily="34" charset="-122"/>
                <a:ea typeface="微软雅黑" pitchFamily="34" charset="-122"/>
              </a:rPr>
              <a:t>统一接口层（</a:t>
            </a:r>
            <a:r>
              <a:rPr kumimoji="1" lang="en-US" altLang="zh-CHS" sz="1400" b="1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kumimoji="1" lang="zh-CHS" altLang="en-US" sz="1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HS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18331" y="790305"/>
            <a:ext cx="437245" cy="54553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工</a:t>
            </a: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作</a:t>
            </a: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HS" sz="1600" b="1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引</a:t>
            </a: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擎</a:t>
            </a:r>
            <a:endParaRPr lang="zh-CHS" altLang="en-US" sz="16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7583" y="784597"/>
            <a:ext cx="7704856" cy="43204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HS" altLang="en-US" sz="1200" b="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</a:rPr>
              <a:t>运维统一门户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2627784" y="856605"/>
            <a:ext cx="1573652" cy="2823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任务中心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27584" y="2022424"/>
            <a:ext cx="1512168" cy="2732313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HS" altLang="en-US" sz="1200" dirty="0" smtClean="0">
                <a:latin typeface="微软雅黑" pitchFamily="34" charset="-122"/>
                <a:ea typeface="微软雅黑" pitchFamily="34" charset="-122"/>
              </a:rPr>
              <a:t>流程及服务</a:t>
            </a:r>
            <a:r>
              <a:rPr kumimoji="1" lang="en-US" altLang="zh-CHS" sz="1200" dirty="0" smtClean="0">
                <a:latin typeface="微软雅黑" pitchFamily="34" charset="-122"/>
                <a:ea typeface="微软雅黑" pitchFamily="34" charset="-122"/>
              </a:rPr>
              <a:t>-ITTL</a:t>
            </a:r>
            <a:r>
              <a:rPr kumimoji="1" lang="zh-CHS" altLang="en-US" sz="12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HS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265437" y="856606"/>
            <a:ext cx="1466803" cy="28232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中心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827584" y="1239887"/>
            <a:ext cx="7704856" cy="40880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HS" altLang="en-US" sz="1200" dirty="0">
                <a:latin typeface="微软雅黑" pitchFamily="34" charset="-122"/>
                <a:ea typeface="微软雅黑" pitchFamily="34" charset="-122"/>
              </a:rPr>
              <a:t>面向业务的运维平台</a:t>
            </a:r>
            <a:endParaRPr kumimoji="1" lang="zh-CHS" altLang="en-US" sz="12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2411760" y="1330573"/>
            <a:ext cx="1800200" cy="246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HS" sz="14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类业务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4427984" y="1316881"/>
            <a:ext cx="1800200" cy="2598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服务类业务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386366" y="1316881"/>
            <a:ext cx="1800200" cy="2598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业务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27585" y="1688243"/>
            <a:ext cx="7704854" cy="288032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HS" altLang="en-US" sz="1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</a:rPr>
              <a:t>运维服务类</a:t>
            </a:r>
            <a:r>
              <a:rPr kumimoji="1" lang="en-US" altLang="zh-CHS" sz="1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</a:rPr>
              <a:t>API</a:t>
            </a:r>
            <a:endParaRPr kumimoji="1" lang="zh-CHS" altLang="en-US" sz="14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971599" y="2296765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HS" sz="1400" b="1" dirty="0" err="1" smtClean="0">
                <a:latin typeface="微软雅黑" pitchFamily="34" charset="-122"/>
                <a:ea typeface="微软雅黑" pitchFamily="34" charset="-122"/>
              </a:rPr>
              <a:t>HelpDesk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971601" y="2728813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事件管理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971600" y="3160861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发布管理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971601" y="3592909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变更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971601" y="4024957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971601" y="4384997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7092280" y="2008733"/>
            <a:ext cx="1440160" cy="2746004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HS" altLang="en-US" sz="1200" dirty="0">
                <a:latin typeface="微软雅黑" pitchFamily="34" charset="-122"/>
                <a:ea typeface="微软雅黑" pitchFamily="34" charset="-122"/>
              </a:rPr>
              <a:t>监控及服务</a:t>
            </a: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HS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7236295" y="2296765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7236296" y="3160935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接口服务监控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7236297" y="3602609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异常监控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411760" y="2008733"/>
            <a:ext cx="1440160" cy="274600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HS" altLang="en-US" sz="1200" dirty="0">
                <a:latin typeface="微软雅黑" pitchFamily="34" charset="-122"/>
                <a:ea typeface="微软雅黑" pitchFamily="34" charset="-122"/>
              </a:rPr>
              <a:t>基础设施</a:t>
            </a:r>
            <a:r>
              <a:rPr kumimoji="1" lang="zh-CHS" altLang="en-US" sz="1200" dirty="0" smtClean="0">
                <a:latin typeface="微软雅黑" pitchFamily="34" charset="-122"/>
                <a:ea typeface="微软雅黑" pitchFamily="34" charset="-122"/>
              </a:rPr>
              <a:t>及服务</a:t>
            </a: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HS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2555775" y="2296765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机房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2555776" y="3160861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HS" sz="1400" b="1" dirty="0">
                <a:latin typeface="微软雅黑" pitchFamily="34" charset="-122"/>
                <a:ea typeface="微软雅黑" pitchFamily="34" charset="-122"/>
              </a:rPr>
              <a:t>LVS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管理平台</a:t>
            </a:r>
          </a:p>
        </p:txBody>
      </p:sp>
      <p:sp>
        <p:nvSpPr>
          <p:cNvPr id="49" name="圆角矩形 48"/>
          <p:cNvSpPr/>
          <p:nvPr/>
        </p:nvSpPr>
        <p:spPr bwMode="auto">
          <a:xfrm>
            <a:off x="2555777" y="4087339"/>
            <a:ext cx="1224135" cy="297658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HS" sz="1400" b="1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运维平台</a:t>
            </a:r>
          </a:p>
        </p:txBody>
      </p:sp>
      <p:sp>
        <p:nvSpPr>
          <p:cNvPr id="54" name="圆角矩形 53"/>
          <p:cNvSpPr/>
          <p:nvPr/>
        </p:nvSpPr>
        <p:spPr bwMode="auto">
          <a:xfrm>
            <a:off x="2555776" y="2728813"/>
            <a:ext cx="1224137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交换机</a:t>
            </a:r>
            <a:r>
              <a:rPr lang="en-US" altLang="zh-CHS" sz="1400" b="1" dirty="0" smtClean="0">
                <a:latin typeface="微软雅黑" pitchFamily="34" charset="-122"/>
                <a:ea typeface="微软雅黑" pitchFamily="34" charset="-122"/>
              </a:rPr>
              <a:t>/AP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2555776" y="3655217"/>
            <a:ext cx="1224137" cy="297732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HS" sz="1400" b="1" dirty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管理平台</a:t>
            </a:r>
          </a:p>
        </p:txBody>
      </p:sp>
      <p:sp>
        <p:nvSpPr>
          <p:cNvPr id="56" name="圆角矩形 55"/>
          <p:cNvSpPr/>
          <p:nvPr/>
        </p:nvSpPr>
        <p:spPr bwMode="auto">
          <a:xfrm>
            <a:off x="2555776" y="4457005"/>
            <a:ext cx="1224137" cy="297732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HS" sz="1400" b="1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配置管理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3923928" y="2018359"/>
            <a:ext cx="1512168" cy="2736378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HS" altLang="en-US" sz="1200" dirty="0">
                <a:latin typeface="微软雅黑" pitchFamily="34" charset="-122"/>
                <a:ea typeface="微软雅黑" pitchFamily="34" charset="-122"/>
              </a:rPr>
              <a:t>架构</a:t>
            </a:r>
            <a:r>
              <a:rPr kumimoji="1" lang="zh-CHS" altLang="en-US" sz="1200" dirty="0" smtClean="0">
                <a:latin typeface="微软雅黑" pitchFamily="34" charset="-122"/>
                <a:ea typeface="微软雅黑" pitchFamily="34" charset="-122"/>
              </a:rPr>
              <a:t>及统一服务</a:t>
            </a: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HS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4067944" y="2296765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HS" sz="12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HS" altLang="en-US" sz="1200" b="1" dirty="0" smtClean="0">
                <a:latin typeface="微软雅黑" pitchFamily="34" charset="-122"/>
                <a:ea typeface="微软雅黑" pitchFamily="34" charset="-122"/>
              </a:rPr>
              <a:t>存储服务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4067945" y="3160861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100" b="1" dirty="0" smtClean="0">
                <a:latin typeface="微软雅黑" pitchFamily="34" charset="-122"/>
                <a:ea typeface="微软雅黑" pitchFamily="34" charset="-122"/>
              </a:rPr>
              <a:t>关系数据存储服务</a:t>
            </a:r>
          </a:p>
        </p:txBody>
      </p:sp>
      <p:sp>
        <p:nvSpPr>
          <p:cNvPr id="60" name="圆角矩形 59"/>
          <p:cNvSpPr/>
          <p:nvPr/>
        </p:nvSpPr>
        <p:spPr bwMode="auto">
          <a:xfrm>
            <a:off x="4067946" y="4034657"/>
            <a:ext cx="1224135" cy="3503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61" name="圆角矩形 60"/>
          <p:cNvSpPr/>
          <p:nvPr/>
        </p:nvSpPr>
        <p:spPr bwMode="auto">
          <a:xfrm>
            <a:off x="4067945" y="2728813"/>
            <a:ext cx="1224137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统一登录服务</a:t>
            </a:r>
          </a:p>
        </p:txBody>
      </p:sp>
      <p:sp>
        <p:nvSpPr>
          <p:cNvPr id="62" name="圆角矩形 61"/>
          <p:cNvSpPr/>
          <p:nvPr/>
        </p:nvSpPr>
        <p:spPr bwMode="auto">
          <a:xfrm>
            <a:off x="4067945" y="3595763"/>
            <a:ext cx="1224137" cy="357186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100" b="1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HS" sz="1100" b="1" dirty="0">
                <a:latin typeface="微软雅黑" pitchFamily="34" charset="-122"/>
                <a:ea typeface="微软雅黑" pitchFamily="34" charset="-122"/>
              </a:rPr>
              <a:t>/ Cache</a:t>
            </a:r>
            <a:r>
              <a:rPr lang="zh-CHS" altLang="en-US" sz="11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63" name="圆角矩形 62"/>
          <p:cNvSpPr/>
          <p:nvPr/>
        </p:nvSpPr>
        <p:spPr bwMode="auto">
          <a:xfrm>
            <a:off x="4067945" y="4457005"/>
            <a:ext cx="1224137" cy="288106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队列服务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5508104" y="2008733"/>
            <a:ext cx="1512168" cy="2746004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HS" altLang="en-US" sz="1200" dirty="0" smtClean="0">
                <a:latin typeface="微软雅黑" pitchFamily="34" charset="-122"/>
                <a:ea typeface="微软雅黑" pitchFamily="34" charset="-122"/>
              </a:rPr>
              <a:t>持续集成平台</a:t>
            </a: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HS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5652120" y="2359073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自动化编译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5652121" y="3232943"/>
            <a:ext cx="1224135" cy="3600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自动化测试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5652121" y="2800821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自动化审查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5652121" y="3674617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自动化部署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7236296" y="2728813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HS" altLang="en-US" sz="1400" b="1" dirty="0" smtClean="0"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sp>
        <p:nvSpPr>
          <p:cNvPr id="72" name="圆角矩形 71"/>
          <p:cNvSpPr/>
          <p:nvPr/>
        </p:nvSpPr>
        <p:spPr bwMode="auto">
          <a:xfrm>
            <a:off x="8629620" y="769878"/>
            <a:ext cx="437245" cy="54757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权</a:t>
            </a: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限</a:t>
            </a: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 smtClean="0">
                <a:latin typeface="微软雅黑" pitchFamily="34" charset="-122"/>
                <a:ea typeface="微软雅黑" pitchFamily="34" charset="-122"/>
              </a:rPr>
              <a:t>管</a:t>
            </a: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HS" altLang="en-US" sz="1600" b="1" dirty="0">
                <a:latin typeface="微软雅黑" pitchFamily="34" charset="-122"/>
                <a:ea typeface="微软雅黑" pitchFamily="34" charset="-122"/>
              </a:rPr>
              <a:t>理</a:t>
            </a:r>
            <a:endParaRPr lang="en-US" altLang="zh-CHS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17130" y="5177085"/>
            <a:ext cx="7704855" cy="1068578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HS" altLang="en-US" sz="1200" dirty="0" smtClean="0">
                <a:latin typeface="微软雅黑" pitchFamily="34" charset="-122"/>
                <a:ea typeface="微软雅黑" pitchFamily="34" charset="-122"/>
              </a:rPr>
              <a:t>配置及服务</a:t>
            </a: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HS" sz="12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HS" sz="1200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HS" sz="12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HS" sz="12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HS" altLang="en-US" sz="12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67950" y="5395259"/>
            <a:ext cx="3765603" cy="8504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HS" altLang="en-US" sz="1200" dirty="0">
                <a:latin typeface="微软雅黑" pitchFamily="34" charset="-122"/>
                <a:ea typeface="微软雅黑" pitchFamily="34" charset="-122"/>
              </a:rPr>
              <a:t>物理</a:t>
            </a:r>
            <a:r>
              <a:rPr kumimoji="1" lang="zh-CHS" altLang="en-US" sz="12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HS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926325" y="5731389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825242" y="5723276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网络设备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2733022" y="5741607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机架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3655354" y="5741607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存储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947374" y="5988785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机房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1825242" y="5988785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HS" sz="1200" b="1" dirty="0">
                <a:latin typeface="微软雅黑" pitchFamily="34" charset="-122"/>
                <a:ea typeface="微软雅黑" pitchFamily="34" charset="-122"/>
              </a:rPr>
              <a:t>IP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2740298" y="5988785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域名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3676402" y="5988785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虚拟机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684375" y="5395259"/>
            <a:ext cx="3765603" cy="8504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HS" altLang="en-US" sz="1200" dirty="0">
                <a:latin typeface="微软雅黑" pitchFamily="34" charset="-122"/>
                <a:ea typeface="微软雅黑" pitchFamily="34" charset="-122"/>
              </a:rPr>
              <a:t>逻辑</a:t>
            </a:r>
            <a:r>
              <a:rPr kumimoji="1" lang="zh-CHS" altLang="en-US" sz="12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HS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4742750" y="5731389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人员配置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5641667" y="5723276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代理商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6549447" y="5741607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进程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7471779" y="5741607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端口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4763799" y="6000327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操作系统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5641667" y="6000327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运营商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6556723" y="5988785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地址管理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7492827" y="5988785"/>
            <a:ext cx="885144" cy="1848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200" b="1" dirty="0">
                <a:latin typeface="微软雅黑" pitchFamily="34" charset="-122"/>
                <a:ea typeface="微软雅黑" pitchFamily="34" charset="-122"/>
              </a:rPr>
              <a:t>其他</a:t>
            </a:r>
            <a:endParaRPr lang="zh-CHS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23528" y="6329213"/>
            <a:ext cx="8743337" cy="47667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HS" altLang="en-US" sz="1200" dirty="0">
                <a:latin typeface="微软雅黑" pitchFamily="34" charset="-122"/>
                <a:ea typeface="微软雅黑" pitchFamily="34" charset="-122"/>
              </a:rPr>
              <a:t>基础设施物理层</a:t>
            </a:r>
          </a:p>
        </p:txBody>
      </p:sp>
      <p:sp>
        <p:nvSpPr>
          <p:cNvPr id="90" name="圆角矩形 89"/>
          <p:cNvSpPr/>
          <p:nvPr/>
        </p:nvSpPr>
        <p:spPr bwMode="auto">
          <a:xfrm>
            <a:off x="1835695" y="6401221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公有云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3072961" y="6401221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4344879" y="6401221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网络设备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 bwMode="auto">
          <a:xfrm>
            <a:off x="5641023" y="6401221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机房设备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865159" y="6401221"/>
            <a:ext cx="1224137" cy="36974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HS" altLang="en-US" sz="1400" b="1" dirty="0">
                <a:latin typeface="微软雅黑" pitchFamily="34" charset="-122"/>
                <a:ea typeface="微软雅黑" pitchFamily="34" charset="-122"/>
              </a:rPr>
              <a:t>其他设备</a:t>
            </a:r>
            <a:endParaRPr lang="zh-CHS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系统总览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5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5</a:t>
            </a:fld>
            <a:endParaRPr lang="zh-CHS" altLang="en-US"/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gray">
          <a:xfrm>
            <a:off x="6637419" y="2969294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云计算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gray">
          <a:xfrm>
            <a:off x="4827588" y="1942320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数据平台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" y="2273176"/>
            <a:ext cx="872034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N+1原则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1300" y="2806576"/>
            <a:ext cx="2423740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143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确保为故障多搭建一套系统，避免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单点问题。例如，多机房部署、应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用系统集群、数据库主备等</a:t>
            </a:r>
          </a:p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功能开发与运维分开。系统开发完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成后，交给专业的运维团队管理和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运营。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80100" y="2831976"/>
            <a:ext cx="226023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系统新上线，要求支持“灰度”</a:t>
            </a:r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发布，分步切流量，故障回滚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1300" y="5308600"/>
            <a:ext cx="2423740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143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机房部署以业务域划分：基本服务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和数据库，相同业务域的服务器部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署在一起；不同业务域的服务器物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理隔离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27100" y="4800600"/>
            <a:ext cx="827150" cy="2945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10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业务子网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337300" y="4813300"/>
            <a:ext cx="1033937" cy="2945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虚拟化部署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80100" y="5321300"/>
            <a:ext cx="2282676" cy="12003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虚机部署：二级系统、三级系统</a:t>
            </a:r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采用虚拟机部署，节省资源和管</a:t>
            </a:r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理成本</a:t>
            </a:r>
          </a:p>
          <a:p>
            <a:pPr>
              <a:lnSpc>
                <a:spcPts val="2400"/>
              </a:lnSpc>
              <a:tabLst>
                <a:tab pos="127000" algn="l"/>
              </a:tabLst>
            </a:pP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虚拟化部署：一级系统应用服务</a:t>
            </a:r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器，采用虚拟化部署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337300" y="2349376"/>
            <a:ext cx="1240724" cy="2945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10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支持灰度发布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06400" y="2319223"/>
            <a:ext cx="89768" cy="2033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HS" sz="1392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057900" y="4889500"/>
            <a:ext cx="89768" cy="2033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HS" sz="1392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06400" y="4889500"/>
            <a:ext cx="89768" cy="2033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HS" sz="1392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45200" y="2433523"/>
            <a:ext cx="89768" cy="2033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HS" sz="1392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42900" y="980728"/>
            <a:ext cx="5200142" cy="13285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39700" algn="l"/>
                <a:tab pos="2870200" algn="l"/>
                <a:tab pos="30480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dirty="0" smtClean="0">
                <a:solidFill>
                  <a:srgbClr val="FFC000"/>
                </a:solidFill>
              </a:rPr>
              <a:t>	</a:t>
            </a:r>
            <a:r>
              <a:rPr lang="en-US" altLang="zh-CHS" sz="1394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HS" sz="161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HS" sz="1610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D-I-D原则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2100"/>
              </a:lnSpc>
              <a:tabLst>
                <a:tab pos="139700" algn="l"/>
                <a:tab pos="2870200" algn="l"/>
                <a:tab pos="30480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设计20倍的容量（Design）</a:t>
            </a:r>
          </a:p>
          <a:p>
            <a:pPr>
              <a:lnSpc>
                <a:spcPts val="2100"/>
              </a:lnSpc>
              <a:tabLst>
                <a:tab pos="139700" algn="l"/>
                <a:tab pos="2870200" algn="l"/>
                <a:tab pos="30480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实现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3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倍的容量（Implement）</a:t>
            </a:r>
          </a:p>
          <a:p>
            <a:pPr>
              <a:lnSpc>
                <a:spcPts val="2100"/>
              </a:lnSpc>
              <a:tabLst>
                <a:tab pos="139700" algn="l"/>
                <a:tab pos="2870200" algn="l"/>
                <a:tab pos="30480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H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HS" sz="1200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部署1.5倍的容量（Deploy）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35957"/>
            <a:ext cx="24860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520" y="88900"/>
            <a:ext cx="462145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系统部署原则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7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6</a:t>
            </a:fld>
            <a:endParaRPr lang="zh-CHS" altLang="en-US"/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gray">
          <a:xfrm>
            <a:off x="6637419" y="2969294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云计算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gray">
          <a:xfrm>
            <a:off x="4827588" y="1942320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kumimoji="0" lang="zh-CHS" altLang="en-US" sz="2000" b="1" dirty="0" smtClean="0">
                <a:solidFill>
                  <a:srgbClr val="080808"/>
                </a:solidFill>
                <a:latin typeface="Arial" pitchFamily="34" charset="0"/>
                <a:ea typeface="宋体" pitchFamily="2" charset="-122"/>
              </a:rPr>
              <a:t>数据平台</a:t>
            </a:r>
            <a:endParaRPr kumimoji="0" lang="en-US" altLang="zh-CHS" sz="2000" b="1" dirty="0">
              <a:solidFill>
                <a:srgbClr val="080808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275838" y="2137664"/>
            <a:ext cx="1310132" cy="931291"/>
          </a:xfrm>
          <a:custGeom>
            <a:avLst/>
            <a:gdLst>
              <a:gd name="connsiteX0" fmla="*/ 0 w 1310132"/>
              <a:gd name="connsiteY0" fmla="*/ 0 h 931291"/>
              <a:gd name="connsiteX1" fmla="*/ 599694 w 1310132"/>
              <a:gd name="connsiteY1" fmla="*/ 931290 h 931291"/>
              <a:gd name="connsiteX2" fmla="*/ 1310132 w 1310132"/>
              <a:gd name="connsiteY2" fmla="*/ 931290 h 931291"/>
              <a:gd name="connsiteX3" fmla="*/ 0 w 1310132"/>
              <a:gd name="connsiteY3" fmla="*/ 0 h 931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10132" h="931291">
                <a:moveTo>
                  <a:pt x="0" y="0"/>
                </a:moveTo>
                <a:lnTo>
                  <a:pt x="599694" y="931290"/>
                </a:lnTo>
                <a:lnTo>
                  <a:pt x="1310132" y="931290"/>
                </a:lnTo>
                <a:lnTo>
                  <a:pt x="0" y="0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261550" y="2123376"/>
            <a:ext cx="1338707" cy="959866"/>
          </a:xfrm>
          <a:custGeom>
            <a:avLst/>
            <a:gdLst>
              <a:gd name="connsiteX0" fmla="*/ 14287 w 1338707"/>
              <a:gd name="connsiteY0" fmla="*/ 14287 h 959866"/>
              <a:gd name="connsiteX1" fmla="*/ 613981 w 1338707"/>
              <a:gd name="connsiteY1" fmla="*/ 945578 h 959866"/>
              <a:gd name="connsiteX2" fmla="*/ 1324419 w 1338707"/>
              <a:gd name="connsiteY2" fmla="*/ 945578 h 959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38707" h="959866">
                <a:moveTo>
                  <a:pt x="14287" y="14287"/>
                </a:moveTo>
                <a:lnTo>
                  <a:pt x="613981" y="945578"/>
                </a:lnTo>
                <a:lnTo>
                  <a:pt x="1324419" y="94557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3908805" y="4509134"/>
            <a:ext cx="1311275" cy="931291"/>
          </a:xfrm>
          <a:custGeom>
            <a:avLst/>
            <a:gdLst>
              <a:gd name="connsiteX0" fmla="*/ 1311275 w 1311275"/>
              <a:gd name="connsiteY0" fmla="*/ 931291 h 931291"/>
              <a:gd name="connsiteX1" fmla="*/ 711200 w 1311275"/>
              <a:gd name="connsiteY1" fmla="*/ 0 h 931291"/>
              <a:gd name="connsiteX2" fmla="*/ 0 w 1311275"/>
              <a:gd name="connsiteY2" fmla="*/ 0 h 931291"/>
              <a:gd name="connsiteX3" fmla="*/ 1311275 w 1311275"/>
              <a:gd name="connsiteY3" fmla="*/ 931291 h 931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11275" h="931291">
                <a:moveTo>
                  <a:pt x="1311275" y="931291"/>
                </a:moveTo>
                <a:lnTo>
                  <a:pt x="711200" y="0"/>
                </a:lnTo>
                <a:lnTo>
                  <a:pt x="0" y="0"/>
                </a:lnTo>
                <a:lnTo>
                  <a:pt x="1311275" y="931291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894518" y="4494847"/>
            <a:ext cx="1339850" cy="959866"/>
          </a:xfrm>
          <a:custGeom>
            <a:avLst/>
            <a:gdLst>
              <a:gd name="connsiteX0" fmla="*/ 1325562 w 1339850"/>
              <a:gd name="connsiteY0" fmla="*/ 945578 h 959866"/>
              <a:gd name="connsiteX1" fmla="*/ 725487 w 1339850"/>
              <a:gd name="connsiteY1" fmla="*/ 14287 h 959866"/>
              <a:gd name="connsiteX2" fmla="*/ 14287 w 1339850"/>
              <a:gd name="connsiteY2" fmla="*/ 14287 h 959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39850" h="959866">
                <a:moveTo>
                  <a:pt x="1325562" y="945578"/>
                </a:moveTo>
                <a:lnTo>
                  <a:pt x="725487" y="14287"/>
                </a:lnTo>
                <a:lnTo>
                  <a:pt x="14287" y="1428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2195702" y="3155060"/>
            <a:ext cx="1547368" cy="561975"/>
          </a:xfrm>
          <a:custGeom>
            <a:avLst/>
            <a:gdLst>
              <a:gd name="connsiteX0" fmla="*/ 0 w 1547368"/>
              <a:gd name="connsiteY0" fmla="*/ 561975 h 561975"/>
              <a:gd name="connsiteX1" fmla="*/ 1221486 w 1547368"/>
              <a:gd name="connsiteY1" fmla="*/ 561975 h 561975"/>
              <a:gd name="connsiteX2" fmla="*/ 1547368 w 1547368"/>
              <a:gd name="connsiteY2" fmla="*/ 0 h 561975"/>
              <a:gd name="connsiteX3" fmla="*/ 0 w 1547368"/>
              <a:gd name="connsiteY3" fmla="*/ 561975 h 561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47368" h="561975">
                <a:moveTo>
                  <a:pt x="0" y="561975"/>
                </a:moveTo>
                <a:lnTo>
                  <a:pt x="1221486" y="561975"/>
                </a:lnTo>
                <a:lnTo>
                  <a:pt x="1547368" y="0"/>
                </a:lnTo>
                <a:lnTo>
                  <a:pt x="0" y="561975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2181415" y="3140773"/>
            <a:ext cx="1575943" cy="590550"/>
          </a:xfrm>
          <a:custGeom>
            <a:avLst/>
            <a:gdLst>
              <a:gd name="connsiteX0" fmla="*/ 14287 w 1575943"/>
              <a:gd name="connsiteY0" fmla="*/ 576262 h 590550"/>
              <a:gd name="connsiteX1" fmla="*/ 1235773 w 1575943"/>
              <a:gd name="connsiteY1" fmla="*/ 576262 h 590550"/>
              <a:gd name="connsiteX2" fmla="*/ 1561655 w 1575943"/>
              <a:gd name="connsiteY2" fmla="*/ 14287 h 590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575943" h="590550">
                <a:moveTo>
                  <a:pt x="14287" y="576262"/>
                </a:moveTo>
                <a:lnTo>
                  <a:pt x="1235773" y="576262"/>
                </a:lnTo>
                <a:lnTo>
                  <a:pt x="1561655" y="1428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4752847" y="3789045"/>
            <a:ext cx="1547367" cy="561975"/>
          </a:xfrm>
          <a:custGeom>
            <a:avLst/>
            <a:gdLst>
              <a:gd name="connsiteX0" fmla="*/ 1547367 w 1547367"/>
              <a:gd name="connsiteY0" fmla="*/ 0 h 561975"/>
              <a:gd name="connsiteX1" fmla="*/ 325882 w 1547367"/>
              <a:gd name="connsiteY1" fmla="*/ 0 h 561975"/>
              <a:gd name="connsiteX2" fmla="*/ 0 w 1547367"/>
              <a:gd name="connsiteY2" fmla="*/ 561975 h 561975"/>
              <a:gd name="connsiteX3" fmla="*/ 1547367 w 1547367"/>
              <a:gd name="connsiteY3" fmla="*/ 0 h 561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47367" h="561975">
                <a:moveTo>
                  <a:pt x="1547367" y="0"/>
                </a:moveTo>
                <a:lnTo>
                  <a:pt x="325882" y="0"/>
                </a:lnTo>
                <a:lnTo>
                  <a:pt x="0" y="561975"/>
                </a:lnTo>
                <a:lnTo>
                  <a:pt x="1547367" y="0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738560" y="3774757"/>
            <a:ext cx="1575942" cy="590550"/>
          </a:xfrm>
          <a:custGeom>
            <a:avLst/>
            <a:gdLst>
              <a:gd name="connsiteX0" fmla="*/ 1561655 w 1575942"/>
              <a:gd name="connsiteY0" fmla="*/ 14287 h 590550"/>
              <a:gd name="connsiteX1" fmla="*/ 340169 w 1575942"/>
              <a:gd name="connsiteY1" fmla="*/ 14287 h 590550"/>
              <a:gd name="connsiteX2" fmla="*/ 14287 w 1575942"/>
              <a:gd name="connsiteY2" fmla="*/ 576262 h 590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575942" h="590550">
                <a:moveTo>
                  <a:pt x="1561655" y="14287"/>
                </a:moveTo>
                <a:lnTo>
                  <a:pt x="340169" y="14287"/>
                </a:lnTo>
                <a:lnTo>
                  <a:pt x="14287" y="57626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4716017" y="2132838"/>
            <a:ext cx="613917" cy="1520571"/>
          </a:xfrm>
          <a:custGeom>
            <a:avLst/>
            <a:gdLst>
              <a:gd name="connsiteX0" fmla="*/ 613917 w 613917"/>
              <a:gd name="connsiteY0" fmla="*/ 0 h 1520571"/>
              <a:gd name="connsiteX1" fmla="*/ 0 w 613917"/>
              <a:gd name="connsiteY1" fmla="*/ 948689 h 1520571"/>
              <a:gd name="connsiteX2" fmla="*/ 325373 w 613917"/>
              <a:gd name="connsiteY2" fmla="*/ 1520571 h 1520571"/>
              <a:gd name="connsiteX3" fmla="*/ 613917 w 613917"/>
              <a:gd name="connsiteY3" fmla="*/ 0 h 15205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13917" h="1520571">
                <a:moveTo>
                  <a:pt x="613917" y="0"/>
                </a:moveTo>
                <a:lnTo>
                  <a:pt x="0" y="948689"/>
                </a:lnTo>
                <a:lnTo>
                  <a:pt x="325373" y="1520571"/>
                </a:lnTo>
                <a:lnTo>
                  <a:pt x="613917" y="0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701730" y="2118550"/>
            <a:ext cx="642492" cy="1549145"/>
          </a:xfrm>
          <a:custGeom>
            <a:avLst/>
            <a:gdLst>
              <a:gd name="connsiteX0" fmla="*/ 628205 w 642492"/>
              <a:gd name="connsiteY0" fmla="*/ 14287 h 1549145"/>
              <a:gd name="connsiteX1" fmla="*/ 14287 w 642492"/>
              <a:gd name="connsiteY1" fmla="*/ 962977 h 1549145"/>
              <a:gd name="connsiteX2" fmla="*/ 339661 w 642492"/>
              <a:gd name="connsiteY2" fmla="*/ 1534858 h 1549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42492" h="1549145">
                <a:moveTo>
                  <a:pt x="628205" y="14287"/>
                </a:moveTo>
                <a:lnTo>
                  <a:pt x="14287" y="962977"/>
                </a:lnTo>
                <a:lnTo>
                  <a:pt x="339661" y="153485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3131820" y="3861053"/>
            <a:ext cx="615060" cy="1520571"/>
          </a:xfrm>
          <a:custGeom>
            <a:avLst/>
            <a:gdLst>
              <a:gd name="connsiteX0" fmla="*/ 0 w 615060"/>
              <a:gd name="connsiteY0" fmla="*/ 1520571 h 1520571"/>
              <a:gd name="connsiteX1" fmla="*/ 615060 w 615060"/>
              <a:gd name="connsiteY1" fmla="*/ 571880 h 1520571"/>
              <a:gd name="connsiteX2" fmla="*/ 289051 w 615060"/>
              <a:gd name="connsiteY2" fmla="*/ 0 h 1520571"/>
              <a:gd name="connsiteX3" fmla="*/ 0 w 615060"/>
              <a:gd name="connsiteY3" fmla="*/ 1520571 h 15205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15060" h="1520571">
                <a:moveTo>
                  <a:pt x="0" y="1520571"/>
                </a:moveTo>
                <a:lnTo>
                  <a:pt x="615060" y="571880"/>
                </a:lnTo>
                <a:lnTo>
                  <a:pt x="289051" y="0"/>
                </a:lnTo>
                <a:lnTo>
                  <a:pt x="0" y="1520571"/>
                </a:lnTo>
              </a:path>
            </a:pathLst>
          </a:custGeom>
          <a:solidFill>
            <a:srgbClr val="DBEE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3117532" y="3846766"/>
            <a:ext cx="643635" cy="1549146"/>
          </a:xfrm>
          <a:custGeom>
            <a:avLst/>
            <a:gdLst>
              <a:gd name="connsiteX0" fmla="*/ 14287 w 643635"/>
              <a:gd name="connsiteY0" fmla="*/ 1534858 h 1549146"/>
              <a:gd name="connsiteX1" fmla="*/ 629348 w 643635"/>
              <a:gd name="connsiteY1" fmla="*/ 586168 h 1549146"/>
              <a:gd name="connsiteX2" fmla="*/ 303339 w 643635"/>
              <a:gd name="connsiteY2" fmla="*/ 14287 h 1549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43635" h="1549146">
                <a:moveTo>
                  <a:pt x="14287" y="1534858"/>
                </a:moveTo>
                <a:lnTo>
                  <a:pt x="629348" y="586168"/>
                </a:lnTo>
                <a:lnTo>
                  <a:pt x="303339" y="1428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0800" y="3594100"/>
            <a:ext cx="92813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HS" sz="24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运行时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2300" y="1943100"/>
            <a:ext cx="953787" cy="2945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1、可监控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22300" y="2336800"/>
            <a:ext cx="6251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394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914400" y="2311400"/>
            <a:ext cx="2276905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服务的TPS和RT是否符合SLA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394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是否出现超预期流量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987391" y="1169313"/>
            <a:ext cx="3312823" cy="3154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  <a:tab pos="28067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610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2、应用可回滚，功能可降级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149600" y="1536700"/>
            <a:ext cx="62518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3429000" y="1524000"/>
            <a:ext cx="2513509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应用出现问题时，要求能回滚到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394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上一版本，或做功能开关或降级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816600" y="2463800"/>
            <a:ext cx="2628925" cy="8669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3、在线扩容</a:t>
            </a:r>
          </a:p>
          <a:p>
            <a:pPr>
              <a:lnSpc>
                <a:spcPts val="2500"/>
              </a:lnSpc>
              <a:tabLst>
                <a:tab pos="2921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394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超预期流量时，应用系统可选</a:t>
            </a:r>
          </a:p>
          <a:p>
            <a:pPr>
              <a:lnSpc>
                <a:spcPts val="0"/>
              </a:lnSpc>
              <a:tabLst>
                <a:tab pos="292100" algn="l"/>
              </a:tabLst>
            </a:pPr>
            <a:r>
              <a:rPr lang="en-US" altLang="zh-CHS" sz="1394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择在线水平扩展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816600" y="4343400"/>
            <a:ext cx="2467022" cy="8540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HS" sz="1610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4、安全保证</a:t>
            </a:r>
          </a:p>
          <a:p>
            <a:pPr>
              <a:lnSpc>
                <a:spcPts val="20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  </a:t>
            </a: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确保系统的保密性和完整性</a:t>
            </a:r>
          </a:p>
          <a:p>
            <a:pPr>
              <a:lnSpc>
                <a:spcPts val="22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  </a:t>
            </a: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具有足够的防攻击能力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997200" y="5778500"/>
            <a:ext cx="62518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289300" y="5778500"/>
            <a:ext cx="2333972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核心应用要求多活，避免单点</a:t>
            </a:r>
          </a:p>
          <a:p>
            <a:pPr>
              <a:lnSpc>
                <a:spcPts val="1800"/>
              </a:lnSpc>
              <a:tabLst/>
            </a:pPr>
            <a:r>
              <a:rPr lang="en-US" altLang="zh-CHS" sz="1394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设计，并且自身有容错和修复</a:t>
            </a:r>
          </a:p>
          <a:p>
            <a:pPr>
              <a:lnSpc>
                <a:spcPts val="1700"/>
              </a:lnSpc>
              <a:tabLst/>
            </a:pP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能力。故障时间TTR小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73100" y="4152900"/>
            <a:ext cx="3300584" cy="1610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92100" algn="l"/>
                <a:tab pos="2324100" algn="l"/>
              </a:tabLst>
            </a:pPr>
            <a:r>
              <a:rPr lang="en-US" altLang="zh-CHS" sz="1607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6、可故障转移</a:t>
            </a:r>
          </a:p>
          <a:p>
            <a:pPr>
              <a:lnSpc>
                <a:spcPts val="2500"/>
              </a:lnSpc>
              <a:tabLst>
                <a:tab pos="292100" algn="l"/>
                <a:tab pos="2324100" algn="l"/>
              </a:tabLst>
            </a:pPr>
            <a:r>
              <a:rPr lang="en-US" altLang="zh-CHS" sz="139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  </a:t>
            </a: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多机房部署，发生故障时，</a:t>
            </a:r>
          </a:p>
          <a:p>
            <a:pPr>
              <a:lnSpc>
                <a:spcPts val="1800"/>
              </a:lnSpc>
              <a:tabLst>
                <a:tab pos="292100" algn="l"/>
                <a:tab pos="23241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</a:t>
            </a:r>
            <a:r>
              <a:rPr lang="en-US" altLang="zh-CHS" sz="1392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能即时切换</a:t>
            </a: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HS" dirty="0" smtClean="0">
              <a:solidFill>
                <a:schemeClr val="bg1"/>
              </a:solidFill>
            </a:endParaRPr>
          </a:p>
          <a:p>
            <a:pPr>
              <a:lnSpc>
                <a:spcPts val="2800"/>
              </a:lnSpc>
              <a:tabLst>
                <a:tab pos="292100" algn="l"/>
                <a:tab pos="2324100" algn="l"/>
              </a:tabLst>
            </a:pPr>
            <a:r>
              <a:rPr lang="en-US" altLang="zh-CHS" dirty="0" smtClean="0">
                <a:solidFill>
                  <a:schemeClr val="bg1"/>
                </a:solidFill>
              </a:rPr>
              <a:t>		</a:t>
            </a:r>
            <a:r>
              <a:rPr lang="en-US" altLang="zh-CHS" sz="1610" b="1" dirty="0" smtClean="0">
                <a:solidFill>
                  <a:srgbClr val="FFC000"/>
                </a:solidFill>
                <a:latin typeface="微软雅黑" pitchFamily="18" charset="0"/>
                <a:cs typeface="微软雅黑" pitchFamily="18" charset="0"/>
              </a:rPr>
              <a:t>5、可容错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88900"/>
            <a:ext cx="4828245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1.3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系统运行时原则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6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7</a:t>
            </a:fld>
            <a:endParaRPr lang="zh-CH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08104" y="44998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S" altLang="en-US" dirty="0"/>
              <a:t>阿里云</a:t>
            </a:r>
          </a:p>
        </p:txBody>
      </p:sp>
      <p:pic>
        <p:nvPicPr>
          <p:cNvPr id="8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55" y="966782"/>
            <a:ext cx="1657449" cy="105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07904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S" altLang="en-US" dirty="0" smtClean="0"/>
              <a:t>互联网</a:t>
            </a:r>
            <a:endParaRPr lang="zh-CHS" altLang="en-US" dirty="0"/>
          </a:p>
        </p:txBody>
      </p:sp>
      <p:pic>
        <p:nvPicPr>
          <p:cNvPr id="12" name="Picture 2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577" y="4305796"/>
            <a:ext cx="9810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347864" y="4581128"/>
            <a:ext cx="1061830" cy="35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HS" altLang="en-US" sz="1400" dirty="0">
                <a:solidFill>
                  <a:schemeClr val="bg1"/>
                </a:solidFill>
                <a:ea typeface="宋体" pitchFamily="2" charset="-122"/>
              </a:rPr>
              <a:t>网络</a:t>
            </a:r>
            <a:r>
              <a:rPr lang="zh-CHS" altLang="en-US" sz="1400" dirty="0" smtClean="0">
                <a:solidFill>
                  <a:schemeClr val="bg1"/>
                </a:solidFill>
                <a:ea typeface="宋体" pitchFamily="2" charset="-122"/>
              </a:rPr>
              <a:t>交换机</a:t>
            </a:r>
            <a:endParaRPr lang="en-US" altLang="zh-CHS" sz="1400" dirty="0" smtClean="0">
              <a:ea typeface="宋体" pitchFamily="2" charset="-122"/>
            </a:endParaRPr>
          </a:p>
        </p:txBody>
      </p:sp>
      <p:pic>
        <p:nvPicPr>
          <p:cNvPr id="17" name="Picture 4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91" y="2445301"/>
            <a:ext cx="860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698527" y="2636912"/>
            <a:ext cx="1369417" cy="35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HS" altLang="en-US" sz="1400" dirty="0" smtClean="0">
                <a:solidFill>
                  <a:schemeClr val="bg1"/>
                </a:solidFill>
                <a:ea typeface="宋体" pitchFamily="2" charset="-122"/>
              </a:rPr>
              <a:t>负载均衡</a:t>
            </a:r>
            <a:r>
              <a:rPr lang="en-US" altLang="zh-CHS" sz="1400" dirty="0" smtClean="0">
                <a:solidFill>
                  <a:schemeClr val="bg1"/>
                </a:solidFill>
                <a:ea typeface="宋体" pitchFamily="2" charset="-122"/>
              </a:rPr>
              <a:t>/LVS</a:t>
            </a:r>
            <a:endParaRPr lang="en-US" altLang="zh-CHS" sz="1400" dirty="0" smtClean="0">
              <a:ea typeface="宋体" pitchFamily="2" charset="-122"/>
            </a:endParaRPr>
          </a:p>
        </p:txBody>
      </p:sp>
      <p:pic>
        <p:nvPicPr>
          <p:cNvPr id="19" name="Picture 2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41" y="4314180"/>
            <a:ext cx="9810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742418" y="4509120"/>
            <a:ext cx="1061830" cy="35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HS" altLang="en-US" sz="1400" dirty="0">
                <a:solidFill>
                  <a:schemeClr val="bg1"/>
                </a:solidFill>
                <a:ea typeface="宋体" pitchFamily="2" charset="-122"/>
              </a:rPr>
              <a:t>网络</a:t>
            </a:r>
            <a:r>
              <a:rPr lang="zh-CHS" altLang="en-US" sz="1400" dirty="0" smtClean="0">
                <a:solidFill>
                  <a:schemeClr val="bg1"/>
                </a:solidFill>
                <a:ea typeface="宋体" pitchFamily="2" charset="-122"/>
              </a:rPr>
              <a:t>交换机</a:t>
            </a:r>
            <a:endParaRPr lang="en-US" altLang="zh-CHS" sz="1400" dirty="0" smtClean="0">
              <a:ea typeface="宋体" pitchFamily="2" charset="-122"/>
            </a:endParaRPr>
          </a:p>
        </p:txBody>
      </p:sp>
      <p:pic>
        <p:nvPicPr>
          <p:cNvPr id="21" name="Picture 2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7" y="5450929"/>
            <a:ext cx="7175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42" y="5450929"/>
            <a:ext cx="7175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98" y="5450928"/>
            <a:ext cx="7175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58" y="5450929"/>
            <a:ext cx="7175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箭头连接符 32"/>
          <p:cNvCxnSpPr>
            <a:stCxn id="38" idx="2"/>
            <a:endCxn id="12" idx="0"/>
          </p:cNvCxnSpPr>
          <p:nvPr/>
        </p:nvCxnSpPr>
        <p:spPr>
          <a:xfrm flipH="1">
            <a:off x="3056115" y="3789040"/>
            <a:ext cx="1241372" cy="51675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2"/>
            <a:endCxn id="17" idx="0"/>
          </p:cNvCxnSpPr>
          <p:nvPr/>
        </p:nvCxnSpPr>
        <p:spPr>
          <a:xfrm>
            <a:off x="4230680" y="2023472"/>
            <a:ext cx="55124" cy="421829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8" idx="2"/>
            <a:endCxn id="19" idx="0"/>
          </p:cNvCxnSpPr>
          <p:nvPr/>
        </p:nvCxnSpPr>
        <p:spPr>
          <a:xfrm>
            <a:off x="4297487" y="3789040"/>
            <a:ext cx="1134892" cy="52514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2"/>
            <a:endCxn id="21" idx="0"/>
          </p:cNvCxnSpPr>
          <p:nvPr/>
        </p:nvCxnSpPr>
        <p:spPr>
          <a:xfrm flipH="1">
            <a:off x="2221092" y="4728071"/>
            <a:ext cx="835023" cy="72285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2"/>
            <a:endCxn id="22" idx="0"/>
          </p:cNvCxnSpPr>
          <p:nvPr/>
        </p:nvCxnSpPr>
        <p:spPr>
          <a:xfrm>
            <a:off x="3056115" y="4728071"/>
            <a:ext cx="167202" cy="72285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9" idx="2"/>
            <a:endCxn id="24" idx="0"/>
          </p:cNvCxnSpPr>
          <p:nvPr/>
        </p:nvCxnSpPr>
        <p:spPr>
          <a:xfrm>
            <a:off x="5432379" y="4736455"/>
            <a:ext cx="653054" cy="71447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9" idx="2"/>
            <a:endCxn id="23" idx="0"/>
          </p:cNvCxnSpPr>
          <p:nvPr/>
        </p:nvCxnSpPr>
        <p:spPr>
          <a:xfrm flipH="1">
            <a:off x="4645273" y="4736455"/>
            <a:ext cx="787106" cy="71447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3227410" y="6388943"/>
            <a:ext cx="1566939" cy="33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HS" altLang="en-US" dirty="0" smtClean="0">
                <a:solidFill>
                  <a:schemeClr val="bg1"/>
                </a:solidFill>
                <a:ea typeface="宋体" pitchFamily="2" charset="-122"/>
              </a:rPr>
              <a:t>     </a:t>
            </a:r>
            <a:r>
              <a:rPr lang="en-US" altLang="zh-CHS" dirty="0" smtClean="0">
                <a:solidFill>
                  <a:schemeClr val="bg1"/>
                </a:solidFill>
                <a:ea typeface="宋体" pitchFamily="2" charset="-122"/>
              </a:rPr>
              <a:t>IDC1</a:t>
            </a:r>
            <a:r>
              <a:rPr lang="en-US" altLang="zh-CHS" dirty="0" smtClean="0">
                <a:ea typeface="宋体" pitchFamily="2" charset="-122"/>
              </a:rPr>
              <a:t>tyle</a:t>
            </a:r>
          </a:p>
        </p:txBody>
      </p:sp>
      <p:pic>
        <p:nvPicPr>
          <p:cNvPr id="67" name="Picture 30" descr="MD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38" y="1121505"/>
            <a:ext cx="10144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2"/>
          <p:cNvSpPr txBox="1">
            <a:spLocks noChangeArrowheads="1"/>
          </p:cNvSpPr>
          <p:nvPr/>
        </p:nvSpPr>
        <p:spPr>
          <a:xfrm>
            <a:off x="7541565" y="2492896"/>
            <a:ext cx="1566939" cy="33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HS" altLang="en-US" dirty="0" smtClean="0">
                <a:solidFill>
                  <a:schemeClr val="bg1"/>
                </a:solidFill>
                <a:ea typeface="宋体" pitchFamily="2" charset="-122"/>
              </a:rPr>
              <a:t>     分支机构</a:t>
            </a:r>
            <a:r>
              <a:rPr lang="en-US" altLang="zh-CHS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HS" dirty="0" smtClean="0">
              <a:ea typeface="宋体" pitchFamily="2" charset="-122"/>
            </a:endParaRPr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5004048" y="1340768"/>
            <a:ext cx="2928532" cy="481813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H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zh-CHS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2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7" y="836712"/>
            <a:ext cx="2155977" cy="1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566460" y="1407215"/>
            <a:ext cx="1566939" cy="33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HS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公有云</a:t>
            </a:r>
            <a:endParaRPr lang="en-US" altLang="zh-CHS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27"/>
          <p:cNvSpPr>
            <a:spLocks/>
          </p:cNvSpPr>
          <p:nvPr/>
        </p:nvSpPr>
        <p:spPr bwMode="auto">
          <a:xfrm rot="20487448">
            <a:off x="2102878" y="1542870"/>
            <a:ext cx="1324716" cy="167678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H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zh-CHS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30" descr="MD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83" y="3501181"/>
            <a:ext cx="10144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685581" y="4797152"/>
            <a:ext cx="1566939" cy="33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HS" altLang="en-US" dirty="0">
                <a:solidFill>
                  <a:schemeClr val="bg1"/>
                </a:solidFill>
                <a:ea typeface="宋体" pitchFamily="2" charset="-122"/>
              </a:rPr>
              <a:t>总部</a:t>
            </a:r>
            <a:endParaRPr lang="en-US" altLang="zh-CHS" dirty="0" smtClean="0">
              <a:ea typeface="宋体" pitchFamily="2" charset="-122"/>
            </a:endParaRPr>
          </a:p>
        </p:txBody>
      </p:sp>
      <p:sp>
        <p:nvSpPr>
          <p:cNvPr id="35" name="Freeform 27"/>
          <p:cNvSpPr>
            <a:spLocks/>
          </p:cNvSpPr>
          <p:nvPr/>
        </p:nvSpPr>
        <p:spPr bwMode="auto">
          <a:xfrm rot="1156784">
            <a:off x="5685069" y="3392412"/>
            <a:ext cx="2477253" cy="481813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HS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专线</a:t>
            </a:r>
            <a:r>
              <a:rPr lang="en-US" altLang="zh-CH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zh-CHS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2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49" y="3366765"/>
            <a:ext cx="9810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2771800" y="3361879"/>
            <a:ext cx="1061830" cy="35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HS" altLang="en-US" sz="1400" dirty="0">
                <a:solidFill>
                  <a:schemeClr val="bg1"/>
                </a:solidFill>
                <a:ea typeface="宋体" pitchFamily="2" charset="-122"/>
              </a:rPr>
              <a:t>核心交换机</a:t>
            </a:r>
            <a:endParaRPr lang="en-US" altLang="zh-CHS" sz="1400" dirty="0" smtClean="0">
              <a:ea typeface="宋体" pitchFamily="2" charset="-122"/>
            </a:endParaRPr>
          </a:p>
        </p:txBody>
      </p:sp>
      <p:cxnSp>
        <p:nvCxnSpPr>
          <p:cNvPr id="45" name="直接箭头连接符 44"/>
          <p:cNvCxnSpPr>
            <a:stCxn id="17" idx="2"/>
            <a:endCxn id="38" idx="0"/>
          </p:cNvCxnSpPr>
          <p:nvPr/>
        </p:nvCxnSpPr>
        <p:spPr>
          <a:xfrm>
            <a:off x="4285804" y="2961239"/>
            <a:ext cx="11683" cy="40552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3437109" y="1412776"/>
            <a:ext cx="1566939" cy="33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HS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lang="en-US" altLang="zh-CHS" sz="24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35496" y="4520998"/>
            <a:ext cx="1566939" cy="33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HS" altLang="en-US" dirty="0" smtClean="0">
                <a:solidFill>
                  <a:schemeClr val="bg1"/>
                </a:solidFill>
                <a:ea typeface="宋体" pitchFamily="2" charset="-122"/>
              </a:rPr>
              <a:t>     </a:t>
            </a:r>
            <a:r>
              <a:rPr lang="en-US" altLang="zh-CHS" dirty="0" smtClean="0">
                <a:solidFill>
                  <a:schemeClr val="bg1"/>
                </a:solidFill>
                <a:ea typeface="宋体" pitchFamily="2" charset="-122"/>
              </a:rPr>
              <a:t>IDC</a:t>
            </a:r>
            <a:r>
              <a:rPr lang="en-US" altLang="zh-CHS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HS" dirty="0" smtClean="0"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8027" y="3075978"/>
            <a:ext cx="1695661" cy="13611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HS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HS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2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94757"/>
            <a:ext cx="9810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9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6" y="4005064"/>
            <a:ext cx="358775" cy="3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9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1" y="4005064"/>
            <a:ext cx="358775" cy="3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直接箭头连接符 55"/>
          <p:cNvCxnSpPr>
            <a:stCxn id="47" idx="2"/>
            <a:endCxn id="48" idx="0"/>
          </p:cNvCxnSpPr>
          <p:nvPr/>
        </p:nvCxnSpPr>
        <p:spPr>
          <a:xfrm flipH="1">
            <a:off x="294044" y="3717032"/>
            <a:ext cx="539394" cy="28803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53" idx="0"/>
          </p:cNvCxnSpPr>
          <p:nvPr/>
        </p:nvCxnSpPr>
        <p:spPr>
          <a:xfrm>
            <a:off x="833437" y="3756544"/>
            <a:ext cx="462832" cy="24852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39" y="2492896"/>
            <a:ext cx="7175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接箭头连接符 58"/>
          <p:cNvCxnSpPr>
            <a:stCxn id="38" idx="0"/>
          </p:cNvCxnSpPr>
          <p:nvPr/>
        </p:nvCxnSpPr>
        <p:spPr>
          <a:xfrm flipV="1">
            <a:off x="4297487" y="2850083"/>
            <a:ext cx="850577" cy="51668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5650855" y="2780928"/>
            <a:ext cx="1081385" cy="35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HS" sz="1400" dirty="0" smtClean="0">
                <a:solidFill>
                  <a:schemeClr val="bg1"/>
                </a:solidFill>
                <a:ea typeface="宋体" pitchFamily="2" charset="-122"/>
              </a:rPr>
              <a:t>VPN</a:t>
            </a:r>
            <a:r>
              <a:rPr lang="zh-CHS" altLang="en-US" sz="1400" dirty="0" smtClean="0">
                <a:solidFill>
                  <a:schemeClr val="bg1"/>
                </a:solidFill>
                <a:ea typeface="宋体" pitchFamily="2" charset="-122"/>
              </a:rPr>
              <a:t>服务器</a:t>
            </a:r>
            <a:endParaRPr lang="en-US" altLang="zh-CHS" sz="1400" dirty="0" smtClean="0">
              <a:ea typeface="宋体" pitchFamily="2" charset="-122"/>
            </a:endParaRPr>
          </a:p>
        </p:txBody>
      </p:sp>
      <p:sp>
        <p:nvSpPr>
          <p:cNvPr id="63" name="Freeform 27"/>
          <p:cNvSpPr>
            <a:spLocks/>
          </p:cNvSpPr>
          <p:nvPr/>
        </p:nvSpPr>
        <p:spPr bwMode="auto">
          <a:xfrm rot="19895953" flipH="1">
            <a:off x="1507278" y="2204352"/>
            <a:ext cx="2215069" cy="386174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H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zh-CHS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1.4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网络架构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8</a:t>
            </a:fld>
            <a:endParaRPr lang="zh-CHS" altLang="en-US"/>
          </a:p>
        </p:txBody>
      </p:sp>
      <p:pic>
        <p:nvPicPr>
          <p:cNvPr id="1026" name="Picture 2" descr="http://jpcloud.jd.com/download/attachments/13503987/JSF.002.jpg?version=2&amp;modificationDate=1422256312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790100"/>
            <a:ext cx="8647464" cy="58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" y="88900"/>
            <a:ext cx="420788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1.5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服务框架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8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0BDB-AD83-4A16-8A02-FE292B1F9446}" type="slidenum">
              <a:rPr lang="zh-CHS" altLang="en-US" smtClean="0"/>
              <a:pPr/>
              <a:t>9</a:t>
            </a:fld>
            <a:endParaRPr lang="zh-CHS" altLang="en-US"/>
          </a:p>
        </p:txBody>
      </p:sp>
      <p:pic>
        <p:nvPicPr>
          <p:cNvPr id="2052" name="Picture 4" descr="http://jpcloud.jd.com/download/attachments/13506993/image2014-11-14%2015%3A2%3A48.png?version=1&amp;modificationDate=1415976811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0" y="764704"/>
            <a:ext cx="7851118" cy="59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" y="88900"/>
            <a:ext cx="462145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HS" dirty="0" smtClean="0"/>
              <a:t>	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</a:rPr>
              <a:t>1.6</a:t>
            </a:r>
            <a:r>
              <a:rPr lang="en-US" altLang="zh-CHS" sz="2000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HS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基础</a:t>
            </a:r>
            <a:r>
              <a:rPr lang="en-US" altLang="zh-CHS" sz="2000" b="1" dirty="0" smtClean="0">
                <a:solidFill>
                  <a:schemeClr val="bg1"/>
                </a:solidFill>
                <a:latin typeface="+mj-ea"/>
                <a:ea typeface="+mj-ea"/>
                <a:cs typeface="微软雅黑" pitchFamily="18" charset="0"/>
              </a:rPr>
              <a:t>架构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zh-CHS" altLang="en-US" sz="2400" b="1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                                     </a:t>
            </a:r>
            <a:r>
              <a:rPr lang="zh-CHS" altLang="en-US" sz="1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消息队列服务</a:t>
            </a:r>
            <a:endParaRPr lang="en-US" altLang="zh-CHS" sz="1600" b="1" dirty="0" smtClean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1527</Words>
  <Application>Microsoft Macintosh PowerPoint</Application>
  <PresentationFormat>全屏显示(4:3)</PresentationFormat>
  <Paragraphs>901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总体技术架构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物流配送开放平台2.0</dc:title>
  <dc:creator>Administrator</dc:creator>
  <cp:lastModifiedBy>undyliu liu</cp:lastModifiedBy>
  <cp:revision>581</cp:revision>
  <dcterms:created xsi:type="dcterms:W3CDTF">2015-03-16T09:28:32Z</dcterms:created>
  <dcterms:modified xsi:type="dcterms:W3CDTF">2017-08-06T22:51:46Z</dcterms:modified>
</cp:coreProperties>
</file>