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7142"/>
  <p:notesSz cx="12192000" cy="10617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3821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52500" y="27825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857499" y="37526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10799" y="9146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163299" y="283716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210799" y="47547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810000" y="571380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857499" y="761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4630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648949" y="1904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68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428749" y="42862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964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220199" y="52387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992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85824" y="1438274"/>
            <a:ext cx="5000625" cy="4000500"/>
          </a:xfrm>
          <a:custGeom>
            <a:avLst/>
            <a:gdLst/>
            <a:ahLst/>
            <a:cxnLst/>
            <a:rect l="l" t="t" r="r" b="b"/>
            <a:pathLst>
              <a:path w="5000625" h="4000500">
                <a:moveTo>
                  <a:pt x="5000624" y="4000499"/>
                </a:moveTo>
                <a:lnTo>
                  <a:pt x="0" y="4000499"/>
                </a:lnTo>
                <a:lnTo>
                  <a:pt x="0" y="0"/>
                </a:lnTo>
                <a:lnTo>
                  <a:pt x="5000624" y="0"/>
                </a:lnTo>
                <a:lnTo>
                  <a:pt x="5000624" y="4000499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4874" y="1457324"/>
            <a:ext cx="4962525" cy="3962400"/>
          </a:xfrm>
          <a:custGeom>
            <a:avLst/>
            <a:gdLst/>
            <a:ahLst/>
            <a:cxnLst/>
            <a:rect l="l" t="t" r="r" b="b"/>
            <a:pathLst>
              <a:path w="4962525" h="3962400">
                <a:moveTo>
                  <a:pt x="0" y="0"/>
                </a:moveTo>
                <a:lnTo>
                  <a:pt x="4962524" y="0"/>
                </a:lnTo>
                <a:lnTo>
                  <a:pt x="4962524" y="3962399"/>
                </a:lnTo>
                <a:lnTo>
                  <a:pt x="0" y="3962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E6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228724" y="199072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342899" y="342899"/>
                </a:moveTo>
                <a:lnTo>
                  <a:pt x="0" y="342899"/>
                </a:lnTo>
                <a:lnTo>
                  <a:pt x="0" y="0"/>
                </a:lnTo>
                <a:lnTo>
                  <a:pt x="342899" y="0"/>
                </a:lnTo>
                <a:lnTo>
                  <a:pt x="342899" y="342899"/>
                </a:lnTo>
                <a:close/>
              </a:path>
            </a:pathLst>
          </a:custGeom>
          <a:solidFill>
            <a:srgbClr val="607D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266812" y="2066924"/>
            <a:ext cx="266700" cy="180975"/>
          </a:xfrm>
          <a:custGeom>
            <a:avLst/>
            <a:gdLst/>
            <a:ahLst/>
            <a:cxnLst/>
            <a:rect l="l" t="t" r="r" b="b"/>
            <a:pathLst>
              <a:path w="266700" h="180975">
                <a:moveTo>
                  <a:pt x="266700" y="152400"/>
                </a:moveTo>
                <a:lnTo>
                  <a:pt x="0" y="152400"/>
                </a:lnTo>
                <a:lnTo>
                  <a:pt x="0" y="180975"/>
                </a:lnTo>
                <a:lnTo>
                  <a:pt x="266700" y="180975"/>
                </a:lnTo>
                <a:lnTo>
                  <a:pt x="266700" y="152400"/>
                </a:lnTo>
                <a:close/>
              </a:path>
              <a:path w="266700" h="180975">
                <a:moveTo>
                  <a:pt x="266700" y="76200"/>
                </a:moveTo>
                <a:lnTo>
                  <a:pt x="0" y="76200"/>
                </a:lnTo>
                <a:lnTo>
                  <a:pt x="0" y="104775"/>
                </a:lnTo>
                <a:lnTo>
                  <a:pt x="266700" y="104775"/>
                </a:lnTo>
                <a:lnTo>
                  <a:pt x="266700" y="76200"/>
                </a:lnTo>
                <a:close/>
              </a:path>
              <a:path w="266700" h="180975">
                <a:moveTo>
                  <a:pt x="266700" y="0"/>
                </a:moveTo>
                <a:lnTo>
                  <a:pt x="0" y="0"/>
                </a:lnTo>
                <a:lnTo>
                  <a:pt x="0" y="28575"/>
                </a:lnTo>
                <a:lnTo>
                  <a:pt x="266700" y="28575"/>
                </a:lnTo>
                <a:lnTo>
                  <a:pt x="2667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476374" y="20669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4EC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476374" y="21431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476374" y="22193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4EC2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2661" y="175417"/>
            <a:ext cx="10506677" cy="92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816950" y="6435724"/>
            <a:ext cx="208343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2999" y="761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095499" y="17144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38249" y="3047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47999" y="40004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982199" y="1142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934699" y="3047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982199" y="4952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000499" y="59054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893344" y="869152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4" h="213994">
                <a:moveTo>
                  <a:pt x="188858" y="213811"/>
                </a:moveTo>
                <a:lnTo>
                  <a:pt x="0" y="188858"/>
                </a:lnTo>
                <a:lnTo>
                  <a:pt x="24953" y="0"/>
                </a:lnTo>
                <a:lnTo>
                  <a:pt x="213811" y="24953"/>
                </a:lnTo>
                <a:lnTo>
                  <a:pt x="188858" y="213811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700809" y="1988394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5" h="220344">
                <a:moveTo>
                  <a:pt x="187775" y="219880"/>
                </a:moveTo>
                <a:lnTo>
                  <a:pt x="0" y="187775"/>
                </a:lnTo>
                <a:lnTo>
                  <a:pt x="32104" y="0"/>
                </a:lnTo>
                <a:lnTo>
                  <a:pt x="219880" y="32104"/>
                </a:lnTo>
                <a:lnTo>
                  <a:pt x="187775" y="21988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033473" y="4942453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10" h="219710">
                <a:moveTo>
                  <a:pt x="187842" y="219553"/>
                </a:moveTo>
                <a:lnTo>
                  <a:pt x="0" y="187842"/>
                </a:lnTo>
                <a:lnTo>
                  <a:pt x="31710" y="0"/>
                </a:lnTo>
                <a:lnTo>
                  <a:pt x="219553" y="31710"/>
                </a:lnTo>
                <a:lnTo>
                  <a:pt x="187842" y="219553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5381624" y="1876424"/>
            <a:ext cx="1428750" cy="2476500"/>
            <a:chOff x="5381624" y="1876424"/>
            <a:chExt cx="1428750" cy="2476500"/>
          </a:xfrm>
        </p:grpSpPr>
        <p:sp>
          <p:nvSpPr>
            <p:cNvPr id="14" name="object 14" descr=""/>
            <p:cNvSpPr/>
            <p:nvPr/>
          </p:nvSpPr>
          <p:spPr>
            <a:xfrm>
              <a:off x="5381612" y="1876424"/>
              <a:ext cx="1428750" cy="2476500"/>
            </a:xfrm>
            <a:custGeom>
              <a:avLst/>
              <a:gdLst/>
              <a:ahLst/>
              <a:cxnLst/>
              <a:rect l="l" t="t" r="r" b="b"/>
              <a:pathLst>
                <a:path w="1428750" h="2476500">
                  <a:moveTo>
                    <a:pt x="1428750" y="666750"/>
                  </a:moveTo>
                  <a:lnTo>
                    <a:pt x="933450" y="666750"/>
                  </a:lnTo>
                  <a:lnTo>
                    <a:pt x="933450" y="381000"/>
                  </a:lnTo>
                  <a:lnTo>
                    <a:pt x="1238250" y="381000"/>
                  </a:lnTo>
                  <a:lnTo>
                    <a:pt x="1238250" y="0"/>
                  </a:lnTo>
                  <a:lnTo>
                    <a:pt x="190500" y="0"/>
                  </a:lnTo>
                  <a:lnTo>
                    <a:pt x="190500" y="381000"/>
                  </a:lnTo>
                  <a:lnTo>
                    <a:pt x="504825" y="381000"/>
                  </a:lnTo>
                  <a:lnTo>
                    <a:pt x="504825" y="666750"/>
                  </a:lnTo>
                  <a:lnTo>
                    <a:pt x="0" y="666750"/>
                  </a:lnTo>
                  <a:lnTo>
                    <a:pt x="0" y="1762125"/>
                  </a:lnTo>
                  <a:lnTo>
                    <a:pt x="1943" y="1814677"/>
                  </a:lnTo>
                  <a:lnTo>
                    <a:pt x="7734" y="1866950"/>
                  </a:lnTo>
                  <a:lnTo>
                    <a:pt x="17360" y="1918652"/>
                  </a:lnTo>
                  <a:lnTo>
                    <a:pt x="30772" y="1969503"/>
                  </a:lnTo>
                  <a:lnTo>
                    <a:pt x="47866" y="2019223"/>
                  </a:lnTo>
                  <a:lnTo>
                    <a:pt x="68592" y="2067560"/>
                  </a:lnTo>
                  <a:lnTo>
                    <a:pt x="92811" y="2114245"/>
                  </a:lnTo>
                  <a:lnTo>
                    <a:pt x="120396" y="2159012"/>
                  </a:lnTo>
                  <a:lnTo>
                    <a:pt x="151206" y="2201634"/>
                  </a:lnTo>
                  <a:lnTo>
                    <a:pt x="185064" y="2241880"/>
                  </a:lnTo>
                  <a:lnTo>
                    <a:pt x="221792" y="2279523"/>
                  </a:lnTo>
                  <a:lnTo>
                    <a:pt x="261188" y="2314346"/>
                  </a:lnTo>
                  <a:lnTo>
                    <a:pt x="303034" y="2346185"/>
                  </a:lnTo>
                  <a:lnTo>
                    <a:pt x="347116" y="2374874"/>
                  </a:lnTo>
                  <a:lnTo>
                    <a:pt x="393192" y="2400236"/>
                  </a:lnTo>
                  <a:lnTo>
                    <a:pt x="440994" y="2422131"/>
                  </a:lnTo>
                  <a:lnTo>
                    <a:pt x="490283" y="2440444"/>
                  </a:lnTo>
                  <a:lnTo>
                    <a:pt x="540804" y="2455100"/>
                  </a:lnTo>
                  <a:lnTo>
                    <a:pt x="592251" y="2465984"/>
                  </a:lnTo>
                  <a:lnTo>
                    <a:pt x="644359" y="2473071"/>
                  </a:lnTo>
                  <a:lnTo>
                    <a:pt x="696849" y="2476296"/>
                  </a:lnTo>
                  <a:lnTo>
                    <a:pt x="714375" y="2476500"/>
                  </a:lnTo>
                  <a:lnTo>
                    <a:pt x="731913" y="2476296"/>
                  </a:lnTo>
                  <a:lnTo>
                    <a:pt x="784402" y="2473071"/>
                  </a:lnTo>
                  <a:lnTo>
                    <a:pt x="836510" y="2465984"/>
                  </a:lnTo>
                  <a:lnTo>
                    <a:pt x="887958" y="2455100"/>
                  </a:lnTo>
                  <a:lnTo>
                    <a:pt x="938466" y="2440444"/>
                  </a:lnTo>
                  <a:lnTo>
                    <a:pt x="987755" y="2422131"/>
                  </a:lnTo>
                  <a:lnTo>
                    <a:pt x="1035570" y="2400236"/>
                  </a:lnTo>
                  <a:lnTo>
                    <a:pt x="1081646" y="2374874"/>
                  </a:lnTo>
                  <a:lnTo>
                    <a:pt x="1125728" y="2346185"/>
                  </a:lnTo>
                  <a:lnTo>
                    <a:pt x="1167574" y="2314346"/>
                  </a:lnTo>
                  <a:lnTo>
                    <a:pt x="1206969" y="2279523"/>
                  </a:lnTo>
                  <a:lnTo>
                    <a:pt x="1243698" y="2241880"/>
                  </a:lnTo>
                  <a:lnTo>
                    <a:pt x="1277556" y="2201634"/>
                  </a:lnTo>
                  <a:lnTo>
                    <a:pt x="1308366" y="2159012"/>
                  </a:lnTo>
                  <a:lnTo>
                    <a:pt x="1335951" y="2114245"/>
                  </a:lnTo>
                  <a:lnTo>
                    <a:pt x="1360170" y="2067560"/>
                  </a:lnTo>
                  <a:lnTo>
                    <a:pt x="1380883" y="2019223"/>
                  </a:lnTo>
                  <a:lnTo>
                    <a:pt x="1397990" y="1969503"/>
                  </a:lnTo>
                  <a:lnTo>
                    <a:pt x="1411401" y="1918652"/>
                  </a:lnTo>
                  <a:lnTo>
                    <a:pt x="1421028" y="1866950"/>
                  </a:lnTo>
                  <a:lnTo>
                    <a:pt x="1426819" y="1814677"/>
                  </a:lnTo>
                  <a:lnTo>
                    <a:pt x="1428750" y="1762125"/>
                  </a:lnTo>
                  <a:lnTo>
                    <a:pt x="1428750" y="66675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81624" y="3371849"/>
              <a:ext cx="1428750" cy="981075"/>
            </a:xfrm>
            <a:custGeom>
              <a:avLst/>
              <a:gdLst/>
              <a:ahLst/>
              <a:cxnLst/>
              <a:rect l="l" t="t" r="r" b="b"/>
              <a:pathLst>
                <a:path w="1428750" h="981075">
                  <a:moveTo>
                    <a:pt x="714375" y="981074"/>
                  </a:moveTo>
                  <a:lnTo>
                    <a:pt x="644353" y="977643"/>
                  </a:lnTo>
                  <a:lnTo>
                    <a:pt x="575007" y="967348"/>
                  </a:lnTo>
                  <a:lnTo>
                    <a:pt x="507000" y="950322"/>
                  </a:lnTo>
                  <a:lnTo>
                    <a:pt x="440995" y="926696"/>
                  </a:lnTo>
                  <a:lnTo>
                    <a:pt x="377616" y="896729"/>
                  </a:lnTo>
                  <a:lnTo>
                    <a:pt x="317489" y="860680"/>
                  </a:lnTo>
                  <a:lnTo>
                    <a:pt x="261174" y="818925"/>
                  </a:lnTo>
                  <a:lnTo>
                    <a:pt x="209235" y="771839"/>
                  </a:lnTo>
                  <a:lnTo>
                    <a:pt x="162148" y="719900"/>
                  </a:lnTo>
                  <a:lnTo>
                    <a:pt x="120393" y="663585"/>
                  </a:lnTo>
                  <a:lnTo>
                    <a:pt x="84344" y="603458"/>
                  </a:lnTo>
                  <a:lnTo>
                    <a:pt x="54378" y="540079"/>
                  </a:lnTo>
                  <a:lnTo>
                    <a:pt x="30752" y="474074"/>
                  </a:lnTo>
                  <a:lnTo>
                    <a:pt x="13726" y="406067"/>
                  </a:lnTo>
                  <a:lnTo>
                    <a:pt x="3431" y="336721"/>
                  </a:lnTo>
                  <a:lnTo>
                    <a:pt x="0" y="266700"/>
                  </a:lnTo>
                  <a:lnTo>
                    <a:pt x="0" y="0"/>
                  </a:lnTo>
                  <a:lnTo>
                    <a:pt x="1428750" y="0"/>
                  </a:lnTo>
                  <a:lnTo>
                    <a:pt x="1428750" y="266700"/>
                  </a:lnTo>
                  <a:lnTo>
                    <a:pt x="1425317" y="336721"/>
                  </a:lnTo>
                  <a:lnTo>
                    <a:pt x="1415022" y="406067"/>
                  </a:lnTo>
                  <a:lnTo>
                    <a:pt x="1397996" y="474074"/>
                  </a:lnTo>
                  <a:lnTo>
                    <a:pt x="1374370" y="540079"/>
                  </a:lnTo>
                  <a:lnTo>
                    <a:pt x="1344404" y="603458"/>
                  </a:lnTo>
                  <a:lnTo>
                    <a:pt x="1308355" y="663585"/>
                  </a:lnTo>
                  <a:lnTo>
                    <a:pt x="1266599" y="719900"/>
                  </a:lnTo>
                  <a:lnTo>
                    <a:pt x="1219514" y="771839"/>
                  </a:lnTo>
                  <a:lnTo>
                    <a:pt x="1167574" y="818925"/>
                  </a:lnTo>
                  <a:lnTo>
                    <a:pt x="1111259" y="860680"/>
                  </a:lnTo>
                  <a:lnTo>
                    <a:pt x="1051132" y="896729"/>
                  </a:lnTo>
                  <a:lnTo>
                    <a:pt x="987754" y="926696"/>
                  </a:lnTo>
                  <a:lnTo>
                    <a:pt x="921749" y="950322"/>
                  </a:lnTo>
                  <a:lnTo>
                    <a:pt x="853742" y="967348"/>
                  </a:lnTo>
                  <a:lnTo>
                    <a:pt x="784396" y="977643"/>
                  </a:lnTo>
                  <a:lnTo>
                    <a:pt x="714375" y="981074"/>
                  </a:lnTo>
                  <a:close/>
                </a:path>
              </a:pathLst>
            </a:custGeom>
            <a:solidFill>
              <a:srgbClr val="FA2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01754" y="3339554"/>
              <a:ext cx="788670" cy="788670"/>
            </a:xfrm>
            <a:custGeom>
              <a:avLst/>
              <a:gdLst/>
              <a:ahLst/>
              <a:cxnLst/>
              <a:rect l="l" t="t" r="r" b="b"/>
              <a:pathLst>
                <a:path w="788670" h="788670">
                  <a:moveTo>
                    <a:pt x="512518" y="118273"/>
                  </a:moveTo>
                  <a:lnTo>
                    <a:pt x="275971" y="118273"/>
                  </a:lnTo>
                  <a:lnTo>
                    <a:pt x="394245" y="0"/>
                  </a:lnTo>
                  <a:lnTo>
                    <a:pt x="512518" y="118273"/>
                  </a:lnTo>
                  <a:close/>
                </a:path>
                <a:path w="788670" h="788670">
                  <a:moveTo>
                    <a:pt x="670217" y="236547"/>
                  </a:moveTo>
                  <a:lnTo>
                    <a:pt x="118273" y="236547"/>
                  </a:lnTo>
                  <a:lnTo>
                    <a:pt x="118273" y="118273"/>
                  </a:lnTo>
                  <a:lnTo>
                    <a:pt x="670217" y="118273"/>
                  </a:lnTo>
                  <a:lnTo>
                    <a:pt x="670217" y="236547"/>
                  </a:lnTo>
                  <a:close/>
                </a:path>
                <a:path w="788670" h="788670">
                  <a:moveTo>
                    <a:pt x="394245" y="788489"/>
                  </a:moveTo>
                  <a:lnTo>
                    <a:pt x="118273" y="670216"/>
                  </a:lnTo>
                  <a:lnTo>
                    <a:pt x="118273" y="512518"/>
                  </a:lnTo>
                  <a:lnTo>
                    <a:pt x="0" y="394244"/>
                  </a:lnTo>
                  <a:lnTo>
                    <a:pt x="0" y="236547"/>
                  </a:lnTo>
                  <a:lnTo>
                    <a:pt x="788490" y="236547"/>
                  </a:lnTo>
                  <a:lnTo>
                    <a:pt x="788490" y="394244"/>
                  </a:lnTo>
                  <a:lnTo>
                    <a:pt x="670217" y="512518"/>
                  </a:lnTo>
                  <a:lnTo>
                    <a:pt x="670217" y="670216"/>
                  </a:lnTo>
                  <a:lnTo>
                    <a:pt x="394245" y="7884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66984" y="3995077"/>
              <a:ext cx="58419" cy="87630"/>
            </a:xfrm>
            <a:custGeom>
              <a:avLst/>
              <a:gdLst/>
              <a:ahLst/>
              <a:cxnLst/>
              <a:rect l="l" t="t" r="r" b="b"/>
              <a:pathLst>
                <a:path w="58420" h="87629">
                  <a:moveTo>
                    <a:pt x="32862" y="87044"/>
                  </a:moveTo>
                  <a:lnTo>
                    <a:pt x="25167" y="87044"/>
                  </a:lnTo>
                  <a:lnTo>
                    <a:pt x="21466" y="85940"/>
                  </a:lnTo>
                  <a:lnTo>
                    <a:pt x="0" y="49293"/>
                  </a:lnTo>
                  <a:lnTo>
                    <a:pt x="0" y="37750"/>
                  </a:lnTo>
                  <a:lnTo>
                    <a:pt x="21466" y="1104"/>
                  </a:lnTo>
                  <a:lnTo>
                    <a:pt x="25167" y="0"/>
                  </a:lnTo>
                  <a:lnTo>
                    <a:pt x="32862" y="0"/>
                  </a:lnTo>
                  <a:lnTo>
                    <a:pt x="57293" y="32199"/>
                  </a:lnTo>
                  <a:lnTo>
                    <a:pt x="58029" y="43522"/>
                  </a:lnTo>
                  <a:lnTo>
                    <a:pt x="58029" y="49293"/>
                  </a:lnTo>
                  <a:lnTo>
                    <a:pt x="36563" y="85940"/>
                  </a:lnTo>
                  <a:lnTo>
                    <a:pt x="32862" y="87044"/>
                  </a:lnTo>
                  <a:close/>
                </a:path>
              </a:pathLst>
            </a:custGeom>
            <a:solidFill>
              <a:srgbClr val="FF3333">
                <a:alpha val="71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1933" y="3711275"/>
              <a:ext cx="68132" cy="1021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5498" y="2781748"/>
              <a:ext cx="101001" cy="15150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987526" y="434975"/>
            <a:ext cx="6198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4565" algn="l"/>
              </a:tabLst>
            </a:pPr>
            <a:r>
              <a:rPr dirty="0" sz="3600" spc="1875"/>
              <a:t>ThinkHelP</a:t>
            </a:r>
            <a:r>
              <a:rPr dirty="0" sz="3600"/>
              <a:t>	</a:t>
            </a:r>
            <a:r>
              <a:rPr dirty="0" sz="3600" spc="1875"/>
              <a:t>Bot</a:t>
            </a:r>
            <a:endParaRPr sz="3600"/>
          </a:p>
        </p:txBody>
      </p:sp>
      <p:sp>
        <p:nvSpPr>
          <p:cNvPr id="21" name="object 21" descr=""/>
          <p:cNvSpPr txBox="1"/>
          <p:nvPr/>
        </p:nvSpPr>
        <p:spPr>
          <a:xfrm>
            <a:off x="3606651" y="1244600"/>
            <a:ext cx="4978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8565" algn="l"/>
                <a:tab pos="3250565" algn="l"/>
              </a:tabLst>
            </a:pPr>
            <a:r>
              <a:rPr dirty="0" sz="1500" spc="860">
                <a:solidFill>
                  <a:srgbClr val="E60000"/>
                </a:solidFill>
                <a:latin typeface="Arial"/>
                <a:cs typeface="Arial"/>
              </a:rPr>
              <a:t>AI-</a:t>
            </a:r>
            <a:r>
              <a:rPr dirty="0" sz="1500" spc="695">
                <a:solidFill>
                  <a:srgbClr val="E60000"/>
                </a:solidFill>
                <a:latin typeface="Arial"/>
                <a:cs typeface="Arial"/>
              </a:rPr>
              <a:t>Ассистент</a:t>
            </a:r>
            <a:r>
              <a:rPr dirty="0" sz="15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500" spc="615">
                <a:solidFill>
                  <a:srgbClr val="E60000"/>
                </a:solidFill>
                <a:latin typeface="Arial"/>
                <a:cs typeface="Arial"/>
              </a:rPr>
              <a:t>для</a:t>
            </a:r>
            <a:r>
              <a:rPr dirty="0" sz="15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500" spc="675">
                <a:solidFill>
                  <a:srgbClr val="E60000"/>
                </a:solidFill>
                <a:latin typeface="Arial"/>
                <a:cs typeface="Arial"/>
              </a:rPr>
              <a:t>донорства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12380" y="5080337"/>
            <a:ext cx="2451735" cy="649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100" spc="645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1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112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1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96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41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1070">
                <a:solidFill>
                  <a:srgbClr val="FFFFFF"/>
                </a:solidFill>
                <a:latin typeface="Arial"/>
                <a:cs typeface="Arial"/>
              </a:rPr>
              <a:t>И</a:t>
            </a:r>
            <a:endParaRPr sz="41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54149" y="6245224"/>
            <a:ext cx="92837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6715" algn="l"/>
                <a:tab pos="4641215" algn="l"/>
                <a:tab pos="6527165" algn="l"/>
                <a:tab pos="7555865" algn="l"/>
                <a:tab pos="7898765" algn="l"/>
              </a:tabLst>
            </a:pPr>
            <a:r>
              <a:rPr dirty="0" sz="1350" spc="585">
                <a:solidFill>
                  <a:srgbClr val="FFFFFF"/>
                </a:solidFill>
                <a:latin typeface="Arial"/>
                <a:cs typeface="Arial"/>
              </a:rPr>
              <a:t>Интеллектуальный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50" spc="645">
                <a:solidFill>
                  <a:srgbClr val="FFFFFF"/>
                </a:solidFill>
                <a:latin typeface="Arial"/>
                <a:cs typeface="Arial"/>
              </a:rPr>
              <a:t>ассистент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50" spc="645">
                <a:solidFill>
                  <a:srgbClr val="FFFFFF"/>
                </a:solidFill>
                <a:latin typeface="Arial"/>
                <a:cs typeface="Arial"/>
              </a:rPr>
              <a:t>донорства.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50" spc="625">
                <a:solidFill>
                  <a:srgbClr val="FFFFFF"/>
                </a:solidFill>
                <a:latin typeface="Arial"/>
                <a:cs typeface="Arial"/>
              </a:rPr>
              <a:t>Готов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50" spc="705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50" spc="700">
                <a:solidFill>
                  <a:srgbClr val="FFFFFF"/>
                </a:solidFill>
                <a:latin typeface="Arial"/>
                <a:cs typeface="Arial"/>
              </a:rPr>
              <a:t>запуску!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25" name="object 25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500" y="38240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05000" y="13418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500" y="27834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57499" y="37536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10799" y="91570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63299" y="283801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10799" y="475524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10000" y="5714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57499" y="7619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471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667999" y="19049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705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28749" y="428624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9731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401050" y="1571624"/>
            <a:ext cx="2762250" cy="4991100"/>
            <a:chOff x="8401050" y="1571624"/>
            <a:chExt cx="2762250" cy="4991100"/>
          </a:xfrm>
        </p:grpSpPr>
        <p:sp>
          <p:nvSpPr>
            <p:cNvPr id="14" name="object 14" descr=""/>
            <p:cNvSpPr/>
            <p:nvPr/>
          </p:nvSpPr>
          <p:spPr>
            <a:xfrm>
              <a:off x="9239249" y="52387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E60000">
                <a:alpha val="99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01050" y="1571624"/>
              <a:ext cx="2762250" cy="4991100"/>
            </a:xfrm>
            <a:custGeom>
              <a:avLst/>
              <a:gdLst/>
              <a:ahLst/>
              <a:cxnLst/>
              <a:rect l="l" t="t" r="r" b="b"/>
              <a:pathLst>
                <a:path w="2762250" h="4991100">
                  <a:moveTo>
                    <a:pt x="2762249" y="4991099"/>
                  </a:moveTo>
                  <a:lnTo>
                    <a:pt x="0" y="4991099"/>
                  </a:lnTo>
                  <a:lnTo>
                    <a:pt x="0" y="0"/>
                  </a:lnTo>
                  <a:lnTo>
                    <a:pt x="2762249" y="0"/>
                  </a:lnTo>
                  <a:lnTo>
                    <a:pt x="2762249" y="499109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20100" y="1590674"/>
              <a:ext cx="2724150" cy="4953000"/>
            </a:xfrm>
            <a:custGeom>
              <a:avLst/>
              <a:gdLst/>
              <a:ahLst/>
              <a:cxnLst/>
              <a:rect l="l" t="t" r="r" b="b"/>
              <a:pathLst>
                <a:path w="2724150" h="4953000">
                  <a:moveTo>
                    <a:pt x="0" y="0"/>
                  </a:moveTo>
                  <a:lnTo>
                    <a:pt x="2724149" y="0"/>
                  </a:lnTo>
                  <a:lnTo>
                    <a:pt x="2724149" y="4952999"/>
                  </a:lnTo>
                  <a:lnTo>
                    <a:pt x="0" y="4952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9513" y="2343888"/>
              <a:ext cx="1063829" cy="70072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39873" y="275464"/>
            <a:ext cx="8112759" cy="3848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05605" algn="l"/>
                <a:tab pos="4804410" algn="l"/>
              </a:tabLst>
            </a:pPr>
            <a:r>
              <a:rPr dirty="0" sz="2350" spc="1135"/>
              <a:t>Бизнес-</a:t>
            </a:r>
            <a:r>
              <a:rPr dirty="0" sz="2350" spc="969"/>
              <a:t>модель</a:t>
            </a:r>
            <a:r>
              <a:rPr dirty="0" sz="2350"/>
              <a:t>	</a:t>
            </a:r>
            <a:r>
              <a:rPr dirty="0" sz="2350" spc="985"/>
              <a:t>и</a:t>
            </a:r>
            <a:r>
              <a:rPr dirty="0" sz="2350"/>
              <a:t>	</a:t>
            </a:r>
            <a:r>
              <a:rPr dirty="0" sz="2350" spc="1065"/>
              <a:t>перспективы</a:t>
            </a:r>
            <a:endParaRPr sz="2350"/>
          </a:p>
        </p:txBody>
      </p:sp>
      <p:sp>
        <p:nvSpPr>
          <p:cNvPr id="19" name="object 19" descr=""/>
          <p:cNvSpPr txBox="1"/>
          <p:nvPr/>
        </p:nvSpPr>
        <p:spPr>
          <a:xfrm>
            <a:off x="1968351" y="873125"/>
            <a:ext cx="8255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2298065" algn="l"/>
                <a:tab pos="3517265" algn="l"/>
                <a:tab pos="3822065" algn="l"/>
                <a:tab pos="6108065" algn="l"/>
              </a:tabLst>
            </a:pPr>
            <a:r>
              <a:rPr dirty="0" sz="1200" spc="430">
                <a:solidFill>
                  <a:srgbClr val="E60000"/>
                </a:solidFill>
                <a:latin typeface="Arial"/>
                <a:cs typeface="Arial"/>
              </a:rPr>
              <a:t>От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45">
                <a:solidFill>
                  <a:srgbClr val="E60000"/>
                </a:solidFill>
                <a:latin typeface="Arial"/>
                <a:cs typeface="Arial"/>
              </a:rPr>
              <a:t>социального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60">
                <a:solidFill>
                  <a:srgbClr val="E60000"/>
                </a:solidFill>
                <a:latin typeface="Arial"/>
                <a:cs typeface="Arial"/>
              </a:rPr>
              <a:t>проекта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620">
                <a:solidFill>
                  <a:srgbClr val="E60000"/>
                </a:solidFill>
                <a:latin typeface="Arial"/>
                <a:cs typeface="Arial"/>
              </a:rPr>
              <a:t>к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90">
                <a:solidFill>
                  <a:srgbClr val="E60000"/>
                </a:solidFill>
                <a:latin typeface="Arial"/>
                <a:cs typeface="Arial"/>
              </a:rPr>
              <a:t>масштабируемой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E60000"/>
                </a:solidFill>
                <a:latin typeface="Arial"/>
                <a:cs typeface="Arial"/>
              </a:rPr>
              <a:t>SaaS-</a:t>
            </a:r>
            <a:r>
              <a:rPr dirty="0" sz="1200" spc="475">
                <a:solidFill>
                  <a:srgbClr val="E60000"/>
                </a:solidFill>
                <a:latin typeface="Arial"/>
                <a:cs typeface="Arial"/>
              </a:rPr>
              <a:t>платформе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28700" y="1571624"/>
            <a:ext cx="2762250" cy="4991100"/>
            <a:chOff x="1028700" y="1571624"/>
            <a:chExt cx="2762250" cy="4991100"/>
          </a:xfrm>
        </p:grpSpPr>
        <p:sp>
          <p:nvSpPr>
            <p:cNvPr id="21" name="object 21" descr=""/>
            <p:cNvSpPr/>
            <p:nvPr/>
          </p:nvSpPr>
          <p:spPr>
            <a:xfrm>
              <a:off x="1028700" y="1571624"/>
              <a:ext cx="2762250" cy="4991100"/>
            </a:xfrm>
            <a:custGeom>
              <a:avLst/>
              <a:gdLst/>
              <a:ahLst/>
              <a:cxnLst/>
              <a:rect l="l" t="t" r="r" b="b"/>
              <a:pathLst>
                <a:path w="2762250" h="4991100">
                  <a:moveTo>
                    <a:pt x="2762249" y="4991099"/>
                  </a:moveTo>
                  <a:lnTo>
                    <a:pt x="0" y="4991099"/>
                  </a:lnTo>
                  <a:lnTo>
                    <a:pt x="0" y="0"/>
                  </a:lnTo>
                  <a:lnTo>
                    <a:pt x="2762249" y="0"/>
                  </a:lnTo>
                  <a:lnTo>
                    <a:pt x="2762249" y="499109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47750" y="1590674"/>
              <a:ext cx="2724150" cy="4953000"/>
            </a:xfrm>
            <a:custGeom>
              <a:avLst/>
              <a:gdLst/>
              <a:ahLst/>
              <a:cxnLst/>
              <a:rect l="l" t="t" r="r" b="b"/>
              <a:pathLst>
                <a:path w="2724150" h="4953000">
                  <a:moveTo>
                    <a:pt x="0" y="0"/>
                  </a:moveTo>
                  <a:lnTo>
                    <a:pt x="2724149" y="0"/>
                  </a:lnTo>
                  <a:lnTo>
                    <a:pt x="2724149" y="4952999"/>
                  </a:lnTo>
                  <a:lnTo>
                    <a:pt x="0" y="4952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10184" y="2348503"/>
              <a:ext cx="999490" cy="250190"/>
            </a:xfrm>
            <a:custGeom>
              <a:avLst/>
              <a:gdLst/>
              <a:ahLst/>
              <a:cxnLst/>
              <a:rect l="l" t="t" r="r" b="b"/>
              <a:pathLst>
                <a:path w="999489" h="250189">
                  <a:moveTo>
                    <a:pt x="999281" y="249820"/>
                  </a:moveTo>
                  <a:lnTo>
                    <a:pt x="0" y="249820"/>
                  </a:lnTo>
                  <a:lnTo>
                    <a:pt x="499640" y="0"/>
                  </a:lnTo>
                  <a:lnTo>
                    <a:pt x="999281" y="24982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10181" y="2598330"/>
              <a:ext cx="999490" cy="899794"/>
            </a:xfrm>
            <a:custGeom>
              <a:avLst/>
              <a:gdLst/>
              <a:ahLst/>
              <a:cxnLst/>
              <a:rect l="l" t="t" r="r" b="b"/>
              <a:pathLst>
                <a:path w="999489" h="899795">
                  <a:moveTo>
                    <a:pt x="999274" y="499643"/>
                  </a:moveTo>
                  <a:lnTo>
                    <a:pt x="849388" y="499643"/>
                  </a:lnTo>
                  <a:lnTo>
                    <a:pt x="849388" y="0"/>
                  </a:lnTo>
                  <a:lnTo>
                    <a:pt x="699490" y="0"/>
                  </a:lnTo>
                  <a:lnTo>
                    <a:pt x="699490" y="499643"/>
                  </a:lnTo>
                  <a:lnTo>
                    <a:pt x="569582" y="499643"/>
                  </a:lnTo>
                  <a:lnTo>
                    <a:pt x="569582" y="0"/>
                  </a:lnTo>
                  <a:lnTo>
                    <a:pt x="419696" y="0"/>
                  </a:lnTo>
                  <a:lnTo>
                    <a:pt x="419696" y="499643"/>
                  </a:lnTo>
                  <a:lnTo>
                    <a:pt x="299783" y="499643"/>
                  </a:lnTo>
                  <a:lnTo>
                    <a:pt x="299783" y="0"/>
                  </a:lnTo>
                  <a:lnTo>
                    <a:pt x="149885" y="0"/>
                  </a:lnTo>
                  <a:lnTo>
                    <a:pt x="149885" y="499643"/>
                  </a:lnTo>
                  <a:lnTo>
                    <a:pt x="0" y="499643"/>
                  </a:lnTo>
                  <a:lnTo>
                    <a:pt x="0" y="899350"/>
                  </a:lnTo>
                  <a:lnTo>
                    <a:pt x="999274" y="899350"/>
                  </a:lnTo>
                  <a:lnTo>
                    <a:pt x="999274" y="499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94916" y="2006600"/>
            <a:ext cx="20256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</a:tabLst>
            </a:pPr>
            <a:r>
              <a:rPr dirty="0" sz="1050" spc="420">
                <a:solidFill>
                  <a:srgbClr val="E60000"/>
                </a:solidFill>
                <a:latin typeface="Arial"/>
                <a:cs typeface="Arial"/>
              </a:rPr>
              <a:t>Пилотный</a:t>
            </a:r>
            <a:r>
              <a:rPr dirty="0" sz="10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050" spc="509">
                <a:solidFill>
                  <a:srgbClr val="E60000"/>
                </a:solidFill>
                <a:latin typeface="Arial"/>
                <a:cs typeface="Arial"/>
              </a:rPr>
              <a:t>запуск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257299" y="4095749"/>
            <a:ext cx="2305050" cy="2095500"/>
          </a:xfrm>
          <a:custGeom>
            <a:avLst/>
            <a:gdLst/>
            <a:ahLst/>
            <a:cxnLst/>
            <a:rect l="l" t="t" r="r" b="b"/>
            <a:pathLst>
              <a:path w="2305050" h="2095500">
                <a:moveTo>
                  <a:pt x="2263740" y="2095499"/>
                </a:moveTo>
                <a:lnTo>
                  <a:pt x="41309" y="2095499"/>
                </a:lnTo>
                <a:lnTo>
                  <a:pt x="35234" y="2094290"/>
                </a:lnTo>
                <a:lnTo>
                  <a:pt x="1208" y="2060265"/>
                </a:lnTo>
                <a:lnTo>
                  <a:pt x="0" y="2054190"/>
                </a:lnTo>
                <a:lnTo>
                  <a:pt x="0" y="20478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2263740" y="0"/>
                </a:lnTo>
                <a:lnTo>
                  <a:pt x="2299007" y="23564"/>
                </a:lnTo>
                <a:lnTo>
                  <a:pt x="2305049" y="41309"/>
                </a:lnTo>
                <a:lnTo>
                  <a:pt x="2305049" y="2054190"/>
                </a:lnTo>
                <a:lnTo>
                  <a:pt x="2281484" y="2089457"/>
                </a:lnTo>
                <a:lnTo>
                  <a:pt x="2269815" y="2094290"/>
                </a:lnTo>
                <a:lnTo>
                  <a:pt x="2263740" y="2095499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385540" y="43497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633339" y="4191634"/>
            <a:ext cx="11690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390">
                <a:solidFill>
                  <a:srgbClr val="FFFFFF"/>
                </a:solidFill>
                <a:latin typeface="Arial"/>
                <a:cs typeface="Arial"/>
              </a:rPr>
              <a:t>Бесплатная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интеграция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85540" y="48355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633339" y="4677409"/>
            <a:ext cx="13976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395">
                <a:solidFill>
                  <a:srgbClr val="FFFFFF"/>
                </a:solidFill>
                <a:latin typeface="Arial"/>
                <a:cs typeface="Arial"/>
              </a:rPr>
              <a:t>Тестирование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функций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385540" y="53308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633339" y="5163184"/>
            <a:ext cx="15119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355">
                <a:solidFill>
                  <a:srgbClr val="FFFFFF"/>
                </a:solidFill>
                <a:latin typeface="Arial"/>
                <a:cs typeface="Arial"/>
              </a:rPr>
              <a:t>Сбор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95">
                <a:solidFill>
                  <a:srgbClr val="FFFFFF"/>
                </a:solidFill>
                <a:latin typeface="Arial"/>
                <a:cs typeface="Arial"/>
              </a:rPr>
              <a:t>обратной </a:t>
            </a:r>
            <a:r>
              <a:rPr dirty="0" sz="900" spc="420">
                <a:solidFill>
                  <a:srgbClr val="FFFFFF"/>
                </a:solidFill>
                <a:latin typeface="Arial"/>
                <a:cs typeface="Arial"/>
              </a:rPr>
              <a:t>связи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85540" y="574992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633339" y="5759449"/>
            <a:ext cx="1397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15">
                <a:solidFill>
                  <a:srgbClr val="FFFFFF"/>
                </a:solidFill>
                <a:latin typeface="Arial"/>
                <a:cs typeface="Arial"/>
              </a:rPr>
              <a:t>+25%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доноров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52475" y="1379922"/>
            <a:ext cx="2114550" cy="45847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7272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1360"/>
              </a:spcBef>
              <a:tabLst>
                <a:tab pos="902335" algn="l"/>
                <a:tab pos="1359535" algn="l"/>
              </a:tabLst>
            </a:pP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ЭТАП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67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265">
                <a:solidFill>
                  <a:srgbClr val="FFFFFF"/>
                </a:solidFill>
                <a:latin typeface="Arial"/>
                <a:cs typeface="Arial"/>
              </a:rPr>
              <a:t>МИФИ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4714874" y="1571624"/>
            <a:ext cx="2762250" cy="4991100"/>
            <a:chOff x="4714874" y="1571624"/>
            <a:chExt cx="2762250" cy="4991100"/>
          </a:xfrm>
        </p:grpSpPr>
        <p:sp>
          <p:nvSpPr>
            <p:cNvPr id="37" name="object 37" descr=""/>
            <p:cNvSpPr/>
            <p:nvPr/>
          </p:nvSpPr>
          <p:spPr>
            <a:xfrm>
              <a:off x="4733924" y="1590674"/>
              <a:ext cx="2724150" cy="4953000"/>
            </a:xfrm>
            <a:custGeom>
              <a:avLst/>
              <a:gdLst/>
              <a:ahLst/>
              <a:cxnLst/>
              <a:rect l="l" t="t" r="r" b="b"/>
              <a:pathLst>
                <a:path w="2724150" h="4953000">
                  <a:moveTo>
                    <a:pt x="0" y="0"/>
                  </a:moveTo>
                  <a:lnTo>
                    <a:pt x="2724149" y="0"/>
                  </a:lnTo>
                  <a:lnTo>
                    <a:pt x="2724149" y="4952999"/>
                  </a:lnTo>
                  <a:lnTo>
                    <a:pt x="0" y="4952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905487" y="2084831"/>
              <a:ext cx="381000" cy="1047750"/>
            </a:xfrm>
            <a:custGeom>
              <a:avLst/>
              <a:gdLst/>
              <a:ahLst/>
              <a:cxnLst/>
              <a:rect l="l" t="t" r="r" b="b"/>
              <a:pathLst>
                <a:path w="381000" h="1047750">
                  <a:moveTo>
                    <a:pt x="381000" y="285750"/>
                  </a:moveTo>
                  <a:lnTo>
                    <a:pt x="190500" y="0"/>
                  </a:lnTo>
                  <a:lnTo>
                    <a:pt x="0" y="285750"/>
                  </a:lnTo>
                  <a:lnTo>
                    <a:pt x="0" y="1047750"/>
                  </a:lnTo>
                  <a:lnTo>
                    <a:pt x="381000" y="1047750"/>
                  </a:lnTo>
                  <a:lnTo>
                    <a:pt x="381000" y="285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499" y="2561081"/>
              <a:ext cx="190499" cy="19049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5667362" y="3275456"/>
              <a:ext cx="857250" cy="238125"/>
            </a:xfrm>
            <a:custGeom>
              <a:avLst/>
              <a:gdLst/>
              <a:ahLst/>
              <a:cxnLst/>
              <a:rect l="l" t="t" r="r" b="b"/>
              <a:pathLst>
                <a:path w="857250" h="238125">
                  <a:moveTo>
                    <a:pt x="142875" y="0"/>
                  </a:moveTo>
                  <a:lnTo>
                    <a:pt x="0" y="0"/>
                  </a:lnTo>
                  <a:lnTo>
                    <a:pt x="0" y="238125"/>
                  </a:lnTo>
                  <a:lnTo>
                    <a:pt x="142875" y="238125"/>
                  </a:lnTo>
                  <a:lnTo>
                    <a:pt x="142875" y="0"/>
                  </a:lnTo>
                  <a:close/>
                </a:path>
                <a:path w="857250" h="238125">
                  <a:moveTo>
                    <a:pt x="857250" y="0"/>
                  </a:moveTo>
                  <a:lnTo>
                    <a:pt x="714375" y="0"/>
                  </a:lnTo>
                  <a:lnTo>
                    <a:pt x="714375" y="238125"/>
                  </a:lnTo>
                  <a:lnTo>
                    <a:pt x="857250" y="238125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953124" y="3491296"/>
              <a:ext cx="285750" cy="208915"/>
            </a:xfrm>
            <a:custGeom>
              <a:avLst/>
              <a:gdLst/>
              <a:ahLst/>
              <a:cxnLst/>
              <a:rect l="l" t="t" r="r" b="b"/>
              <a:pathLst>
                <a:path w="285750" h="208914">
                  <a:moveTo>
                    <a:pt x="285749" y="208328"/>
                  </a:moveTo>
                  <a:lnTo>
                    <a:pt x="0" y="208328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208328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000749" y="3699624"/>
              <a:ext cx="190500" cy="156845"/>
            </a:xfrm>
            <a:custGeom>
              <a:avLst/>
              <a:gdLst/>
              <a:ahLst/>
              <a:cxnLst/>
              <a:rect l="l" t="t" r="r" b="b"/>
              <a:pathLst>
                <a:path w="190500" h="156845">
                  <a:moveTo>
                    <a:pt x="190499" y="156246"/>
                  </a:moveTo>
                  <a:lnTo>
                    <a:pt x="0" y="156246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156246"/>
                  </a:lnTo>
                  <a:close/>
                </a:path>
              </a:pathLst>
            </a:custGeom>
            <a:solidFill>
              <a:srgbClr val="FFEB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416400" y="2006600"/>
            <a:ext cx="13589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20">
                <a:solidFill>
                  <a:srgbClr val="E60000"/>
                </a:solidFill>
                <a:latin typeface="Arial"/>
                <a:cs typeface="Arial"/>
              </a:rPr>
              <a:t>Расширение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073649" y="43497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321448" y="4191634"/>
            <a:ext cx="17405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500">
                <a:solidFill>
                  <a:srgbClr val="FFFFFF"/>
                </a:solidFill>
                <a:latin typeface="Arial"/>
                <a:cs typeface="Arial"/>
              </a:rPr>
              <a:t>3-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900" spc="19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партнерских </a:t>
            </a:r>
            <a:r>
              <a:rPr dirty="0" sz="900" spc="425">
                <a:solidFill>
                  <a:srgbClr val="FFFFFF"/>
                </a:solidFill>
                <a:latin typeface="Arial"/>
                <a:cs typeface="Arial"/>
              </a:rPr>
              <a:t>вузов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073649" y="48355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073649" y="52546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073649" y="56070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321448" y="4677409"/>
            <a:ext cx="162623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9380">
              <a:lnSpc>
                <a:spcPct val="152800"/>
              </a:lnSpc>
              <a:spcBef>
                <a:spcPts val="100"/>
              </a:spcBef>
            </a:pPr>
            <a:r>
              <a:rPr dirty="0" sz="900" spc="405">
                <a:solidFill>
                  <a:srgbClr val="FFFFFF"/>
                </a:solidFill>
                <a:latin typeface="Arial"/>
                <a:cs typeface="Arial"/>
              </a:rPr>
              <a:t>Настройка</a:t>
            </a:r>
            <a:r>
              <a:rPr dirty="0" sz="900" spc="21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65">
                <a:solidFill>
                  <a:srgbClr val="FFFFFF"/>
                </a:solidFill>
                <a:latin typeface="Arial"/>
                <a:cs typeface="Arial"/>
              </a:rPr>
              <a:t>под </a:t>
            </a:r>
            <a:r>
              <a:rPr dirty="0" sz="900" spc="409">
                <a:solidFill>
                  <a:srgbClr val="FFFFFF"/>
                </a:solidFill>
                <a:latin typeface="Arial"/>
                <a:cs typeface="Arial"/>
              </a:rPr>
              <a:t>клиента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2780"/>
              </a:lnSpc>
            </a:pP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B2U/B2N</a:t>
            </a:r>
            <a:r>
              <a:rPr dirty="0" sz="90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модель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Разовый</a:t>
            </a:r>
            <a:r>
              <a:rPr dirty="0" sz="900" spc="2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платеж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733850" y="1419224"/>
            <a:ext cx="2724150" cy="41910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050"/>
              </a:spcBef>
              <a:tabLst>
                <a:tab pos="904240" algn="l"/>
                <a:tab pos="1361440" algn="l"/>
              </a:tabLst>
            </a:pP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ЭТАП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67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409">
                <a:solidFill>
                  <a:srgbClr val="FFFFFF"/>
                </a:solidFill>
                <a:latin typeface="Arial"/>
                <a:cs typeface="Arial"/>
              </a:rPr>
              <a:t>ВУЗЫ/НКО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9350620" y="2326141"/>
            <a:ext cx="953135" cy="74930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  <a:tabLst>
                <a:tab pos="374650" algn="l"/>
                <a:tab pos="736600" algn="l"/>
              </a:tabLst>
            </a:pPr>
            <a:r>
              <a:rPr dirty="0" sz="1600" spc="655">
                <a:latin typeface="Arial"/>
                <a:cs typeface="Arial"/>
              </a:rPr>
              <a:t>$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665">
                <a:latin typeface="Arial"/>
                <a:cs typeface="Arial"/>
              </a:rPr>
              <a:t>$</a:t>
            </a:r>
            <a:r>
              <a:rPr dirty="0" sz="1600">
                <a:latin typeface="Arial"/>
                <a:cs typeface="Arial"/>
              </a:rPr>
              <a:t>	</a:t>
            </a:r>
            <a:r>
              <a:rPr dirty="0" sz="1600" spc="66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965"/>
              </a:spcBef>
              <a:tabLst>
                <a:tab pos="375920" algn="l"/>
                <a:tab pos="738505" algn="l"/>
              </a:tabLst>
            </a:pPr>
            <a:r>
              <a:rPr dirty="0" sz="1550" spc="670">
                <a:latin typeface="Arial"/>
                <a:cs typeface="Arial"/>
              </a:rPr>
              <a:t>$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655">
                <a:latin typeface="Arial"/>
                <a:cs typeface="Arial"/>
              </a:rPr>
              <a:t>$</a:t>
            </a:r>
            <a:r>
              <a:rPr dirty="0" sz="1550">
                <a:latin typeface="Arial"/>
                <a:cs typeface="Arial"/>
              </a:rPr>
              <a:t>	</a:t>
            </a:r>
            <a:r>
              <a:rPr dirty="0" sz="1550" spc="640">
                <a:latin typeface="Arial"/>
                <a:cs typeface="Arial"/>
              </a:rPr>
              <a:t>$</a:t>
            </a:r>
            <a:endParaRPr sz="1550">
              <a:latin typeface="Arial"/>
              <a:cs typeface="Arial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9401174" y="3162299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76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9314060" y="3230302"/>
            <a:ext cx="939800" cy="4089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0" spc="-720" b="0">
                <a:solidFill>
                  <a:srgbClr val="E60000"/>
                </a:solidFill>
                <a:latin typeface="OPTICopperplate Heavy"/>
                <a:cs typeface="OPTICopperplate Heavy"/>
              </a:rPr>
              <a:t>SaaS</a:t>
            </a:r>
            <a:endParaRPr sz="2500">
              <a:latin typeface="OPTICopperplate Heavy"/>
              <a:cs typeface="OPTICopperplate Heavy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771135" y="2006600"/>
            <a:ext cx="20256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25">
                <a:solidFill>
                  <a:srgbClr val="E60000"/>
                </a:solidFill>
                <a:latin typeface="Arial"/>
                <a:cs typeface="Arial"/>
              </a:rPr>
              <a:t>Масштабирование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8629650" y="4095749"/>
            <a:ext cx="2305050" cy="2238375"/>
          </a:xfrm>
          <a:custGeom>
            <a:avLst/>
            <a:gdLst/>
            <a:ahLst/>
            <a:cxnLst/>
            <a:rect l="l" t="t" r="r" b="b"/>
            <a:pathLst>
              <a:path w="2305050" h="2238375">
                <a:moveTo>
                  <a:pt x="2263740" y="2238374"/>
                </a:moveTo>
                <a:lnTo>
                  <a:pt x="41309" y="2238374"/>
                </a:lnTo>
                <a:lnTo>
                  <a:pt x="35234" y="2237165"/>
                </a:lnTo>
                <a:lnTo>
                  <a:pt x="1208" y="2203139"/>
                </a:lnTo>
                <a:lnTo>
                  <a:pt x="0" y="2197064"/>
                </a:lnTo>
                <a:lnTo>
                  <a:pt x="0" y="2190749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2263740" y="0"/>
                </a:lnTo>
                <a:lnTo>
                  <a:pt x="2299007" y="23564"/>
                </a:lnTo>
                <a:lnTo>
                  <a:pt x="2305049" y="41309"/>
                </a:lnTo>
                <a:lnTo>
                  <a:pt x="2305049" y="2197064"/>
                </a:lnTo>
                <a:lnTo>
                  <a:pt x="2281484" y="2232331"/>
                </a:lnTo>
                <a:lnTo>
                  <a:pt x="2269815" y="2237165"/>
                </a:lnTo>
                <a:lnTo>
                  <a:pt x="2263740" y="2238374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8761759" y="434975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009558" y="4191634"/>
            <a:ext cx="10547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Облачная </a:t>
            </a:r>
            <a:r>
              <a:rPr dirty="0" sz="900" spc="355">
                <a:solidFill>
                  <a:srgbClr val="FFFFFF"/>
                </a:solidFill>
                <a:latin typeface="Arial"/>
                <a:cs typeface="Arial"/>
              </a:rPr>
              <a:t>платформа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761759" y="48355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9009558" y="4677409"/>
            <a:ext cx="10547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325">
                <a:solidFill>
                  <a:srgbClr val="FFFFFF"/>
                </a:solidFill>
                <a:latin typeface="Arial"/>
                <a:cs typeface="Arial"/>
              </a:rPr>
              <a:t>Тарифы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dirty="0" sz="900" spc="365">
                <a:solidFill>
                  <a:srgbClr val="FFFFFF"/>
                </a:solidFill>
                <a:latin typeface="Arial"/>
                <a:cs typeface="Arial"/>
              </a:rPr>
              <a:t>донорам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761759" y="533082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009558" y="5163184"/>
            <a:ext cx="105473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800"/>
              </a:lnSpc>
              <a:spcBef>
                <a:spcPts val="100"/>
              </a:spcBef>
            </a:pPr>
            <a:r>
              <a:rPr dirty="0" sz="900" spc="405">
                <a:solidFill>
                  <a:srgbClr val="FFFFFF"/>
                </a:solidFill>
                <a:latin typeface="Arial"/>
                <a:cs typeface="Arial"/>
              </a:rPr>
              <a:t>4900₽/мес </a:t>
            </a: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базовый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761759" y="581659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20">
                <a:solidFill>
                  <a:srgbClr val="E60000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009558" y="5668009"/>
            <a:ext cx="1169035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для </a:t>
            </a:r>
            <a:r>
              <a:rPr dirty="0" sz="900" spc="409">
                <a:solidFill>
                  <a:srgbClr val="FFFFFF"/>
                </a:solidFill>
                <a:latin typeface="Arial"/>
                <a:cs typeface="Arial"/>
              </a:rPr>
              <a:t>интеграций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724825" y="1419224"/>
            <a:ext cx="2114550" cy="41910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050"/>
              </a:spcBef>
              <a:tabLst>
                <a:tab pos="906144" algn="l"/>
                <a:tab pos="1363345" algn="l"/>
              </a:tabLst>
            </a:pP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ЭТАП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670">
                <a:solidFill>
                  <a:srgbClr val="FFFFFF"/>
                </a:solidFill>
                <a:latin typeface="Arial"/>
                <a:cs typeface="Arial"/>
              </a:rPr>
              <a:t>3: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380">
                <a:solidFill>
                  <a:srgbClr val="FFFFFF"/>
                </a:solidFill>
                <a:latin typeface="Arial"/>
                <a:cs typeface="Arial"/>
              </a:rPr>
              <a:t>SAAS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3964381" y="2905797"/>
            <a:ext cx="567690" cy="189230"/>
          </a:xfrm>
          <a:custGeom>
            <a:avLst/>
            <a:gdLst/>
            <a:ahLst/>
            <a:cxnLst/>
            <a:rect l="l" t="t" r="r" b="b"/>
            <a:pathLst>
              <a:path w="567689" h="189230">
                <a:moveTo>
                  <a:pt x="567524" y="94576"/>
                </a:moveTo>
                <a:lnTo>
                  <a:pt x="416191" y="0"/>
                </a:lnTo>
                <a:lnTo>
                  <a:pt x="416191" y="56743"/>
                </a:lnTo>
                <a:lnTo>
                  <a:pt x="0" y="56743"/>
                </a:lnTo>
                <a:lnTo>
                  <a:pt x="0" y="132422"/>
                </a:lnTo>
                <a:lnTo>
                  <a:pt x="416191" y="132422"/>
                </a:lnTo>
                <a:lnTo>
                  <a:pt x="416191" y="189166"/>
                </a:lnTo>
                <a:lnTo>
                  <a:pt x="567524" y="94576"/>
                </a:lnTo>
                <a:close/>
              </a:path>
            </a:pathLst>
          </a:custGeom>
          <a:solidFill>
            <a:srgbClr val="E60000">
              <a:alpha val="83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7660081" y="2905797"/>
            <a:ext cx="567690" cy="189230"/>
          </a:xfrm>
          <a:custGeom>
            <a:avLst/>
            <a:gdLst/>
            <a:ahLst/>
            <a:cxnLst/>
            <a:rect l="l" t="t" r="r" b="b"/>
            <a:pathLst>
              <a:path w="567690" h="189230">
                <a:moveTo>
                  <a:pt x="567524" y="94576"/>
                </a:moveTo>
                <a:lnTo>
                  <a:pt x="416191" y="0"/>
                </a:lnTo>
                <a:lnTo>
                  <a:pt x="416191" y="56743"/>
                </a:lnTo>
                <a:lnTo>
                  <a:pt x="0" y="56743"/>
                </a:lnTo>
                <a:lnTo>
                  <a:pt x="0" y="132422"/>
                </a:lnTo>
                <a:lnTo>
                  <a:pt x="416191" y="132422"/>
                </a:lnTo>
                <a:lnTo>
                  <a:pt x="416191" y="189166"/>
                </a:lnTo>
                <a:lnTo>
                  <a:pt x="567524" y="94576"/>
                </a:lnTo>
                <a:close/>
              </a:path>
            </a:pathLst>
          </a:custGeom>
          <a:solidFill>
            <a:srgbClr val="E60000">
              <a:alpha val="8395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" name="object 67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68" name="object 68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45321" y="469071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4">
                <a:moveTo>
                  <a:pt x="90557" y="90557"/>
                </a:moveTo>
                <a:lnTo>
                  <a:pt x="0" y="90557"/>
                </a:lnTo>
                <a:lnTo>
                  <a:pt x="0" y="0"/>
                </a:lnTo>
                <a:lnTo>
                  <a:pt x="90557" y="0"/>
                </a:lnTo>
                <a:lnTo>
                  <a:pt x="90557" y="90557"/>
                </a:lnTo>
                <a:close/>
              </a:path>
            </a:pathLst>
          </a:custGeom>
          <a:solidFill>
            <a:srgbClr val="E60000">
              <a:alpha val="988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98399" y="1422149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4">
                <a:moveTo>
                  <a:pt x="89400" y="89400"/>
                </a:moveTo>
                <a:lnTo>
                  <a:pt x="0" y="89400"/>
                </a:lnTo>
                <a:lnTo>
                  <a:pt x="0" y="0"/>
                </a:lnTo>
                <a:lnTo>
                  <a:pt x="89400" y="0"/>
                </a:lnTo>
                <a:lnTo>
                  <a:pt x="89400" y="89400"/>
                </a:lnTo>
                <a:close/>
              </a:path>
            </a:pathLst>
          </a:custGeom>
          <a:solidFill>
            <a:srgbClr val="E60000">
              <a:alpha val="973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46807" y="2851807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30" h="87630">
                <a:moveTo>
                  <a:pt x="87585" y="87585"/>
                </a:moveTo>
                <a:lnTo>
                  <a:pt x="0" y="87585"/>
                </a:lnTo>
                <a:lnTo>
                  <a:pt x="0" y="0"/>
                </a:lnTo>
                <a:lnTo>
                  <a:pt x="87585" y="0"/>
                </a:lnTo>
                <a:lnTo>
                  <a:pt x="87585" y="87585"/>
                </a:lnTo>
                <a:close/>
              </a:path>
            </a:pathLst>
          </a:custGeom>
          <a:solidFill>
            <a:srgbClr val="E60000">
              <a:alpha val="949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53151" y="380565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896" y="84896"/>
                </a:moveTo>
                <a:lnTo>
                  <a:pt x="0" y="84896"/>
                </a:lnTo>
                <a:lnTo>
                  <a:pt x="0" y="0"/>
                </a:lnTo>
                <a:lnTo>
                  <a:pt x="84896" y="0"/>
                </a:lnTo>
                <a:lnTo>
                  <a:pt x="84896" y="84896"/>
                </a:lnTo>
                <a:close/>
              </a:path>
            </a:pathLst>
          </a:custGeom>
          <a:solidFill>
            <a:srgbClr val="E60000">
              <a:alpha val="914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08390" y="950091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1017" y="81017"/>
                </a:moveTo>
                <a:lnTo>
                  <a:pt x="0" y="81017"/>
                </a:lnTo>
                <a:lnTo>
                  <a:pt x="0" y="0"/>
                </a:lnTo>
                <a:lnTo>
                  <a:pt x="81017" y="0"/>
                </a:lnTo>
                <a:lnTo>
                  <a:pt x="81017" y="81017"/>
                </a:lnTo>
                <a:close/>
              </a:path>
            </a:pathLst>
          </a:custGeom>
          <a:solidFill>
            <a:srgbClr val="E60000">
              <a:alpha val="863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63609" y="285780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5581" y="75581"/>
                </a:moveTo>
                <a:lnTo>
                  <a:pt x="0" y="75581"/>
                </a:lnTo>
                <a:lnTo>
                  <a:pt x="0" y="0"/>
                </a:lnTo>
                <a:lnTo>
                  <a:pt x="75581" y="0"/>
                </a:lnTo>
                <a:lnTo>
                  <a:pt x="75581" y="75581"/>
                </a:lnTo>
                <a:close/>
              </a:path>
            </a:pathLst>
          </a:custGeom>
          <a:solidFill>
            <a:srgbClr val="E60000">
              <a:alpha val="791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14495" y="4766195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5" h="69214">
                <a:moveTo>
                  <a:pt x="68807" y="68807"/>
                </a:moveTo>
                <a:lnTo>
                  <a:pt x="0" y="68807"/>
                </a:lnTo>
                <a:lnTo>
                  <a:pt x="0" y="0"/>
                </a:lnTo>
                <a:lnTo>
                  <a:pt x="68807" y="0"/>
                </a:lnTo>
                <a:lnTo>
                  <a:pt x="68807" y="68807"/>
                </a:lnTo>
                <a:close/>
              </a:path>
            </a:pathLst>
          </a:custGeom>
          <a:solidFill>
            <a:srgbClr val="E60000">
              <a:alpha val="702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16540" y="5721541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117" y="63117"/>
                </a:moveTo>
                <a:lnTo>
                  <a:pt x="0" y="63117"/>
                </a:lnTo>
                <a:lnTo>
                  <a:pt x="0" y="0"/>
                </a:lnTo>
                <a:lnTo>
                  <a:pt x="63117" y="0"/>
                </a:lnTo>
                <a:lnTo>
                  <a:pt x="63117" y="63117"/>
                </a:lnTo>
                <a:close/>
              </a:path>
            </a:pathLst>
          </a:custGeom>
          <a:solidFill>
            <a:srgbClr val="E60000">
              <a:alpha val="628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49262" y="75376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09">
                <a:moveTo>
                  <a:pt x="17883" y="130775"/>
                </a:moveTo>
                <a:lnTo>
                  <a:pt x="0" y="17883"/>
                </a:lnTo>
                <a:lnTo>
                  <a:pt x="112892" y="0"/>
                </a:lnTo>
                <a:lnTo>
                  <a:pt x="130775" y="112892"/>
                </a:lnTo>
                <a:lnTo>
                  <a:pt x="17883" y="130775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627815" y="188386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4">
                <a:moveTo>
                  <a:pt x="58185" y="156567"/>
                </a:moveTo>
                <a:lnTo>
                  <a:pt x="0" y="58185"/>
                </a:lnTo>
                <a:lnTo>
                  <a:pt x="98381" y="0"/>
                </a:lnTo>
                <a:lnTo>
                  <a:pt x="156567" y="98381"/>
                </a:lnTo>
                <a:lnTo>
                  <a:pt x="58185" y="156567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05715" y="4263215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5" h="160654">
                <a:moveTo>
                  <a:pt x="90316" y="160369"/>
                </a:moveTo>
                <a:lnTo>
                  <a:pt x="0" y="90316"/>
                </a:lnTo>
                <a:lnTo>
                  <a:pt x="70053" y="0"/>
                </a:lnTo>
                <a:lnTo>
                  <a:pt x="160369" y="70053"/>
                </a:lnTo>
                <a:lnTo>
                  <a:pt x="90316" y="16036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302025" y="3909312"/>
            <a:ext cx="1905000" cy="1657350"/>
            <a:chOff x="8302025" y="3909312"/>
            <a:chExt cx="1905000" cy="1657350"/>
          </a:xfrm>
        </p:grpSpPr>
        <p:sp>
          <p:nvSpPr>
            <p:cNvPr id="14" name="object 14" descr=""/>
            <p:cNvSpPr/>
            <p:nvPr/>
          </p:nvSpPr>
          <p:spPr>
            <a:xfrm>
              <a:off x="9206525" y="5225075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40" h="142239">
                  <a:moveTo>
                    <a:pt x="109762" y="141648"/>
                  </a:moveTo>
                  <a:lnTo>
                    <a:pt x="0" y="109762"/>
                  </a:lnTo>
                  <a:lnTo>
                    <a:pt x="31886" y="0"/>
                  </a:lnTo>
                  <a:lnTo>
                    <a:pt x="141648" y="31886"/>
                  </a:lnTo>
                  <a:lnTo>
                    <a:pt x="109762" y="141648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929729" y="4108381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613241" y="649593"/>
                  </a:moveTo>
                  <a:lnTo>
                    <a:pt x="36351" y="649593"/>
                  </a:lnTo>
                  <a:lnTo>
                    <a:pt x="31005" y="648529"/>
                  </a:lnTo>
                  <a:lnTo>
                    <a:pt x="1063" y="618587"/>
                  </a:lnTo>
                  <a:lnTo>
                    <a:pt x="0" y="613241"/>
                  </a:lnTo>
                  <a:lnTo>
                    <a:pt x="0" y="607683"/>
                  </a:lnTo>
                  <a:lnTo>
                    <a:pt x="0" y="36351"/>
                  </a:lnTo>
                  <a:lnTo>
                    <a:pt x="31005" y="1063"/>
                  </a:lnTo>
                  <a:lnTo>
                    <a:pt x="36351" y="0"/>
                  </a:lnTo>
                  <a:lnTo>
                    <a:pt x="613241" y="0"/>
                  </a:lnTo>
                  <a:lnTo>
                    <a:pt x="648529" y="31005"/>
                  </a:lnTo>
                  <a:lnTo>
                    <a:pt x="649593" y="36351"/>
                  </a:lnTo>
                  <a:lnTo>
                    <a:pt x="649593" y="613241"/>
                  </a:lnTo>
                  <a:lnTo>
                    <a:pt x="618587" y="648529"/>
                  </a:lnTo>
                  <a:lnTo>
                    <a:pt x="613241" y="649593"/>
                  </a:lnTo>
                  <a:close/>
                </a:path>
              </a:pathLst>
            </a:custGeom>
            <a:solidFill>
              <a:srgbClr val="E81D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929729" y="4108381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0" y="607683"/>
                  </a:moveTo>
                  <a:lnTo>
                    <a:pt x="0" y="41909"/>
                  </a:lnTo>
                  <a:lnTo>
                    <a:pt x="0" y="36351"/>
                  </a:lnTo>
                  <a:lnTo>
                    <a:pt x="1063" y="31005"/>
                  </a:lnTo>
                  <a:lnTo>
                    <a:pt x="3190" y="25871"/>
                  </a:lnTo>
                  <a:lnTo>
                    <a:pt x="5316" y="20736"/>
                  </a:lnTo>
                  <a:lnTo>
                    <a:pt x="8345" y="16204"/>
                  </a:lnTo>
                  <a:lnTo>
                    <a:pt x="12274" y="12274"/>
                  </a:lnTo>
                  <a:lnTo>
                    <a:pt x="16204" y="8345"/>
                  </a:lnTo>
                  <a:lnTo>
                    <a:pt x="20736" y="5316"/>
                  </a:lnTo>
                  <a:lnTo>
                    <a:pt x="25871" y="3190"/>
                  </a:lnTo>
                  <a:lnTo>
                    <a:pt x="31005" y="1063"/>
                  </a:lnTo>
                  <a:lnTo>
                    <a:pt x="36351" y="0"/>
                  </a:lnTo>
                  <a:lnTo>
                    <a:pt x="41909" y="0"/>
                  </a:lnTo>
                  <a:lnTo>
                    <a:pt x="607683" y="0"/>
                  </a:lnTo>
                  <a:lnTo>
                    <a:pt x="613241" y="0"/>
                  </a:lnTo>
                  <a:lnTo>
                    <a:pt x="618587" y="1063"/>
                  </a:lnTo>
                  <a:lnTo>
                    <a:pt x="646402" y="25871"/>
                  </a:lnTo>
                  <a:lnTo>
                    <a:pt x="648529" y="31005"/>
                  </a:lnTo>
                  <a:lnTo>
                    <a:pt x="649593" y="36351"/>
                  </a:lnTo>
                  <a:lnTo>
                    <a:pt x="649593" y="41909"/>
                  </a:lnTo>
                  <a:lnTo>
                    <a:pt x="649593" y="607683"/>
                  </a:lnTo>
                  <a:lnTo>
                    <a:pt x="628856" y="644276"/>
                  </a:lnTo>
                  <a:lnTo>
                    <a:pt x="607683" y="649593"/>
                  </a:lnTo>
                  <a:lnTo>
                    <a:pt x="41909" y="649593"/>
                  </a:lnTo>
                  <a:lnTo>
                    <a:pt x="36351" y="649593"/>
                  </a:lnTo>
                  <a:lnTo>
                    <a:pt x="31005" y="648529"/>
                  </a:lnTo>
                  <a:lnTo>
                    <a:pt x="25871" y="646402"/>
                  </a:lnTo>
                  <a:lnTo>
                    <a:pt x="20736" y="644276"/>
                  </a:lnTo>
                  <a:lnTo>
                    <a:pt x="0" y="613241"/>
                  </a:lnTo>
                  <a:lnTo>
                    <a:pt x="0" y="607683"/>
                  </a:lnTo>
                  <a:close/>
                </a:path>
              </a:pathLst>
            </a:custGeom>
            <a:ln w="20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063444" y="3909313"/>
              <a:ext cx="419100" cy="775335"/>
            </a:xfrm>
            <a:custGeom>
              <a:avLst/>
              <a:gdLst/>
              <a:ahLst/>
              <a:cxnLst/>
              <a:rect l="l" t="t" r="r" b="b"/>
              <a:pathLst>
                <a:path w="419100" h="775335">
                  <a:moveTo>
                    <a:pt x="337515" y="384225"/>
                  </a:moveTo>
                  <a:lnTo>
                    <a:pt x="319747" y="348195"/>
                  </a:lnTo>
                  <a:lnTo>
                    <a:pt x="288569" y="335280"/>
                  </a:lnTo>
                  <a:lnTo>
                    <a:pt x="135013" y="335280"/>
                  </a:lnTo>
                  <a:lnTo>
                    <a:pt x="98971" y="353060"/>
                  </a:lnTo>
                  <a:lnTo>
                    <a:pt x="86067" y="384225"/>
                  </a:lnTo>
                  <a:lnTo>
                    <a:pt x="86067" y="775322"/>
                  </a:lnTo>
                  <a:lnTo>
                    <a:pt x="337515" y="775322"/>
                  </a:lnTo>
                  <a:lnTo>
                    <a:pt x="337515" y="384225"/>
                  </a:lnTo>
                  <a:close/>
                </a:path>
                <a:path w="419100" h="775335">
                  <a:moveTo>
                    <a:pt x="419087" y="314325"/>
                  </a:moveTo>
                  <a:lnTo>
                    <a:pt x="209550" y="0"/>
                  </a:lnTo>
                  <a:lnTo>
                    <a:pt x="0" y="314325"/>
                  </a:lnTo>
                  <a:lnTo>
                    <a:pt x="419087" y="314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149753" y="4642723"/>
              <a:ext cx="209550" cy="314325"/>
            </a:xfrm>
            <a:custGeom>
              <a:avLst/>
              <a:gdLst/>
              <a:ahLst/>
              <a:cxnLst/>
              <a:rect l="l" t="t" r="r" b="b"/>
              <a:pathLst>
                <a:path w="209550" h="314325">
                  <a:moveTo>
                    <a:pt x="167636" y="314319"/>
                  </a:moveTo>
                  <a:lnTo>
                    <a:pt x="41909" y="314319"/>
                  </a:lnTo>
                  <a:lnTo>
                    <a:pt x="0" y="0"/>
                  </a:lnTo>
                  <a:lnTo>
                    <a:pt x="209546" y="0"/>
                  </a:lnTo>
                  <a:lnTo>
                    <a:pt x="167636" y="314319"/>
                  </a:lnTo>
                  <a:close/>
                </a:path>
              </a:pathLst>
            </a:custGeom>
            <a:solidFill>
              <a:srgbClr val="FFA6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306787" y="4885615"/>
              <a:ext cx="1895475" cy="676275"/>
            </a:xfrm>
            <a:custGeom>
              <a:avLst/>
              <a:gdLst/>
              <a:ahLst/>
              <a:cxnLst/>
              <a:rect l="l" t="t" r="r" b="b"/>
              <a:pathLst>
                <a:path w="1895475" h="676275">
                  <a:moveTo>
                    <a:pt x="1874820" y="676274"/>
                  </a:moveTo>
                  <a:lnTo>
                    <a:pt x="20655" y="676274"/>
                  </a:lnTo>
                  <a:lnTo>
                    <a:pt x="17617" y="675670"/>
                  </a:lnTo>
                  <a:lnTo>
                    <a:pt x="0" y="655619"/>
                  </a:lnTo>
                  <a:lnTo>
                    <a:pt x="0" y="652462"/>
                  </a:lnTo>
                  <a:lnTo>
                    <a:pt x="0" y="20654"/>
                  </a:lnTo>
                  <a:lnTo>
                    <a:pt x="20655" y="0"/>
                  </a:lnTo>
                  <a:lnTo>
                    <a:pt x="1874820" y="0"/>
                  </a:lnTo>
                  <a:lnTo>
                    <a:pt x="1895474" y="20654"/>
                  </a:lnTo>
                  <a:lnTo>
                    <a:pt x="1895474" y="655619"/>
                  </a:lnTo>
                  <a:lnTo>
                    <a:pt x="1877857" y="675670"/>
                  </a:lnTo>
                  <a:lnTo>
                    <a:pt x="1874820" y="676274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06787" y="4885615"/>
              <a:ext cx="1895475" cy="676275"/>
            </a:xfrm>
            <a:custGeom>
              <a:avLst/>
              <a:gdLst/>
              <a:ahLst/>
              <a:cxnLst/>
              <a:rect l="l" t="t" r="r" b="b"/>
              <a:pathLst>
                <a:path w="1895475" h="676275">
                  <a:moveTo>
                    <a:pt x="0" y="652462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3" y="17617"/>
                  </a:lnTo>
                  <a:lnTo>
                    <a:pt x="1812" y="14699"/>
                  </a:lnTo>
                  <a:lnTo>
                    <a:pt x="3020" y="11782"/>
                  </a:lnTo>
                  <a:lnTo>
                    <a:pt x="4741" y="9207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1"/>
                  </a:lnTo>
                  <a:lnTo>
                    <a:pt x="14699" y="1812"/>
                  </a:lnTo>
                  <a:lnTo>
                    <a:pt x="17616" y="604"/>
                  </a:lnTo>
                  <a:lnTo>
                    <a:pt x="20655" y="0"/>
                  </a:lnTo>
                  <a:lnTo>
                    <a:pt x="23813" y="0"/>
                  </a:lnTo>
                  <a:lnTo>
                    <a:pt x="1871662" y="0"/>
                  </a:lnTo>
                  <a:lnTo>
                    <a:pt x="1874820" y="0"/>
                  </a:lnTo>
                  <a:lnTo>
                    <a:pt x="1877857" y="604"/>
                  </a:lnTo>
                  <a:lnTo>
                    <a:pt x="1880774" y="1812"/>
                  </a:lnTo>
                  <a:lnTo>
                    <a:pt x="1883691" y="3021"/>
                  </a:lnTo>
                  <a:lnTo>
                    <a:pt x="1895475" y="23812"/>
                  </a:lnTo>
                  <a:lnTo>
                    <a:pt x="1895475" y="652462"/>
                  </a:lnTo>
                  <a:lnTo>
                    <a:pt x="1880774" y="674462"/>
                  </a:lnTo>
                  <a:lnTo>
                    <a:pt x="1877857" y="675670"/>
                  </a:lnTo>
                  <a:lnTo>
                    <a:pt x="1874820" y="676274"/>
                  </a:lnTo>
                  <a:lnTo>
                    <a:pt x="1871662" y="676274"/>
                  </a:lnTo>
                  <a:lnTo>
                    <a:pt x="23813" y="676274"/>
                  </a:lnTo>
                  <a:lnTo>
                    <a:pt x="0" y="655619"/>
                  </a:lnTo>
                  <a:lnTo>
                    <a:pt x="0" y="652462"/>
                  </a:lnTo>
                  <a:close/>
                </a:path>
              </a:pathLst>
            </a:custGeom>
            <a:ln w="952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688" rIns="0" bIns="0" rtlCol="0" vert="horz">
            <a:spAutoFit/>
          </a:bodyPr>
          <a:lstStyle/>
          <a:p>
            <a:pPr marL="3975735">
              <a:lnSpc>
                <a:spcPct val="100000"/>
              </a:lnSpc>
              <a:spcBef>
                <a:spcPts val="115"/>
              </a:spcBef>
            </a:pPr>
            <a:r>
              <a:rPr dirty="0" spc="1155"/>
              <a:t>Спасибо!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3597275" y="1149350"/>
            <a:ext cx="49974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  <a:tab pos="2412365" algn="l"/>
                <a:tab pos="3955415" algn="l"/>
              </a:tabLst>
            </a:pPr>
            <a:r>
              <a:rPr dirty="0" sz="1350" spc="585">
                <a:solidFill>
                  <a:srgbClr val="E60000"/>
                </a:solidFill>
                <a:latin typeface="Arial"/>
                <a:cs typeface="Arial"/>
              </a:rPr>
              <a:t>Включайтесь</a:t>
            </a:r>
            <a:r>
              <a:rPr dirty="0" sz="13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50" spc="580">
                <a:solidFill>
                  <a:srgbClr val="E60000"/>
                </a:solidFill>
                <a:latin typeface="Arial"/>
                <a:cs typeface="Arial"/>
              </a:rPr>
              <a:t>в</a:t>
            </a:r>
            <a:r>
              <a:rPr dirty="0" sz="13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50" spc="610">
                <a:solidFill>
                  <a:srgbClr val="E60000"/>
                </a:solidFill>
                <a:latin typeface="Arial"/>
                <a:cs typeface="Arial"/>
              </a:rPr>
              <a:t>спасение</a:t>
            </a:r>
            <a:r>
              <a:rPr dirty="0" sz="13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50" spc="585">
                <a:solidFill>
                  <a:srgbClr val="E60000"/>
                </a:solidFill>
                <a:latin typeface="Arial"/>
                <a:cs typeface="Arial"/>
              </a:rPr>
              <a:t>жизней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729775" y="4099384"/>
            <a:ext cx="1905000" cy="1467485"/>
            <a:chOff x="1729775" y="4099384"/>
            <a:chExt cx="1905000" cy="1467485"/>
          </a:xfrm>
        </p:grpSpPr>
        <p:sp>
          <p:nvSpPr>
            <p:cNvPr id="24" name="object 24" descr=""/>
            <p:cNvSpPr/>
            <p:nvPr/>
          </p:nvSpPr>
          <p:spPr>
            <a:xfrm>
              <a:off x="2358913" y="4109815"/>
              <a:ext cx="647065" cy="647065"/>
            </a:xfrm>
            <a:custGeom>
              <a:avLst/>
              <a:gdLst/>
              <a:ahLst/>
              <a:cxnLst/>
              <a:rect l="l" t="t" r="r" b="b"/>
              <a:pathLst>
                <a:path w="647064" h="647064">
                  <a:moveTo>
                    <a:pt x="610533" y="646724"/>
                  </a:moveTo>
                  <a:lnTo>
                    <a:pt x="36191" y="646724"/>
                  </a:lnTo>
                  <a:lnTo>
                    <a:pt x="30868" y="645665"/>
                  </a:lnTo>
                  <a:lnTo>
                    <a:pt x="1058" y="615855"/>
                  </a:lnTo>
                  <a:lnTo>
                    <a:pt x="0" y="610533"/>
                  </a:lnTo>
                  <a:lnTo>
                    <a:pt x="0" y="605000"/>
                  </a:lnTo>
                  <a:lnTo>
                    <a:pt x="0" y="36191"/>
                  </a:lnTo>
                  <a:lnTo>
                    <a:pt x="30868" y="1058"/>
                  </a:lnTo>
                  <a:lnTo>
                    <a:pt x="36191" y="0"/>
                  </a:lnTo>
                  <a:lnTo>
                    <a:pt x="610533" y="0"/>
                  </a:lnTo>
                  <a:lnTo>
                    <a:pt x="645665" y="30868"/>
                  </a:lnTo>
                  <a:lnTo>
                    <a:pt x="646724" y="36191"/>
                  </a:lnTo>
                  <a:lnTo>
                    <a:pt x="646724" y="610533"/>
                  </a:lnTo>
                  <a:lnTo>
                    <a:pt x="615855" y="645665"/>
                  </a:lnTo>
                  <a:lnTo>
                    <a:pt x="610533" y="64672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358913" y="4109815"/>
              <a:ext cx="647065" cy="647065"/>
            </a:xfrm>
            <a:custGeom>
              <a:avLst/>
              <a:gdLst/>
              <a:ahLst/>
              <a:cxnLst/>
              <a:rect l="l" t="t" r="r" b="b"/>
              <a:pathLst>
                <a:path w="647064" h="647064">
                  <a:moveTo>
                    <a:pt x="0" y="605000"/>
                  </a:moveTo>
                  <a:lnTo>
                    <a:pt x="0" y="41724"/>
                  </a:lnTo>
                  <a:lnTo>
                    <a:pt x="0" y="36191"/>
                  </a:lnTo>
                  <a:lnTo>
                    <a:pt x="1058" y="30868"/>
                  </a:lnTo>
                  <a:lnTo>
                    <a:pt x="3176" y="25757"/>
                  </a:lnTo>
                  <a:lnTo>
                    <a:pt x="5293" y="20645"/>
                  </a:lnTo>
                  <a:lnTo>
                    <a:pt x="8308" y="16133"/>
                  </a:lnTo>
                  <a:lnTo>
                    <a:pt x="12220" y="12220"/>
                  </a:lnTo>
                  <a:lnTo>
                    <a:pt x="16133" y="8308"/>
                  </a:lnTo>
                  <a:lnTo>
                    <a:pt x="20645" y="5293"/>
                  </a:lnTo>
                  <a:lnTo>
                    <a:pt x="25757" y="3176"/>
                  </a:lnTo>
                  <a:lnTo>
                    <a:pt x="30868" y="1058"/>
                  </a:lnTo>
                  <a:lnTo>
                    <a:pt x="36191" y="0"/>
                  </a:lnTo>
                  <a:lnTo>
                    <a:pt x="41724" y="0"/>
                  </a:lnTo>
                  <a:lnTo>
                    <a:pt x="605000" y="0"/>
                  </a:lnTo>
                  <a:lnTo>
                    <a:pt x="610533" y="0"/>
                  </a:lnTo>
                  <a:lnTo>
                    <a:pt x="615855" y="1058"/>
                  </a:lnTo>
                  <a:lnTo>
                    <a:pt x="643548" y="25757"/>
                  </a:lnTo>
                  <a:lnTo>
                    <a:pt x="645665" y="30868"/>
                  </a:lnTo>
                  <a:lnTo>
                    <a:pt x="646724" y="36191"/>
                  </a:lnTo>
                  <a:lnTo>
                    <a:pt x="646724" y="41724"/>
                  </a:lnTo>
                  <a:lnTo>
                    <a:pt x="646724" y="605000"/>
                  </a:lnTo>
                  <a:lnTo>
                    <a:pt x="626079" y="641430"/>
                  </a:lnTo>
                  <a:lnTo>
                    <a:pt x="605000" y="646724"/>
                  </a:lnTo>
                  <a:lnTo>
                    <a:pt x="41724" y="646724"/>
                  </a:lnTo>
                  <a:lnTo>
                    <a:pt x="36191" y="646724"/>
                  </a:lnTo>
                  <a:lnTo>
                    <a:pt x="30868" y="645665"/>
                  </a:lnTo>
                  <a:lnTo>
                    <a:pt x="25757" y="643548"/>
                  </a:lnTo>
                  <a:lnTo>
                    <a:pt x="20645" y="641430"/>
                  </a:lnTo>
                  <a:lnTo>
                    <a:pt x="0" y="610533"/>
                  </a:lnTo>
                  <a:lnTo>
                    <a:pt x="0" y="605000"/>
                  </a:lnTo>
                  <a:close/>
                </a:path>
              </a:pathLst>
            </a:custGeom>
            <a:ln w="208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97987" y="4358415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177020" y="243403"/>
                  </a:moveTo>
                  <a:lnTo>
                    <a:pt x="0" y="66382"/>
                  </a:lnTo>
                  <a:lnTo>
                    <a:pt x="66382" y="0"/>
                  </a:lnTo>
                  <a:lnTo>
                    <a:pt x="243403" y="177020"/>
                  </a:lnTo>
                  <a:lnTo>
                    <a:pt x="177020" y="243403"/>
                  </a:lnTo>
                  <a:close/>
                </a:path>
              </a:pathLst>
            </a:custGeom>
            <a:solidFill>
              <a:srgbClr val="E7FF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7632" y="446905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0" y="354041"/>
                  </a:moveTo>
                  <a:lnTo>
                    <a:pt x="354041" y="0"/>
                  </a:lnTo>
                  <a:lnTo>
                    <a:pt x="420423" y="66382"/>
                  </a:lnTo>
                  <a:lnTo>
                    <a:pt x="66382" y="420423"/>
                  </a:lnTo>
                  <a:lnTo>
                    <a:pt x="0" y="354041"/>
                  </a:lnTo>
                  <a:close/>
                </a:path>
              </a:pathLst>
            </a:custGeom>
            <a:solidFill>
              <a:srgbClr val="E6F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34538" y="4885615"/>
              <a:ext cx="1895475" cy="676275"/>
            </a:xfrm>
            <a:custGeom>
              <a:avLst/>
              <a:gdLst/>
              <a:ahLst/>
              <a:cxnLst/>
              <a:rect l="l" t="t" r="r" b="b"/>
              <a:pathLst>
                <a:path w="1895475" h="676275">
                  <a:moveTo>
                    <a:pt x="0" y="652462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7"/>
                  </a:lnTo>
                  <a:lnTo>
                    <a:pt x="1812" y="14699"/>
                  </a:lnTo>
                  <a:lnTo>
                    <a:pt x="3021" y="11782"/>
                  </a:lnTo>
                  <a:lnTo>
                    <a:pt x="4741" y="9207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1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1871662" y="0"/>
                  </a:lnTo>
                  <a:lnTo>
                    <a:pt x="1874819" y="0"/>
                  </a:lnTo>
                  <a:lnTo>
                    <a:pt x="1877857" y="604"/>
                  </a:lnTo>
                  <a:lnTo>
                    <a:pt x="1893661" y="14699"/>
                  </a:lnTo>
                  <a:lnTo>
                    <a:pt x="1894870" y="17617"/>
                  </a:lnTo>
                  <a:lnTo>
                    <a:pt x="1895474" y="20654"/>
                  </a:lnTo>
                  <a:lnTo>
                    <a:pt x="1895474" y="23812"/>
                  </a:lnTo>
                  <a:lnTo>
                    <a:pt x="1895474" y="652462"/>
                  </a:lnTo>
                  <a:lnTo>
                    <a:pt x="1895474" y="655619"/>
                  </a:lnTo>
                  <a:lnTo>
                    <a:pt x="1894870" y="658657"/>
                  </a:lnTo>
                  <a:lnTo>
                    <a:pt x="1893661" y="661574"/>
                  </a:lnTo>
                  <a:lnTo>
                    <a:pt x="1892453" y="664492"/>
                  </a:lnTo>
                  <a:lnTo>
                    <a:pt x="1871662" y="676274"/>
                  </a:lnTo>
                  <a:lnTo>
                    <a:pt x="23812" y="676274"/>
                  </a:lnTo>
                  <a:lnTo>
                    <a:pt x="20654" y="676274"/>
                  </a:lnTo>
                  <a:lnTo>
                    <a:pt x="17617" y="675670"/>
                  </a:lnTo>
                  <a:lnTo>
                    <a:pt x="14699" y="674462"/>
                  </a:lnTo>
                  <a:lnTo>
                    <a:pt x="11782" y="673253"/>
                  </a:lnTo>
                  <a:lnTo>
                    <a:pt x="0" y="655619"/>
                  </a:lnTo>
                  <a:lnTo>
                    <a:pt x="0" y="652462"/>
                  </a:lnTo>
                  <a:close/>
                </a:path>
              </a:pathLst>
            </a:custGeom>
            <a:ln w="952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4538202" y="4098354"/>
            <a:ext cx="669925" cy="669925"/>
            <a:chOff x="4538202" y="4098354"/>
            <a:chExt cx="669925" cy="669925"/>
          </a:xfrm>
        </p:grpSpPr>
        <p:sp>
          <p:nvSpPr>
            <p:cNvPr id="30" name="object 30" descr=""/>
            <p:cNvSpPr/>
            <p:nvPr/>
          </p:nvSpPr>
          <p:spPr>
            <a:xfrm>
              <a:off x="4548665" y="4108817"/>
              <a:ext cx="648970" cy="648970"/>
            </a:xfrm>
            <a:custGeom>
              <a:avLst/>
              <a:gdLst/>
              <a:ahLst/>
              <a:cxnLst/>
              <a:rect l="l" t="t" r="r" b="b"/>
              <a:pathLst>
                <a:path w="648970" h="648970">
                  <a:moveTo>
                    <a:pt x="612417" y="648720"/>
                  </a:moveTo>
                  <a:lnTo>
                    <a:pt x="36302" y="648720"/>
                  </a:lnTo>
                  <a:lnTo>
                    <a:pt x="30964" y="647658"/>
                  </a:lnTo>
                  <a:lnTo>
                    <a:pt x="1061" y="617756"/>
                  </a:lnTo>
                  <a:lnTo>
                    <a:pt x="0" y="612417"/>
                  </a:lnTo>
                  <a:lnTo>
                    <a:pt x="0" y="606867"/>
                  </a:lnTo>
                  <a:lnTo>
                    <a:pt x="0" y="36302"/>
                  </a:lnTo>
                  <a:lnTo>
                    <a:pt x="30964" y="1061"/>
                  </a:lnTo>
                  <a:lnTo>
                    <a:pt x="36302" y="0"/>
                  </a:lnTo>
                  <a:lnTo>
                    <a:pt x="612417" y="0"/>
                  </a:lnTo>
                  <a:lnTo>
                    <a:pt x="647658" y="30964"/>
                  </a:lnTo>
                  <a:lnTo>
                    <a:pt x="648720" y="36302"/>
                  </a:lnTo>
                  <a:lnTo>
                    <a:pt x="648720" y="612417"/>
                  </a:lnTo>
                  <a:lnTo>
                    <a:pt x="617756" y="647658"/>
                  </a:lnTo>
                  <a:lnTo>
                    <a:pt x="612417" y="648720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548665" y="4108817"/>
              <a:ext cx="648970" cy="648970"/>
            </a:xfrm>
            <a:custGeom>
              <a:avLst/>
              <a:gdLst/>
              <a:ahLst/>
              <a:cxnLst/>
              <a:rect l="l" t="t" r="r" b="b"/>
              <a:pathLst>
                <a:path w="648970" h="648970">
                  <a:moveTo>
                    <a:pt x="0" y="606867"/>
                  </a:moveTo>
                  <a:lnTo>
                    <a:pt x="0" y="41852"/>
                  </a:lnTo>
                  <a:lnTo>
                    <a:pt x="0" y="36302"/>
                  </a:lnTo>
                  <a:lnTo>
                    <a:pt x="1061" y="30964"/>
                  </a:lnTo>
                  <a:lnTo>
                    <a:pt x="3185" y="25836"/>
                  </a:lnTo>
                  <a:lnTo>
                    <a:pt x="5309" y="20708"/>
                  </a:lnTo>
                  <a:lnTo>
                    <a:pt x="8333" y="16182"/>
                  </a:lnTo>
                  <a:lnTo>
                    <a:pt x="12258" y="12258"/>
                  </a:lnTo>
                  <a:lnTo>
                    <a:pt x="16182" y="8333"/>
                  </a:lnTo>
                  <a:lnTo>
                    <a:pt x="20708" y="5309"/>
                  </a:lnTo>
                  <a:lnTo>
                    <a:pt x="25836" y="3185"/>
                  </a:lnTo>
                  <a:lnTo>
                    <a:pt x="30964" y="1061"/>
                  </a:lnTo>
                  <a:lnTo>
                    <a:pt x="36302" y="0"/>
                  </a:lnTo>
                  <a:lnTo>
                    <a:pt x="41852" y="0"/>
                  </a:lnTo>
                  <a:lnTo>
                    <a:pt x="606867" y="0"/>
                  </a:lnTo>
                  <a:lnTo>
                    <a:pt x="612417" y="0"/>
                  </a:lnTo>
                  <a:lnTo>
                    <a:pt x="617756" y="1061"/>
                  </a:lnTo>
                  <a:lnTo>
                    <a:pt x="645534" y="25836"/>
                  </a:lnTo>
                  <a:lnTo>
                    <a:pt x="647658" y="30964"/>
                  </a:lnTo>
                  <a:lnTo>
                    <a:pt x="648720" y="36302"/>
                  </a:lnTo>
                  <a:lnTo>
                    <a:pt x="648720" y="41852"/>
                  </a:lnTo>
                  <a:lnTo>
                    <a:pt x="648720" y="606867"/>
                  </a:lnTo>
                  <a:lnTo>
                    <a:pt x="628011" y="643410"/>
                  </a:lnTo>
                  <a:lnTo>
                    <a:pt x="606867" y="648720"/>
                  </a:lnTo>
                  <a:lnTo>
                    <a:pt x="41852" y="648720"/>
                  </a:lnTo>
                  <a:lnTo>
                    <a:pt x="36302" y="648720"/>
                  </a:lnTo>
                  <a:lnTo>
                    <a:pt x="30964" y="647658"/>
                  </a:lnTo>
                  <a:lnTo>
                    <a:pt x="25836" y="645534"/>
                  </a:lnTo>
                  <a:lnTo>
                    <a:pt x="20708" y="643410"/>
                  </a:lnTo>
                  <a:lnTo>
                    <a:pt x="0" y="612417"/>
                  </a:lnTo>
                  <a:lnTo>
                    <a:pt x="0" y="606867"/>
                  </a:lnTo>
                  <a:close/>
                </a:path>
              </a:pathLst>
            </a:custGeom>
            <a:ln w="209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674224" y="4234376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5" h="398145">
                  <a:moveTo>
                    <a:pt x="0" y="366213"/>
                  </a:moveTo>
                  <a:lnTo>
                    <a:pt x="0" y="31389"/>
                  </a:lnTo>
                  <a:lnTo>
                    <a:pt x="0" y="27227"/>
                  </a:lnTo>
                  <a:lnTo>
                    <a:pt x="796" y="23223"/>
                  </a:lnTo>
                  <a:lnTo>
                    <a:pt x="2389" y="19377"/>
                  </a:lnTo>
                  <a:lnTo>
                    <a:pt x="3982" y="15531"/>
                  </a:lnTo>
                  <a:lnTo>
                    <a:pt x="6250" y="12137"/>
                  </a:lnTo>
                  <a:lnTo>
                    <a:pt x="9193" y="9193"/>
                  </a:lnTo>
                  <a:lnTo>
                    <a:pt x="12137" y="6250"/>
                  </a:lnTo>
                  <a:lnTo>
                    <a:pt x="15531" y="3982"/>
                  </a:lnTo>
                  <a:lnTo>
                    <a:pt x="19377" y="2389"/>
                  </a:lnTo>
                  <a:lnTo>
                    <a:pt x="23223" y="796"/>
                  </a:lnTo>
                  <a:lnTo>
                    <a:pt x="27227" y="0"/>
                  </a:lnTo>
                  <a:lnTo>
                    <a:pt x="31389" y="0"/>
                  </a:lnTo>
                  <a:lnTo>
                    <a:pt x="366213" y="0"/>
                  </a:lnTo>
                  <a:lnTo>
                    <a:pt x="370375" y="0"/>
                  </a:lnTo>
                  <a:lnTo>
                    <a:pt x="374379" y="796"/>
                  </a:lnTo>
                  <a:lnTo>
                    <a:pt x="395213" y="19377"/>
                  </a:lnTo>
                  <a:lnTo>
                    <a:pt x="396806" y="23223"/>
                  </a:lnTo>
                  <a:lnTo>
                    <a:pt x="397602" y="27227"/>
                  </a:lnTo>
                  <a:lnTo>
                    <a:pt x="397603" y="31389"/>
                  </a:lnTo>
                  <a:lnTo>
                    <a:pt x="397603" y="366213"/>
                  </a:lnTo>
                  <a:lnTo>
                    <a:pt x="374379" y="396806"/>
                  </a:lnTo>
                  <a:lnTo>
                    <a:pt x="366213" y="397603"/>
                  </a:lnTo>
                  <a:lnTo>
                    <a:pt x="31389" y="397603"/>
                  </a:lnTo>
                  <a:lnTo>
                    <a:pt x="796" y="374379"/>
                  </a:lnTo>
                  <a:lnTo>
                    <a:pt x="0" y="370375"/>
                  </a:lnTo>
                  <a:lnTo>
                    <a:pt x="0" y="366213"/>
                  </a:lnTo>
                  <a:close/>
                </a:path>
              </a:pathLst>
            </a:custGeom>
            <a:ln w="41852">
              <a:solidFill>
                <a:srgbClr val="F9FC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2350" y="4272502"/>
              <a:ext cx="80502" cy="8050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464" y="4280962"/>
              <a:ext cx="64025" cy="6402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0807" y="4521613"/>
              <a:ext cx="64029" cy="6402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3" y="4513155"/>
              <a:ext cx="80505" cy="80505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6728561" y="4097963"/>
            <a:ext cx="670560" cy="670560"/>
            <a:chOff x="6728561" y="4097963"/>
            <a:chExt cx="670560" cy="670560"/>
          </a:xfrm>
        </p:grpSpPr>
        <p:sp>
          <p:nvSpPr>
            <p:cNvPr id="38" name="object 38" descr=""/>
            <p:cNvSpPr/>
            <p:nvPr/>
          </p:nvSpPr>
          <p:spPr>
            <a:xfrm>
              <a:off x="6739036" y="4108439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613131" y="649477"/>
                  </a:moveTo>
                  <a:lnTo>
                    <a:pt x="36345" y="649477"/>
                  </a:lnTo>
                  <a:lnTo>
                    <a:pt x="31000" y="648413"/>
                  </a:lnTo>
                  <a:lnTo>
                    <a:pt x="1063" y="618476"/>
                  </a:lnTo>
                  <a:lnTo>
                    <a:pt x="0" y="613131"/>
                  </a:lnTo>
                  <a:lnTo>
                    <a:pt x="0" y="607575"/>
                  </a:lnTo>
                  <a:lnTo>
                    <a:pt x="0" y="36345"/>
                  </a:lnTo>
                  <a:lnTo>
                    <a:pt x="31000" y="1063"/>
                  </a:lnTo>
                  <a:lnTo>
                    <a:pt x="36345" y="0"/>
                  </a:lnTo>
                  <a:lnTo>
                    <a:pt x="613131" y="0"/>
                  </a:lnTo>
                  <a:lnTo>
                    <a:pt x="648413" y="31000"/>
                  </a:lnTo>
                  <a:lnTo>
                    <a:pt x="649477" y="36345"/>
                  </a:lnTo>
                  <a:lnTo>
                    <a:pt x="649477" y="613131"/>
                  </a:lnTo>
                  <a:lnTo>
                    <a:pt x="618476" y="648413"/>
                  </a:lnTo>
                  <a:lnTo>
                    <a:pt x="613131" y="649477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39036" y="4108439"/>
              <a:ext cx="649605" cy="649605"/>
            </a:xfrm>
            <a:custGeom>
              <a:avLst/>
              <a:gdLst/>
              <a:ahLst/>
              <a:cxnLst/>
              <a:rect l="l" t="t" r="r" b="b"/>
              <a:pathLst>
                <a:path w="649604" h="649604">
                  <a:moveTo>
                    <a:pt x="0" y="607575"/>
                  </a:moveTo>
                  <a:lnTo>
                    <a:pt x="0" y="41901"/>
                  </a:lnTo>
                  <a:lnTo>
                    <a:pt x="0" y="36345"/>
                  </a:lnTo>
                  <a:lnTo>
                    <a:pt x="1063" y="31000"/>
                  </a:lnTo>
                  <a:lnTo>
                    <a:pt x="3189" y="25866"/>
                  </a:lnTo>
                  <a:lnTo>
                    <a:pt x="5315" y="20733"/>
                  </a:lnTo>
                  <a:lnTo>
                    <a:pt x="8343" y="16201"/>
                  </a:lnTo>
                  <a:lnTo>
                    <a:pt x="12272" y="12272"/>
                  </a:lnTo>
                  <a:lnTo>
                    <a:pt x="16201" y="8343"/>
                  </a:lnTo>
                  <a:lnTo>
                    <a:pt x="20733" y="5315"/>
                  </a:lnTo>
                  <a:lnTo>
                    <a:pt x="25866" y="3189"/>
                  </a:lnTo>
                  <a:lnTo>
                    <a:pt x="31000" y="1063"/>
                  </a:lnTo>
                  <a:lnTo>
                    <a:pt x="36345" y="0"/>
                  </a:lnTo>
                  <a:lnTo>
                    <a:pt x="41901" y="0"/>
                  </a:lnTo>
                  <a:lnTo>
                    <a:pt x="607575" y="0"/>
                  </a:lnTo>
                  <a:lnTo>
                    <a:pt x="613131" y="0"/>
                  </a:lnTo>
                  <a:lnTo>
                    <a:pt x="618476" y="1063"/>
                  </a:lnTo>
                  <a:lnTo>
                    <a:pt x="646287" y="25866"/>
                  </a:lnTo>
                  <a:lnTo>
                    <a:pt x="648413" y="31000"/>
                  </a:lnTo>
                  <a:lnTo>
                    <a:pt x="649477" y="36345"/>
                  </a:lnTo>
                  <a:lnTo>
                    <a:pt x="649477" y="41901"/>
                  </a:lnTo>
                  <a:lnTo>
                    <a:pt x="649477" y="607575"/>
                  </a:lnTo>
                  <a:lnTo>
                    <a:pt x="628743" y="644161"/>
                  </a:lnTo>
                  <a:lnTo>
                    <a:pt x="607575" y="649477"/>
                  </a:lnTo>
                  <a:lnTo>
                    <a:pt x="41901" y="649477"/>
                  </a:lnTo>
                  <a:lnTo>
                    <a:pt x="36345" y="649477"/>
                  </a:lnTo>
                  <a:lnTo>
                    <a:pt x="31000" y="648413"/>
                  </a:lnTo>
                  <a:lnTo>
                    <a:pt x="25866" y="646287"/>
                  </a:lnTo>
                  <a:lnTo>
                    <a:pt x="20733" y="644161"/>
                  </a:lnTo>
                  <a:lnTo>
                    <a:pt x="0" y="613131"/>
                  </a:lnTo>
                  <a:lnTo>
                    <a:pt x="0" y="607575"/>
                  </a:lnTo>
                  <a:close/>
                </a:path>
              </a:pathLst>
            </a:custGeom>
            <a:ln w="209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812364" y="430747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20" h="377189">
                  <a:moveTo>
                    <a:pt x="453882" y="377115"/>
                  </a:moveTo>
                  <a:lnTo>
                    <a:pt x="48938" y="377115"/>
                  </a:lnTo>
                  <a:lnTo>
                    <a:pt x="45531" y="376780"/>
                  </a:lnTo>
                  <a:lnTo>
                    <a:pt x="10737" y="356697"/>
                  </a:lnTo>
                  <a:lnTo>
                    <a:pt x="0" y="328177"/>
                  </a:lnTo>
                  <a:lnTo>
                    <a:pt x="0" y="324738"/>
                  </a:lnTo>
                  <a:lnTo>
                    <a:pt x="0" y="48938"/>
                  </a:lnTo>
                  <a:lnTo>
                    <a:pt x="17772" y="12909"/>
                  </a:lnTo>
                  <a:lnTo>
                    <a:pt x="48938" y="0"/>
                  </a:lnTo>
                  <a:lnTo>
                    <a:pt x="453882" y="0"/>
                  </a:lnTo>
                  <a:lnTo>
                    <a:pt x="489911" y="17772"/>
                  </a:lnTo>
                  <a:lnTo>
                    <a:pt x="502820" y="48938"/>
                  </a:lnTo>
                  <a:lnTo>
                    <a:pt x="502820" y="328177"/>
                  </a:lnTo>
                  <a:lnTo>
                    <a:pt x="485048" y="364206"/>
                  </a:lnTo>
                  <a:lnTo>
                    <a:pt x="457288" y="376780"/>
                  </a:lnTo>
                  <a:lnTo>
                    <a:pt x="453882" y="377115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348" y="4316603"/>
              <a:ext cx="107444" cy="10744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7572" y="4308417"/>
              <a:ext cx="123815" cy="123815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869327" y="4948162"/>
            <a:ext cx="1626235" cy="5397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900" spc="300">
                <a:solidFill>
                  <a:srgbClr val="FFFFFF"/>
                </a:solidFill>
                <a:latin typeface="Arial"/>
                <a:cs typeface="Arial"/>
              </a:rPr>
              <a:t>100%</a:t>
            </a:r>
            <a:endParaRPr sz="900">
              <a:latin typeface="Arial"/>
              <a:cs typeface="Arial"/>
            </a:endParaRPr>
          </a:p>
          <a:p>
            <a:pPr algn="ctr" marL="12700" marR="5080">
              <a:lnSpc>
                <a:spcPct val="125000"/>
              </a:lnSpc>
            </a:pPr>
            <a:r>
              <a:rPr dirty="0" sz="900" spc="420">
                <a:solidFill>
                  <a:srgbClr val="FFFFFF"/>
                </a:solidFill>
                <a:latin typeface="Arial"/>
                <a:cs typeface="Arial"/>
              </a:rPr>
              <a:t>соответствие </a:t>
            </a:r>
            <a:r>
              <a:rPr dirty="0" sz="900" spc="395">
                <a:solidFill>
                  <a:srgbClr val="FFFFFF"/>
                </a:solidFill>
                <a:latin typeface="Arial"/>
                <a:cs typeface="Arial"/>
              </a:rPr>
              <a:t>требованиям</a:t>
            </a:r>
            <a:r>
              <a:rPr dirty="0" sz="900" spc="2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25">
                <a:solidFill>
                  <a:srgbClr val="FFFFFF"/>
                </a:solidFill>
                <a:latin typeface="Arial"/>
                <a:cs typeface="Arial"/>
              </a:rPr>
              <a:t>ТЗ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3925287" y="4885615"/>
            <a:ext cx="1895475" cy="847725"/>
          </a:xfrm>
          <a:custGeom>
            <a:avLst/>
            <a:gdLst/>
            <a:ahLst/>
            <a:cxnLst/>
            <a:rect l="l" t="t" r="r" b="b"/>
            <a:pathLst>
              <a:path w="1895475" h="847725">
                <a:moveTo>
                  <a:pt x="0" y="823912"/>
                </a:moveTo>
                <a:lnTo>
                  <a:pt x="0" y="23812"/>
                </a:lnTo>
                <a:lnTo>
                  <a:pt x="0" y="20654"/>
                </a:lnTo>
                <a:lnTo>
                  <a:pt x="604" y="17617"/>
                </a:lnTo>
                <a:lnTo>
                  <a:pt x="1812" y="14699"/>
                </a:lnTo>
                <a:lnTo>
                  <a:pt x="3020" y="11782"/>
                </a:lnTo>
                <a:lnTo>
                  <a:pt x="4741" y="9207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1"/>
                </a:lnTo>
                <a:lnTo>
                  <a:pt x="14699" y="1812"/>
                </a:lnTo>
                <a:lnTo>
                  <a:pt x="17617" y="604"/>
                </a:lnTo>
                <a:lnTo>
                  <a:pt x="20654" y="0"/>
                </a:lnTo>
                <a:lnTo>
                  <a:pt x="23812" y="0"/>
                </a:lnTo>
                <a:lnTo>
                  <a:pt x="1871662" y="0"/>
                </a:lnTo>
                <a:lnTo>
                  <a:pt x="1874820" y="0"/>
                </a:lnTo>
                <a:lnTo>
                  <a:pt x="1877857" y="604"/>
                </a:lnTo>
                <a:lnTo>
                  <a:pt x="1880774" y="1812"/>
                </a:lnTo>
                <a:lnTo>
                  <a:pt x="1883692" y="3021"/>
                </a:lnTo>
                <a:lnTo>
                  <a:pt x="1895475" y="23812"/>
                </a:lnTo>
                <a:lnTo>
                  <a:pt x="1895475" y="823912"/>
                </a:lnTo>
                <a:lnTo>
                  <a:pt x="1880774" y="845911"/>
                </a:lnTo>
                <a:lnTo>
                  <a:pt x="1877857" y="847120"/>
                </a:lnTo>
                <a:lnTo>
                  <a:pt x="1874820" y="847724"/>
                </a:lnTo>
                <a:lnTo>
                  <a:pt x="1871662" y="847724"/>
                </a:lnTo>
                <a:lnTo>
                  <a:pt x="23812" y="847724"/>
                </a:lnTo>
                <a:lnTo>
                  <a:pt x="20654" y="847724"/>
                </a:lnTo>
                <a:lnTo>
                  <a:pt x="17617" y="847120"/>
                </a:lnTo>
                <a:lnTo>
                  <a:pt x="14699" y="845911"/>
                </a:lnTo>
                <a:lnTo>
                  <a:pt x="11782" y="844703"/>
                </a:lnTo>
                <a:lnTo>
                  <a:pt x="9207" y="842983"/>
                </a:lnTo>
                <a:lnTo>
                  <a:pt x="6974" y="840750"/>
                </a:lnTo>
                <a:lnTo>
                  <a:pt x="4741" y="838517"/>
                </a:lnTo>
                <a:lnTo>
                  <a:pt x="3020" y="835942"/>
                </a:lnTo>
                <a:lnTo>
                  <a:pt x="1812" y="833024"/>
                </a:lnTo>
                <a:lnTo>
                  <a:pt x="604" y="830107"/>
                </a:lnTo>
                <a:lnTo>
                  <a:pt x="0" y="827070"/>
                </a:lnTo>
                <a:lnTo>
                  <a:pt x="0" y="823912"/>
                </a:lnTo>
                <a:close/>
              </a:path>
            </a:pathLst>
          </a:custGeom>
          <a:ln w="9524">
            <a:solidFill>
              <a:srgbClr val="E6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4060076" y="4948162"/>
            <a:ext cx="16262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Уникальный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90">
                <a:solidFill>
                  <a:srgbClr val="FFFFFF"/>
                </a:solidFill>
                <a:latin typeface="Arial"/>
                <a:cs typeface="Arial"/>
              </a:rPr>
              <a:t>AI- </a:t>
            </a:r>
            <a:r>
              <a:rPr dirty="0" sz="900" spc="434">
                <a:solidFill>
                  <a:srgbClr val="FFFFFF"/>
                </a:solidFill>
                <a:latin typeface="Arial"/>
                <a:cs typeface="Arial"/>
              </a:rPr>
              <a:t>ассистент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голосовым управлением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6116037" y="4885615"/>
            <a:ext cx="1895475" cy="1972945"/>
          </a:xfrm>
          <a:custGeom>
            <a:avLst/>
            <a:gdLst/>
            <a:ahLst/>
            <a:cxnLst/>
            <a:rect l="l" t="t" r="r" b="b"/>
            <a:pathLst>
              <a:path w="1895475" h="1972945">
                <a:moveTo>
                  <a:pt x="0" y="1972384"/>
                </a:moveTo>
                <a:lnTo>
                  <a:pt x="0" y="23812"/>
                </a:lnTo>
                <a:lnTo>
                  <a:pt x="0" y="20654"/>
                </a:lnTo>
                <a:lnTo>
                  <a:pt x="603" y="17617"/>
                </a:lnTo>
                <a:lnTo>
                  <a:pt x="1812" y="14699"/>
                </a:lnTo>
                <a:lnTo>
                  <a:pt x="3020" y="11782"/>
                </a:lnTo>
                <a:lnTo>
                  <a:pt x="4741" y="9207"/>
                </a:lnTo>
                <a:lnTo>
                  <a:pt x="6974" y="6974"/>
                </a:lnTo>
                <a:lnTo>
                  <a:pt x="9207" y="4741"/>
                </a:lnTo>
                <a:lnTo>
                  <a:pt x="11782" y="3021"/>
                </a:lnTo>
                <a:lnTo>
                  <a:pt x="14699" y="1812"/>
                </a:lnTo>
                <a:lnTo>
                  <a:pt x="17617" y="604"/>
                </a:lnTo>
                <a:lnTo>
                  <a:pt x="20655" y="0"/>
                </a:lnTo>
                <a:lnTo>
                  <a:pt x="23813" y="0"/>
                </a:lnTo>
                <a:lnTo>
                  <a:pt x="1871662" y="0"/>
                </a:lnTo>
                <a:lnTo>
                  <a:pt x="1874820" y="0"/>
                </a:lnTo>
                <a:lnTo>
                  <a:pt x="1877857" y="604"/>
                </a:lnTo>
                <a:lnTo>
                  <a:pt x="1880775" y="1812"/>
                </a:lnTo>
                <a:lnTo>
                  <a:pt x="1883691" y="3021"/>
                </a:lnTo>
                <a:lnTo>
                  <a:pt x="1886267" y="4741"/>
                </a:lnTo>
                <a:lnTo>
                  <a:pt x="1888500" y="6974"/>
                </a:lnTo>
                <a:lnTo>
                  <a:pt x="1890733" y="9207"/>
                </a:lnTo>
                <a:lnTo>
                  <a:pt x="1892453" y="11782"/>
                </a:lnTo>
                <a:lnTo>
                  <a:pt x="1893661" y="14699"/>
                </a:lnTo>
                <a:lnTo>
                  <a:pt x="1894870" y="17617"/>
                </a:lnTo>
                <a:lnTo>
                  <a:pt x="1895474" y="20654"/>
                </a:lnTo>
                <a:lnTo>
                  <a:pt x="1895475" y="23812"/>
                </a:lnTo>
                <a:lnTo>
                  <a:pt x="1895475" y="1972384"/>
                </a:lnTo>
              </a:path>
            </a:pathLst>
          </a:custGeom>
          <a:ln w="9524">
            <a:solidFill>
              <a:srgbClr val="E6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6124287" y="4948162"/>
            <a:ext cx="187960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3365" marR="245745">
              <a:lnSpc>
                <a:spcPct val="125000"/>
              </a:lnSpc>
              <a:spcBef>
                <a:spcPts val="100"/>
              </a:spcBef>
            </a:pPr>
            <a:r>
              <a:rPr dirty="0" sz="900" spc="350">
                <a:solidFill>
                  <a:srgbClr val="FFFFFF"/>
                </a:solidFill>
                <a:latin typeface="Arial"/>
                <a:cs typeface="Arial"/>
              </a:rPr>
              <a:t>Вовлекающая </a:t>
            </a:r>
            <a:r>
              <a:rPr dirty="0" sz="900" spc="395">
                <a:solidFill>
                  <a:srgbClr val="FFFFFF"/>
                </a:solidFill>
                <a:latin typeface="Arial"/>
                <a:cs typeface="Arial"/>
              </a:rPr>
              <a:t>система </a:t>
            </a: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геймификации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7848" y="1694026"/>
            <a:ext cx="1685924" cy="1685924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8384426" y="4948162"/>
            <a:ext cx="174053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165" marR="5080" indent="-800100">
              <a:lnSpc>
                <a:spcPct val="125000"/>
              </a:lnSpc>
              <a:spcBef>
                <a:spcPts val="100"/>
              </a:spcBef>
            </a:pPr>
            <a:r>
              <a:rPr dirty="0" sz="900" spc="420">
                <a:solidFill>
                  <a:srgbClr val="FFFFFF"/>
                </a:solidFill>
                <a:latin typeface="Arial"/>
                <a:cs typeface="Arial"/>
              </a:rPr>
              <a:t>Готов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50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34">
                <a:solidFill>
                  <a:srgbClr val="FFFFFF"/>
                </a:solidFill>
                <a:latin typeface="Arial"/>
                <a:cs typeface="Arial"/>
              </a:rPr>
              <a:t>запуску </a:t>
            </a:r>
            <a:r>
              <a:rPr dirty="0" sz="900" spc="350">
                <a:solidFill>
                  <a:srgbClr val="FFFFFF"/>
                </a:solidFill>
                <a:latin typeface="Arial"/>
                <a:cs typeface="Arial"/>
              </a:rPr>
              <a:t>и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384426" y="5325352"/>
            <a:ext cx="1740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масштабированию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0" y="6105525"/>
            <a:ext cx="12192000" cy="466725"/>
          </a:xfrm>
          <a:custGeom>
            <a:avLst/>
            <a:gdLst/>
            <a:ahLst/>
            <a:cxnLst/>
            <a:rect l="l" t="t" r="r" b="b"/>
            <a:pathLst>
              <a:path w="12192000" h="466725">
                <a:moveTo>
                  <a:pt x="12191987" y="447675"/>
                </a:moveTo>
                <a:lnTo>
                  <a:pt x="0" y="447675"/>
                </a:lnTo>
                <a:lnTo>
                  <a:pt x="0" y="466725"/>
                </a:lnTo>
                <a:lnTo>
                  <a:pt x="12191987" y="466725"/>
                </a:lnTo>
                <a:lnTo>
                  <a:pt x="12191987" y="447675"/>
                </a:lnTo>
                <a:close/>
              </a:path>
              <a:path w="12192000" h="466725">
                <a:moveTo>
                  <a:pt x="12191987" y="0"/>
                </a:moveTo>
                <a:lnTo>
                  <a:pt x="0" y="0"/>
                </a:lnTo>
                <a:lnTo>
                  <a:pt x="0" y="19050"/>
                </a:lnTo>
                <a:lnTo>
                  <a:pt x="12191987" y="19050"/>
                </a:lnTo>
                <a:lnTo>
                  <a:pt x="12191987" y="0"/>
                </a:lnTo>
                <a:close/>
              </a:path>
            </a:pathLst>
          </a:custGeom>
          <a:solidFill>
            <a:srgbClr val="E6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2149475" y="6254749"/>
            <a:ext cx="78930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2545715" algn="l"/>
                <a:tab pos="2812415" algn="l"/>
                <a:tab pos="4145915" algn="l"/>
                <a:tab pos="5612765" algn="l"/>
                <a:tab pos="5879465" algn="l"/>
                <a:tab pos="6279515" algn="l"/>
                <a:tab pos="6812915" algn="l"/>
                <a:tab pos="7346315" algn="l"/>
              </a:tabLst>
            </a:pPr>
            <a:r>
              <a:rPr dirty="0" sz="1050" spc="420">
                <a:solidFill>
                  <a:srgbClr val="FFFFFF"/>
                </a:solidFill>
                <a:latin typeface="Arial"/>
                <a:cs typeface="Arial"/>
              </a:rPr>
              <a:t>Команда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50">
                <a:solidFill>
                  <a:srgbClr val="FFFFFF"/>
                </a:solidFill>
                <a:latin typeface="Arial"/>
                <a:cs typeface="Arial"/>
              </a:rPr>
              <a:t>Thinkasta: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72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09">
                <a:solidFill>
                  <a:srgbClr val="FFFFFF"/>
                </a:solidFill>
                <a:latin typeface="Arial"/>
                <a:cs typeface="Arial"/>
              </a:rPr>
              <a:t>Telegram: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0">
                <a:solidFill>
                  <a:srgbClr val="FFFFFF"/>
                </a:solidFill>
                <a:latin typeface="Arial"/>
                <a:cs typeface="Arial"/>
              </a:rPr>
              <a:t>@Thinkasta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72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20">
                <a:solidFill>
                  <a:srgbClr val="FFFFFF"/>
                </a:solidFill>
                <a:latin typeface="Arial"/>
                <a:cs typeface="Arial"/>
              </a:rPr>
              <a:t>+7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996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420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9999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54" name="object 54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500" y="3818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05000" y="134025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500" y="278091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57499" y="3750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10799" y="9125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63299" y="283542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10799" y="475361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10000" y="57133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57499" y="761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446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648949" y="19049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656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28749" y="42862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60000">
              <a:alpha val="9450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6515099" y="1533524"/>
            <a:ext cx="4791075" cy="4000500"/>
            <a:chOff x="6515099" y="1533524"/>
            <a:chExt cx="4791075" cy="4000500"/>
          </a:xfrm>
        </p:grpSpPr>
        <p:sp>
          <p:nvSpPr>
            <p:cNvPr id="14" name="object 14" descr=""/>
            <p:cNvSpPr/>
            <p:nvPr/>
          </p:nvSpPr>
          <p:spPr>
            <a:xfrm>
              <a:off x="9220199" y="523874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E60000">
                <a:alpha val="994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515099" y="1533524"/>
              <a:ext cx="4791075" cy="4000500"/>
            </a:xfrm>
            <a:custGeom>
              <a:avLst/>
              <a:gdLst/>
              <a:ahLst/>
              <a:cxnLst/>
              <a:rect l="l" t="t" r="r" b="b"/>
              <a:pathLst>
                <a:path w="4791075" h="4000500">
                  <a:moveTo>
                    <a:pt x="479107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4791074" y="0"/>
                  </a:lnTo>
                  <a:lnTo>
                    <a:pt x="4791074" y="400049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34149" y="1552574"/>
              <a:ext cx="4752975" cy="3962400"/>
            </a:xfrm>
            <a:custGeom>
              <a:avLst/>
              <a:gdLst/>
              <a:ahLst/>
              <a:cxnLst/>
              <a:rect l="l" t="t" r="r" b="b"/>
              <a:pathLst>
                <a:path w="4752975" h="3962400">
                  <a:moveTo>
                    <a:pt x="0" y="0"/>
                  </a:moveTo>
                  <a:lnTo>
                    <a:pt x="4752974" y="0"/>
                  </a:lnTo>
                  <a:lnTo>
                    <a:pt x="4752974" y="3962399"/>
                  </a:lnTo>
                  <a:lnTo>
                    <a:pt x="0" y="3962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38949" y="20383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3428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38937" y="20383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900" y="247650"/>
                  </a:moveTo>
                  <a:lnTo>
                    <a:pt x="0" y="247650"/>
                  </a:lnTo>
                  <a:lnTo>
                    <a:pt x="0" y="253911"/>
                  </a:lnTo>
                  <a:lnTo>
                    <a:pt x="12585" y="295376"/>
                  </a:lnTo>
                  <a:lnTo>
                    <a:pt x="47536" y="330327"/>
                  </a:lnTo>
                  <a:lnTo>
                    <a:pt x="89001" y="342900"/>
                  </a:lnTo>
                  <a:lnTo>
                    <a:pt x="253911" y="342900"/>
                  </a:lnTo>
                  <a:lnTo>
                    <a:pt x="295376" y="330327"/>
                  </a:lnTo>
                  <a:lnTo>
                    <a:pt x="330327" y="295376"/>
                  </a:lnTo>
                  <a:lnTo>
                    <a:pt x="342900" y="253911"/>
                  </a:lnTo>
                  <a:lnTo>
                    <a:pt x="342900" y="247650"/>
                  </a:lnTo>
                  <a:close/>
                </a:path>
                <a:path w="342900" h="342900">
                  <a:moveTo>
                    <a:pt x="342900" y="89001"/>
                  </a:moveTo>
                  <a:lnTo>
                    <a:pt x="330327" y="47536"/>
                  </a:lnTo>
                  <a:lnTo>
                    <a:pt x="295376" y="12585"/>
                  </a:lnTo>
                  <a:lnTo>
                    <a:pt x="253911" y="0"/>
                  </a:lnTo>
                  <a:lnTo>
                    <a:pt x="89001" y="0"/>
                  </a:lnTo>
                  <a:lnTo>
                    <a:pt x="47536" y="12585"/>
                  </a:lnTo>
                  <a:lnTo>
                    <a:pt x="12585" y="47536"/>
                  </a:lnTo>
                  <a:lnTo>
                    <a:pt x="0" y="89001"/>
                  </a:lnTo>
                  <a:lnTo>
                    <a:pt x="0" y="95250"/>
                  </a:lnTo>
                  <a:lnTo>
                    <a:pt x="342900" y="95250"/>
                  </a:lnTo>
                  <a:lnTo>
                    <a:pt x="342900" y="89001"/>
                  </a:lnTo>
                  <a:close/>
                </a:path>
              </a:pathLst>
            </a:custGeom>
            <a:solidFill>
              <a:srgbClr val="0D46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728" y="351729"/>
            <a:ext cx="10205085" cy="3848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6090" algn="l"/>
                <a:tab pos="4503420" algn="l"/>
                <a:tab pos="7796530" algn="l"/>
              </a:tabLst>
            </a:pPr>
            <a:r>
              <a:rPr dirty="0" sz="2350" spc="1015"/>
              <a:t>Проблема:</a:t>
            </a:r>
            <a:r>
              <a:rPr dirty="0" sz="2350"/>
              <a:t>	</a:t>
            </a:r>
            <a:r>
              <a:rPr dirty="0" sz="2350" spc="1010"/>
              <a:t>боль</a:t>
            </a:r>
            <a:r>
              <a:rPr dirty="0" sz="2350"/>
              <a:t>	</a:t>
            </a:r>
            <a:r>
              <a:rPr dirty="0" sz="2350" spc="1110"/>
              <a:t>донорского</a:t>
            </a:r>
            <a:r>
              <a:rPr dirty="0" sz="2350"/>
              <a:t>	</a:t>
            </a:r>
            <a:r>
              <a:rPr dirty="0" sz="2350" spc="994"/>
              <a:t>движения</a:t>
            </a:r>
            <a:endParaRPr sz="2350"/>
          </a:p>
        </p:txBody>
      </p:sp>
      <p:sp>
        <p:nvSpPr>
          <p:cNvPr id="20" name="object 20" descr=""/>
          <p:cNvSpPr txBox="1"/>
          <p:nvPr/>
        </p:nvSpPr>
        <p:spPr>
          <a:xfrm>
            <a:off x="2806551" y="949325"/>
            <a:ext cx="6579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993264" algn="l"/>
                <a:tab pos="3212465" algn="l"/>
                <a:tab pos="4126865" algn="l"/>
                <a:tab pos="4584065" algn="l"/>
                <a:tab pos="5803265" algn="l"/>
              </a:tabLst>
            </a:pPr>
            <a:r>
              <a:rPr dirty="0" sz="1200" spc="445">
                <a:solidFill>
                  <a:srgbClr val="E60000"/>
                </a:solidFill>
                <a:latin typeface="Arial"/>
                <a:cs typeface="Arial"/>
              </a:rPr>
              <a:t>Часы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65">
                <a:solidFill>
                  <a:srgbClr val="E60000"/>
                </a:solidFill>
                <a:latin typeface="Arial"/>
                <a:cs typeface="Arial"/>
              </a:rPr>
              <a:t>рутины,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E60000"/>
                </a:solidFill>
                <a:latin typeface="Arial"/>
                <a:cs typeface="Arial"/>
              </a:rPr>
              <a:t>которые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25">
                <a:solidFill>
                  <a:srgbClr val="E60000"/>
                </a:solidFill>
                <a:latin typeface="Arial"/>
                <a:cs typeface="Arial"/>
              </a:rPr>
              <a:t>могли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395">
                <a:solidFill>
                  <a:srgbClr val="E60000"/>
                </a:solidFill>
                <a:latin typeface="Arial"/>
                <a:cs typeface="Arial"/>
              </a:rPr>
              <a:t>бы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65">
                <a:solidFill>
                  <a:srgbClr val="E60000"/>
                </a:solidFill>
                <a:latin typeface="Arial"/>
                <a:cs typeface="Arial"/>
              </a:rPr>
              <a:t>спасать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0">
                <a:solidFill>
                  <a:srgbClr val="E60000"/>
                </a:solidFill>
                <a:latin typeface="Arial"/>
                <a:cs typeface="Arial"/>
              </a:rPr>
              <a:t>жизни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85824" y="1533524"/>
            <a:ext cx="4791075" cy="4000500"/>
            <a:chOff x="885824" y="1533524"/>
            <a:chExt cx="4791075" cy="4000500"/>
          </a:xfrm>
        </p:grpSpPr>
        <p:sp>
          <p:nvSpPr>
            <p:cNvPr id="22" name="object 22" descr=""/>
            <p:cNvSpPr/>
            <p:nvPr/>
          </p:nvSpPr>
          <p:spPr>
            <a:xfrm>
              <a:off x="885824" y="1533524"/>
              <a:ext cx="4791075" cy="4000500"/>
            </a:xfrm>
            <a:custGeom>
              <a:avLst/>
              <a:gdLst/>
              <a:ahLst/>
              <a:cxnLst/>
              <a:rect l="l" t="t" r="r" b="b"/>
              <a:pathLst>
                <a:path w="4791075" h="4000500">
                  <a:moveTo>
                    <a:pt x="479107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4791074" y="0"/>
                  </a:lnTo>
                  <a:lnTo>
                    <a:pt x="4791074" y="400049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04874" y="1552574"/>
              <a:ext cx="4752975" cy="3962400"/>
            </a:xfrm>
            <a:custGeom>
              <a:avLst/>
              <a:gdLst/>
              <a:ahLst/>
              <a:cxnLst/>
              <a:rect l="l" t="t" r="r" b="b"/>
              <a:pathLst>
                <a:path w="4752975" h="3962400">
                  <a:moveTo>
                    <a:pt x="0" y="0"/>
                  </a:moveTo>
                  <a:lnTo>
                    <a:pt x="4752974" y="0"/>
                  </a:lnTo>
                  <a:lnTo>
                    <a:pt x="4752974" y="3962399"/>
                  </a:lnTo>
                  <a:lnTo>
                    <a:pt x="0" y="3962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00498" y="20192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3428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380999"/>
                  </a:lnTo>
                  <a:close/>
                </a:path>
              </a:pathLst>
            </a:custGeom>
            <a:solidFill>
              <a:srgbClr val="42A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57642" y="2114549"/>
              <a:ext cx="228600" cy="190500"/>
            </a:xfrm>
            <a:custGeom>
              <a:avLst/>
              <a:gdLst/>
              <a:ahLst/>
              <a:cxnLst/>
              <a:rect l="l" t="t" r="r" b="b"/>
              <a:pathLst>
                <a:path w="228600" h="190500">
                  <a:moveTo>
                    <a:pt x="2286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228600" y="190500"/>
                  </a:lnTo>
                  <a:lnTo>
                    <a:pt x="228600" y="152400"/>
                  </a:lnTo>
                  <a:close/>
                </a:path>
                <a:path w="228600" h="190500">
                  <a:moveTo>
                    <a:pt x="2286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28600" y="114300"/>
                  </a:lnTo>
                  <a:lnTo>
                    <a:pt x="228600" y="76200"/>
                  </a:lnTo>
                  <a:close/>
                </a:path>
                <a:path w="228600" h="190500">
                  <a:moveTo>
                    <a:pt x="2286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28600" y="381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 rot="840000">
            <a:off x="1333921" y="2098039"/>
            <a:ext cx="323753" cy="22542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ts val="1775"/>
              </a:lnSpc>
              <a:spcBef>
                <a:spcPts val="10"/>
              </a:spcBef>
            </a:pPr>
            <a:r>
              <a:rPr dirty="0" sz="1750" spc="705">
                <a:solidFill>
                  <a:srgbClr val="E60000"/>
                </a:solidFill>
                <a:latin typeface="Arial"/>
                <a:cs typeface="Arial"/>
              </a:rPr>
              <a:t>×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776065" y="1985645"/>
            <a:ext cx="349250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078865" algn="l"/>
                <a:tab pos="1878964" algn="l"/>
                <a:tab pos="2145665" algn="l"/>
                <a:tab pos="3345815" algn="l"/>
              </a:tabLst>
            </a:pPr>
            <a:r>
              <a:rPr dirty="0" sz="1050" spc="409">
                <a:solidFill>
                  <a:srgbClr val="FFFFFF"/>
                </a:solidFill>
                <a:latin typeface="Arial"/>
                <a:cs typeface="Arial"/>
              </a:rPr>
              <a:t>Таблицы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20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5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09">
                <a:solidFill>
                  <a:srgbClr val="FFFFFF"/>
                </a:solidFill>
                <a:latin typeface="Arial"/>
                <a:cs typeface="Arial"/>
              </a:rPr>
              <a:t>ошибками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05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дубликатами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247774" y="2847619"/>
            <a:ext cx="314325" cy="438784"/>
            <a:chOff x="1247774" y="2847619"/>
            <a:chExt cx="314325" cy="438784"/>
          </a:xfrm>
        </p:grpSpPr>
        <p:sp>
          <p:nvSpPr>
            <p:cNvPr id="29" name="object 29" descr=""/>
            <p:cNvSpPr/>
            <p:nvPr/>
          </p:nvSpPr>
          <p:spPr>
            <a:xfrm>
              <a:off x="1247774" y="2905124"/>
              <a:ext cx="266700" cy="381000"/>
            </a:xfrm>
            <a:custGeom>
              <a:avLst/>
              <a:gdLst/>
              <a:ahLst/>
              <a:cxnLst/>
              <a:rect l="l" t="t" r="r" b="b"/>
              <a:pathLst>
                <a:path w="266700" h="381000">
                  <a:moveTo>
                    <a:pt x="233652" y="380999"/>
                  </a:moveTo>
                  <a:lnTo>
                    <a:pt x="33047" y="380999"/>
                  </a:lnTo>
                  <a:lnTo>
                    <a:pt x="28187" y="380033"/>
                  </a:lnTo>
                  <a:lnTo>
                    <a:pt x="966" y="352812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3652" y="0"/>
                  </a:lnTo>
                  <a:lnTo>
                    <a:pt x="265733" y="28187"/>
                  </a:lnTo>
                  <a:lnTo>
                    <a:pt x="266699" y="33047"/>
                  </a:lnTo>
                  <a:lnTo>
                    <a:pt x="266699" y="347952"/>
                  </a:lnTo>
                  <a:lnTo>
                    <a:pt x="238512" y="380033"/>
                  </a:lnTo>
                  <a:lnTo>
                    <a:pt x="233652" y="380999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4" y="2847619"/>
              <a:ext cx="276224" cy="400404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428402" y="2853969"/>
            <a:ext cx="1206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484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76065" y="2871470"/>
            <a:ext cx="269240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212215" algn="l"/>
                <a:tab pos="2412365" algn="l"/>
              </a:tabLst>
            </a:pPr>
            <a:r>
              <a:rPr dirty="0" sz="1050" spc="409">
                <a:solidFill>
                  <a:srgbClr val="FFFFFF"/>
                </a:solidFill>
                <a:latin typeface="Arial"/>
                <a:cs typeface="Arial"/>
              </a:rPr>
              <a:t>Массовые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рассылки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50">
                <a:solidFill>
                  <a:srgbClr val="FFFFFF"/>
                </a:solidFill>
                <a:latin typeface="Arial"/>
                <a:cs typeface="Arial"/>
              </a:rPr>
              <a:t>"в </a:t>
            </a:r>
            <a:r>
              <a:rPr dirty="0" sz="1050" spc="505">
                <a:solidFill>
                  <a:srgbClr val="FFFFFF"/>
                </a:solidFill>
                <a:latin typeface="Arial"/>
                <a:cs typeface="Arial"/>
              </a:rPr>
              <a:t>никуда"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238250" y="383857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50629" y="285538"/>
                </a:moveTo>
                <a:lnTo>
                  <a:pt x="143611" y="285748"/>
                </a:lnTo>
                <a:lnTo>
                  <a:pt x="136608" y="285613"/>
                </a:lnTo>
                <a:lnTo>
                  <a:pt x="129620" y="285133"/>
                </a:lnTo>
                <a:lnTo>
                  <a:pt x="88879" y="275154"/>
                </a:lnTo>
                <a:lnTo>
                  <a:pt x="52818" y="253795"/>
                </a:lnTo>
                <a:lnTo>
                  <a:pt x="24488" y="222863"/>
                </a:lnTo>
                <a:lnTo>
                  <a:pt x="6371" y="185070"/>
                </a:lnTo>
                <a:lnTo>
                  <a:pt x="0" y="143611"/>
                </a:lnTo>
                <a:lnTo>
                  <a:pt x="134" y="136608"/>
                </a:lnTo>
                <a:lnTo>
                  <a:pt x="8101" y="95443"/>
                </a:lnTo>
                <a:lnTo>
                  <a:pt x="27671" y="58362"/>
                </a:lnTo>
                <a:lnTo>
                  <a:pt x="57165" y="28561"/>
                </a:lnTo>
                <a:lnTo>
                  <a:pt x="94038" y="8602"/>
                </a:lnTo>
                <a:lnTo>
                  <a:pt x="135118" y="209"/>
                </a:lnTo>
                <a:lnTo>
                  <a:pt x="142136" y="0"/>
                </a:lnTo>
                <a:lnTo>
                  <a:pt x="149139" y="134"/>
                </a:lnTo>
                <a:lnTo>
                  <a:pt x="190304" y="8101"/>
                </a:lnTo>
                <a:lnTo>
                  <a:pt x="227385" y="27671"/>
                </a:lnTo>
                <a:lnTo>
                  <a:pt x="257186" y="57165"/>
                </a:lnTo>
                <a:lnTo>
                  <a:pt x="277145" y="94038"/>
                </a:lnTo>
                <a:lnTo>
                  <a:pt x="285538" y="135118"/>
                </a:lnTo>
                <a:lnTo>
                  <a:pt x="285748" y="142136"/>
                </a:lnTo>
                <a:lnTo>
                  <a:pt x="285613" y="149139"/>
                </a:lnTo>
                <a:lnTo>
                  <a:pt x="277646" y="190304"/>
                </a:lnTo>
                <a:lnTo>
                  <a:pt x="258076" y="227385"/>
                </a:lnTo>
                <a:lnTo>
                  <a:pt x="228582" y="257186"/>
                </a:lnTo>
                <a:lnTo>
                  <a:pt x="191709" y="277145"/>
                </a:lnTo>
                <a:lnTo>
                  <a:pt x="150629" y="285538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 rot="21420000">
            <a:off x="1219356" y="3867260"/>
            <a:ext cx="32373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75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776065" y="3757294"/>
            <a:ext cx="282575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212215" algn="l"/>
                <a:tab pos="1478915" algn="l"/>
                <a:tab pos="2545715" algn="l"/>
              </a:tabLst>
            </a:pPr>
            <a:r>
              <a:rPr dirty="0" sz="1050" spc="420">
                <a:solidFill>
                  <a:srgbClr val="FFFFFF"/>
                </a:solidFill>
                <a:latin typeface="Arial"/>
                <a:cs typeface="Arial"/>
              </a:rPr>
              <a:t>Однотипные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40">
                <a:solidFill>
                  <a:srgbClr val="FFFFFF"/>
                </a:solidFill>
                <a:latin typeface="Arial"/>
                <a:cs typeface="Arial"/>
              </a:rPr>
              <a:t>вопросы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90">
                <a:solidFill>
                  <a:srgbClr val="FFFFFF"/>
                </a:solidFill>
                <a:latin typeface="Arial"/>
                <a:cs typeface="Arial"/>
              </a:rPr>
              <a:t>от десятков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0">
                <a:solidFill>
                  <a:srgbClr val="FFFFFF"/>
                </a:solidFill>
                <a:latin typeface="Arial"/>
                <a:cs typeface="Arial"/>
              </a:rPr>
              <a:t>доноров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209674" y="4695824"/>
            <a:ext cx="342900" cy="342900"/>
            <a:chOff x="1209674" y="4695824"/>
            <a:chExt cx="342900" cy="342900"/>
          </a:xfrm>
        </p:grpSpPr>
        <p:sp>
          <p:nvSpPr>
            <p:cNvPr id="37" name="object 37" descr=""/>
            <p:cNvSpPr/>
            <p:nvPr/>
          </p:nvSpPr>
          <p:spPr>
            <a:xfrm>
              <a:off x="1209674" y="4772024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0" y="266699"/>
                  </a:moveTo>
                  <a:lnTo>
                    <a:pt x="342899" y="266699"/>
                  </a:lnTo>
                  <a:lnTo>
                    <a:pt x="342899" y="0"/>
                  </a:lnTo>
                  <a:lnTo>
                    <a:pt x="0" y="0"/>
                  </a:lnTo>
                  <a:lnTo>
                    <a:pt x="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09674" y="4695824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3428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7619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85862" y="4838699"/>
              <a:ext cx="190500" cy="171450"/>
            </a:xfrm>
            <a:custGeom>
              <a:avLst/>
              <a:gdLst/>
              <a:ahLst/>
              <a:cxnLst/>
              <a:rect l="l" t="t" r="r" b="b"/>
              <a:pathLst>
                <a:path w="190500" h="171450">
                  <a:moveTo>
                    <a:pt x="38100" y="133350"/>
                  </a:moveTo>
                  <a:lnTo>
                    <a:pt x="0" y="133350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33350"/>
                  </a:lnTo>
                  <a:close/>
                </a:path>
                <a:path w="190500" h="171450">
                  <a:moveTo>
                    <a:pt x="38100" y="66675"/>
                  </a:moveTo>
                  <a:lnTo>
                    <a:pt x="0" y="66675"/>
                  </a:lnTo>
                  <a:lnTo>
                    <a:pt x="0" y="104775"/>
                  </a:lnTo>
                  <a:lnTo>
                    <a:pt x="38100" y="104775"/>
                  </a:lnTo>
                  <a:lnTo>
                    <a:pt x="38100" y="66675"/>
                  </a:lnTo>
                  <a:close/>
                </a:path>
                <a:path w="190500" h="17145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90500" h="171450">
                  <a:moveTo>
                    <a:pt x="114300" y="133350"/>
                  </a:moveTo>
                  <a:lnTo>
                    <a:pt x="76200" y="133350"/>
                  </a:lnTo>
                  <a:lnTo>
                    <a:pt x="76200" y="171450"/>
                  </a:lnTo>
                  <a:lnTo>
                    <a:pt x="114300" y="171450"/>
                  </a:lnTo>
                  <a:lnTo>
                    <a:pt x="114300" y="133350"/>
                  </a:lnTo>
                  <a:close/>
                </a:path>
                <a:path w="190500" h="171450">
                  <a:moveTo>
                    <a:pt x="114300" y="66675"/>
                  </a:moveTo>
                  <a:lnTo>
                    <a:pt x="76200" y="66675"/>
                  </a:lnTo>
                  <a:lnTo>
                    <a:pt x="76200" y="104775"/>
                  </a:lnTo>
                  <a:lnTo>
                    <a:pt x="114300" y="104775"/>
                  </a:lnTo>
                  <a:lnTo>
                    <a:pt x="114300" y="66675"/>
                  </a:lnTo>
                  <a:close/>
                </a:path>
                <a:path w="190500" h="171450">
                  <a:moveTo>
                    <a:pt x="114300" y="0"/>
                  </a:moveTo>
                  <a:lnTo>
                    <a:pt x="76200" y="0"/>
                  </a:lnTo>
                  <a:lnTo>
                    <a:pt x="7620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90500" h="171450">
                  <a:moveTo>
                    <a:pt x="190500" y="133350"/>
                  </a:moveTo>
                  <a:lnTo>
                    <a:pt x="152400" y="133350"/>
                  </a:lnTo>
                  <a:lnTo>
                    <a:pt x="152400" y="171450"/>
                  </a:lnTo>
                  <a:lnTo>
                    <a:pt x="190500" y="171450"/>
                  </a:lnTo>
                  <a:lnTo>
                    <a:pt x="190500" y="133350"/>
                  </a:lnTo>
                  <a:close/>
                </a:path>
                <a:path w="190500" h="171450">
                  <a:moveTo>
                    <a:pt x="190500" y="66675"/>
                  </a:moveTo>
                  <a:lnTo>
                    <a:pt x="152400" y="66675"/>
                  </a:lnTo>
                  <a:lnTo>
                    <a:pt x="152400" y="104775"/>
                  </a:lnTo>
                  <a:lnTo>
                    <a:pt x="190500" y="104775"/>
                  </a:lnTo>
                  <a:lnTo>
                    <a:pt x="190500" y="66675"/>
                  </a:lnTo>
                  <a:close/>
                </a:path>
                <a:path w="190500" h="171450">
                  <a:moveTo>
                    <a:pt x="1905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190500" y="381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>
                <a:alpha val="7674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776065" y="4643119"/>
            <a:ext cx="282575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212215" algn="l"/>
                <a:tab pos="1478915" algn="l"/>
                <a:tab pos="2679065" algn="l"/>
              </a:tabLst>
            </a:pPr>
            <a:r>
              <a:rPr dirty="0" sz="1050" spc="450">
                <a:solidFill>
                  <a:srgbClr val="FFFFFF"/>
                </a:solidFill>
                <a:latin typeface="Arial"/>
                <a:cs typeface="Arial"/>
              </a:rPr>
              <a:t>Путаница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5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записями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05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dirty="0" sz="1050" spc="440">
                <a:solidFill>
                  <a:srgbClr val="FFFFFF"/>
                </a:solidFill>
                <a:latin typeface="Arial"/>
                <a:cs typeface="Arial"/>
              </a:rPr>
              <a:t>датами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905124" y="1381124"/>
            <a:ext cx="762000" cy="4762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4287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125"/>
              </a:spcBef>
            </a:pPr>
            <a:r>
              <a:rPr dirty="0" sz="1500" spc="385">
                <a:solidFill>
                  <a:srgbClr val="FFFFFF"/>
                </a:solidFill>
                <a:latin typeface="Arial"/>
                <a:cs typeface="Arial"/>
              </a:rPr>
              <a:t>ДО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405191" y="2120900"/>
            <a:ext cx="36258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2012314" algn="l"/>
                <a:tab pos="2679065" algn="l"/>
              </a:tabLst>
            </a:pPr>
            <a:r>
              <a:rPr dirty="0" sz="1050" spc="475">
                <a:solidFill>
                  <a:srgbClr val="FFFFFF"/>
                </a:solidFill>
                <a:latin typeface="Arial"/>
                <a:cs typeface="Arial"/>
              </a:rPr>
              <a:t>Единая,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84">
                <a:solidFill>
                  <a:srgbClr val="FFFFFF"/>
                </a:solidFill>
                <a:latin typeface="Arial"/>
                <a:cs typeface="Arial"/>
              </a:rPr>
              <a:t>чистая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9">
                <a:solidFill>
                  <a:srgbClr val="FFFFFF"/>
                </a:solidFill>
                <a:latin typeface="Arial"/>
                <a:cs typeface="Arial"/>
              </a:rPr>
              <a:t>база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0">
                <a:solidFill>
                  <a:srgbClr val="FFFFFF"/>
                </a:solidFill>
                <a:latin typeface="Arial"/>
                <a:cs typeface="Arial"/>
              </a:rPr>
              <a:t>доноров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838950" y="2925476"/>
            <a:ext cx="342900" cy="2037714"/>
            <a:chOff x="6838950" y="2925476"/>
            <a:chExt cx="342900" cy="2037714"/>
          </a:xfrm>
        </p:grpSpPr>
        <p:sp>
          <p:nvSpPr>
            <p:cNvPr id="44" name="object 44" descr=""/>
            <p:cNvSpPr/>
            <p:nvPr/>
          </p:nvSpPr>
          <p:spPr>
            <a:xfrm>
              <a:off x="6838937" y="2925482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3429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55575" y="285750"/>
                  </a:lnTo>
                  <a:lnTo>
                    <a:pt x="219075" y="381000"/>
                  </a:lnTo>
                  <a:lnTo>
                    <a:pt x="282575" y="285750"/>
                  </a:lnTo>
                  <a:lnTo>
                    <a:pt x="342900" y="28575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838950" y="38099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342899"/>
                  </a:lnTo>
                  <a:close/>
                </a:path>
              </a:pathLst>
            </a:custGeom>
            <a:solidFill>
              <a:srgbClr val="607D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149" y="3905249"/>
              <a:ext cx="76200" cy="7619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9449" y="3905249"/>
              <a:ext cx="76200" cy="76199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6991349" y="3733799"/>
              <a:ext cx="38100" cy="104775"/>
            </a:xfrm>
            <a:custGeom>
              <a:avLst/>
              <a:gdLst/>
              <a:ahLst/>
              <a:cxnLst/>
              <a:rect l="l" t="t" r="r" b="b"/>
              <a:pathLst>
                <a:path w="38100" h="104775">
                  <a:moveTo>
                    <a:pt x="3809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4774"/>
                  </a:lnTo>
                  <a:close/>
                </a:path>
              </a:pathLst>
            </a:custGeom>
            <a:solidFill>
              <a:srgbClr val="FC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4953" y="4771828"/>
              <a:ext cx="190893" cy="190893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7405191" y="2871470"/>
            <a:ext cx="309245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945515" algn="l"/>
              </a:tabLst>
            </a:pP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Умные,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сегментированные рассылки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405191" y="3757294"/>
            <a:ext cx="349250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745614" algn="l"/>
                <a:tab pos="2012314" algn="l"/>
              </a:tabLst>
            </a:pPr>
            <a:r>
              <a:rPr dirty="0" sz="1050" spc="600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dirty="0" sz="1050" spc="495">
                <a:solidFill>
                  <a:srgbClr val="FFFFFF"/>
                </a:solidFill>
                <a:latin typeface="Arial"/>
                <a:cs typeface="Arial"/>
              </a:rPr>
              <a:t>ассистент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5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мгновенными </a:t>
            </a:r>
            <a:r>
              <a:rPr dirty="0" sz="1050" spc="459">
                <a:solidFill>
                  <a:srgbClr val="FFFFFF"/>
                </a:solidFill>
                <a:latin typeface="Arial"/>
                <a:cs typeface="Arial"/>
              </a:rPr>
              <a:t>ответами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405191" y="4643119"/>
            <a:ext cx="362585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878964" algn="l"/>
                <a:tab pos="2545715" algn="l"/>
              </a:tabLst>
            </a:pP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Автоматизация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5">
                <a:solidFill>
                  <a:srgbClr val="FFFFFF"/>
                </a:solidFill>
                <a:latin typeface="Arial"/>
                <a:cs typeface="Arial"/>
              </a:rPr>
              <a:t>всех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9">
                <a:solidFill>
                  <a:srgbClr val="FFFFFF"/>
                </a:solidFill>
                <a:latin typeface="Arial"/>
                <a:cs typeface="Arial"/>
              </a:rPr>
              <a:t>рутинных </a:t>
            </a: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процессов</a:t>
            </a:r>
            <a:endParaRPr sz="105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239125" y="1381124"/>
            <a:ext cx="1333500" cy="4762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42875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125"/>
              </a:spcBef>
            </a:pPr>
            <a:r>
              <a:rPr dirty="0" sz="1500" spc="420">
                <a:solidFill>
                  <a:srgbClr val="FFFFFF"/>
                </a:solidFill>
                <a:latin typeface="Arial"/>
                <a:cs typeface="Arial"/>
              </a:rPr>
              <a:t>ПОСЛЕ</a:t>
            </a:r>
            <a:endParaRPr sz="1500">
              <a:latin typeface="Arial"/>
              <a:cs typeface="Aria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5957395" y="3348969"/>
            <a:ext cx="277495" cy="370205"/>
          </a:xfrm>
          <a:custGeom>
            <a:avLst/>
            <a:gdLst/>
            <a:ahLst/>
            <a:cxnLst/>
            <a:rect l="l" t="t" r="r" b="b"/>
            <a:pathLst>
              <a:path w="277495" h="370204">
                <a:moveTo>
                  <a:pt x="0" y="369610"/>
                </a:moveTo>
                <a:lnTo>
                  <a:pt x="0" y="0"/>
                </a:lnTo>
                <a:lnTo>
                  <a:pt x="277208" y="184805"/>
                </a:lnTo>
                <a:lnTo>
                  <a:pt x="0" y="369610"/>
                </a:lnTo>
                <a:close/>
              </a:path>
            </a:pathLst>
          </a:custGeom>
          <a:solidFill>
            <a:srgbClr val="E60000">
              <a:alpha val="8051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5" name="object 55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56" name="object 56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9" y="4762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04999" y="14287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" y="2857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57499" y="3809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10799" y="952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63299" y="2857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10799" y="4762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09999" y="5714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57499" y="7619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667999" y="19049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28749" y="428624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991265" y="3880256"/>
            <a:ext cx="2714625" cy="1454150"/>
            <a:chOff x="8991265" y="3880256"/>
            <a:chExt cx="2714625" cy="1454150"/>
          </a:xfrm>
        </p:grpSpPr>
        <p:sp>
          <p:nvSpPr>
            <p:cNvPr id="14" name="object 14" descr=""/>
            <p:cNvSpPr/>
            <p:nvPr/>
          </p:nvSpPr>
          <p:spPr>
            <a:xfrm>
              <a:off x="9239249" y="5238749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991265" y="3880256"/>
              <a:ext cx="2714625" cy="1428750"/>
            </a:xfrm>
            <a:custGeom>
              <a:avLst/>
              <a:gdLst/>
              <a:ahLst/>
              <a:cxnLst/>
              <a:rect l="l" t="t" r="r" b="b"/>
              <a:pathLst>
                <a:path w="2714625" h="1428750">
                  <a:moveTo>
                    <a:pt x="2714624" y="1428749"/>
                  </a:moveTo>
                  <a:lnTo>
                    <a:pt x="0" y="1428749"/>
                  </a:lnTo>
                  <a:lnTo>
                    <a:pt x="0" y="0"/>
                  </a:lnTo>
                  <a:lnTo>
                    <a:pt x="2714624" y="0"/>
                  </a:lnTo>
                  <a:lnTo>
                    <a:pt x="2714624" y="142874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49201" y="593090"/>
            <a:ext cx="9893935" cy="7683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2515" marR="5080" indent="-3600450">
              <a:lnSpc>
                <a:spcPct val="116100"/>
              </a:lnSpc>
              <a:spcBef>
                <a:spcPts val="100"/>
              </a:spcBef>
              <a:tabLst>
                <a:tab pos="1345565" algn="l"/>
                <a:tab pos="3745865" algn="l"/>
                <a:tab pos="5612765" algn="l"/>
                <a:tab pos="7212965" algn="l"/>
              </a:tabLst>
            </a:pPr>
            <a:r>
              <a:rPr dirty="0" sz="2100" spc="685"/>
              <a:t>Наше</a:t>
            </a:r>
            <a:r>
              <a:rPr dirty="0" sz="2100"/>
              <a:t>	</a:t>
            </a:r>
            <a:r>
              <a:rPr dirty="0" sz="2100" spc="925"/>
              <a:t>решение:</a:t>
            </a:r>
            <a:r>
              <a:rPr dirty="0" sz="2100"/>
              <a:t>		</a:t>
            </a:r>
            <a:r>
              <a:rPr dirty="0" sz="2100" spc="805"/>
              <a:t>Единый</a:t>
            </a:r>
            <a:r>
              <a:rPr dirty="0" sz="2100"/>
              <a:t>	</a:t>
            </a:r>
            <a:r>
              <a:rPr dirty="0" sz="2100" spc="955"/>
              <a:t>центр</a:t>
            </a:r>
            <a:r>
              <a:rPr dirty="0" sz="2100"/>
              <a:t>	</a:t>
            </a:r>
            <a:r>
              <a:rPr dirty="0" sz="2100" spc="930"/>
              <a:t>управления </a:t>
            </a:r>
            <a:r>
              <a:rPr dirty="0" sz="2100" spc="919"/>
              <a:t>донорством</a:t>
            </a:r>
            <a:endParaRPr sz="2100"/>
          </a:p>
        </p:txBody>
      </p:sp>
      <p:sp>
        <p:nvSpPr>
          <p:cNvPr id="17" name="object 17" descr=""/>
          <p:cNvSpPr txBox="1"/>
          <p:nvPr/>
        </p:nvSpPr>
        <p:spPr>
          <a:xfrm>
            <a:off x="2425551" y="1568450"/>
            <a:ext cx="7341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840864" algn="l"/>
                <a:tab pos="4126865" algn="l"/>
                <a:tab pos="4431665" algn="l"/>
                <a:tab pos="5346065" algn="l"/>
                <a:tab pos="6108065" algn="l"/>
              </a:tabLst>
            </a:pPr>
            <a:r>
              <a:rPr dirty="0" sz="1200" spc="450">
                <a:solidFill>
                  <a:srgbClr val="E60000"/>
                </a:solidFill>
                <a:latin typeface="Arial"/>
                <a:cs typeface="Arial"/>
              </a:rPr>
              <a:t>Полный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25">
                <a:solidFill>
                  <a:srgbClr val="E60000"/>
                </a:solidFill>
                <a:latin typeface="Arial"/>
                <a:cs typeface="Arial"/>
              </a:rPr>
              <a:t>цикл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E60000"/>
                </a:solidFill>
                <a:latin typeface="Arial"/>
                <a:cs typeface="Arial"/>
              </a:rPr>
              <a:t>взаимодействия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E60000"/>
                </a:solidFill>
                <a:latin typeface="Arial"/>
                <a:cs typeface="Arial"/>
              </a:rPr>
              <a:t>в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75">
                <a:solidFill>
                  <a:srgbClr val="E60000"/>
                </a:solidFill>
                <a:latin typeface="Arial"/>
                <a:cs typeface="Arial"/>
              </a:rPr>
              <a:t>одном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50">
                <a:solidFill>
                  <a:srgbClr val="E60000"/>
                </a:solidFill>
                <a:latin typeface="Arial"/>
                <a:cs typeface="Arial"/>
              </a:rPr>
              <a:t>окне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55">
                <a:solidFill>
                  <a:srgbClr val="E60000"/>
                </a:solidFill>
                <a:latin typeface="Arial"/>
                <a:cs typeface="Arial"/>
              </a:rPr>
              <a:t>Telegram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48212" y="3097693"/>
            <a:ext cx="2695575" cy="1400175"/>
          </a:xfrm>
          <a:prstGeom prst="rect">
            <a:avLst/>
          </a:prstGeom>
          <a:ln w="28574">
            <a:solidFill>
              <a:srgbClr val="E6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Times New Roman"/>
              <a:cs typeface="Times New Roman"/>
            </a:endParaRPr>
          </a:p>
          <a:p>
            <a:pPr marL="1061720" marR="368300" indent="-685800">
              <a:lnSpc>
                <a:spcPct val="118100"/>
              </a:lnSpc>
            </a:pP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Удобная</a:t>
            </a:r>
            <a:r>
              <a:rPr dirty="0" sz="90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25">
                <a:solidFill>
                  <a:srgbClr val="FFFFFF"/>
                </a:solidFill>
                <a:latin typeface="Arial"/>
                <a:cs typeface="Arial"/>
              </a:rPr>
              <a:t>запись</a:t>
            </a:r>
            <a:r>
              <a:rPr dirty="0" sz="900" spc="2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dirty="0" sz="900" spc="405">
                <a:solidFill>
                  <a:srgbClr val="FFFFFF"/>
                </a:solidFill>
                <a:latin typeface="Arial"/>
                <a:cs typeface="Arial"/>
              </a:rPr>
              <a:t>акции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68617" y="1891762"/>
            <a:ext cx="2714625" cy="1428750"/>
          </a:xfrm>
          <a:custGeom>
            <a:avLst/>
            <a:gdLst/>
            <a:ahLst/>
            <a:cxnLst/>
            <a:rect l="l" t="t" r="r" b="b"/>
            <a:pathLst>
              <a:path w="2714625" h="1428750">
                <a:moveTo>
                  <a:pt x="2714624" y="1428749"/>
                </a:moveTo>
                <a:lnTo>
                  <a:pt x="0" y="1428749"/>
                </a:lnTo>
                <a:lnTo>
                  <a:pt x="0" y="0"/>
                </a:lnTo>
                <a:lnTo>
                  <a:pt x="2714624" y="0"/>
                </a:lnTo>
                <a:lnTo>
                  <a:pt x="2714624" y="1428749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82904" y="1906049"/>
            <a:ext cx="2686050" cy="1400175"/>
          </a:xfrm>
          <a:prstGeom prst="rect">
            <a:avLst/>
          </a:prstGeom>
          <a:ln w="28574">
            <a:solidFill>
              <a:srgbClr val="E6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Times New Roman"/>
              <a:cs typeface="Times New Roman"/>
            </a:endParaRPr>
          </a:p>
          <a:p>
            <a:pPr marL="601345" marR="590550" indent="171450">
              <a:lnSpc>
                <a:spcPct val="118100"/>
              </a:lnSpc>
            </a:pP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Управление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мероприятиями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492567" y="2139412"/>
            <a:ext cx="476250" cy="381000"/>
            <a:chOff x="1492567" y="2139412"/>
            <a:chExt cx="476250" cy="381000"/>
          </a:xfrm>
        </p:grpSpPr>
        <p:sp>
          <p:nvSpPr>
            <p:cNvPr id="22" name="object 22" descr=""/>
            <p:cNvSpPr/>
            <p:nvPr/>
          </p:nvSpPr>
          <p:spPr>
            <a:xfrm>
              <a:off x="1492567" y="2139412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7624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380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87804" y="2234666"/>
              <a:ext cx="285750" cy="238125"/>
            </a:xfrm>
            <a:custGeom>
              <a:avLst/>
              <a:gdLst/>
              <a:ahLst/>
              <a:cxnLst/>
              <a:rect l="l" t="t" r="r" b="b"/>
              <a:pathLst>
                <a:path w="285750" h="238125">
                  <a:moveTo>
                    <a:pt x="285750" y="190500"/>
                  </a:moveTo>
                  <a:lnTo>
                    <a:pt x="0" y="190500"/>
                  </a:lnTo>
                  <a:lnTo>
                    <a:pt x="0" y="238125"/>
                  </a:lnTo>
                  <a:lnTo>
                    <a:pt x="285750" y="238125"/>
                  </a:lnTo>
                  <a:lnTo>
                    <a:pt x="285750" y="190500"/>
                  </a:lnTo>
                  <a:close/>
                </a:path>
                <a:path w="285750" h="238125">
                  <a:moveTo>
                    <a:pt x="285750" y="95250"/>
                  </a:moveTo>
                  <a:lnTo>
                    <a:pt x="0" y="95250"/>
                  </a:lnTo>
                  <a:lnTo>
                    <a:pt x="0" y="142875"/>
                  </a:lnTo>
                  <a:lnTo>
                    <a:pt x="285750" y="142875"/>
                  </a:lnTo>
                  <a:lnTo>
                    <a:pt x="285750" y="95250"/>
                  </a:lnTo>
                  <a:close/>
                </a:path>
                <a:path w="285750" h="238125">
                  <a:moveTo>
                    <a:pt x="2857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85750" y="4762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5857874" y="3331055"/>
            <a:ext cx="381000" cy="381000"/>
            <a:chOff x="5857874" y="3331055"/>
            <a:chExt cx="381000" cy="381000"/>
          </a:xfrm>
        </p:grpSpPr>
        <p:sp>
          <p:nvSpPr>
            <p:cNvPr id="25" name="object 25" descr=""/>
            <p:cNvSpPr/>
            <p:nvPr/>
          </p:nvSpPr>
          <p:spPr>
            <a:xfrm>
              <a:off x="5857874" y="3426305"/>
              <a:ext cx="381000" cy="285750"/>
            </a:xfrm>
            <a:custGeom>
              <a:avLst/>
              <a:gdLst/>
              <a:ahLst/>
              <a:cxnLst/>
              <a:rect l="l" t="t" r="r" b="b"/>
              <a:pathLst>
                <a:path w="381000" h="285750">
                  <a:moveTo>
                    <a:pt x="0" y="285749"/>
                  </a:moveTo>
                  <a:lnTo>
                    <a:pt x="380999" y="285749"/>
                  </a:lnTo>
                  <a:lnTo>
                    <a:pt x="380999" y="0"/>
                  </a:lnTo>
                  <a:lnTo>
                    <a:pt x="0" y="0"/>
                  </a:lnTo>
                  <a:lnTo>
                    <a:pt x="0" y="285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857862" y="3331057"/>
              <a:ext cx="381000" cy="333375"/>
            </a:xfrm>
            <a:custGeom>
              <a:avLst/>
              <a:gdLst/>
              <a:ahLst/>
              <a:cxnLst/>
              <a:rect l="l" t="t" r="r" b="b"/>
              <a:pathLst>
                <a:path w="381000" h="333375">
                  <a:moveTo>
                    <a:pt x="142875" y="142875"/>
                  </a:moveTo>
                  <a:lnTo>
                    <a:pt x="95250" y="142875"/>
                  </a:lnTo>
                  <a:lnTo>
                    <a:pt x="95250" y="190500"/>
                  </a:lnTo>
                  <a:lnTo>
                    <a:pt x="142875" y="190500"/>
                  </a:lnTo>
                  <a:lnTo>
                    <a:pt x="142875" y="142875"/>
                  </a:lnTo>
                  <a:close/>
                </a:path>
                <a:path w="381000" h="333375">
                  <a:moveTo>
                    <a:pt x="285750" y="285750"/>
                  </a:moveTo>
                  <a:lnTo>
                    <a:pt x="95250" y="285750"/>
                  </a:lnTo>
                  <a:lnTo>
                    <a:pt x="95250" y="333375"/>
                  </a:lnTo>
                  <a:lnTo>
                    <a:pt x="285750" y="333375"/>
                  </a:lnTo>
                  <a:lnTo>
                    <a:pt x="285750" y="285750"/>
                  </a:lnTo>
                  <a:close/>
                </a:path>
                <a:path w="381000" h="333375">
                  <a:moveTo>
                    <a:pt x="285750" y="142875"/>
                  </a:moveTo>
                  <a:lnTo>
                    <a:pt x="238125" y="142875"/>
                  </a:lnTo>
                  <a:lnTo>
                    <a:pt x="238125" y="190500"/>
                  </a:lnTo>
                  <a:lnTo>
                    <a:pt x="285750" y="190500"/>
                  </a:lnTo>
                  <a:lnTo>
                    <a:pt x="285750" y="142875"/>
                  </a:lnTo>
                  <a:close/>
                </a:path>
                <a:path w="381000" h="333375">
                  <a:moveTo>
                    <a:pt x="3810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81000" y="952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8840219" y="1841412"/>
            <a:ext cx="2714625" cy="1428750"/>
          </a:xfrm>
          <a:custGeom>
            <a:avLst/>
            <a:gdLst/>
            <a:ahLst/>
            <a:cxnLst/>
            <a:rect l="l" t="t" r="r" b="b"/>
            <a:pathLst>
              <a:path w="2714625" h="1428750">
                <a:moveTo>
                  <a:pt x="2714624" y="1428749"/>
                </a:moveTo>
                <a:lnTo>
                  <a:pt x="0" y="1428749"/>
                </a:lnTo>
                <a:lnTo>
                  <a:pt x="0" y="0"/>
                </a:lnTo>
                <a:lnTo>
                  <a:pt x="2714624" y="0"/>
                </a:lnTo>
                <a:lnTo>
                  <a:pt x="2714624" y="1428749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854506" y="1855700"/>
            <a:ext cx="2686050" cy="1400175"/>
          </a:xfrm>
          <a:prstGeom prst="rect">
            <a:avLst/>
          </a:prstGeom>
          <a:ln w="28574">
            <a:solidFill>
              <a:srgbClr val="E6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Times New Roman"/>
              <a:cs typeface="Times New Roman"/>
            </a:endParaRPr>
          </a:p>
          <a:p>
            <a:pPr marL="883919" marR="650875" indent="-228600">
              <a:lnSpc>
                <a:spcPct val="118100"/>
              </a:lnSpc>
            </a:pPr>
            <a:r>
              <a:rPr dirty="0" sz="900" spc="515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dirty="0" sz="900" spc="409">
                <a:solidFill>
                  <a:srgbClr val="FFFFFF"/>
                </a:solidFill>
                <a:latin typeface="Arial"/>
                <a:cs typeface="Arial"/>
              </a:rPr>
              <a:t>голосовой </a:t>
            </a:r>
            <a:r>
              <a:rPr dirty="0" sz="900" spc="355">
                <a:solidFill>
                  <a:srgbClr val="FFFFFF"/>
                </a:solidFill>
                <a:latin typeface="Arial"/>
                <a:cs typeface="Arial"/>
              </a:rPr>
              <a:t>помощник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954644" y="1993812"/>
            <a:ext cx="381000" cy="476250"/>
            <a:chOff x="9954644" y="1993812"/>
            <a:chExt cx="381000" cy="476250"/>
          </a:xfrm>
        </p:grpSpPr>
        <p:sp>
          <p:nvSpPr>
            <p:cNvPr id="30" name="object 30" descr=""/>
            <p:cNvSpPr/>
            <p:nvPr/>
          </p:nvSpPr>
          <p:spPr>
            <a:xfrm>
              <a:off x="9954644" y="20890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9690" y="380999"/>
                  </a:moveTo>
                  <a:lnTo>
                    <a:pt x="41309" y="380999"/>
                  </a:lnTo>
                  <a:lnTo>
                    <a:pt x="35234" y="379791"/>
                  </a:lnTo>
                  <a:lnTo>
                    <a:pt x="1208" y="345765"/>
                  </a:lnTo>
                  <a:lnTo>
                    <a:pt x="0" y="339690"/>
                  </a:lnTo>
                  <a:lnTo>
                    <a:pt x="0" y="333374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339690" y="0"/>
                  </a:lnTo>
                  <a:lnTo>
                    <a:pt x="374957" y="23564"/>
                  </a:lnTo>
                  <a:lnTo>
                    <a:pt x="380999" y="41309"/>
                  </a:lnTo>
                  <a:lnTo>
                    <a:pt x="380999" y="339690"/>
                  </a:lnTo>
                  <a:lnTo>
                    <a:pt x="357434" y="374957"/>
                  </a:lnTo>
                  <a:lnTo>
                    <a:pt x="345765" y="379791"/>
                  </a:lnTo>
                  <a:lnTo>
                    <a:pt x="339690" y="380999"/>
                  </a:lnTo>
                  <a:close/>
                </a:path>
              </a:pathLst>
            </a:custGeom>
            <a:solidFill>
              <a:srgbClr val="607D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0844" y="2184312"/>
              <a:ext cx="95250" cy="9524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4194" y="2184312"/>
              <a:ext cx="95250" cy="9524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0049891" y="1993823"/>
              <a:ext cx="190500" cy="381000"/>
            </a:xfrm>
            <a:custGeom>
              <a:avLst/>
              <a:gdLst/>
              <a:ahLst/>
              <a:cxnLst/>
              <a:rect l="l" t="t" r="r" b="b"/>
              <a:pathLst>
                <a:path w="190500" h="381000">
                  <a:moveTo>
                    <a:pt x="123825" y="0"/>
                  </a:moveTo>
                  <a:lnTo>
                    <a:pt x="76200" y="0"/>
                  </a:lnTo>
                  <a:lnTo>
                    <a:pt x="76200" y="95250"/>
                  </a:lnTo>
                  <a:lnTo>
                    <a:pt x="123825" y="95250"/>
                  </a:lnTo>
                  <a:lnTo>
                    <a:pt x="123825" y="0"/>
                  </a:lnTo>
                  <a:close/>
                </a:path>
                <a:path w="190500" h="381000">
                  <a:moveTo>
                    <a:pt x="190500" y="333375"/>
                  </a:moveTo>
                  <a:lnTo>
                    <a:pt x="0" y="333375"/>
                  </a:lnTo>
                  <a:lnTo>
                    <a:pt x="0" y="381000"/>
                  </a:lnTo>
                  <a:lnTo>
                    <a:pt x="190500" y="381000"/>
                  </a:lnTo>
                  <a:lnTo>
                    <a:pt x="190500" y="333375"/>
                  </a:lnTo>
                  <a:close/>
                </a:path>
              </a:pathLst>
            </a:custGeom>
            <a:solidFill>
              <a:srgbClr val="CFD8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402183" y="4098444"/>
            <a:ext cx="2714625" cy="1428750"/>
          </a:xfrm>
          <a:custGeom>
            <a:avLst/>
            <a:gdLst/>
            <a:ahLst/>
            <a:cxnLst/>
            <a:rect l="l" t="t" r="r" b="b"/>
            <a:pathLst>
              <a:path w="2714625" h="1428750">
                <a:moveTo>
                  <a:pt x="2714624" y="1428749"/>
                </a:moveTo>
                <a:lnTo>
                  <a:pt x="0" y="1428749"/>
                </a:lnTo>
                <a:lnTo>
                  <a:pt x="0" y="0"/>
                </a:lnTo>
                <a:lnTo>
                  <a:pt x="2714624" y="0"/>
                </a:lnTo>
                <a:lnTo>
                  <a:pt x="2714624" y="1428749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416471" y="4112731"/>
            <a:ext cx="2686050" cy="1400175"/>
          </a:xfrm>
          <a:prstGeom prst="rect">
            <a:avLst/>
          </a:prstGeom>
          <a:ln w="28574">
            <a:solidFill>
              <a:srgbClr val="E6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9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</a:pPr>
            <a:r>
              <a:rPr dirty="0" sz="900" spc="325">
                <a:solidFill>
                  <a:srgbClr val="FFFFFF"/>
                </a:solidFill>
                <a:latin typeface="Arial"/>
                <a:cs typeface="Arial"/>
              </a:rPr>
              <a:t>Умные</a:t>
            </a:r>
            <a:r>
              <a:rPr dirty="0" sz="90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90">
                <a:solidFill>
                  <a:srgbClr val="FFFFFF"/>
                </a:solidFill>
                <a:latin typeface="Arial"/>
                <a:cs typeface="Arial"/>
              </a:rPr>
              <a:t>рассылки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526133" y="4422294"/>
            <a:ext cx="381000" cy="447675"/>
            <a:chOff x="1526133" y="4422294"/>
            <a:chExt cx="381000" cy="447675"/>
          </a:xfrm>
        </p:grpSpPr>
        <p:sp>
          <p:nvSpPr>
            <p:cNvPr id="37" name="object 37" descr=""/>
            <p:cNvSpPr/>
            <p:nvPr/>
          </p:nvSpPr>
          <p:spPr>
            <a:xfrm>
              <a:off x="1526120" y="4422305"/>
              <a:ext cx="381000" cy="447675"/>
            </a:xfrm>
            <a:custGeom>
              <a:avLst/>
              <a:gdLst/>
              <a:ahLst/>
              <a:cxnLst/>
              <a:rect l="l" t="t" r="r" b="b"/>
              <a:pathLst>
                <a:path w="381000" h="447675">
                  <a:moveTo>
                    <a:pt x="38100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161925" y="333375"/>
                  </a:lnTo>
                  <a:lnTo>
                    <a:pt x="238125" y="447675"/>
                  </a:lnTo>
                  <a:lnTo>
                    <a:pt x="314325" y="333375"/>
                  </a:lnTo>
                  <a:lnTo>
                    <a:pt x="381000" y="33337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621370" y="4488980"/>
              <a:ext cx="190500" cy="200025"/>
            </a:xfrm>
            <a:custGeom>
              <a:avLst/>
              <a:gdLst/>
              <a:ahLst/>
              <a:cxnLst/>
              <a:rect l="l" t="t" r="r" b="b"/>
              <a:pathLst>
                <a:path w="190500" h="200025">
                  <a:moveTo>
                    <a:pt x="476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7625" y="47625"/>
                  </a:lnTo>
                  <a:lnTo>
                    <a:pt x="47625" y="0"/>
                  </a:lnTo>
                  <a:close/>
                </a:path>
                <a:path w="190500" h="200025">
                  <a:moveTo>
                    <a:pt x="190500" y="152400"/>
                  </a:moveTo>
                  <a:lnTo>
                    <a:pt x="0" y="152400"/>
                  </a:lnTo>
                  <a:lnTo>
                    <a:pt x="0" y="200025"/>
                  </a:lnTo>
                  <a:lnTo>
                    <a:pt x="190500" y="200025"/>
                  </a:lnTo>
                  <a:lnTo>
                    <a:pt x="190500" y="152400"/>
                  </a:lnTo>
                  <a:close/>
                </a:path>
                <a:path w="190500" h="200025">
                  <a:moveTo>
                    <a:pt x="190500" y="0"/>
                  </a:moveTo>
                  <a:lnTo>
                    <a:pt x="142875" y="0"/>
                  </a:lnTo>
                  <a:lnTo>
                    <a:pt x="142875" y="47625"/>
                  </a:lnTo>
                  <a:lnTo>
                    <a:pt x="190500" y="4762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763606" y="5117185"/>
            <a:ext cx="2695575" cy="1400175"/>
          </a:xfrm>
          <a:prstGeom prst="rect">
            <a:avLst/>
          </a:prstGeom>
          <a:ln w="28574">
            <a:solidFill>
              <a:srgbClr val="E6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900">
              <a:latin typeface="Times New Roman"/>
              <a:cs typeface="Times New Roman"/>
            </a:endParaRPr>
          </a:p>
          <a:p>
            <a:pPr marL="1004569" marR="539750" indent="-457200">
              <a:lnSpc>
                <a:spcPct val="118100"/>
              </a:lnSpc>
            </a:pPr>
            <a:r>
              <a:rPr dirty="0" sz="900" spc="409">
                <a:solidFill>
                  <a:srgbClr val="FFFFFF"/>
                </a:solidFill>
                <a:latin typeface="Arial"/>
                <a:cs typeface="Arial"/>
              </a:rPr>
              <a:t>Экспорт/импорт </a:t>
            </a:r>
            <a:r>
              <a:rPr dirty="0" sz="900" spc="365">
                <a:solidFill>
                  <a:srgbClr val="FFFFFF"/>
                </a:solidFill>
                <a:latin typeface="Arial"/>
                <a:cs typeface="Arial"/>
              </a:rPr>
              <a:t>данных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920893" y="5350548"/>
            <a:ext cx="285750" cy="333375"/>
            <a:chOff x="5920893" y="5350548"/>
            <a:chExt cx="285750" cy="333375"/>
          </a:xfrm>
        </p:grpSpPr>
        <p:sp>
          <p:nvSpPr>
            <p:cNvPr id="41" name="object 41" descr=""/>
            <p:cNvSpPr/>
            <p:nvPr/>
          </p:nvSpPr>
          <p:spPr>
            <a:xfrm>
              <a:off x="5920893" y="5350548"/>
              <a:ext cx="285750" cy="333375"/>
            </a:xfrm>
            <a:custGeom>
              <a:avLst/>
              <a:gdLst/>
              <a:ahLst/>
              <a:cxnLst/>
              <a:rect l="l" t="t" r="r" b="b"/>
              <a:pathLst>
                <a:path w="285750" h="333375">
                  <a:moveTo>
                    <a:pt x="285749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333374"/>
                  </a:lnTo>
                  <a:close/>
                </a:path>
              </a:pathLst>
            </a:custGeom>
            <a:solidFill>
              <a:srgbClr val="42A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968517" y="5445810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500" y="152400"/>
                  </a:moveTo>
                  <a:lnTo>
                    <a:pt x="0" y="152400"/>
                  </a:lnTo>
                  <a:lnTo>
                    <a:pt x="0" y="190500"/>
                  </a:lnTo>
                  <a:lnTo>
                    <a:pt x="190500" y="190500"/>
                  </a:lnTo>
                  <a:lnTo>
                    <a:pt x="190500" y="152400"/>
                  </a:lnTo>
                  <a:close/>
                </a:path>
                <a:path w="190500" h="190500">
                  <a:moveTo>
                    <a:pt x="1905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90500" h="190500">
                  <a:moveTo>
                    <a:pt x="1905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0500" y="381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005553" y="3894543"/>
            <a:ext cx="2686050" cy="1400175"/>
          </a:xfrm>
          <a:prstGeom prst="rect">
            <a:avLst/>
          </a:prstGeom>
          <a:ln w="28574">
            <a:solidFill>
              <a:srgbClr val="E6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9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Геймификация</a:t>
            </a:r>
            <a:r>
              <a:rPr dirty="0" sz="900" spc="21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доноров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0105682" y="4251731"/>
            <a:ext cx="381000" cy="333375"/>
          </a:xfrm>
          <a:custGeom>
            <a:avLst/>
            <a:gdLst/>
            <a:ahLst/>
            <a:cxnLst/>
            <a:rect l="l" t="t" r="r" b="b"/>
            <a:pathLst>
              <a:path w="381000" h="333375">
                <a:moveTo>
                  <a:pt x="381000" y="190500"/>
                </a:moveTo>
                <a:lnTo>
                  <a:pt x="285750" y="190500"/>
                </a:lnTo>
                <a:lnTo>
                  <a:pt x="285750" y="0"/>
                </a:lnTo>
                <a:lnTo>
                  <a:pt x="142875" y="0"/>
                </a:lnTo>
                <a:lnTo>
                  <a:pt x="142875" y="95250"/>
                </a:lnTo>
                <a:lnTo>
                  <a:pt x="0" y="95250"/>
                </a:lnTo>
                <a:lnTo>
                  <a:pt x="0" y="333375"/>
                </a:lnTo>
                <a:lnTo>
                  <a:pt x="142875" y="333375"/>
                </a:lnTo>
                <a:lnTo>
                  <a:pt x="285750" y="333375"/>
                </a:lnTo>
                <a:lnTo>
                  <a:pt x="381000" y="333375"/>
                </a:lnTo>
                <a:lnTo>
                  <a:pt x="381000" y="190500"/>
                </a:lnTo>
                <a:close/>
              </a:path>
            </a:pathLst>
          </a:custGeom>
          <a:solidFill>
            <a:srgbClr val="FFC10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46" name="object 46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149" y="45789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86649" y="141039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149" y="28391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39149" y="37916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92448" y="9341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44948" y="28391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92448" y="47441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791649" y="56966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57002" y="76150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1000" y="96245"/>
                </a:moveTo>
                <a:lnTo>
                  <a:pt x="0" y="1000"/>
                </a:lnTo>
                <a:lnTo>
                  <a:pt x="95244" y="0"/>
                </a:lnTo>
                <a:lnTo>
                  <a:pt x="96245" y="95244"/>
                </a:lnTo>
                <a:lnTo>
                  <a:pt x="1000" y="96245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667502" y="190450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1000" y="96245"/>
                </a:moveTo>
                <a:lnTo>
                  <a:pt x="0" y="1000"/>
                </a:lnTo>
                <a:lnTo>
                  <a:pt x="95244" y="0"/>
                </a:lnTo>
                <a:lnTo>
                  <a:pt x="96245" y="95244"/>
                </a:lnTo>
                <a:lnTo>
                  <a:pt x="1000" y="96245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28252" y="428575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1000" y="96245"/>
                </a:moveTo>
                <a:lnTo>
                  <a:pt x="0" y="1000"/>
                </a:lnTo>
                <a:lnTo>
                  <a:pt x="95244" y="0"/>
                </a:lnTo>
                <a:lnTo>
                  <a:pt x="96245" y="95244"/>
                </a:lnTo>
                <a:lnTo>
                  <a:pt x="1000" y="96245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238751" y="523825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1000" y="96245"/>
                </a:moveTo>
                <a:lnTo>
                  <a:pt x="0" y="1000"/>
                </a:lnTo>
                <a:lnTo>
                  <a:pt x="95244" y="0"/>
                </a:lnTo>
                <a:lnTo>
                  <a:pt x="96245" y="95244"/>
                </a:lnTo>
                <a:lnTo>
                  <a:pt x="1000" y="96245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790574" y="2266950"/>
            <a:ext cx="2381250" cy="2667000"/>
            <a:chOff x="790574" y="2266950"/>
            <a:chExt cx="2381250" cy="2667000"/>
          </a:xfrm>
        </p:grpSpPr>
        <p:sp>
          <p:nvSpPr>
            <p:cNvPr id="15" name="object 15" descr=""/>
            <p:cNvSpPr/>
            <p:nvPr/>
          </p:nvSpPr>
          <p:spPr>
            <a:xfrm>
              <a:off x="790574" y="2266950"/>
              <a:ext cx="2381250" cy="2667000"/>
            </a:xfrm>
            <a:custGeom>
              <a:avLst/>
              <a:gdLst/>
              <a:ahLst/>
              <a:cxnLst/>
              <a:rect l="l" t="t" r="r" b="b"/>
              <a:pathLst>
                <a:path w="2381250" h="2667000">
                  <a:moveTo>
                    <a:pt x="2381249" y="2666999"/>
                  </a:moveTo>
                  <a:lnTo>
                    <a:pt x="0" y="2666999"/>
                  </a:lnTo>
                  <a:lnTo>
                    <a:pt x="0" y="0"/>
                  </a:lnTo>
                  <a:lnTo>
                    <a:pt x="2381249" y="0"/>
                  </a:lnTo>
                  <a:lnTo>
                    <a:pt x="2381249" y="266699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0099" y="2276475"/>
              <a:ext cx="2362200" cy="2647950"/>
            </a:xfrm>
            <a:custGeom>
              <a:avLst/>
              <a:gdLst/>
              <a:ahLst/>
              <a:cxnLst/>
              <a:rect l="l" t="t" r="r" b="b"/>
              <a:pathLst>
                <a:path w="2362200" h="2647950">
                  <a:moveTo>
                    <a:pt x="0" y="0"/>
                  </a:moveTo>
                  <a:lnTo>
                    <a:pt x="2362199" y="0"/>
                  </a:lnTo>
                  <a:lnTo>
                    <a:pt x="2362199" y="2647949"/>
                  </a:lnTo>
                  <a:lnTo>
                    <a:pt x="0" y="26479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265560" y="2159000"/>
            <a:ext cx="8039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dirty="0" sz="105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1050">
                <a:solidFill>
                  <a:srgbClr val="E60000"/>
                </a:solidFill>
                <a:latin typeface="DejaVu Sans"/>
                <a:cs typeface="DejaVu Sans"/>
              </a:rPr>
              <a:t>	</a:t>
            </a:r>
            <a:r>
              <a:rPr dirty="0" sz="1050" spc="360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676400" y="2467856"/>
            <a:ext cx="1381125" cy="2392045"/>
            <a:chOff x="1676400" y="2467856"/>
            <a:chExt cx="1381125" cy="2392045"/>
          </a:xfrm>
        </p:grpSpPr>
        <p:sp>
          <p:nvSpPr>
            <p:cNvPr id="19" name="object 19" descr=""/>
            <p:cNvSpPr/>
            <p:nvPr/>
          </p:nvSpPr>
          <p:spPr>
            <a:xfrm>
              <a:off x="1676400" y="246785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38403" y="609599"/>
                  </a:moveTo>
                  <a:lnTo>
                    <a:pt x="71196" y="609599"/>
                  </a:lnTo>
                  <a:lnTo>
                    <a:pt x="66241" y="609111"/>
                  </a:lnTo>
                  <a:lnTo>
                    <a:pt x="29705" y="593978"/>
                  </a:lnTo>
                  <a:lnTo>
                    <a:pt x="3885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38403" y="0"/>
                  </a:lnTo>
                  <a:lnTo>
                    <a:pt x="579894" y="15621"/>
                  </a:lnTo>
                  <a:lnTo>
                    <a:pt x="605714" y="51662"/>
                  </a:lnTo>
                  <a:lnTo>
                    <a:pt x="609599" y="71196"/>
                  </a:lnTo>
                  <a:lnTo>
                    <a:pt x="609599" y="538403"/>
                  </a:lnTo>
                  <a:lnTo>
                    <a:pt x="593978" y="579894"/>
                  </a:lnTo>
                  <a:lnTo>
                    <a:pt x="557937" y="605714"/>
                  </a:lnTo>
                  <a:lnTo>
                    <a:pt x="543358" y="609111"/>
                  </a:lnTo>
                  <a:lnTo>
                    <a:pt x="538403" y="6095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90687" y="2610738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400050" y="190500"/>
                  </a:moveTo>
                  <a:lnTo>
                    <a:pt x="0" y="190500"/>
                  </a:lnTo>
                  <a:lnTo>
                    <a:pt x="0" y="228600"/>
                  </a:lnTo>
                  <a:lnTo>
                    <a:pt x="400050" y="228600"/>
                  </a:lnTo>
                  <a:lnTo>
                    <a:pt x="400050" y="190500"/>
                  </a:lnTo>
                  <a:close/>
                </a:path>
                <a:path w="400050" h="228600">
                  <a:moveTo>
                    <a:pt x="400050" y="95250"/>
                  </a:moveTo>
                  <a:lnTo>
                    <a:pt x="0" y="95250"/>
                  </a:lnTo>
                  <a:lnTo>
                    <a:pt x="0" y="133350"/>
                  </a:lnTo>
                  <a:lnTo>
                    <a:pt x="400050" y="133350"/>
                  </a:lnTo>
                  <a:lnTo>
                    <a:pt x="400050" y="95250"/>
                  </a:lnTo>
                  <a:close/>
                </a:path>
                <a:path w="400050" h="228600">
                  <a:moveTo>
                    <a:pt x="4000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0050" y="38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5259" y="2603391"/>
              <a:ext cx="90880" cy="28138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3225" y="4721865"/>
              <a:ext cx="114299" cy="137972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809624" y="3254375"/>
            <a:ext cx="2343150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545">
                <a:solidFill>
                  <a:srgbClr val="FFFFFF"/>
                </a:solidFill>
                <a:latin typeface="Arial"/>
                <a:cs typeface="Arial"/>
              </a:rPr>
              <a:t>Регистрация</a:t>
            </a:r>
            <a:endParaRPr sz="1200">
              <a:latin typeface="Arial"/>
              <a:cs typeface="Arial"/>
            </a:endParaRPr>
          </a:p>
          <a:p>
            <a:pPr algn="ctr" marL="122555" marR="116839">
              <a:lnSpc>
                <a:spcPct val="125000"/>
              </a:lnSpc>
              <a:spcBef>
                <a:spcPts val="735"/>
              </a:spcBef>
            </a:pPr>
            <a:r>
              <a:rPr dirty="0" sz="750" spc="320">
                <a:solidFill>
                  <a:srgbClr val="CCCCCC"/>
                </a:solidFill>
                <a:latin typeface="Arial"/>
                <a:cs typeface="Arial"/>
              </a:rPr>
              <a:t>Удобная</a:t>
            </a:r>
            <a:r>
              <a:rPr dirty="0" sz="750" spc="175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270">
                <a:solidFill>
                  <a:srgbClr val="CCCCCC"/>
                </a:solidFill>
                <a:latin typeface="Arial"/>
                <a:cs typeface="Arial"/>
              </a:rPr>
              <a:t>форма</a:t>
            </a:r>
            <a:r>
              <a:rPr dirty="0" sz="750" spc="18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25">
                <a:solidFill>
                  <a:srgbClr val="CCCCCC"/>
                </a:solidFill>
                <a:latin typeface="Arial"/>
                <a:cs typeface="Arial"/>
              </a:rPr>
              <a:t>с валидацией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180">
                <a:solidFill>
                  <a:srgbClr val="CCCCCC"/>
                </a:solidFill>
                <a:latin typeface="Arial"/>
                <a:cs typeface="Arial"/>
              </a:rPr>
              <a:t>ФИО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270">
                <a:solidFill>
                  <a:srgbClr val="CCCCCC"/>
                </a:solidFill>
                <a:latin typeface="Arial"/>
                <a:cs typeface="Arial"/>
              </a:rPr>
              <a:t>и </a:t>
            </a:r>
            <a:r>
              <a:rPr dirty="0" sz="750" spc="370">
                <a:solidFill>
                  <a:srgbClr val="CCCCCC"/>
                </a:solidFill>
                <a:latin typeface="Arial"/>
                <a:cs typeface="Arial"/>
              </a:rPr>
              <a:t>группы.</a:t>
            </a:r>
            <a:r>
              <a:rPr dirty="0" sz="750" spc="18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30">
                <a:solidFill>
                  <a:srgbClr val="CCCCCC"/>
                </a:solidFill>
                <a:latin typeface="Arial"/>
                <a:cs typeface="Arial"/>
              </a:rPr>
              <a:t>Бот</a:t>
            </a:r>
            <a:r>
              <a:rPr dirty="0" sz="750" spc="18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20">
                <a:solidFill>
                  <a:srgbClr val="CCCCCC"/>
                </a:solidFill>
                <a:latin typeface="Arial"/>
                <a:cs typeface="Arial"/>
              </a:rPr>
              <a:t>определяет новых</a:t>
            </a:r>
            <a:r>
              <a:rPr dirty="0" sz="750" spc="165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20">
                <a:solidFill>
                  <a:srgbClr val="CCCCCC"/>
                </a:solidFill>
                <a:latin typeface="Arial"/>
                <a:cs typeface="Arial"/>
              </a:rPr>
              <a:t>и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05">
                <a:solidFill>
                  <a:srgbClr val="CCCCCC"/>
                </a:solidFill>
                <a:latin typeface="Arial"/>
                <a:cs typeface="Arial"/>
              </a:rPr>
              <a:t>опытных </a:t>
            </a:r>
            <a:r>
              <a:rPr dirty="0" sz="750" spc="355">
                <a:solidFill>
                  <a:srgbClr val="CCCCCC"/>
                </a:solidFill>
                <a:latin typeface="Arial"/>
                <a:cs typeface="Arial"/>
              </a:rPr>
              <a:t>доноров,</a:t>
            </a:r>
            <a:r>
              <a:rPr dirty="0" sz="750" spc="18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35">
                <a:solidFill>
                  <a:srgbClr val="CCCCCC"/>
                </a:solidFill>
                <a:latin typeface="Arial"/>
                <a:cs typeface="Arial"/>
              </a:rPr>
              <a:t>предлагая </a:t>
            </a:r>
            <a:r>
              <a:rPr dirty="0" sz="750" spc="320">
                <a:solidFill>
                  <a:srgbClr val="CCCCCC"/>
                </a:solidFill>
                <a:latin typeface="Arial"/>
                <a:cs typeface="Arial"/>
              </a:rPr>
              <a:t>персонализированный </a:t>
            </a:r>
            <a:r>
              <a:rPr dirty="0" sz="750" spc="395">
                <a:solidFill>
                  <a:srgbClr val="CCCCCC"/>
                </a:solidFill>
                <a:latin typeface="Arial"/>
                <a:cs typeface="Arial"/>
              </a:rPr>
              <a:t>путь.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666875" y="2095500"/>
            <a:ext cx="628650" cy="352425"/>
          </a:xfrm>
          <a:prstGeom prst="rect">
            <a:avLst/>
          </a:prstGeom>
          <a:solidFill>
            <a:srgbClr val="E60000"/>
          </a:solidFill>
        </p:spPr>
        <p:txBody>
          <a:bodyPr wrap="square" lIns="0" tIns="85725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675"/>
              </a:spcBef>
            </a:pPr>
            <a:r>
              <a:rPr dirty="0" sz="1350" spc="575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80955" y="2159000"/>
            <a:ext cx="8039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dirty="0" sz="105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1050">
                <a:solidFill>
                  <a:srgbClr val="E60000"/>
                </a:solidFill>
                <a:latin typeface="DejaVu Sans"/>
                <a:cs typeface="DejaVu Sans"/>
              </a:rPr>
              <a:t>	</a:t>
            </a:r>
            <a:r>
              <a:rPr dirty="0" sz="1050" spc="360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4905374" y="2085975"/>
          <a:ext cx="2457450" cy="282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775"/>
                <a:gridCol w="628650"/>
                <a:gridCol w="866775"/>
              </a:tblGrid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6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 spc="5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60000"/>
                      </a:solidFill>
                      <a:prstDash val="solid"/>
                    </a:lnB>
                  </a:tcPr>
                </a:tc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E60000"/>
                      </a:solidFill>
                      <a:prstDash val="solid"/>
                    </a:lnL>
                    <a:lnT w="19050">
                      <a:solidFill>
                        <a:srgbClr val="E6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725"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E60000"/>
                      </a:solidFill>
                      <a:prstDash val="solid"/>
                    </a:lnR>
                    <a:lnT w="19050">
                      <a:solidFill>
                        <a:srgbClr val="E60000"/>
                      </a:solidFill>
                      <a:prstDash val="solid"/>
                    </a:lnT>
                  </a:tcPr>
                </a:tc>
              </a:tr>
              <a:tr h="247586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49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Геймификация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 marL="227965" marR="220979">
                        <a:lnSpc>
                          <a:spcPct val="125000"/>
                        </a:lnSpc>
                        <a:spcBef>
                          <a:spcPts val="735"/>
                        </a:spcBef>
                      </a:pPr>
                      <a:r>
                        <a:rPr dirty="0" sz="750" spc="31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Система</a:t>
                      </a:r>
                      <a:r>
                        <a:rPr dirty="0" sz="750" spc="17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4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уровней</a:t>
                      </a:r>
                      <a:r>
                        <a:rPr dirty="0" sz="750" spc="17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26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750" spc="35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очков</a:t>
                      </a:r>
                      <a:r>
                        <a:rPr dirty="0" sz="750" spc="17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6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17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4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донации. </a:t>
                      </a:r>
                      <a:r>
                        <a:rPr dirty="0" sz="750" spc="29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Доноры</a:t>
                      </a:r>
                      <a:r>
                        <a:rPr dirty="0" sz="750" spc="17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2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получают </a:t>
                      </a:r>
                      <a:r>
                        <a:rPr dirty="0" sz="750" spc="37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статусы:</a:t>
                      </a:r>
                      <a:r>
                        <a:rPr dirty="0" sz="750" spc="18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3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Бронзовый, </a:t>
                      </a:r>
                      <a:r>
                        <a:rPr dirty="0" sz="750" spc="32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Серебряный,</a:t>
                      </a:r>
                      <a:r>
                        <a:rPr dirty="0" sz="750" spc="19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4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Золотой.</a:t>
                      </a:r>
                      <a:endParaRPr sz="750">
                        <a:latin typeface="Arial"/>
                        <a:cs typeface="Arial"/>
                      </a:endParaRPr>
                    </a:p>
                    <a:p>
                      <a:pPr algn="ctr" marL="418465" marR="411480">
                        <a:lnSpc>
                          <a:spcPct val="125000"/>
                        </a:lnSpc>
                      </a:pPr>
                      <a:r>
                        <a:rPr dirty="0" sz="750" spc="30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Поощряются</a:t>
                      </a:r>
                      <a:r>
                        <a:rPr dirty="0" sz="750" spc="17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750" spc="325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серии </a:t>
                      </a:r>
                      <a:r>
                        <a:rPr dirty="0" sz="750" spc="340">
                          <a:solidFill>
                            <a:srgbClr val="CCCCCC"/>
                          </a:solidFill>
                          <a:latin typeface="Arial"/>
                          <a:cs typeface="Arial"/>
                        </a:rPr>
                        <a:t>донаций.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E60000"/>
                      </a:solidFill>
                      <a:prstDash val="solid"/>
                    </a:lnL>
                    <a:lnR w="19050">
                      <a:solidFill>
                        <a:srgbClr val="E60000"/>
                      </a:solidFill>
                      <a:prstDash val="solid"/>
                    </a:lnR>
                    <a:lnB w="19050">
                      <a:solidFill>
                        <a:srgbClr val="E6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7" name="object 27" descr=""/>
          <p:cNvGrpSpPr/>
          <p:nvPr/>
        </p:nvGrpSpPr>
        <p:grpSpPr>
          <a:xfrm>
            <a:off x="5791199" y="2467856"/>
            <a:ext cx="609600" cy="609600"/>
            <a:chOff x="5791199" y="2467856"/>
            <a:chExt cx="609600" cy="609600"/>
          </a:xfrm>
        </p:grpSpPr>
        <p:sp>
          <p:nvSpPr>
            <p:cNvPr id="28" name="object 28" descr=""/>
            <p:cNvSpPr/>
            <p:nvPr/>
          </p:nvSpPr>
          <p:spPr>
            <a:xfrm>
              <a:off x="5791199" y="246785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38403" y="609599"/>
                  </a:moveTo>
                  <a:lnTo>
                    <a:pt x="71196" y="609599"/>
                  </a:lnTo>
                  <a:lnTo>
                    <a:pt x="66241" y="609111"/>
                  </a:lnTo>
                  <a:lnTo>
                    <a:pt x="29705" y="593978"/>
                  </a:lnTo>
                  <a:lnTo>
                    <a:pt x="3885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38403" y="0"/>
                  </a:lnTo>
                  <a:lnTo>
                    <a:pt x="579894" y="15621"/>
                  </a:lnTo>
                  <a:lnTo>
                    <a:pt x="605714" y="51662"/>
                  </a:lnTo>
                  <a:lnTo>
                    <a:pt x="609599" y="71196"/>
                  </a:lnTo>
                  <a:lnTo>
                    <a:pt x="609599" y="538403"/>
                  </a:lnTo>
                  <a:lnTo>
                    <a:pt x="593978" y="579894"/>
                  </a:lnTo>
                  <a:lnTo>
                    <a:pt x="557937" y="605714"/>
                  </a:lnTo>
                  <a:lnTo>
                    <a:pt x="543358" y="609111"/>
                  </a:lnTo>
                  <a:lnTo>
                    <a:pt x="538403" y="6095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05487" y="2610738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81000" y="41313"/>
                  </a:moveTo>
                  <a:lnTo>
                    <a:pt x="357441" y="6045"/>
                  </a:lnTo>
                  <a:lnTo>
                    <a:pt x="339699" y="0"/>
                  </a:lnTo>
                  <a:lnTo>
                    <a:pt x="41313" y="0"/>
                  </a:lnTo>
                  <a:lnTo>
                    <a:pt x="6045" y="23558"/>
                  </a:lnTo>
                  <a:lnTo>
                    <a:pt x="0" y="41313"/>
                  </a:lnTo>
                  <a:lnTo>
                    <a:pt x="0" y="190500"/>
                  </a:lnTo>
                  <a:lnTo>
                    <a:pt x="142875" y="190500"/>
                  </a:lnTo>
                  <a:lnTo>
                    <a:pt x="142875" y="276225"/>
                  </a:lnTo>
                  <a:lnTo>
                    <a:pt x="47625" y="276225"/>
                  </a:lnTo>
                  <a:lnTo>
                    <a:pt x="47625" y="371475"/>
                  </a:lnTo>
                  <a:lnTo>
                    <a:pt x="333375" y="371475"/>
                  </a:lnTo>
                  <a:lnTo>
                    <a:pt x="333375" y="276225"/>
                  </a:lnTo>
                  <a:lnTo>
                    <a:pt x="238125" y="276225"/>
                  </a:lnTo>
                  <a:lnTo>
                    <a:pt x="238125" y="190500"/>
                  </a:lnTo>
                  <a:lnTo>
                    <a:pt x="381000" y="190500"/>
                  </a:lnTo>
                  <a:lnTo>
                    <a:pt x="381000" y="413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9299" y="2658356"/>
              <a:ext cx="76199" cy="1523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9" y="2658356"/>
              <a:ext cx="76199" cy="1523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031592" y="2498699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4" h="128905">
                  <a:moveTo>
                    <a:pt x="128813" y="44708"/>
                  </a:moveTo>
                  <a:lnTo>
                    <a:pt x="84105" y="128813"/>
                  </a:lnTo>
                  <a:lnTo>
                    <a:pt x="0" y="84105"/>
                  </a:lnTo>
                  <a:lnTo>
                    <a:pt x="44708" y="0"/>
                  </a:lnTo>
                  <a:lnTo>
                    <a:pt x="128813" y="44708"/>
                  </a:lnTo>
                  <a:close/>
                </a:path>
              </a:pathLst>
            </a:custGeom>
            <a:solidFill>
              <a:srgbClr val="FFEB3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6962775" y="4511055"/>
            <a:ext cx="209550" cy="314960"/>
            <a:chOff x="6962775" y="4511055"/>
            <a:chExt cx="209550" cy="314960"/>
          </a:xfrm>
        </p:grpSpPr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2775" y="4687948"/>
              <a:ext cx="114299" cy="13797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8024" y="4511055"/>
              <a:ext cx="114299" cy="137972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9020175" y="2382344"/>
            <a:ext cx="2381250" cy="2667000"/>
            <a:chOff x="9020175" y="2382344"/>
            <a:chExt cx="2381250" cy="2667000"/>
          </a:xfrm>
        </p:grpSpPr>
        <p:sp>
          <p:nvSpPr>
            <p:cNvPr id="37" name="object 37" descr=""/>
            <p:cNvSpPr/>
            <p:nvPr/>
          </p:nvSpPr>
          <p:spPr>
            <a:xfrm>
              <a:off x="9020175" y="2382344"/>
              <a:ext cx="2381250" cy="2667000"/>
            </a:xfrm>
            <a:custGeom>
              <a:avLst/>
              <a:gdLst/>
              <a:ahLst/>
              <a:cxnLst/>
              <a:rect l="l" t="t" r="r" b="b"/>
              <a:pathLst>
                <a:path w="2381250" h="2667000">
                  <a:moveTo>
                    <a:pt x="2381249" y="2666999"/>
                  </a:moveTo>
                  <a:lnTo>
                    <a:pt x="0" y="2666999"/>
                  </a:lnTo>
                  <a:lnTo>
                    <a:pt x="0" y="0"/>
                  </a:lnTo>
                  <a:lnTo>
                    <a:pt x="2381249" y="0"/>
                  </a:lnTo>
                  <a:lnTo>
                    <a:pt x="2381249" y="2666999"/>
                  </a:lnTo>
                  <a:close/>
                </a:path>
              </a:pathLst>
            </a:custGeom>
            <a:solidFill>
              <a:srgbClr val="000000">
                <a:alpha val="276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029700" y="2391869"/>
              <a:ext cx="2362200" cy="2647950"/>
            </a:xfrm>
            <a:custGeom>
              <a:avLst/>
              <a:gdLst/>
              <a:ahLst/>
              <a:cxnLst/>
              <a:rect l="l" t="t" r="r" b="b"/>
              <a:pathLst>
                <a:path w="2362200" h="2647950">
                  <a:moveTo>
                    <a:pt x="0" y="0"/>
                  </a:moveTo>
                  <a:lnTo>
                    <a:pt x="2362199" y="0"/>
                  </a:lnTo>
                  <a:lnTo>
                    <a:pt x="2362199" y="2647949"/>
                  </a:lnTo>
                  <a:lnTo>
                    <a:pt x="0" y="26479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0496350" y="2274394"/>
            <a:ext cx="8039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dirty="0" sz="105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1050">
                <a:solidFill>
                  <a:srgbClr val="E60000"/>
                </a:solidFill>
                <a:latin typeface="DejaVu Sans"/>
                <a:cs typeface="DejaVu Sans"/>
              </a:rPr>
              <a:t>	</a:t>
            </a:r>
            <a:r>
              <a:rPr dirty="0" sz="1050" spc="360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896474" y="2210894"/>
            <a:ext cx="628650" cy="982344"/>
            <a:chOff x="9896474" y="2210894"/>
            <a:chExt cx="628650" cy="982344"/>
          </a:xfrm>
        </p:grpSpPr>
        <p:sp>
          <p:nvSpPr>
            <p:cNvPr id="41" name="object 41" descr=""/>
            <p:cNvSpPr/>
            <p:nvPr/>
          </p:nvSpPr>
          <p:spPr>
            <a:xfrm>
              <a:off x="9905999" y="258325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538403" y="609599"/>
                  </a:moveTo>
                  <a:lnTo>
                    <a:pt x="71196" y="609599"/>
                  </a:lnTo>
                  <a:lnTo>
                    <a:pt x="66241" y="609111"/>
                  </a:lnTo>
                  <a:lnTo>
                    <a:pt x="29705" y="593978"/>
                  </a:lnTo>
                  <a:lnTo>
                    <a:pt x="3885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38403" y="0"/>
                  </a:lnTo>
                  <a:lnTo>
                    <a:pt x="579894" y="15621"/>
                  </a:lnTo>
                  <a:lnTo>
                    <a:pt x="605714" y="51662"/>
                  </a:lnTo>
                  <a:lnTo>
                    <a:pt x="609599" y="71196"/>
                  </a:lnTo>
                  <a:lnTo>
                    <a:pt x="609599" y="538403"/>
                  </a:lnTo>
                  <a:lnTo>
                    <a:pt x="593978" y="579894"/>
                  </a:lnTo>
                  <a:lnTo>
                    <a:pt x="557937" y="605714"/>
                  </a:lnTo>
                  <a:lnTo>
                    <a:pt x="543358" y="609111"/>
                  </a:lnTo>
                  <a:lnTo>
                    <a:pt x="538403" y="609599"/>
                  </a:lnTo>
                  <a:close/>
                </a:path>
              </a:pathLst>
            </a:custGeom>
            <a:solidFill>
              <a:srgbClr val="2095F2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982199" y="2659451"/>
              <a:ext cx="457200" cy="114300"/>
            </a:xfrm>
            <a:custGeom>
              <a:avLst/>
              <a:gdLst/>
              <a:ahLst/>
              <a:cxnLst/>
              <a:rect l="l" t="t" r="r" b="b"/>
              <a:pathLst>
                <a:path w="457200" h="114300">
                  <a:moveTo>
                    <a:pt x="4571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114299"/>
                  </a:lnTo>
                  <a:close/>
                </a:path>
              </a:pathLst>
            </a:custGeom>
            <a:solidFill>
              <a:srgbClr val="E60000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982199" y="2773751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457200" h="342900">
                  <a:moveTo>
                    <a:pt x="4571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342899"/>
                  </a:lnTo>
                  <a:close/>
                </a:path>
              </a:pathLst>
            </a:custGeom>
            <a:solidFill>
              <a:srgbClr val="FFFFFF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020287" y="2811855"/>
              <a:ext cx="304800" cy="190500"/>
            </a:xfrm>
            <a:custGeom>
              <a:avLst/>
              <a:gdLst/>
              <a:ahLst/>
              <a:cxnLst/>
              <a:rect l="l" t="t" r="r" b="b"/>
              <a:pathLst>
                <a:path w="304800" h="190500">
                  <a:moveTo>
                    <a:pt x="76200" y="114300"/>
                  </a:moveTo>
                  <a:lnTo>
                    <a:pt x="0" y="114300"/>
                  </a:lnTo>
                  <a:lnTo>
                    <a:pt x="0" y="190500"/>
                  </a:lnTo>
                  <a:lnTo>
                    <a:pt x="76200" y="190500"/>
                  </a:lnTo>
                  <a:lnTo>
                    <a:pt x="76200" y="114300"/>
                  </a:lnTo>
                  <a:close/>
                </a:path>
                <a:path w="304800" h="1905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304800" h="190500">
                  <a:moveTo>
                    <a:pt x="190500" y="0"/>
                  </a:moveTo>
                  <a:lnTo>
                    <a:pt x="114300" y="0"/>
                  </a:lnTo>
                  <a:lnTo>
                    <a:pt x="11430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304800" h="190500">
                  <a:moveTo>
                    <a:pt x="304800" y="0"/>
                  </a:moveTo>
                  <a:lnTo>
                    <a:pt x="228600" y="0"/>
                  </a:lnTo>
                  <a:lnTo>
                    <a:pt x="22860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127794" y="2919346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89810" y="89810"/>
                  </a:moveTo>
                  <a:lnTo>
                    <a:pt x="0" y="89810"/>
                  </a:lnTo>
                  <a:lnTo>
                    <a:pt x="0" y="0"/>
                  </a:lnTo>
                  <a:lnTo>
                    <a:pt x="89810" y="0"/>
                  </a:lnTo>
                  <a:lnTo>
                    <a:pt x="89810" y="89810"/>
                  </a:lnTo>
                  <a:close/>
                </a:path>
              </a:pathLst>
            </a:custGeom>
            <a:solidFill>
              <a:srgbClr val="E60000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020287" y="2926155"/>
              <a:ext cx="304800" cy="190500"/>
            </a:xfrm>
            <a:custGeom>
              <a:avLst/>
              <a:gdLst/>
              <a:ahLst/>
              <a:cxnLst/>
              <a:rect l="l" t="t" r="r" b="b"/>
              <a:pathLst>
                <a:path w="304800" h="190500">
                  <a:moveTo>
                    <a:pt x="76200" y="114300"/>
                  </a:moveTo>
                  <a:lnTo>
                    <a:pt x="0" y="114300"/>
                  </a:lnTo>
                  <a:lnTo>
                    <a:pt x="0" y="190500"/>
                  </a:lnTo>
                  <a:lnTo>
                    <a:pt x="76200" y="190500"/>
                  </a:lnTo>
                  <a:lnTo>
                    <a:pt x="76200" y="114300"/>
                  </a:lnTo>
                  <a:close/>
                </a:path>
                <a:path w="304800" h="190500">
                  <a:moveTo>
                    <a:pt x="190500" y="114300"/>
                  </a:moveTo>
                  <a:lnTo>
                    <a:pt x="114300" y="11430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90500" y="114300"/>
                  </a:lnTo>
                  <a:close/>
                </a:path>
                <a:path w="304800" h="190500">
                  <a:moveTo>
                    <a:pt x="304800" y="114300"/>
                  </a:moveTo>
                  <a:lnTo>
                    <a:pt x="228600" y="114300"/>
                  </a:lnTo>
                  <a:lnTo>
                    <a:pt x="228600" y="190500"/>
                  </a:lnTo>
                  <a:lnTo>
                    <a:pt x="304800" y="190500"/>
                  </a:lnTo>
                  <a:lnTo>
                    <a:pt x="304800" y="114300"/>
                  </a:lnTo>
                  <a:close/>
                </a:path>
                <a:path w="304800" h="190500">
                  <a:moveTo>
                    <a:pt x="304800" y="0"/>
                  </a:moveTo>
                  <a:lnTo>
                    <a:pt x="228600" y="0"/>
                  </a:lnTo>
                  <a:lnTo>
                    <a:pt x="22860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896474" y="2210894"/>
              <a:ext cx="628650" cy="352425"/>
            </a:xfrm>
            <a:custGeom>
              <a:avLst/>
              <a:gdLst/>
              <a:ahLst/>
              <a:cxnLst/>
              <a:rect l="l" t="t" r="r" b="b"/>
              <a:pathLst>
                <a:path w="628650" h="352425">
                  <a:moveTo>
                    <a:pt x="628649" y="352424"/>
                  </a:moveTo>
                  <a:lnTo>
                    <a:pt x="0" y="352424"/>
                  </a:lnTo>
                  <a:lnTo>
                    <a:pt x="0" y="0"/>
                  </a:lnTo>
                  <a:lnTo>
                    <a:pt x="628649" y="0"/>
                  </a:lnTo>
                  <a:lnTo>
                    <a:pt x="628649" y="352424"/>
                  </a:lnTo>
                  <a:close/>
                </a:path>
              </a:pathLst>
            </a:custGeom>
            <a:solidFill>
              <a:srgbClr val="E60000">
                <a:alpha val="3942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512596" y="3324049"/>
            <a:ext cx="13970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25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dirty="0" sz="1200" spc="530">
                <a:solidFill>
                  <a:srgbClr val="FFFFFF"/>
                </a:solidFill>
                <a:latin typeface="Arial"/>
                <a:cs typeface="Arial"/>
              </a:rPr>
              <a:t>Запись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dirty="0" sz="1200" spc="484">
                <a:solidFill>
                  <a:srgbClr val="FFFFFF"/>
                </a:solidFill>
                <a:latin typeface="Arial"/>
                <a:cs typeface="Arial"/>
              </a:rPr>
              <a:t>акцию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150796" y="3874594"/>
            <a:ext cx="212090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750" spc="320">
                <a:solidFill>
                  <a:srgbClr val="CCCCCC"/>
                </a:solidFill>
                <a:latin typeface="Arial"/>
                <a:cs typeface="Arial"/>
              </a:rPr>
              <a:t>Интерактивный </a:t>
            </a:r>
            <a:r>
              <a:rPr dirty="0" sz="750" spc="340">
                <a:solidFill>
                  <a:srgbClr val="CCCCCC"/>
                </a:solidFill>
                <a:latin typeface="Arial"/>
                <a:cs typeface="Arial"/>
              </a:rPr>
              <a:t>календарь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75">
                <a:solidFill>
                  <a:srgbClr val="CCCCCC"/>
                </a:solidFill>
                <a:latin typeface="Arial"/>
                <a:cs typeface="Arial"/>
              </a:rPr>
              <a:t>с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05">
                <a:solidFill>
                  <a:srgbClr val="CCCCCC"/>
                </a:solidFill>
                <a:latin typeface="Arial"/>
                <a:cs typeface="Arial"/>
              </a:rPr>
              <a:t>доступными </a:t>
            </a:r>
            <a:r>
              <a:rPr dirty="0" sz="750" spc="355">
                <a:solidFill>
                  <a:srgbClr val="CCCCCC"/>
                </a:solidFill>
                <a:latin typeface="Arial"/>
                <a:cs typeface="Arial"/>
              </a:rPr>
              <a:t>слотами.</a:t>
            </a:r>
            <a:r>
              <a:rPr dirty="0" sz="750" spc="185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10">
                <a:solidFill>
                  <a:srgbClr val="CCCCCC"/>
                </a:solidFill>
                <a:latin typeface="Arial"/>
                <a:cs typeface="Arial"/>
              </a:rPr>
              <a:t>Напоминания</a:t>
            </a:r>
            <a:r>
              <a:rPr dirty="0" sz="750" spc="185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200">
                <a:solidFill>
                  <a:srgbClr val="CCCCCC"/>
                </a:solidFill>
                <a:latin typeface="Arial"/>
                <a:cs typeface="Arial"/>
              </a:rPr>
              <a:t>и </a:t>
            </a:r>
            <a:r>
              <a:rPr dirty="0" sz="750" spc="350">
                <a:solidFill>
                  <a:srgbClr val="CCCCCC"/>
                </a:solidFill>
                <a:latin typeface="Arial"/>
                <a:cs typeface="Arial"/>
              </a:rPr>
              <a:t>инструкции</a:t>
            </a:r>
            <a:r>
              <a:rPr dirty="0" sz="750" spc="19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10">
                <a:solidFill>
                  <a:srgbClr val="CCCCCC"/>
                </a:solidFill>
                <a:latin typeface="Arial"/>
                <a:cs typeface="Arial"/>
              </a:rPr>
              <a:t>перед </a:t>
            </a:r>
            <a:r>
              <a:rPr dirty="0" sz="750" spc="350">
                <a:solidFill>
                  <a:srgbClr val="CCCCCC"/>
                </a:solidFill>
                <a:latin typeface="Arial"/>
                <a:cs typeface="Arial"/>
              </a:rPr>
              <a:t>донацией.</a:t>
            </a:r>
            <a:r>
              <a:rPr dirty="0" sz="750" spc="165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50">
                <a:solidFill>
                  <a:srgbClr val="CCCCCC"/>
                </a:solidFill>
                <a:latin typeface="Arial"/>
                <a:cs typeface="Arial"/>
              </a:rPr>
              <a:t>Легкая </a:t>
            </a:r>
            <a:r>
              <a:rPr dirty="0" sz="750" spc="330">
                <a:solidFill>
                  <a:srgbClr val="CCCCCC"/>
                </a:solidFill>
                <a:latin typeface="Arial"/>
                <a:cs typeface="Arial"/>
              </a:rPr>
              <a:t>отмена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20">
                <a:solidFill>
                  <a:srgbClr val="CCCCCC"/>
                </a:solidFill>
                <a:latin typeface="Arial"/>
                <a:cs typeface="Arial"/>
              </a:rPr>
              <a:t>и</a:t>
            </a:r>
            <a:r>
              <a:rPr dirty="0" sz="750" spc="170">
                <a:solidFill>
                  <a:srgbClr val="CCCCCC"/>
                </a:solidFill>
                <a:latin typeface="Arial"/>
                <a:cs typeface="Arial"/>
              </a:rPr>
              <a:t>  </a:t>
            </a:r>
            <a:r>
              <a:rPr dirty="0" sz="750" spc="355">
                <a:solidFill>
                  <a:srgbClr val="CCCCCC"/>
                </a:solidFill>
                <a:latin typeface="Arial"/>
                <a:cs typeface="Arial"/>
              </a:rPr>
              <a:t>перенос.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896474" y="2210894"/>
            <a:ext cx="628650" cy="171450"/>
          </a:xfrm>
          <a:prstGeom prst="rect">
            <a:avLst/>
          </a:prstGeom>
          <a:solidFill>
            <a:srgbClr val="E60000">
              <a:alpha val="39428"/>
            </a:srgbClr>
          </a:solidFill>
        </p:spPr>
        <p:txBody>
          <a:bodyPr wrap="square" lIns="0" tIns="85725" rIns="0" bIns="0" rtlCol="0" vert="horz">
            <a:spAutoFit/>
          </a:bodyPr>
          <a:lstStyle/>
          <a:p>
            <a:pPr marL="142875">
              <a:lnSpc>
                <a:spcPts val="675"/>
              </a:lnSpc>
              <a:spcBef>
                <a:spcPts val="675"/>
              </a:spcBef>
            </a:pPr>
            <a:r>
              <a:rPr dirty="0" sz="1350" spc="575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3562337" y="3790950"/>
            <a:ext cx="1075055" cy="190500"/>
          </a:xfrm>
          <a:custGeom>
            <a:avLst/>
            <a:gdLst/>
            <a:ahLst/>
            <a:cxnLst/>
            <a:rect l="l" t="t" r="r" b="b"/>
            <a:pathLst>
              <a:path w="1075054" h="190500">
                <a:moveTo>
                  <a:pt x="1074585" y="95250"/>
                </a:moveTo>
                <a:lnTo>
                  <a:pt x="922185" y="0"/>
                </a:lnTo>
                <a:lnTo>
                  <a:pt x="922185" y="57150"/>
                </a:lnTo>
                <a:lnTo>
                  <a:pt x="0" y="57150"/>
                </a:lnTo>
                <a:lnTo>
                  <a:pt x="0" y="133350"/>
                </a:lnTo>
                <a:lnTo>
                  <a:pt x="922185" y="133350"/>
                </a:lnTo>
                <a:lnTo>
                  <a:pt x="922185" y="190500"/>
                </a:lnTo>
                <a:lnTo>
                  <a:pt x="1074585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7677137" y="3790950"/>
            <a:ext cx="1075055" cy="190500"/>
          </a:xfrm>
          <a:custGeom>
            <a:avLst/>
            <a:gdLst/>
            <a:ahLst/>
            <a:cxnLst/>
            <a:rect l="l" t="t" r="r" b="b"/>
            <a:pathLst>
              <a:path w="1075054" h="190500">
                <a:moveTo>
                  <a:pt x="1074585" y="95250"/>
                </a:moveTo>
                <a:lnTo>
                  <a:pt x="922185" y="0"/>
                </a:lnTo>
                <a:lnTo>
                  <a:pt x="922185" y="57150"/>
                </a:lnTo>
                <a:lnTo>
                  <a:pt x="0" y="57150"/>
                </a:lnTo>
                <a:lnTo>
                  <a:pt x="0" y="133350"/>
                </a:lnTo>
                <a:lnTo>
                  <a:pt x="922185" y="133350"/>
                </a:lnTo>
                <a:lnTo>
                  <a:pt x="922185" y="190500"/>
                </a:lnTo>
                <a:lnTo>
                  <a:pt x="1074585" y="95250"/>
                </a:lnTo>
                <a:close/>
              </a:path>
            </a:pathLst>
          </a:custGeom>
          <a:solidFill>
            <a:srgbClr val="E60000">
              <a:alpha val="9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497150" y="272114"/>
            <a:ext cx="11198225" cy="3784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82090" algn="l"/>
                <a:tab pos="3834129" algn="l"/>
                <a:tab pos="7362825" algn="l"/>
                <a:tab pos="7950834" algn="l"/>
              </a:tabLst>
            </a:pPr>
            <a:r>
              <a:rPr dirty="0" sz="2300" spc="1025"/>
              <a:t>Путь</a:t>
            </a:r>
            <a:r>
              <a:rPr dirty="0" sz="2300"/>
              <a:t>	</a:t>
            </a:r>
            <a:r>
              <a:rPr dirty="0" sz="2300" spc="1105"/>
              <a:t>донора:</a:t>
            </a:r>
            <a:r>
              <a:rPr dirty="0" sz="2300"/>
              <a:t>	</a:t>
            </a:r>
            <a:r>
              <a:rPr dirty="0" sz="2300" spc="1040"/>
              <a:t>интуитивный</a:t>
            </a:r>
            <a:r>
              <a:rPr dirty="0" sz="2300"/>
              <a:t>	</a:t>
            </a:r>
            <a:r>
              <a:rPr dirty="0" sz="2300" spc="965"/>
              <a:t>и</a:t>
            </a:r>
            <a:r>
              <a:rPr dirty="0" sz="2300"/>
              <a:t>	</a:t>
            </a:r>
            <a:r>
              <a:rPr dirty="0" sz="2300" spc="950"/>
              <a:t>вовлекающий</a:t>
            </a:r>
            <a:endParaRPr sz="2300"/>
          </a:p>
        </p:txBody>
      </p:sp>
      <p:sp>
        <p:nvSpPr>
          <p:cNvPr id="54" name="object 54" descr=""/>
          <p:cNvSpPr txBox="1"/>
          <p:nvPr/>
        </p:nvSpPr>
        <p:spPr>
          <a:xfrm>
            <a:off x="5348280" y="713126"/>
            <a:ext cx="1496060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1070">
                <a:solidFill>
                  <a:srgbClr val="FFFFFF"/>
                </a:solidFill>
                <a:latin typeface="Arial"/>
                <a:cs typeface="Arial"/>
              </a:rPr>
              <a:t>UX/UI</a:t>
            </a:r>
            <a:endParaRPr sz="23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196951" y="1301750"/>
            <a:ext cx="7798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688464" algn="l"/>
                <a:tab pos="2907665" algn="l"/>
                <a:tab pos="3364865" algn="l"/>
                <a:tab pos="4584065" algn="l"/>
                <a:tab pos="4888865" algn="l"/>
                <a:tab pos="5498465" algn="l"/>
                <a:tab pos="6717665" algn="l"/>
              </a:tabLst>
            </a:pPr>
            <a:r>
              <a:rPr dirty="0" sz="1200" spc="430">
                <a:solidFill>
                  <a:srgbClr val="E60000"/>
                </a:solidFill>
                <a:latin typeface="Arial"/>
                <a:cs typeface="Arial"/>
              </a:rPr>
              <a:t>От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60">
                <a:solidFill>
                  <a:srgbClr val="E60000"/>
                </a:solidFill>
                <a:latin typeface="Arial"/>
                <a:cs typeface="Arial"/>
              </a:rPr>
              <a:t>первого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50">
                <a:solidFill>
                  <a:srgbClr val="E60000"/>
                </a:solidFill>
                <a:latin typeface="Arial"/>
                <a:cs typeface="Arial"/>
              </a:rPr>
              <a:t>касания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90">
                <a:solidFill>
                  <a:srgbClr val="E60000"/>
                </a:solidFill>
                <a:latin typeface="Arial"/>
                <a:cs typeface="Arial"/>
              </a:rPr>
              <a:t>до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E60000"/>
                </a:solidFill>
                <a:latin typeface="Arial"/>
                <a:cs typeface="Arial"/>
              </a:rPr>
              <a:t>донации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-50">
                <a:solidFill>
                  <a:srgbClr val="E60000"/>
                </a:solidFill>
                <a:latin typeface="Arial"/>
                <a:cs typeface="Arial"/>
              </a:rPr>
              <a:t>—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без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50">
                <a:solidFill>
                  <a:srgbClr val="E60000"/>
                </a:solidFill>
                <a:latin typeface="Arial"/>
                <a:cs typeface="Arial"/>
              </a:rPr>
              <a:t>единого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вопроса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57" name="object 57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9" y="4762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39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04999" y="14287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490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10799" y="952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9867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210799" y="4800599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0" y="38099"/>
                </a:moveTo>
                <a:lnTo>
                  <a:pt x="76199" y="38099"/>
                </a:lnTo>
                <a:lnTo>
                  <a:pt x="76199" y="0"/>
                </a:lnTo>
                <a:lnTo>
                  <a:pt x="0" y="0"/>
                </a:lnTo>
                <a:lnTo>
                  <a:pt x="0" y="38099"/>
                </a:lnTo>
                <a:close/>
              </a:path>
            </a:pathLst>
          </a:custGeom>
          <a:solidFill>
            <a:srgbClr val="E60000">
              <a:alpha val="976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857499" y="7619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9041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885825" y="1866899"/>
            <a:ext cx="5067300" cy="2933700"/>
            <a:chOff x="885825" y="1866899"/>
            <a:chExt cx="5067300" cy="2933700"/>
          </a:xfrm>
        </p:grpSpPr>
        <p:sp>
          <p:nvSpPr>
            <p:cNvPr id="8" name="object 8" descr=""/>
            <p:cNvSpPr/>
            <p:nvPr/>
          </p:nvSpPr>
          <p:spPr>
            <a:xfrm>
              <a:off x="885825" y="1866899"/>
              <a:ext cx="5067300" cy="2933700"/>
            </a:xfrm>
            <a:custGeom>
              <a:avLst/>
              <a:gdLst/>
              <a:ahLst/>
              <a:cxnLst/>
              <a:rect l="l" t="t" r="r" b="b"/>
              <a:pathLst>
                <a:path w="5067300" h="2933700">
                  <a:moveTo>
                    <a:pt x="5067299" y="2933699"/>
                  </a:moveTo>
                  <a:lnTo>
                    <a:pt x="0" y="2933699"/>
                  </a:lnTo>
                  <a:lnTo>
                    <a:pt x="0" y="0"/>
                  </a:lnTo>
                  <a:lnTo>
                    <a:pt x="5067299" y="0"/>
                  </a:lnTo>
                  <a:lnTo>
                    <a:pt x="5067299" y="2933699"/>
                  </a:lnTo>
                  <a:close/>
                </a:path>
              </a:pathLst>
            </a:custGeom>
            <a:solidFill>
              <a:srgbClr val="131313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0112" y="1881187"/>
              <a:ext cx="5038725" cy="2905125"/>
            </a:xfrm>
            <a:custGeom>
              <a:avLst/>
              <a:gdLst/>
              <a:ahLst/>
              <a:cxnLst/>
              <a:rect l="l" t="t" r="r" b="b"/>
              <a:pathLst>
                <a:path w="5038725" h="2905125">
                  <a:moveTo>
                    <a:pt x="0" y="0"/>
                  </a:moveTo>
                  <a:lnTo>
                    <a:pt x="5038724" y="0"/>
                  </a:lnTo>
                  <a:lnTo>
                    <a:pt x="5038724" y="2905124"/>
                  </a:lnTo>
                  <a:lnTo>
                    <a:pt x="0" y="29051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050630" y="1790746"/>
            <a:ext cx="11176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85"/>
              </a:lnSpc>
            </a:pPr>
            <a:r>
              <a:rPr dirty="0" sz="1050" spc="-50">
                <a:solidFill>
                  <a:srgbClr val="E60000"/>
                </a:solidFill>
                <a:latin typeface="DejaVu Sans"/>
                <a:cs typeface="DejaVu Sans"/>
              </a:rPr>
              <a:t>⟲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83013" y="1768475"/>
            <a:ext cx="558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360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104900" y="2133599"/>
            <a:ext cx="2619375" cy="2047875"/>
            <a:chOff x="1104900" y="2133599"/>
            <a:chExt cx="2619375" cy="2047875"/>
          </a:xfrm>
        </p:grpSpPr>
        <p:sp>
          <p:nvSpPr>
            <p:cNvPr id="13" name="object 13" descr=""/>
            <p:cNvSpPr/>
            <p:nvPr/>
          </p:nvSpPr>
          <p:spPr>
            <a:xfrm>
              <a:off x="3038474" y="21335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66674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666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47999" y="2143124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0"/>
                  </a:moveTo>
                  <a:lnTo>
                    <a:pt x="647699" y="0"/>
                  </a:lnTo>
                  <a:lnTo>
                    <a:pt x="647699" y="647699"/>
                  </a:lnTo>
                  <a:lnTo>
                    <a:pt x="0" y="64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57512" y="2152649"/>
              <a:ext cx="666750" cy="561975"/>
            </a:xfrm>
            <a:custGeom>
              <a:avLst/>
              <a:gdLst/>
              <a:ahLst/>
              <a:cxnLst/>
              <a:rect l="l" t="t" r="r" b="b"/>
              <a:pathLst>
                <a:path w="666750" h="561975">
                  <a:moveTo>
                    <a:pt x="209550" y="428625"/>
                  </a:moveTo>
                  <a:lnTo>
                    <a:pt x="114300" y="428625"/>
                  </a:lnTo>
                  <a:lnTo>
                    <a:pt x="114300" y="523875"/>
                  </a:lnTo>
                  <a:lnTo>
                    <a:pt x="209550" y="523875"/>
                  </a:lnTo>
                  <a:lnTo>
                    <a:pt x="209550" y="428625"/>
                  </a:lnTo>
                  <a:close/>
                </a:path>
                <a:path w="666750" h="561975">
                  <a:moveTo>
                    <a:pt x="209550" y="238125"/>
                  </a:moveTo>
                  <a:lnTo>
                    <a:pt x="114300" y="238125"/>
                  </a:lnTo>
                  <a:lnTo>
                    <a:pt x="114300" y="333375"/>
                  </a:lnTo>
                  <a:lnTo>
                    <a:pt x="209550" y="333375"/>
                  </a:lnTo>
                  <a:lnTo>
                    <a:pt x="209550" y="238125"/>
                  </a:lnTo>
                  <a:close/>
                </a:path>
                <a:path w="666750" h="561975">
                  <a:moveTo>
                    <a:pt x="381000" y="238125"/>
                  </a:moveTo>
                  <a:lnTo>
                    <a:pt x="285750" y="238125"/>
                  </a:lnTo>
                  <a:lnTo>
                    <a:pt x="285750" y="333375"/>
                  </a:lnTo>
                  <a:lnTo>
                    <a:pt x="381000" y="333375"/>
                  </a:lnTo>
                  <a:lnTo>
                    <a:pt x="381000" y="238125"/>
                  </a:lnTo>
                  <a:close/>
                </a:path>
                <a:path w="666750" h="561975">
                  <a:moveTo>
                    <a:pt x="419100" y="428625"/>
                  </a:moveTo>
                  <a:lnTo>
                    <a:pt x="285750" y="428625"/>
                  </a:lnTo>
                  <a:lnTo>
                    <a:pt x="285750" y="561975"/>
                  </a:lnTo>
                  <a:lnTo>
                    <a:pt x="419100" y="561975"/>
                  </a:lnTo>
                  <a:lnTo>
                    <a:pt x="419100" y="428625"/>
                  </a:lnTo>
                  <a:close/>
                </a:path>
                <a:path w="666750" h="561975">
                  <a:moveTo>
                    <a:pt x="552450" y="428625"/>
                  </a:moveTo>
                  <a:lnTo>
                    <a:pt x="457200" y="428625"/>
                  </a:lnTo>
                  <a:lnTo>
                    <a:pt x="457200" y="523875"/>
                  </a:lnTo>
                  <a:lnTo>
                    <a:pt x="552450" y="523875"/>
                  </a:lnTo>
                  <a:lnTo>
                    <a:pt x="552450" y="428625"/>
                  </a:lnTo>
                  <a:close/>
                </a:path>
                <a:path w="666750" h="561975">
                  <a:moveTo>
                    <a:pt x="552450" y="238125"/>
                  </a:moveTo>
                  <a:lnTo>
                    <a:pt x="457200" y="238125"/>
                  </a:lnTo>
                  <a:lnTo>
                    <a:pt x="457200" y="333375"/>
                  </a:lnTo>
                  <a:lnTo>
                    <a:pt x="552450" y="333375"/>
                  </a:lnTo>
                  <a:lnTo>
                    <a:pt x="552450" y="238125"/>
                  </a:lnTo>
                  <a:close/>
                </a:path>
                <a:path w="666750" h="561975">
                  <a:moveTo>
                    <a:pt x="666750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666750" y="142875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04887" y="3276599"/>
              <a:ext cx="76200" cy="904875"/>
            </a:xfrm>
            <a:custGeom>
              <a:avLst/>
              <a:gdLst/>
              <a:ahLst/>
              <a:cxnLst/>
              <a:rect l="l" t="t" r="r" b="b"/>
              <a:pathLst>
                <a:path w="76200" h="904875">
                  <a:moveTo>
                    <a:pt x="76200" y="828675"/>
                  </a:moveTo>
                  <a:lnTo>
                    <a:pt x="0" y="828675"/>
                  </a:lnTo>
                  <a:lnTo>
                    <a:pt x="0" y="904875"/>
                  </a:lnTo>
                  <a:lnTo>
                    <a:pt x="76200" y="904875"/>
                  </a:lnTo>
                  <a:lnTo>
                    <a:pt x="76200" y="828675"/>
                  </a:lnTo>
                  <a:close/>
                </a:path>
                <a:path w="76200" h="904875">
                  <a:moveTo>
                    <a:pt x="76200" y="304800"/>
                  </a:moveTo>
                  <a:lnTo>
                    <a:pt x="0" y="30480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76200" h="904875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14400" y="3244849"/>
            <a:ext cx="5010150" cy="125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100"/>
              </a:spcBef>
              <a:tabLst>
                <a:tab pos="1731010" algn="l"/>
                <a:tab pos="2645410" algn="l"/>
                <a:tab pos="2950210" algn="l"/>
                <a:tab pos="3712210" algn="l"/>
              </a:tabLst>
            </a:pPr>
            <a:r>
              <a:rPr dirty="0" sz="1200" spc="505">
                <a:solidFill>
                  <a:srgbClr val="FFFFFF"/>
                </a:solidFill>
                <a:latin typeface="Arial"/>
                <a:cs typeface="Arial"/>
              </a:rPr>
              <a:t>Создание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FFFFFF"/>
                </a:solidFill>
                <a:latin typeface="Arial"/>
                <a:cs typeface="Arial"/>
              </a:rPr>
              <a:t>акций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FFFFFF"/>
                </a:solidFill>
                <a:latin typeface="Arial"/>
                <a:cs typeface="Arial"/>
              </a:rPr>
              <a:t>пару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65">
                <a:solidFill>
                  <a:srgbClr val="FFFFFF"/>
                </a:solidFill>
                <a:latin typeface="Arial"/>
                <a:cs typeface="Arial"/>
              </a:rPr>
              <a:t>кликов</a:t>
            </a:r>
            <a:endParaRPr sz="1200">
              <a:latin typeface="Arial"/>
              <a:cs typeface="Arial"/>
            </a:endParaRPr>
          </a:p>
          <a:p>
            <a:pPr marL="359410" marR="1289685">
              <a:lnSpc>
                <a:spcPct val="119800"/>
              </a:lnSpc>
              <a:spcBef>
                <a:spcPts val="675"/>
              </a:spcBef>
              <a:tabLst>
                <a:tab pos="2035810" algn="l"/>
              </a:tabLst>
            </a:pP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Управление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20">
                <a:solidFill>
                  <a:srgbClr val="FFFFFF"/>
                </a:solidFill>
                <a:latin typeface="Arial"/>
                <a:cs typeface="Arial"/>
              </a:rPr>
              <a:t>расписанием доноров</a:t>
            </a:r>
            <a:endParaRPr sz="1200">
              <a:latin typeface="Arial"/>
              <a:cs typeface="Arial"/>
            </a:endParaRPr>
          </a:p>
          <a:p>
            <a:pPr marL="359410" marR="984885">
              <a:lnSpc>
                <a:spcPct val="119800"/>
              </a:lnSpc>
              <a:spcBef>
                <a:spcPts val="675"/>
              </a:spcBef>
              <a:tabLst>
                <a:tab pos="2035810" algn="l"/>
              </a:tabLst>
            </a:pPr>
            <a:r>
              <a:rPr dirty="0" sz="1200" spc="520">
                <a:solidFill>
                  <a:srgbClr val="FFFFFF"/>
                </a:solidFill>
                <a:latin typeface="Arial"/>
                <a:cs typeface="Arial"/>
              </a:rPr>
              <a:t>Мониторинг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FFFFFF"/>
                </a:solidFill>
                <a:latin typeface="Arial"/>
                <a:cs typeface="Arial"/>
              </a:rPr>
              <a:t>заполняемости </a:t>
            </a:r>
            <a:r>
              <a:rPr dirty="0" sz="1200" spc="550">
                <a:solidFill>
                  <a:srgbClr val="FFFFFF"/>
                </a:solidFill>
                <a:latin typeface="Arial"/>
                <a:cs typeface="Arial"/>
              </a:rPr>
              <a:t>слотов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52500" y="1743074"/>
            <a:ext cx="3733800" cy="371475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850"/>
              </a:spcBef>
              <a:tabLst>
                <a:tab pos="1722755" algn="l"/>
              </a:tabLst>
            </a:pPr>
            <a:r>
              <a:rPr dirty="0" sz="1100" spc="360">
                <a:solidFill>
                  <a:srgbClr val="FFFFFF"/>
                </a:solidFill>
                <a:latin typeface="Arial"/>
                <a:cs typeface="Arial"/>
              </a:rPr>
              <a:t>УПРАВЛЕНИЕ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315">
                <a:solidFill>
                  <a:srgbClr val="FFFFFF"/>
                </a:solidFill>
                <a:latin typeface="Arial"/>
                <a:cs typeface="Arial"/>
              </a:rPr>
              <a:t>МЕРОПРИЯТИЯМИ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238874" y="1866899"/>
            <a:ext cx="5067300" cy="2933700"/>
            <a:chOff x="6238874" y="1866899"/>
            <a:chExt cx="5067300" cy="2933700"/>
          </a:xfrm>
        </p:grpSpPr>
        <p:sp>
          <p:nvSpPr>
            <p:cNvPr id="20" name="object 20" descr=""/>
            <p:cNvSpPr/>
            <p:nvPr/>
          </p:nvSpPr>
          <p:spPr>
            <a:xfrm>
              <a:off x="6238874" y="1866899"/>
              <a:ext cx="5067300" cy="2933700"/>
            </a:xfrm>
            <a:custGeom>
              <a:avLst/>
              <a:gdLst/>
              <a:ahLst/>
              <a:cxnLst/>
              <a:rect l="l" t="t" r="r" b="b"/>
              <a:pathLst>
                <a:path w="5067300" h="2933700">
                  <a:moveTo>
                    <a:pt x="5067299" y="2933699"/>
                  </a:moveTo>
                  <a:lnTo>
                    <a:pt x="0" y="2933699"/>
                  </a:lnTo>
                  <a:lnTo>
                    <a:pt x="0" y="0"/>
                  </a:lnTo>
                  <a:lnTo>
                    <a:pt x="5067299" y="0"/>
                  </a:lnTo>
                  <a:lnTo>
                    <a:pt x="5067299" y="2933699"/>
                  </a:lnTo>
                  <a:close/>
                </a:path>
              </a:pathLst>
            </a:custGeom>
            <a:solidFill>
              <a:srgbClr val="131313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53162" y="1881187"/>
              <a:ext cx="5038725" cy="2905125"/>
            </a:xfrm>
            <a:custGeom>
              <a:avLst/>
              <a:gdLst/>
              <a:ahLst/>
              <a:cxnLst/>
              <a:rect l="l" t="t" r="r" b="b"/>
              <a:pathLst>
                <a:path w="5038725" h="2905125">
                  <a:moveTo>
                    <a:pt x="0" y="0"/>
                  </a:moveTo>
                  <a:lnTo>
                    <a:pt x="5038724" y="0"/>
                  </a:lnTo>
                  <a:lnTo>
                    <a:pt x="5038724" y="2905124"/>
                  </a:lnTo>
                  <a:lnTo>
                    <a:pt x="0" y="29051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391524" y="213359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66674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6667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401049" y="2143124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0"/>
                  </a:moveTo>
                  <a:lnTo>
                    <a:pt x="647699" y="0"/>
                  </a:lnTo>
                  <a:lnTo>
                    <a:pt x="647699" y="647699"/>
                  </a:lnTo>
                  <a:lnTo>
                    <a:pt x="0" y="64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495131" y="2286621"/>
              <a:ext cx="307340" cy="338455"/>
            </a:xfrm>
            <a:custGeom>
              <a:avLst/>
              <a:gdLst/>
              <a:ahLst/>
              <a:cxnLst/>
              <a:rect l="l" t="t" r="r" b="b"/>
              <a:pathLst>
                <a:path w="307340" h="338455">
                  <a:moveTo>
                    <a:pt x="307124" y="47828"/>
                  </a:moveTo>
                  <a:lnTo>
                    <a:pt x="289750" y="12623"/>
                  </a:lnTo>
                  <a:lnTo>
                    <a:pt x="259295" y="0"/>
                  </a:lnTo>
                  <a:lnTo>
                    <a:pt x="47828" y="0"/>
                  </a:lnTo>
                  <a:lnTo>
                    <a:pt x="12623" y="17373"/>
                  </a:lnTo>
                  <a:lnTo>
                    <a:pt x="0" y="47828"/>
                  </a:lnTo>
                  <a:lnTo>
                    <a:pt x="0" y="204749"/>
                  </a:lnTo>
                  <a:lnTo>
                    <a:pt x="0" y="208114"/>
                  </a:lnTo>
                  <a:lnTo>
                    <a:pt x="17373" y="243319"/>
                  </a:lnTo>
                  <a:lnTo>
                    <a:pt x="47828" y="255943"/>
                  </a:lnTo>
                  <a:lnTo>
                    <a:pt x="67576" y="255943"/>
                  </a:lnTo>
                  <a:lnTo>
                    <a:pt x="133083" y="337832"/>
                  </a:lnTo>
                  <a:lnTo>
                    <a:pt x="198589" y="255943"/>
                  </a:lnTo>
                  <a:lnTo>
                    <a:pt x="259295" y="255943"/>
                  </a:lnTo>
                  <a:lnTo>
                    <a:pt x="262623" y="255612"/>
                  </a:lnTo>
                  <a:lnTo>
                    <a:pt x="296621" y="235978"/>
                  </a:lnTo>
                  <a:lnTo>
                    <a:pt x="307124" y="208114"/>
                  </a:lnTo>
                  <a:lnTo>
                    <a:pt x="307124" y="47828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753462" y="2295524"/>
              <a:ext cx="190500" cy="295275"/>
            </a:xfrm>
            <a:custGeom>
              <a:avLst/>
              <a:gdLst/>
              <a:ahLst/>
              <a:cxnLst/>
              <a:rect l="l" t="t" r="r" b="b"/>
              <a:pathLst>
                <a:path w="190500" h="295275">
                  <a:moveTo>
                    <a:pt x="190500" y="257175"/>
                  </a:moveTo>
                  <a:lnTo>
                    <a:pt x="0" y="257175"/>
                  </a:lnTo>
                  <a:lnTo>
                    <a:pt x="0" y="295275"/>
                  </a:lnTo>
                  <a:lnTo>
                    <a:pt x="190500" y="295275"/>
                  </a:lnTo>
                  <a:lnTo>
                    <a:pt x="190500" y="257175"/>
                  </a:lnTo>
                  <a:close/>
                </a:path>
                <a:path w="190500" h="295275">
                  <a:moveTo>
                    <a:pt x="190500" y="171450"/>
                  </a:moveTo>
                  <a:lnTo>
                    <a:pt x="0" y="171450"/>
                  </a:lnTo>
                  <a:lnTo>
                    <a:pt x="0" y="209550"/>
                  </a:lnTo>
                  <a:lnTo>
                    <a:pt x="190500" y="209550"/>
                  </a:lnTo>
                  <a:lnTo>
                    <a:pt x="190500" y="171450"/>
                  </a:lnTo>
                  <a:close/>
                </a:path>
                <a:path w="190500" h="295275">
                  <a:moveTo>
                    <a:pt x="190500" y="85725"/>
                  </a:moveTo>
                  <a:lnTo>
                    <a:pt x="0" y="85725"/>
                  </a:lnTo>
                  <a:lnTo>
                    <a:pt x="0" y="123825"/>
                  </a:lnTo>
                  <a:lnTo>
                    <a:pt x="190500" y="123825"/>
                  </a:lnTo>
                  <a:lnTo>
                    <a:pt x="190500" y="85725"/>
                  </a:lnTo>
                  <a:close/>
                </a:path>
                <a:path w="190500" h="295275">
                  <a:moveTo>
                    <a:pt x="1905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0500" y="381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457937" y="3276599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619125"/>
                  </a:moveTo>
                  <a:lnTo>
                    <a:pt x="0" y="619125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619125"/>
                  </a:lnTo>
                  <a:close/>
                </a:path>
                <a:path w="76200" h="695325">
                  <a:moveTo>
                    <a:pt x="76200" y="304800"/>
                  </a:moveTo>
                  <a:lnTo>
                    <a:pt x="0" y="30480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267449" y="3244849"/>
            <a:ext cx="5010150" cy="103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315">
              <a:lnSpc>
                <a:spcPct val="100000"/>
              </a:lnSpc>
              <a:spcBef>
                <a:spcPts val="100"/>
              </a:spcBef>
              <a:tabLst>
                <a:tab pos="2190115" algn="l"/>
                <a:tab pos="2647315" algn="l"/>
                <a:tab pos="3561715" algn="l"/>
              </a:tabLst>
            </a:pPr>
            <a:r>
              <a:rPr dirty="0" sz="1200" spc="520">
                <a:solidFill>
                  <a:srgbClr val="FFFFFF"/>
                </a:solidFill>
                <a:latin typeface="Arial"/>
                <a:cs typeface="Arial"/>
              </a:rPr>
              <a:t>Сегментация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15">
                <a:solidFill>
                  <a:srgbClr val="FFFFFF"/>
                </a:solidFill>
                <a:latin typeface="Arial"/>
                <a:cs typeface="Arial"/>
              </a:rPr>
              <a:t>по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00">
                <a:solidFill>
                  <a:srgbClr val="FFFFFF"/>
                </a:solidFill>
                <a:latin typeface="Arial"/>
                <a:cs typeface="Arial"/>
              </a:rPr>
              <a:t>типам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20">
                <a:solidFill>
                  <a:srgbClr val="FFFFFF"/>
                </a:solidFill>
                <a:latin typeface="Arial"/>
                <a:cs typeface="Arial"/>
              </a:rPr>
              <a:t>доноров</a:t>
            </a:r>
            <a:endParaRPr sz="12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spcBef>
                <a:spcPts val="960"/>
              </a:spcBef>
              <a:tabLst>
                <a:tab pos="2647315" algn="l"/>
              </a:tabLst>
            </a:pPr>
            <a:r>
              <a:rPr dirty="0" sz="1200" spc="535">
                <a:solidFill>
                  <a:srgbClr val="FFFFFF"/>
                </a:solidFill>
                <a:latin typeface="Arial"/>
                <a:cs typeface="Arial"/>
              </a:rPr>
              <a:t>Автоматические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напоминания</a:t>
            </a:r>
            <a:endParaRPr sz="1200">
              <a:latin typeface="Arial"/>
              <a:cs typeface="Arial"/>
            </a:endParaRPr>
          </a:p>
          <a:p>
            <a:pPr marL="361315" marR="1897380">
              <a:lnSpc>
                <a:spcPct val="114599"/>
              </a:lnSpc>
              <a:spcBef>
                <a:spcPts val="825"/>
              </a:spcBef>
              <a:tabLst>
                <a:tab pos="1732914" algn="l"/>
                <a:tab pos="2952115" algn="l"/>
              </a:tabLst>
            </a:pP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Рассылка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40">
                <a:solidFill>
                  <a:srgbClr val="FFFFFF"/>
                </a:solidFill>
                <a:latin typeface="Arial"/>
                <a:cs typeface="Arial"/>
              </a:rPr>
              <a:t>опросов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465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приглашений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619925" y="1743074"/>
            <a:ext cx="2305050" cy="371475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850"/>
              </a:spcBef>
              <a:tabLst>
                <a:tab pos="1010285" algn="l"/>
              </a:tabLst>
            </a:pPr>
            <a:r>
              <a:rPr dirty="0" sz="1100" spc="285">
                <a:solidFill>
                  <a:srgbClr val="FFFFFF"/>
                </a:solidFill>
                <a:latin typeface="Arial"/>
                <a:cs typeface="Arial"/>
              </a:rPr>
              <a:t>УМНЫЕ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335">
                <a:solidFill>
                  <a:srgbClr val="FFFFFF"/>
                </a:solidFill>
                <a:latin typeface="Arial"/>
                <a:cs typeface="Arial"/>
              </a:rPr>
              <a:t>РАССЫЛКИ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85825" y="5086349"/>
            <a:ext cx="5067300" cy="2933700"/>
            <a:chOff x="885825" y="5086349"/>
            <a:chExt cx="5067300" cy="2933700"/>
          </a:xfrm>
        </p:grpSpPr>
        <p:sp>
          <p:nvSpPr>
            <p:cNvPr id="30" name="object 30" descr=""/>
            <p:cNvSpPr/>
            <p:nvPr/>
          </p:nvSpPr>
          <p:spPr>
            <a:xfrm>
              <a:off x="885825" y="5086349"/>
              <a:ext cx="5067300" cy="2933700"/>
            </a:xfrm>
            <a:custGeom>
              <a:avLst/>
              <a:gdLst/>
              <a:ahLst/>
              <a:cxnLst/>
              <a:rect l="l" t="t" r="r" b="b"/>
              <a:pathLst>
                <a:path w="5067300" h="2933700">
                  <a:moveTo>
                    <a:pt x="5067299" y="2933699"/>
                  </a:moveTo>
                  <a:lnTo>
                    <a:pt x="0" y="2933699"/>
                  </a:lnTo>
                  <a:lnTo>
                    <a:pt x="0" y="0"/>
                  </a:lnTo>
                  <a:lnTo>
                    <a:pt x="5067299" y="0"/>
                  </a:lnTo>
                  <a:lnTo>
                    <a:pt x="5067299" y="2933699"/>
                  </a:lnTo>
                  <a:close/>
                </a:path>
              </a:pathLst>
            </a:custGeom>
            <a:solidFill>
              <a:srgbClr val="131313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00112" y="5100637"/>
              <a:ext cx="5038725" cy="2905125"/>
            </a:xfrm>
            <a:custGeom>
              <a:avLst/>
              <a:gdLst/>
              <a:ahLst/>
              <a:cxnLst/>
              <a:rect l="l" t="t" r="r" b="b"/>
              <a:pathLst>
                <a:path w="5038725" h="2905125">
                  <a:moveTo>
                    <a:pt x="0" y="0"/>
                  </a:moveTo>
                  <a:lnTo>
                    <a:pt x="5038724" y="0"/>
                  </a:lnTo>
                  <a:lnTo>
                    <a:pt x="5038724" y="2905124"/>
                  </a:lnTo>
                  <a:lnTo>
                    <a:pt x="0" y="29051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68882" y="5631941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619125"/>
                  </a:moveTo>
                  <a:lnTo>
                    <a:pt x="0" y="619125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619125"/>
                  </a:lnTo>
                  <a:close/>
                </a:path>
                <a:path w="76200" h="695325">
                  <a:moveTo>
                    <a:pt x="76200" y="304800"/>
                  </a:moveTo>
                  <a:lnTo>
                    <a:pt x="0" y="30480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14400" y="5600186"/>
            <a:ext cx="5010150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  <a:tabLst>
                <a:tab pos="1390650" algn="l"/>
                <a:tab pos="3219450" algn="l"/>
              </a:tabLst>
            </a:pPr>
            <a:r>
              <a:rPr dirty="0" sz="1200" spc="484">
                <a:solidFill>
                  <a:srgbClr val="FFFFFF"/>
                </a:solidFill>
                <a:latin typeface="Arial"/>
                <a:cs typeface="Arial"/>
              </a:rPr>
              <a:t>Импорт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65">
                <a:solidFill>
                  <a:srgbClr val="FFFFFF"/>
                </a:solidFill>
                <a:latin typeface="Arial"/>
                <a:cs typeface="Arial"/>
              </a:rPr>
              <a:t>результатов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FFFFFF"/>
                </a:solidFill>
                <a:latin typeface="Arial"/>
                <a:cs typeface="Arial"/>
              </a:rPr>
              <a:t>анализов</a:t>
            </a:r>
            <a:endParaRPr sz="1200">
              <a:latin typeface="Arial"/>
              <a:cs typeface="Arial"/>
            </a:endParaRPr>
          </a:p>
          <a:p>
            <a:pPr marL="323850" marR="410845">
              <a:lnSpc>
                <a:spcPts val="2480"/>
              </a:lnSpc>
              <a:spcBef>
                <a:spcPts val="15"/>
              </a:spcBef>
              <a:tabLst>
                <a:tab pos="1695450" algn="l"/>
                <a:tab pos="2457450" algn="l"/>
                <a:tab pos="2762250" algn="l"/>
                <a:tab pos="3219450" algn="l"/>
                <a:tab pos="3676650" algn="l"/>
              </a:tabLst>
            </a:pPr>
            <a:r>
              <a:rPr dirty="0" sz="1200" spc="550">
                <a:solidFill>
                  <a:srgbClr val="FFFFFF"/>
                </a:solidFill>
                <a:latin typeface="Arial"/>
                <a:cs typeface="Arial"/>
              </a:rPr>
              <a:t>Выгрузка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15">
                <a:solidFill>
                  <a:srgbClr val="FFFFFF"/>
                </a:solidFill>
                <a:latin typeface="Arial"/>
                <a:cs typeface="Arial"/>
              </a:rPr>
              <a:t>детальных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65">
                <a:solidFill>
                  <a:srgbClr val="FFFFFF"/>
                </a:solidFill>
                <a:latin typeface="Arial"/>
                <a:cs typeface="Arial"/>
              </a:rPr>
              <a:t>отчётов </a:t>
            </a:r>
            <a:r>
              <a:rPr dirty="0" sz="1200" spc="515">
                <a:solidFill>
                  <a:srgbClr val="FFFFFF"/>
                </a:solidFill>
                <a:latin typeface="Arial"/>
                <a:cs typeface="Arial"/>
              </a:rPr>
              <a:t>Синхронизация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5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30">
                <a:solidFill>
                  <a:srgbClr val="FFFFFF"/>
                </a:solidFill>
                <a:latin typeface="Arial"/>
                <a:cs typeface="Arial"/>
              </a:rPr>
              <a:t>базой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495">
                <a:solidFill>
                  <a:srgbClr val="FFFFFF"/>
                </a:solidFill>
                <a:latin typeface="Arial"/>
                <a:cs typeface="Arial"/>
              </a:rPr>
              <a:t>данных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838250" y="4962524"/>
            <a:ext cx="3162300" cy="3619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850"/>
              </a:spcBef>
              <a:tabLst>
                <a:tab pos="2294255" algn="l"/>
              </a:tabLst>
            </a:pPr>
            <a:r>
              <a:rPr dirty="0" sz="1100" spc="370">
                <a:solidFill>
                  <a:srgbClr val="FFFFFF"/>
                </a:solidFill>
                <a:latin typeface="Arial"/>
                <a:cs typeface="Arial"/>
              </a:rPr>
              <a:t>ИМПОРТ/ЭКСПОРТ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385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238874" y="5086349"/>
            <a:ext cx="5067300" cy="2933700"/>
            <a:chOff x="6238874" y="5086349"/>
            <a:chExt cx="5067300" cy="2933700"/>
          </a:xfrm>
        </p:grpSpPr>
        <p:sp>
          <p:nvSpPr>
            <p:cNvPr id="36" name="object 36" descr=""/>
            <p:cNvSpPr/>
            <p:nvPr/>
          </p:nvSpPr>
          <p:spPr>
            <a:xfrm>
              <a:off x="6238874" y="5086349"/>
              <a:ext cx="5067300" cy="2933700"/>
            </a:xfrm>
            <a:custGeom>
              <a:avLst/>
              <a:gdLst/>
              <a:ahLst/>
              <a:cxnLst/>
              <a:rect l="l" t="t" r="r" b="b"/>
              <a:pathLst>
                <a:path w="5067300" h="2933700">
                  <a:moveTo>
                    <a:pt x="5067299" y="2933699"/>
                  </a:moveTo>
                  <a:lnTo>
                    <a:pt x="0" y="2933699"/>
                  </a:lnTo>
                  <a:lnTo>
                    <a:pt x="0" y="0"/>
                  </a:lnTo>
                  <a:lnTo>
                    <a:pt x="5067299" y="0"/>
                  </a:lnTo>
                  <a:lnTo>
                    <a:pt x="5067299" y="2933699"/>
                  </a:lnTo>
                  <a:close/>
                </a:path>
              </a:pathLst>
            </a:custGeom>
            <a:solidFill>
              <a:srgbClr val="131313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253162" y="5100637"/>
              <a:ext cx="5038725" cy="2905125"/>
            </a:xfrm>
            <a:custGeom>
              <a:avLst/>
              <a:gdLst/>
              <a:ahLst/>
              <a:cxnLst/>
              <a:rect l="l" t="t" r="r" b="b"/>
              <a:pathLst>
                <a:path w="5038725" h="2905125">
                  <a:moveTo>
                    <a:pt x="0" y="0"/>
                  </a:moveTo>
                  <a:lnTo>
                    <a:pt x="5038724" y="0"/>
                  </a:lnTo>
                  <a:lnTo>
                    <a:pt x="5038724" y="2905124"/>
                  </a:lnTo>
                  <a:lnTo>
                    <a:pt x="0" y="29051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67932" y="5577941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619125"/>
                  </a:moveTo>
                  <a:lnTo>
                    <a:pt x="0" y="619125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619125"/>
                  </a:lnTo>
                  <a:close/>
                </a:path>
                <a:path w="76200" h="695325">
                  <a:moveTo>
                    <a:pt x="76200" y="304800"/>
                  </a:moveTo>
                  <a:lnTo>
                    <a:pt x="0" y="30480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267449" y="5546179"/>
            <a:ext cx="5010150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780">
              <a:lnSpc>
                <a:spcPct val="100000"/>
              </a:lnSpc>
              <a:spcBef>
                <a:spcPts val="100"/>
              </a:spcBef>
              <a:tabLst>
                <a:tab pos="1947545" algn="l"/>
                <a:tab pos="2404745" algn="l"/>
                <a:tab pos="3623945" algn="l"/>
              </a:tabLst>
            </a:pPr>
            <a:r>
              <a:rPr dirty="0" sz="1200" spc="555">
                <a:solidFill>
                  <a:srgbClr val="FFFFFF"/>
                </a:solidFill>
                <a:latin typeface="Arial"/>
                <a:cs typeface="Arial"/>
              </a:rPr>
              <a:t>Статистика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15">
                <a:solidFill>
                  <a:srgbClr val="FFFFFF"/>
                </a:solidFill>
                <a:latin typeface="Arial"/>
                <a:cs typeface="Arial"/>
              </a:rPr>
              <a:t>по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45">
                <a:solidFill>
                  <a:srgbClr val="FFFFFF"/>
                </a:solidFill>
                <a:latin typeface="Arial"/>
                <a:cs typeface="Arial"/>
              </a:rPr>
              <a:t>группам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45">
                <a:solidFill>
                  <a:srgbClr val="FFFFFF"/>
                </a:solidFill>
                <a:latin typeface="Arial"/>
                <a:cs typeface="Arial"/>
              </a:rPr>
              <a:t>крови</a:t>
            </a:r>
            <a:endParaRPr sz="1200">
              <a:latin typeface="Arial"/>
              <a:cs typeface="Arial"/>
            </a:endParaRPr>
          </a:p>
          <a:p>
            <a:pPr marL="271780" marR="310515">
              <a:lnSpc>
                <a:spcPts val="2480"/>
              </a:lnSpc>
              <a:spcBef>
                <a:spcPts val="15"/>
              </a:spcBef>
              <a:tabLst>
                <a:tab pos="1337945" algn="l"/>
                <a:tab pos="1490345" algn="l"/>
                <a:tab pos="1795145" algn="l"/>
                <a:tab pos="2709545" algn="l"/>
                <a:tab pos="3928745" algn="l"/>
              </a:tabLst>
            </a:pPr>
            <a:r>
              <a:rPr dirty="0" sz="1200" spc="520">
                <a:solidFill>
                  <a:srgbClr val="FFFFFF"/>
                </a:solidFill>
                <a:latin typeface="Arial"/>
                <a:cs typeface="Arial"/>
              </a:rPr>
              <a:t>История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донаций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60">
                <a:solidFill>
                  <a:srgbClr val="FFFFFF"/>
                </a:solidFill>
                <a:latin typeface="Arial"/>
                <a:cs typeface="Arial"/>
              </a:rPr>
              <a:t>студентов </a:t>
            </a:r>
            <a:r>
              <a:rPr dirty="0" sz="1200" spc="490">
                <a:solidFill>
                  <a:srgbClr val="FFFFFF"/>
                </a:solidFill>
                <a:latin typeface="Arial"/>
                <a:cs typeface="Arial"/>
              </a:rPr>
              <a:t>Отчёты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15">
                <a:solidFill>
                  <a:srgbClr val="FFFFFF"/>
                </a:solidFill>
                <a:latin typeface="Arial"/>
                <a:cs typeface="Arial"/>
              </a:rPr>
              <a:t>по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FFFFFF"/>
                </a:solidFill>
                <a:latin typeface="Arial"/>
                <a:cs typeface="Arial"/>
              </a:rPr>
              <a:t>эффективности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540">
                <a:solidFill>
                  <a:srgbClr val="FFFFFF"/>
                </a:solidFill>
                <a:latin typeface="Arial"/>
                <a:cs typeface="Arial"/>
              </a:rPr>
              <a:t>акций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334175" y="4962524"/>
            <a:ext cx="2876550" cy="3619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850"/>
              </a:spcBef>
              <a:tabLst>
                <a:tab pos="1581785" algn="l"/>
                <a:tab pos="1867535" algn="l"/>
              </a:tabLst>
            </a:pPr>
            <a:r>
              <a:rPr dirty="0" sz="1100" spc="370">
                <a:solidFill>
                  <a:srgbClr val="FFFFFF"/>
                </a:solidFill>
                <a:latin typeface="Arial"/>
                <a:cs typeface="Arial"/>
              </a:rPr>
              <a:t>АНАЛИТИКА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28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335">
                <a:solidFill>
                  <a:srgbClr val="FFFFFF"/>
                </a:solidFill>
                <a:latin typeface="Arial"/>
                <a:cs typeface="Arial"/>
              </a:rPr>
              <a:t>ОТЧЁТЫ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11299" y="358775"/>
            <a:ext cx="916940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2565" algn="l"/>
                <a:tab pos="6012815" algn="l"/>
              </a:tabLst>
            </a:pPr>
            <a:r>
              <a:rPr dirty="0" sz="2250" spc="975"/>
              <a:t>Админ-</a:t>
            </a:r>
            <a:r>
              <a:rPr dirty="0" sz="2250" spc="1080"/>
              <a:t>панель:</a:t>
            </a:r>
            <a:r>
              <a:rPr dirty="0" sz="2250"/>
              <a:t>	</a:t>
            </a:r>
            <a:r>
              <a:rPr dirty="0" sz="2250" spc="775"/>
              <a:t>мощные</a:t>
            </a:r>
            <a:r>
              <a:rPr dirty="0" sz="2250"/>
              <a:t>	</a:t>
            </a:r>
            <a:r>
              <a:rPr dirty="0" sz="2250" spc="990"/>
              <a:t>инструменты</a:t>
            </a:r>
            <a:endParaRPr sz="2250"/>
          </a:p>
        </p:txBody>
      </p:sp>
      <p:sp>
        <p:nvSpPr>
          <p:cNvPr id="42" name="object 42" descr=""/>
          <p:cNvSpPr txBox="1"/>
          <p:nvPr/>
        </p:nvSpPr>
        <p:spPr>
          <a:xfrm>
            <a:off x="4654549" y="787400"/>
            <a:ext cx="288290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1000">
                <a:solidFill>
                  <a:srgbClr val="FFFFFF"/>
                </a:solidFill>
                <a:latin typeface="Arial"/>
                <a:cs typeface="Arial"/>
              </a:rPr>
              <a:t>управления</a:t>
            </a:r>
            <a:endParaRPr sz="225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654151" y="1377950"/>
            <a:ext cx="68840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2907665" algn="l"/>
                <a:tab pos="3212465" algn="l"/>
                <a:tab pos="4584065" algn="l"/>
                <a:tab pos="5193665" algn="l"/>
              </a:tabLst>
            </a:pPr>
            <a:r>
              <a:rPr dirty="0" sz="1200" spc="525">
                <a:solidFill>
                  <a:srgbClr val="E60000"/>
                </a:solidFill>
                <a:latin typeface="Arial"/>
                <a:cs typeface="Arial"/>
              </a:rPr>
              <a:t>Управляйте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голосом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65">
                <a:solidFill>
                  <a:srgbClr val="E60000"/>
                </a:solidFill>
                <a:latin typeface="Arial"/>
                <a:cs typeface="Arial"/>
              </a:rPr>
              <a:t>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кнопками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без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640">
                <a:solidFill>
                  <a:srgbClr val="E60000"/>
                </a:solidFill>
                <a:latin typeface="Arial"/>
                <a:cs typeface="Arial"/>
              </a:rPr>
              <a:t>Excel-</a:t>
            </a:r>
            <a:r>
              <a:rPr dirty="0" sz="1200" spc="550">
                <a:solidFill>
                  <a:srgbClr val="E60000"/>
                </a:solidFill>
                <a:latin typeface="Arial"/>
                <a:cs typeface="Arial"/>
              </a:rPr>
              <a:t>хаоса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9524999" y="7524750"/>
            <a:ext cx="2476500" cy="323850"/>
            <a:chOff x="9524999" y="7524750"/>
            <a:chExt cx="2476500" cy="323850"/>
          </a:xfrm>
        </p:grpSpPr>
        <p:sp>
          <p:nvSpPr>
            <p:cNvPr id="45" name="object 45" descr=""/>
            <p:cNvSpPr/>
            <p:nvPr/>
          </p:nvSpPr>
          <p:spPr>
            <a:xfrm>
              <a:off x="9524999" y="7524750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9299" y="7619999"/>
              <a:ext cx="133349" cy="133349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9816950" y="7616825"/>
            <a:ext cx="20834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z="900" spc="33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40">
                <a:solidFill>
                  <a:srgbClr val="FFFFFF"/>
                </a:solidFill>
                <a:latin typeface="Arial"/>
                <a:cs typeface="Arial"/>
              </a:rPr>
              <a:t>fiith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6250" y="9064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449049" y="18700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6749" y="906469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972799" y="93733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52500" y="382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905000" y="134075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52500" y="27817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857499" y="375155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210799" y="9135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163299" y="28363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210799" y="475418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810000" y="57135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857499" y="76200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454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667999" y="19049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672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28749" y="428624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955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239249" y="523874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60000">
              <a:alpha val="993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095612" y="3200412"/>
            <a:ext cx="456565" cy="190500"/>
          </a:xfrm>
          <a:custGeom>
            <a:avLst/>
            <a:gdLst/>
            <a:ahLst/>
            <a:cxnLst/>
            <a:rect l="l" t="t" r="r" b="b"/>
            <a:pathLst>
              <a:path w="456564" h="190500">
                <a:moveTo>
                  <a:pt x="285750" y="66662"/>
                </a:moveTo>
                <a:lnTo>
                  <a:pt x="0" y="66662"/>
                </a:lnTo>
                <a:lnTo>
                  <a:pt x="0" y="123812"/>
                </a:lnTo>
                <a:lnTo>
                  <a:pt x="285750" y="123812"/>
                </a:lnTo>
                <a:lnTo>
                  <a:pt x="285750" y="66662"/>
                </a:lnTo>
                <a:close/>
              </a:path>
              <a:path w="456564" h="190500">
                <a:moveTo>
                  <a:pt x="455993" y="95250"/>
                </a:moveTo>
                <a:lnTo>
                  <a:pt x="313118" y="0"/>
                </a:lnTo>
                <a:lnTo>
                  <a:pt x="313118" y="190500"/>
                </a:lnTo>
                <a:lnTo>
                  <a:pt x="455993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905487" y="3200412"/>
            <a:ext cx="456565" cy="190500"/>
          </a:xfrm>
          <a:custGeom>
            <a:avLst/>
            <a:gdLst/>
            <a:ahLst/>
            <a:cxnLst/>
            <a:rect l="l" t="t" r="r" b="b"/>
            <a:pathLst>
              <a:path w="456564" h="190500">
                <a:moveTo>
                  <a:pt x="285750" y="66662"/>
                </a:moveTo>
                <a:lnTo>
                  <a:pt x="0" y="66662"/>
                </a:lnTo>
                <a:lnTo>
                  <a:pt x="0" y="123812"/>
                </a:lnTo>
                <a:lnTo>
                  <a:pt x="285750" y="123812"/>
                </a:lnTo>
                <a:lnTo>
                  <a:pt x="285750" y="66662"/>
                </a:lnTo>
                <a:close/>
              </a:path>
              <a:path w="456564" h="190500">
                <a:moveTo>
                  <a:pt x="455993" y="95250"/>
                </a:moveTo>
                <a:lnTo>
                  <a:pt x="313118" y="0"/>
                </a:lnTo>
                <a:lnTo>
                  <a:pt x="313118" y="190500"/>
                </a:lnTo>
                <a:lnTo>
                  <a:pt x="455993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715362" y="3200412"/>
            <a:ext cx="456565" cy="190500"/>
          </a:xfrm>
          <a:custGeom>
            <a:avLst/>
            <a:gdLst/>
            <a:ahLst/>
            <a:cxnLst/>
            <a:rect l="l" t="t" r="r" b="b"/>
            <a:pathLst>
              <a:path w="456565" h="190500">
                <a:moveTo>
                  <a:pt x="285750" y="66662"/>
                </a:moveTo>
                <a:lnTo>
                  <a:pt x="0" y="66662"/>
                </a:lnTo>
                <a:lnTo>
                  <a:pt x="0" y="123812"/>
                </a:lnTo>
                <a:lnTo>
                  <a:pt x="285750" y="123812"/>
                </a:lnTo>
                <a:lnTo>
                  <a:pt x="285750" y="66662"/>
                </a:lnTo>
                <a:close/>
              </a:path>
              <a:path w="456565" h="190500">
                <a:moveTo>
                  <a:pt x="455993" y="95250"/>
                </a:moveTo>
                <a:lnTo>
                  <a:pt x="313118" y="0"/>
                </a:lnTo>
                <a:lnTo>
                  <a:pt x="313118" y="190500"/>
                </a:lnTo>
                <a:lnTo>
                  <a:pt x="455993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1266824" y="2066924"/>
            <a:ext cx="1000125" cy="904875"/>
            <a:chOff x="1266824" y="2066924"/>
            <a:chExt cx="1000125" cy="904875"/>
          </a:xfrm>
        </p:grpSpPr>
        <p:sp>
          <p:nvSpPr>
            <p:cNvPr id="22" name="object 22" descr=""/>
            <p:cNvSpPr/>
            <p:nvPr/>
          </p:nvSpPr>
          <p:spPr>
            <a:xfrm>
              <a:off x="1504949" y="22097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76199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19237" y="222408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0" y="0"/>
                  </a:moveTo>
                  <a:lnTo>
                    <a:pt x="733424" y="0"/>
                  </a:lnTo>
                  <a:lnTo>
                    <a:pt x="733424" y="733424"/>
                  </a:lnTo>
                  <a:lnTo>
                    <a:pt x="0" y="7334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28774" y="2524124"/>
              <a:ext cx="38100" cy="180975"/>
            </a:xfrm>
            <a:custGeom>
              <a:avLst/>
              <a:gdLst/>
              <a:ahLst/>
              <a:cxnLst/>
              <a:rect l="l" t="t" r="r" b="b"/>
              <a:pathLst>
                <a:path w="38100" h="180975">
                  <a:moveTo>
                    <a:pt x="38099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80974"/>
                  </a:lnTo>
                  <a:close/>
                </a:path>
              </a:pathLst>
            </a:custGeom>
            <a:solidFill>
              <a:srgbClr val="E60000">
                <a:alpha val="508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24024" y="2447924"/>
              <a:ext cx="38100" cy="381000"/>
            </a:xfrm>
            <a:custGeom>
              <a:avLst/>
              <a:gdLst/>
              <a:ahLst/>
              <a:cxnLst/>
              <a:rect l="l" t="t" r="r" b="b"/>
              <a:pathLst>
                <a:path w="38100" h="381000">
                  <a:moveTo>
                    <a:pt x="380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80999"/>
                  </a:lnTo>
                  <a:close/>
                </a:path>
              </a:pathLst>
            </a:custGeom>
            <a:solidFill>
              <a:srgbClr val="E60000">
                <a:alpha val="884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105024" y="2381249"/>
              <a:ext cx="38100" cy="419100"/>
            </a:xfrm>
            <a:custGeom>
              <a:avLst/>
              <a:gdLst/>
              <a:ahLst/>
              <a:cxnLst/>
              <a:rect l="l" t="t" r="r" b="b"/>
              <a:pathLst>
                <a:path w="38100" h="419100">
                  <a:moveTo>
                    <a:pt x="3809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19099"/>
                  </a:lnTo>
                  <a:close/>
                </a:path>
              </a:pathLst>
            </a:custGeom>
            <a:solidFill>
              <a:srgbClr val="E60000">
                <a:alpha val="512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00274" y="2476499"/>
              <a:ext cx="38100" cy="190500"/>
            </a:xfrm>
            <a:custGeom>
              <a:avLst/>
              <a:gdLst/>
              <a:ahLst/>
              <a:cxnLst/>
              <a:rect l="l" t="t" r="r" b="b"/>
              <a:pathLst>
                <a:path w="38100" h="190500">
                  <a:moveTo>
                    <a:pt x="380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90499"/>
                  </a:lnTo>
                  <a:close/>
                </a:path>
              </a:pathLst>
            </a:custGeom>
            <a:solidFill>
              <a:srgbClr val="E60000">
                <a:alpha val="501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59957" y="2361762"/>
              <a:ext cx="309245" cy="515620"/>
            </a:xfrm>
            <a:custGeom>
              <a:avLst/>
              <a:gdLst/>
              <a:ahLst/>
              <a:cxnLst/>
              <a:rect l="l" t="t" r="r" b="b"/>
              <a:pathLst>
                <a:path w="309244" h="515619">
                  <a:moveTo>
                    <a:pt x="154567" y="515225"/>
                  </a:moveTo>
                  <a:lnTo>
                    <a:pt x="109698" y="508571"/>
                  </a:lnTo>
                  <a:lnTo>
                    <a:pt x="68694" y="489175"/>
                  </a:lnTo>
                  <a:lnTo>
                    <a:pt x="35083" y="458715"/>
                  </a:lnTo>
                  <a:lnTo>
                    <a:pt x="11765" y="419807"/>
                  </a:lnTo>
                  <a:lnTo>
                    <a:pt x="742" y="375807"/>
                  </a:lnTo>
                  <a:lnTo>
                    <a:pt x="0" y="360657"/>
                  </a:lnTo>
                  <a:lnTo>
                    <a:pt x="0" y="154567"/>
                  </a:lnTo>
                  <a:lnTo>
                    <a:pt x="6653" y="109698"/>
                  </a:lnTo>
                  <a:lnTo>
                    <a:pt x="26049" y="68694"/>
                  </a:lnTo>
                  <a:lnTo>
                    <a:pt x="56509" y="35083"/>
                  </a:lnTo>
                  <a:lnTo>
                    <a:pt x="95417" y="11765"/>
                  </a:lnTo>
                  <a:lnTo>
                    <a:pt x="139417" y="742"/>
                  </a:lnTo>
                  <a:lnTo>
                    <a:pt x="154567" y="0"/>
                  </a:lnTo>
                  <a:lnTo>
                    <a:pt x="162161" y="185"/>
                  </a:lnTo>
                  <a:lnTo>
                    <a:pt x="206631" y="9031"/>
                  </a:lnTo>
                  <a:lnTo>
                    <a:pt x="246651" y="30422"/>
                  </a:lnTo>
                  <a:lnTo>
                    <a:pt x="278712" y="62483"/>
                  </a:lnTo>
                  <a:lnTo>
                    <a:pt x="300103" y="102503"/>
                  </a:lnTo>
                  <a:lnTo>
                    <a:pt x="308949" y="146974"/>
                  </a:lnTo>
                  <a:lnTo>
                    <a:pt x="309135" y="154567"/>
                  </a:lnTo>
                  <a:lnTo>
                    <a:pt x="309135" y="360657"/>
                  </a:lnTo>
                  <a:lnTo>
                    <a:pt x="302481" y="405526"/>
                  </a:lnTo>
                  <a:lnTo>
                    <a:pt x="283085" y="446530"/>
                  </a:lnTo>
                  <a:lnTo>
                    <a:pt x="252625" y="480141"/>
                  </a:lnTo>
                  <a:lnTo>
                    <a:pt x="213717" y="503459"/>
                  </a:lnTo>
                  <a:lnTo>
                    <a:pt x="169717" y="514482"/>
                  </a:lnTo>
                  <a:lnTo>
                    <a:pt x="154567" y="51522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149" y="2285999"/>
              <a:ext cx="190499" cy="7619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266824" y="20669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5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22859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299815" y="2048913"/>
            <a:ext cx="1587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459">
                <a:latin typeface="UniversalMath1 BT"/>
                <a:cs typeface="UniversalMath1 BT"/>
              </a:rPr>
              <a:t></a:t>
            </a:r>
            <a:endParaRPr sz="1450">
              <a:latin typeface="UniversalMath1 BT"/>
              <a:cs typeface="UniversalMath1 B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42516" y="3239135"/>
            <a:ext cx="12833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100"/>
              </a:spcBef>
            </a:pP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Организатор записывает </a:t>
            </a:r>
            <a:r>
              <a:rPr dirty="0" sz="900" spc="409">
                <a:solidFill>
                  <a:srgbClr val="FFFFFF"/>
                </a:solidFill>
                <a:latin typeface="Arial"/>
                <a:cs typeface="Arial"/>
              </a:rPr>
              <a:t>голосовое </a:t>
            </a:r>
            <a:r>
              <a:rPr dirty="0" sz="900" spc="365">
                <a:solidFill>
                  <a:srgbClr val="FFFFFF"/>
                </a:solidFill>
                <a:latin typeface="Arial"/>
                <a:cs typeface="Arial"/>
              </a:rPr>
              <a:t>сообщение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076699" y="2066924"/>
            <a:ext cx="1000125" cy="904875"/>
            <a:chOff x="4076699" y="2066924"/>
            <a:chExt cx="1000125" cy="904875"/>
          </a:xfrm>
        </p:grpSpPr>
        <p:sp>
          <p:nvSpPr>
            <p:cNvPr id="34" name="object 34" descr=""/>
            <p:cNvSpPr/>
            <p:nvPr/>
          </p:nvSpPr>
          <p:spPr>
            <a:xfrm>
              <a:off x="4314824" y="22097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76199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329112" y="222408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0" y="0"/>
                  </a:moveTo>
                  <a:lnTo>
                    <a:pt x="733424" y="0"/>
                  </a:lnTo>
                  <a:lnTo>
                    <a:pt x="733424" y="733424"/>
                  </a:lnTo>
                  <a:lnTo>
                    <a:pt x="0" y="7334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438649" y="2285999"/>
              <a:ext cx="571500" cy="666750"/>
            </a:xfrm>
            <a:custGeom>
              <a:avLst/>
              <a:gdLst/>
              <a:ahLst/>
              <a:cxnLst/>
              <a:rect l="l" t="t" r="r" b="b"/>
              <a:pathLst>
                <a:path w="571500" h="666750">
                  <a:moveTo>
                    <a:pt x="57149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666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486262" y="2381262"/>
              <a:ext cx="476250" cy="419100"/>
            </a:xfrm>
            <a:custGeom>
              <a:avLst/>
              <a:gdLst/>
              <a:ahLst/>
              <a:cxnLst/>
              <a:rect l="l" t="t" r="r" b="b"/>
              <a:pathLst>
                <a:path w="476250" h="419100">
                  <a:moveTo>
                    <a:pt x="285750" y="381000"/>
                  </a:moveTo>
                  <a:lnTo>
                    <a:pt x="0" y="381000"/>
                  </a:lnTo>
                  <a:lnTo>
                    <a:pt x="0" y="419100"/>
                  </a:lnTo>
                  <a:lnTo>
                    <a:pt x="285750" y="419100"/>
                  </a:lnTo>
                  <a:lnTo>
                    <a:pt x="285750" y="381000"/>
                  </a:lnTo>
                  <a:close/>
                </a:path>
                <a:path w="476250" h="419100">
                  <a:moveTo>
                    <a:pt x="333375" y="190500"/>
                  </a:moveTo>
                  <a:lnTo>
                    <a:pt x="0" y="190500"/>
                  </a:lnTo>
                  <a:lnTo>
                    <a:pt x="0" y="228600"/>
                  </a:lnTo>
                  <a:lnTo>
                    <a:pt x="333375" y="228600"/>
                  </a:lnTo>
                  <a:lnTo>
                    <a:pt x="333375" y="190500"/>
                  </a:lnTo>
                  <a:close/>
                </a:path>
                <a:path w="476250" h="419100">
                  <a:moveTo>
                    <a:pt x="381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0" y="38100"/>
                  </a:lnTo>
                  <a:lnTo>
                    <a:pt x="381000" y="0"/>
                  </a:lnTo>
                  <a:close/>
                </a:path>
                <a:path w="476250" h="419100">
                  <a:moveTo>
                    <a:pt x="42862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428625" y="323850"/>
                  </a:lnTo>
                  <a:lnTo>
                    <a:pt x="428625" y="285750"/>
                  </a:lnTo>
                  <a:close/>
                </a:path>
                <a:path w="476250" h="419100">
                  <a:moveTo>
                    <a:pt x="476250" y="95250"/>
                  </a:moveTo>
                  <a:lnTo>
                    <a:pt x="0" y="95250"/>
                  </a:lnTo>
                  <a:lnTo>
                    <a:pt x="0" y="133350"/>
                  </a:lnTo>
                  <a:lnTo>
                    <a:pt x="476250" y="133350"/>
                  </a:lnTo>
                  <a:lnTo>
                    <a:pt x="476250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076699" y="20669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5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22859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107606" y="2048913"/>
            <a:ext cx="1587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459">
                <a:latin typeface="UniversalMath1 BT"/>
                <a:cs typeface="UniversalMath1 BT"/>
              </a:rPr>
              <a:t></a:t>
            </a:r>
            <a:endParaRPr sz="1450">
              <a:latin typeface="UniversalMath1 BT"/>
              <a:cs typeface="UniversalMath1 B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993157" y="3324859"/>
            <a:ext cx="139763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5750">
              <a:lnSpc>
                <a:spcPct val="125000"/>
              </a:lnSpc>
              <a:spcBef>
                <a:spcPts val="100"/>
              </a:spcBef>
            </a:pP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WhisPer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конвертирует </a:t>
            </a:r>
            <a:r>
              <a:rPr dirty="0" sz="900" spc="409">
                <a:solidFill>
                  <a:srgbClr val="FFFFFF"/>
                </a:solidFill>
                <a:latin typeface="Arial"/>
                <a:cs typeface="Arial"/>
              </a:rPr>
              <a:t>речь</a:t>
            </a:r>
            <a:r>
              <a:rPr dirty="0" sz="900" spc="19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2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40">
                <a:solidFill>
                  <a:srgbClr val="FFFFFF"/>
                </a:solidFill>
                <a:latin typeface="Arial"/>
                <a:cs typeface="Arial"/>
              </a:rPr>
              <a:t>текст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877049" y="2066924"/>
            <a:ext cx="1000125" cy="904875"/>
            <a:chOff x="6877049" y="2066924"/>
            <a:chExt cx="1000125" cy="904875"/>
          </a:xfrm>
        </p:grpSpPr>
        <p:sp>
          <p:nvSpPr>
            <p:cNvPr id="42" name="object 42" descr=""/>
            <p:cNvSpPr/>
            <p:nvPr/>
          </p:nvSpPr>
          <p:spPr>
            <a:xfrm>
              <a:off x="7115174" y="22097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76199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129461" y="222408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0" y="0"/>
                  </a:moveTo>
                  <a:lnTo>
                    <a:pt x="733424" y="0"/>
                  </a:lnTo>
                  <a:lnTo>
                    <a:pt x="733424" y="733424"/>
                  </a:lnTo>
                  <a:lnTo>
                    <a:pt x="0" y="7334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238998" y="2381335"/>
              <a:ext cx="571500" cy="476250"/>
            </a:xfrm>
            <a:custGeom>
              <a:avLst/>
              <a:gdLst/>
              <a:ahLst/>
              <a:cxnLst/>
              <a:rect l="l" t="t" r="r" b="b"/>
              <a:pathLst>
                <a:path w="571500" h="476250">
                  <a:moveTo>
                    <a:pt x="530190" y="476163"/>
                  </a:moveTo>
                  <a:lnTo>
                    <a:pt x="41310" y="476163"/>
                  </a:lnTo>
                  <a:lnTo>
                    <a:pt x="35235" y="474954"/>
                  </a:lnTo>
                  <a:lnTo>
                    <a:pt x="1208" y="440929"/>
                  </a:lnTo>
                  <a:lnTo>
                    <a:pt x="0" y="434854"/>
                  </a:lnTo>
                  <a:lnTo>
                    <a:pt x="0" y="428538"/>
                  </a:lnTo>
                  <a:lnTo>
                    <a:pt x="86" y="278649"/>
                  </a:lnTo>
                  <a:lnTo>
                    <a:pt x="4206" y="236813"/>
                  </a:lnTo>
                  <a:lnTo>
                    <a:pt x="14423" y="196026"/>
                  </a:lnTo>
                  <a:lnTo>
                    <a:pt x="30510" y="157188"/>
                  </a:lnTo>
                  <a:lnTo>
                    <a:pt x="52126" y="121124"/>
                  </a:lnTo>
                  <a:lnTo>
                    <a:pt x="78794" y="88628"/>
                  </a:lnTo>
                  <a:lnTo>
                    <a:pt x="109949" y="60392"/>
                  </a:lnTo>
                  <a:lnTo>
                    <a:pt x="144902" y="37037"/>
                  </a:lnTo>
                  <a:lnTo>
                    <a:pt x="182911" y="19060"/>
                  </a:lnTo>
                  <a:lnTo>
                    <a:pt x="223139" y="6857"/>
                  </a:lnTo>
                  <a:lnTo>
                    <a:pt x="264731" y="688"/>
                  </a:lnTo>
                  <a:lnTo>
                    <a:pt x="278735" y="0"/>
                  </a:lnTo>
                  <a:lnTo>
                    <a:pt x="292765" y="0"/>
                  </a:lnTo>
                  <a:lnTo>
                    <a:pt x="334601" y="4120"/>
                  </a:lnTo>
                  <a:lnTo>
                    <a:pt x="375387" y="14336"/>
                  </a:lnTo>
                  <a:lnTo>
                    <a:pt x="414224" y="30423"/>
                  </a:lnTo>
                  <a:lnTo>
                    <a:pt x="450289" y="52039"/>
                  </a:lnTo>
                  <a:lnTo>
                    <a:pt x="482785" y="78708"/>
                  </a:lnTo>
                  <a:lnTo>
                    <a:pt x="511021" y="109862"/>
                  </a:lnTo>
                  <a:lnTo>
                    <a:pt x="534376" y="144815"/>
                  </a:lnTo>
                  <a:lnTo>
                    <a:pt x="552354" y="182825"/>
                  </a:lnTo>
                  <a:lnTo>
                    <a:pt x="564557" y="223053"/>
                  </a:lnTo>
                  <a:lnTo>
                    <a:pt x="570726" y="264644"/>
                  </a:lnTo>
                  <a:lnTo>
                    <a:pt x="571500" y="434854"/>
                  </a:lnTo>
                  <a:lnTo>
                    <a:pt x="570291" y="440929"/>
                  </a:lnTo>
                  <a:lnTo>
                    <a:pt x="536265" y="474954"/>
                  </a:lnTo>
                  <a:lnTo>
                    <a:pt x="530190" y="476163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48" y="2428874"/>
              <a:ext cx="76200" cy="7619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7524748" y="2524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43152" y="76199"/>
                  </a:moveTo>
                  <a:lnTo>
                    <a:pt x="33047" y="76199"/>
                  </a:lnTo>
                  <a:lnTo>
                    <a:pt x="28186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43152" y="0"/>
                  </a:lnTo>
                  <a:lnTo>
                    <a:pt x="75233" y="28187"/>
                  </a:lnTo>
                  <a:lnTo>
                    <a:pt x="76200" y="38099"/>
                  </a:lnTo>
                  <a:lnTo>
                    <a:pt x="76199" y="43152"/>
                  </a:lnTo>
                  <a:lnTo>
                    <a:pt x="48012" y="75232"/>
                  </a:lnTo>
                  <a:lnTo>
                    <a:pt x="43152" y="76199"/>
                  </a:lnTo>
                  <a:close/>
                </a:path>
              </a:pathLst>
            </a:custGeom>
            <a:solidFill>
              <a:srgbClr val="E81D62">
                <a:alpha val="348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873" y="2619374"/>
              <a:ext cx="76200" cy="76199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619998" y="24764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43151" y="76199"/>
                  </a:moveTo>
                  <a:lnTo>
                    <a:pt x="33047" y="76199"/>
                  </a:lnTo>
                  <a:lnTo>
                    <a:pt x="28186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151" y="0"/>
                  </a:lnTo>
                  <a:lnTo>
                    <a:pt x="75233" y="28187"/>
                  </a:lnTo>
                  <a:lnTo>
                    <a:pt x="76200" y="38099"/>
                  </a:lnTo>
                  <a:lnTo>
                    <a:pt x="76199" y="43152"/>
                  </a:lnTo>
                  <a:lnTo>
                    <a:pt x="48012" y="75233"/>
                  </a:lnTo>
                  <a:lnTo>
                    <a:pt x="43151" y="76199"/>
                  </a:lnTo>
                  <a:close/>
                </a:path>
              </a:pathLst>
            </a:custGeom>
            <a:solidFill>
              <a:srgbClr val="E81D62">
                <a:alpha val="3486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623" y="2666999"/>
              <a:ext cx="76200" cy="76199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6877049" y="20669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5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22859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6915398" y="2048913"/>
            <a:ext cx="1587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459">
                <a:latin typeface="UniversalMath1 BT"/>
                <a:cs typeface="UniversalMath1 BT"/>
              </a:rPr>
              <a:t></a:t>
            </a:r>
            <a:endParaRPr sz="1450">
              <a:latin typeface="UniversalMath1 BT"/>
              <a:cs typeface="UniversalMath1 B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743799" y="3239135"/>
            <a:ext cx="15119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900" spc="315">
                <a:solidFill>
                  <a:srgbClr val="FFFFFF"/>
                </a:solidFill>
                <a:latin typeface="Arial"/>
                <a:cs typeface="Arial"/>
              </a:rPr>
              <a:t>LLM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извлекает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намерения</a:t>
            </a:r>
            <a:r>
              <a:rPr dirty="0" sz="90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5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преобразует</a:t>
            </a:r>
            <a:r>
              <a:rPr dirty="0" sz="900" spc="22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7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dirty="0" sz="900" spc="275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9686924" y="2066924"/>
            <a:ext cx="1000125" cy="904875"/>
            <a:chOff x="9686924" y="2066924"/>
            <a:chExt cx="1000125" cy="904875"/>
          </a:xfrm>
        </p:grpSpPr>
        <p:sp>
          <p:nvSpPr>
            <p:cNvPr id="54" name="object 54" descr=""/>
            <p:cNvSpPr/>
            <p:nvPr/>
          </p:nvSpPr>
          <p:spPr>
            <a:xfrm>
              <a:off x="9925049" y="22097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761999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939336" y="222408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0" y="0"/>
                  </a:moveTo>
                  <a:lnTo>
                    <a:pt x="733424" y="0"/>
                  </a:lnTo>
                  <a:lnTo>
                    <a:pt x="733424" y="733424"/>
                  </a:lnTo>
                  <a:lnTo>
                    <a:pt x="0" y="73342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048889" y="233364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282760"/>
                  </a:moveTo>
                  <a:lnTo>
                    <a:pt x="3528" y="240867"/>
                  </a:lnTo>
                  <a:lnTo>
                    <a:pt x="13166" y="199944"/>
                  </a:lnTo>
                  <a:lnTo>
                    <a:pt x="28704" y="160878"/>
                  </a:lnTo>
                  <a:lnTo>
                    <a:pt x="49807" y="124516"/>
                  </a:lnTo>
                  <a:lnTo>
                    <a:pt x="76016" y="91643"/>
                  </a:lnTo>
                  <a:lnTo>
                    <a:pt x="106765" y="62972"/>
                  </a:lnTo>
                  <a:lnTo>
                    <a:pt x="141388" y="39122"/>
                  </a:lnTo>
                  <a:lnTo>
                    <a:pt x="179136" y="20612"/>
                  </a:lnTo>
                  <a:lnTo>
                    <a:pt x="219191" y="7840"/>
                  </a:lnTo>
                  <a:lnTo>
                    <a:pt x="260687" y="1084"/>
                  </a:lnTo>
                  <a:lnTo>
                    <a:pt x="288708" y="0"/>
                  </a:lnTo>
                  <a:lnTo>
                    <a:pt x="302725" y="489"/>
                  </a:lnTo>
                  <a:lnTo>
                    <a:pt x="344395" y="6070"/>
                  </a:lnTo>
                  <a:lnTo>
                    <a:pt x="384795" y="17704"/>
                  </a:lnTo>
                  <a:lnTo>
                    <a:pt x="423051" y="35140"/>
                  </a:lnTo>
                  <a:lnTo>
                    <a:pt x="458335" y="58001"/>
                  </a:lnTo>
                  <a:lnTo>
                    <a:pt x="489882" y="85792"/>
                  </a:lnTo>
                  <a:lnTo>
                    <a:pt x="517010" y="117911"/>
                  </a:lnTo>
                  <a:lnTo>
                    <a:pt x="539131" y="153662"/>
                  </a:lnTo>
                  <a:lnTo>
                    <a:pt x="555768" y="192273"/>
                  </a:lnTo>
                  <a:lnTo>
                    <a:pt x="566558" y="232907"/>
                  </a:lnTo>
                  <a:lnTo>
                    <a:pt x="571271" y="274684"/>
                  </a:lnTo>
                  <a:lnTo>
                    <a:pt x="571469" y="288708"/>
                  </a:lnTo>
                  <a:lnTo>
                    <a:pt x="570979" y="302724"/>
                  </a:lnTo>
                  <a:lnTo>
                    <a:pt x="565398" y="344395"/>
                  </a:lnTo>
                  <a:lnTo>
                    <a:pt x="553764" y="384795"/>
                  </a:lnTo>
                  <a:lnTo>
                    <a:pt x="536328" y="423051"/>
                  </a:lnTo>
                  <a:lnTo>
                    <a:pt x="513467" y="458334"/>
                  </a:lnTo>
                  <a:lnTo>
                    <a:pt x="485676" y="489882"/>
                  </a:lnTo>
                  <a:lnTo>
                    <a:pt x="453558" y="517010"/>
                  </a:lnTo>
                  <a:lnTo>
                    <a:pt x="417806" y="539131"/>
                  </a:lnTo>
                  <a:lnTo>
                    <a:pt x="379195" y="555768"/>
                  </a:lnTo>
                  <a:lnTo>
                    <a:pt x="338562" y="566558"/>
                  </a:lnTo>
                  <a:lnTo>
                    <a:pt x="296784" y="571271"/>
                  </a:lnTo>
                  <a:lnTo>
                    <a:pt x="282760" y="571469"/>
                  </a:lnTo>
                  <a:lnTo>
                    <a:pt x="268744" y="570979"/>
                  </a:lnTo>
                  <a:lnTo>
                    <a:pt x="227073" y="565398"/>
                  </a:lnTo>
                  <a:lnTo>
                    <a:pt x="186673" y="553764"/>
                  </a:lnTo>
                  <a:lnTo>
                    <a:pt x="148417" y="536328"/>
                  </a:lnTo>
                  <a:lnTo>
                    <a:pt x="113134" y="513467"/>
                  </a:lnTo>
                  <a:lnTo>
                    <a:pt x="81587" y="485676"/>
                  </a:lnTo>
                  <a:lnTo>
                    <a:pt x="54458" y="453557"/>
                  </a:lnTo>
                  <a:lnTo>
                    <a:pt x="32337" y="417806"/>
                  </a:lnTo>
                  <a:lnTo>
                    <a:pt x="15700" y="379195"/>
                  </a:lnTo>
                  <a:lnTo>
                    <a:pt x="4910" y="338561"/>
                  </a:lnTo>
                  <a:lnTo>
                    <a:pt x="198" y="296784"/>
                  </a:lnTo>
                  <a:lnTo>
                    <a:pt x="0" y="282760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001237" y="2286012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142875" y="257175"/>
                  </a:moveTo>
                  <a:lnTo>
                    <a:pt x="0" y="257175"/>
                  </a:lnTo>
                  <a:lnTo>
                    <a:pt x="0" y="400050"/>
                  </a:lnTo>
                  <a:lnTo>
                    <a:pt x="142875" y="400050"/>
                  </a:lnTo>
                  <a:lnTo>
                    <a:pt x="142875" y="257175"/>
                  </a:lnTo>
                  <a:close/>
                </a:path>
                <a:path w="657225" h="657225">
                  <a:moveTo>
                    <a:pt x="400050" y="523862"/>
                  </a:moveTo>
                  <a:lnTo>
                    <a:pt x="257175" y="523862"/>
                  </a:lnTo>
                  <a:lnTo>
                    <a:pt x="257175" y="657225"/>
                  </a:lnTo>
                  <a:lnTo>
                    <a:pt x="400050" y="657225"/>
                  </a:lnTo>
                  <a:lnTo>
                    <a:pt x="400050" y="523862"/>
                  </a:lnTo>
                  <a:close/>
                </a:path>
                <a:path w="657225" h="657225">
                  <a:moveTo>
                    <a:pt x="400050" y="0"/>
                  </a:moveTo>
                  <a:lnTo>
                    <a:pt x="257175" y="0"/>
                  </a:lnTo>
                  <a:lnTo>
                    <a:pt x="257175" y="142875"/>
                  </a:lnTo>
                  <a:lnTo>
                    <a:pt x="400050" y="142875"/>
                  </a:lnTo>
                  <a:lnTo>
                    <a:pt x="400050" y="0"/>
                  </a:lnTo>
                  <a:close/>
                </a:path>
                <a:path w="657225" h="657225">
                  <a:moveTo>
                    <a:pt x="657225" y="257162"/>
                  </a:moveTo>
                  <a:lnTo>
                    <a:pt x="523875" y="257162"/>
                  </a:lnTo>
                  <a:lnTo>
                    <a:pt x="523875" y="400037"/>
                  </a:lnTo>
                  <a:lnTo>
                    <a:pt x="657225" y="400037"/>
                  </a:lnTo>
                  <a:lnTo>
                    <a:pt x="657225" y="257162"/>
                  </a:lnTo>
                  <a:close/>
                </a:path>
              </a:pathLst>
            </a:custGeom>
            <a:solidFill>
              <a:srgbClr val="8BC2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686924" y="20669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5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22859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723189" y="2048913"/>
            <a:ext cx="1587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459">
                <a:latin typeface="UniversalMath1 BT"/>
                <a:cs typeface="UniversalMath1 BT"/>
              </a:rPr>
              <a:t></a:t>
            </a:r>
            <a:endParaRPr sz="1450">
              <a:latin typeface="UniversalMath1 BT"/>
              <a:cs typeface="UniversalMath1 B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9665889" y="3239135"/>
            <a:ext cx="12833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100"/>
              </a:spcBef>
            </a:pPr>
            <a:r>
              <a:rPr dirty="0" sz="900" spc="365">
                <a:solidFill>
                  <a:srgbClr val="FFFFFF"/>
                </a:solidFill>
                <a:latin typeface="Arial"/>
                <a:cs typeface="Arial"/>
              </a:rPr>
              <a:t>Система </a:t>
            </a: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выполняет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запрошенное </a:t>
            </a:r>
            <a:r>
              <a:rPr dirty="0" sz="900" spc="405">
                <a:solidFill>
                  <a:srgbClr val="FFFFFF"/>
                </a:solidFill>
                <a:latin typeface="Arial"/>
                <a:cs typeface="Arial"/>
              </a:rPr>
              <a:t>действие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219199" y="4371974"/>
            <a:ext cx="9753600" cy="590550"/>
            <a:chOff x="1219199" y="4371974"/>
            <a:chExt cx="9753600" cy="590550"/>
          </a:xfrm>
        </p:grpSpPr>
        <p:sp>
          <p:nvSpPr>
            <p:cNvPr id="62" name="object 62" descr=""/>
            <p:cNvSpPr/>
            <p:nvPr/>
          </p:nvSpPr>
          <p:spPr>
            <a:xfrm>
              <a:off x="1219199" y="4371974"/>
              <a:ext cx="9753600" cy="590550"/>
            </a:xfrm>
            <a:custGeom>
              <a:avLst/>
              <a:gdLst/>
              <a:ahLst/>
              <a:cxnLst/>
              <a:rect l="l" t="t" r="r" b="b"/>
              <a:pathLst>
                <a:path w="9753600" h="590550">
                  <a:moveTo>
                    <a:pt x="9715499" y="590549"/>
                  </a:moveTo>
                  <a:lnTo>
                    <a:pt x="38099" y="590549"/>
                  </a:lnTo>
                  <a:lnTo>
                    <a:pt x="30498" y="589852"/>
                  </a:lnTo>
                  <a:lnTo>
                    <a:pt x="697" y="560051"/>
                  </a:lnTo>
                  <a:lnTo>
                    <a:pt x="0" y="5524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9715499" y="0"/>
                  </a:lnTo>
                  <a:lnTo>
                    <a:pt x="9750808" y="23474"/>
                  </a:lnTo>
                  <a:lnTo>
                    <a:pt x="9753599" y="38099"/>
                  </a:lnTo>
                  <a:lnTo>
                    <a:pt x="9753599" y="552449"/>
                  </a:lnTo>
                  <a:lnTo>
                    <a:pt x="9730124" y="587760"/>
                  </a:lnTo>
                  <a:lnTo>
                    <a:pt x="9715499" y="59054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219199" y="4371974"/>
              <a:ext cx="9753600" cy="590550"/>
            </a:xfrm>
            <a:custGeom>
              <a:avLst/>
              <a:gdLst/>
              <a:ahLst/>
              <a:cxnLst/>
              <a:rect l="l" t="t" r="r" b="b"/>
              <a:pathLst>
                <a:path w="9753600" h="590550">
                  <a:moveTo>
                    <a:pt x="9715499" y="590549"/>
                  </a:moveTo>
                  <a:lnTo>
                    <a:pt x="38099" y="590549"/>
                  </a:lnTo>
                  <a:lnTo>
                    <a:pt x="30498" y="589852"/>
                  </a:lnTo>
                  <a:lnTo>
                    <a:pt x="697" y="560051"/>
                  </a:lnTo>
                  <a:lnTo>
                    <a:pt x="0" y="5524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9715499" y="0"/>
                  </a:lnTo>
                  <a:lnTo>
                    <a:pt x="9748415" y="19049"/>
                  </a:lnTo>
                  <a:lnTo>
                    <a:pt x="35573" y="19049"/>
                  </a:lnTo>
                  <a:lnTo>
                    <a:pt x="33143" y="19532"/>
                  </a:lnTo>
                  <a:lnTo>
                    <a:pt x="19049" y="35573"/>
                  </a:lnTo>
                  <a:lnTo>
                    <a:pt x="19049" y="554975"/>
                  </a:lnTo>
                  <a:lnTo>
                    <a:pt x="35573" y="571499"/>
                  </a:lnTo>
                  <a:lnTo>
                    <a:pt x="9748416" y="571499"/>
                  </a:lnTo>
                  <a:lnTo>
                    <a:pt x="9747321" y="573521"/>
                  </a:lnTo>
                  <a:lnTo>
                    <a:pt x="9742439" y="579390"/>
                  </a:lnTo>
                  <a:lnTo>
                    <a:pt x="9736571" y="584272"/>
                  </a:lnTo>
                  <a:lnTo>
                    <a:pt x="9730125" y="587760"/>
                  </a:lnTo>
                  <a:lnTo>
                    <a:pt x="9723101" y="589852"/>
                  </a:lnTo>
                  <a:lnTo>
                    <a:pt x="9715499" y="590549"/>
                  </a:lnTo>
                  <a:close/>
                </a:path>
                <a:path w="9753600" h="590550">
                  <a:moveTo>
                    <a:pt x="9748416" y="571499"/>
                  </a:moveTo>
                  <a:lnTo>
                    <a:pt x="9718023" y="571499"/>
                  </a:lnTo>
                  <a:lnTo>
                    <a:pt x="9720453" y="571015"/>
                  </a:lnTo>
                  <a:lnTo>
                    <a:pt x="9725121" y="569081"/>
                  </a:lnTo>
                  <a:lnTo>
                    <a:pt x="9734547" y="554975"/>
                  </a:lnTo>
                  <a:lnTo>
                    <a:pt x="9734547" y="35573"/>
                  </a:lnTo>
                  <a:lnTo>
                    <a:pt x="9718023" y="19049"/>
                  </a:lnTo>
                  <a:lnTo>
                    <a:pt x="9748415" y="19049"/>
                  </a:lnTo>
                  <a:lnTo>
                    <a:pt x="9750809" y="23474"/>
                  </a:lnTo>
                  <a:lnTo>
                    <a:pt x="9752901" y="30498"/>
                  </a:lnTo>
                  <a:lnTo>
                    <a:pt x="9753599" y="38099"/>
                  </a:lnTo>
                  <a:lnTo>
                    <a:pt x="9753599" y="552449"/>
                  </a:lnTo>
                  <a:lnTo>
                    <a:pt x="9752901" y="560051"/>
                  </a:lnTo>
                  <a:lnTo>
                    <a:pt x="9750809" y="567075"/>
                  </a:lnTo>
                  <a:lnTo>
                    <a:pt x="9748416" y="571499"/>
                  </a:lnTo>
                  <a:close/>
                </a:path>
              </a:pathLst>
            </a:custGeom>
            <a:solidFill>
              <a:srgbClr val="E6000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325143" y="4527334"/>
              <a:ext cx="3198495" cy="280035"/>
            </a:xfrm>
            <a:custGeom>
              <a:avLst/>
              <a:gdLst/>
              <a:ahLst/>
              <a:cxnLst/>
              <a:rect l="l" t="t" r="r" b="b"/>
              <a:pathLst>
                <a:path w="3198495" h="280035">
                  <a:moveTo>
                    <a:pt x="3198054" y="279829"/>
                  </a:moveTo>
                  <a:lnTo>
                    <a:pt x="0" y="279829"/>
                  </a:lnTo>
                  <a:lnTo>
                    <a:pt x="0" y="0"/>
                  </a:lnTo>
                  <a:lnTo>
                    <a:pt x="3198054" y="0"/>
                  </a:lnTo>
                  <a:lnTo>
                    <a:pt x="3198054" y="27982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1412383" y="4594585"/>
            <a:ext cx="302387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425">
                <a:latin typeface="Arial"/>
                <a:cs typeface="Arial"/>
              </a:rPr>
              <a:t>"Создай</a:t>
            </a:r>
            <a:r>
              <a:rPr dirty="0" sz="950" spc="204">
                <a:latin typeface="Arial"/>
                <a:cs typeface="Arial"/>
              </a:rPr>
              <a:t>  </a:t>
            </a:r>
            <a:r>
              <a:rPr dirty="0" sz="950" spc="305">
                <a:latin typeface="Arial"/>
                <a:cs typeface="Arial"/>
              </a:rPr>
              <a:t>ДД</a:t>
            </a:r>
            <a:r>
              <a:rPr dirty="0" sz="950" spc="210">
                <a:latin typeface="Arial"/>
                <a:cs typeface="Arial"/>
              </a:rPr>
              <a:t>  </a:t>
            </a:r>
            <a:r>
              <a:rPr dirty="0" sz="950" spc="445">
                <a:latin typeface="Arial"/>
                <a:cs typeface="Arial"/>
              </a:rPr>
              <a:t>завтра</a:t>
            </a:r>
            <a:r>
              <a:rPr dirty="0" sz="950" spc="210">
                <a:latin typeface="Arial"/>
                <a:cs typeface="Arial"/>
              </a:rPr>
              <a:t>  </a:t>
            </a:r>
            <a:r>
              <a:rPr dirty="0" sz="950" spc="440">
                <a:latin typeface="Arial"/>
                <a:cs typeface="Arial"/>
              </a:rPr>
              <a:t>в</a:t>
            </a:r>
            <a:r>
              <a:rPr dirty="0" sz="950" spc="210">
                <a:latin typeface="Arial"/>
                <a:cs typeface="Arial"/>
              </a:rPr>
              <a:t>  </a:t>
            </a:r>
            <a:r>
              <a:rPr dirty="0" sz="950" spc="295">
                <a:latin typeface="Arial"/>
                <a:cs typeface="Arial"/>
              </a:rPr>
              <a:t>ФМБА"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4858068" y="4527334"/>
            <a:ext cx="6076315" cy="280035"/>
          </a:xfrm>
          <a:custGeom>
            <a:avLst/>
            <a:gdLst/>
            <a:ahLst/>
            <a:cxnLst/>
            <a:rect l="l" t="t" r="r" b="b"/>
            <a:pathLst>
              <a:path w="6076315" h="280035">
                <a:moveTo>
                  <a:pt x="6076303" y="279829"/>
                </a:moveTo>
                <a:lnTo>
                  <a:pt x="0" y="279829"/>
                </a:lnTo>
                <a:lnTo>
                  <a:pt x="0" y="0"/>
                </a:lnTo>
                <a:lnTo>
                  <a:pt x="6076303" y="0"/>
                </a:lnTo>
                <a:lnTo>
                  <a:pt x="6076303" y="27982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4945308" y="4594585"/>
            <a:ext cx="146494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475">
                <a:latin typeface="Arial"/>
                <a:cs typeface="Arial"/>
              </a:rPr>
              <a:t>create_event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504371" y="4594585"/>
            <a:ext cx="74549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525">
                <a:latin typeface="Arial"/>
                <a:cs typeface="Arial"/>
              </a:rPr>
              <a:t>{date: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343867" y="4594585"/>
            <a:ext cx="1584960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480">
                <a:latin typeface="Arial"/>
                <a:cs typeface="Arial"/>
              </a:rPr>
              <a:t>"2025-</a:t>
            </a:r>
            <a:r>
              <a:rPr dirty="0" sz="950" spc="484">
                <a:latin typeface="Arial"/>
                <a:cs typeface="Arial"/>
              </a:rPr>
              <a:t>07-</a:t>
            </a:r>
            <a:r>
              <a:rPr dirty="0" sz="950" spc="505">
                <a:latin typeface="Arial"/>
                <a:cs typeface="Arial"/>
              </a:rPr>
              <a:t>20",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9022859" y="4594585"/>
            <a:ext cx="86550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515">
                <a:latin typeface="Arial"/>
                <a:cs typeface="Arial"/>
              </a:rPr>
              <a:t>center: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9982282" y="4594585"/>
            <a:ext cx="86550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390">
                <a:latin typeface="Arial"/>
                <a:cs typeface="Arial"/>
              </a:rPr>
              <a:t>"ФМБА"}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625975" y="4568825"/>
            <a:ext cx="1968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E60000"/>
                </a:solidFill>
                <a:latin typeface="Liberation Serif"/>
                <a:cs typeface="Liberation Serif"/>
              </a:rPr>
              <a:t>→</a:t>
            </a:r>
            <a:endParaRPr sz="1350">
              <a:latin typeface="Liberation Serif"/>
              <a:cs typeface="Liberation Serif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885824" y="5438774"/>
            <a:ext cx="10420350" cy="4886325"/>
            <a:chOff x="885824" y="5438774"/>
            <a:chExt cx="10420350" cy="4886325"/>
          </a:xfrm>
        </p:grpSpPr>
        <p:sp>
          <p:nvSpPr>
            <p:cNvPr id="74" name="object 74" descr=""/>
            <p:cNvSpPr/>
            <p:nvPr/>
          </p:nvSpPr>
          <p:spPr>
            <a:xfrm>
              <a:off x="885824" y="5438774"/>
              <a:ext cx="10420350" cy="4886325"/>
            </a:xfrm>
            <a:custGeom>
              <a:avLst/>
              <a:gdLst/>
              <a:ahLst/>
              <a:cxnLst/>
              <a:rect l="l" t="t" r="r" b="b"/>
              <a:pathLst>
                <a:path w="10420350" h="4886325">
                  <a:moveTo>
                    <a:pt x="10420349" y="4886324"/>
                  </a:moveTo>
                  <a:lnTo>
                    <a:pt x="0" y="4886324"/>
                  </a:lnTo>
                  <a:lnTo>
                    <a:pt x="0" y="0"/>
                  </a:lnTo>
                  <a:lnTo>
                    <a:pt x="10420349" y="0"/>
                  </a:lnTo>
                  <a:lnTo>
                    <a:pt x="10420349" y="488632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904874" y="5457824"/>
              <a:ext cx="10382250" cy="4848225"/>
            </a:xfrm>
            <a:custGeom>
              <a:avLst/>
              <a:gdLst/>
              <a:ahLst/>
              <a:cxnLst/>
              <a:rect l="l" t="t" r="r" b="b"/>
              <a:pathLst>
                <a:path w="10382250" h="4848225">
                  <a:moveTo>
                    <a:pt x="0" y="0"/>
                  </a:moveTo>
                  <a:lnTo>
                    <a:pt x="10382249" y="0"/>
                  </a:lnTo>
                  <a:lnTo>
                    <a:pt x="10382249" y="4848224"/>
                  </a:lnTo>
                  <a:lnTo>
                    <a:pt x="0" y="484822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1112490" y="5646191"/>
            <a:ext cx="2000250" cy="137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  <a:tabLst>
                <a:tab pos="266065" algn="l"/>
              </a:tabLst>
            </a:pPr>
            <a:r>
              <a:rPr dirty="0" sz="1050" spc="635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00" spc="325">
                <a:solidFill>
                  <a:srgbClr val="E60000"/>
                </a:solidFill>
                <a:latin typeface="Arial"/>
                <a:cs typeface="Arial"/>
              </a:rPr>
              <a:t>Двухкомпонент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1114424" y="5333999"/>
            <a:ext cx="9963150" cy="4810125"/>
            <a:chOff x="1114424" y="5333999"/>
            <a:chExt cx="9963150" cy="4810125"/>
          </a:xfrm>
        </p:grpSpPr>
        <p:sp>
          <p:nvSpPr>
            <p:cNvPr id="78" name="object 78" descr=""/>
            <p:cNvSpPr/>
            <p:nvPr/>
          </p:nvSpPr>
          <p:spPr>
            <a:xfrm>
              <a:off x="1114424" y="5333999"/>
              <a:ext cx="2038350" cy="390525"/>
            </a:xfrm>
            <a:custGeom>
              <a:avLst/>
              <a:gdLst/>
              <a:ahLst/>
              <a:cxnLst/>
              <a:rect l="l" t="t" r="r" b="b"/>
              <a:pathLst>
                <a:path w="2038350" h="390525">
                  <a:moveTo>
                    <a:pt x="2038349" y="390524"/>
                  </a:moveTo>
                  <a:lnTo>
                    <a:pt x="0" y="390524"/>
                  </a:lnTo>
                  <a:lnTo>
                    <a:pt x="0" y="0"/>
                  </a:lnTo>
                  <a:lnTo>
                    <a:pt x="2038349" y="0"/>
                  </a:lnTo>
                  <a:lnTo>
                    <a:pt x="2038349" y="390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123949" y="5343524"/>
              <a:ext cx="2019300" cy="371475"/>
            </a:xfrm>
            <a:custGeom>
              <a:avLst/>
              <a:gdLst/>
              <a:ahLst/>
              <a:cxnLst/>
              <a:rect l="l" t="t" r="r" b="b"/>
              <a:pathLst>
                <a:path w="2019300" h="371475">
                  <a:moveTo>
                    <a:pt x="0" y="0"/>
                  </a:moveTo>
                  <a:lnTo>
                    <a:pt x="2019299" y="0"/>
                  </a:lnTo>
                  <a:lnTo>
                    <a:pt x="2019299" y="371474"/>
                  </a:lnTo>
                  <a:lnTo>
                    <a:pt x="0" y="3714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114424" y="7820024"/>
              <a:ext cx="9963150" cy="2324100"/>
            </a:xfrm>
            <a:custGeom>
              <a:avLst/>
              <a:gdLst/>
              <a:ahLst/>
              <a:cxnLst/>
              <a:rect l="l" t="t" r="r" b="b"/>
              <a:pathLst>
                <a:path w="9963150" h="2324100">
                  <a:moveTo>
                    <a:pt x="9963149" y="2324099"/>
                  </a:moveTo>
                  <a:lnTo>
                    <a:pt x="0" y="2324099"/>
                  </a:lnTo>
                  <a:lnTo>
                    <a:pt x="0" y="0"/>
                  </a:lnTo>
                  <a:lnTo>
                    <a:pt x="9963149" y="0"/>
                  </a:lnTo>
                  <a:lnTo>
                    <a:pt x="9963149" y="232409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123949" y="7829549"/>
              <a:ext cx="9944100" cy="2305050"/>
            </a:xfrm>
            <a:custGeom>
              <a:avLst/>
              <a:gdLst/>
              <a:ahLst/>
              <a:cxnLst/>
              <a:rect l="l" t="t" r="r" b="b"/>
              <a:pathLst>
                <a:path w="9944100" h="2305050">
                  <a:moveTo>
                    <a:pt x="0" y="0"/>
                  </a:moveTo>
                  <a:lnTo>
                    <a:pt x="9944099" y="0"/>
                  </a:lnTo>
                  <a:lnTo>
                    <a:pt x="9944099" y="2305049"/>
                  </a:lnTo>
                  <a:lnTo>
                    <a:pt x="0" y="23050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1099790" y="5426074"/>
            <a:ext cx="4826000" cy="454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>
              <a:lnSpc>
                <a:spcPts val="1510"/>
              </a:lnSpc>
              <a:spcBef>
                <a:spcPts val="100"/>
              </a:spcBef>
              <a:tabLst>
                <a:tab pos="688340" algn="l"/>
              </a:tabLst>
            </a:pPr>
            <a:r>
              <a:rPr dirty="0" sz="1350" spc="685">
                <a:solidFill>
                  <a:srgbClr val="E60000"/>
                </a:solidFill>
                <a:latin typeface="Arial"/>
                <a:cs typeface="Arial"/>
              </a:rPr>
              <a:t>AI</a:t>
            </a:r>
            <a:r>
              <a:rPr dirty="0" sz="13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50" spc="380">
                <a:solidFill>
                  <a:srgbClr val="E60000"/>
                </a:solidFill>
                <a:latin typeface="Arial"/>
                <a:cs typeface="Arial"/>
              </a:rPr>
              <a:t>СИСТЕМА</a:t>
            </a:r>
            <a:endParaRPr sz="1350">
              <a:latin typeface="Arial"/>
              <a:cs typeface="Arial"/>
            </a:endParaRPr>
          </a:p>
          <a:p>
            <a:pPr marL="2012314">
              <a:lnSpc>
                <a:spcPts val="1450"/>
              </a:lnSpc>
              <a:tabLst>
                <a:tab pos="2545715" algn="l"/>
                <a:tab pos="3745865" algn="l"/>
                <a:tab pos="4279265" algn="l"/>
              </a:tabLst>
            </a:pPr>
            <a:r>
              <a:rPr dirty="0" sz="1300" spc="305">
                <a:solidFill>
                  <a:srgbClr val="E60000"/>
                </a:solidFill>
                <a:latin typeface="Arial"/>
                <a:cs typeface="Arial"/>
              </a:rPr>
              <a:t>ная</a:t>
            </a:r>
            <a:r>
              <a:rPr dirty="0" sz="13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050" spc="500">
                <a:solidFill>
                  <a:srgbClr val="FFFFFF"/>
                </a:solidFill>
                <a:latin typeface="Arial"/>
                <a:cs typeface="Arial"/>
              </a:rPr>
              <a:t>система: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335">
                <a:solidFill>
                  <a:srgbClr val="FFFFFF"/>
                </a:solidFill>
                <a:latin typeface="Arial"/>
                <a:cs typeface="Arial"/>
              </a:rPr>
              <a:t>LLM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38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478915" algn="l"/>
              </a:tabLst>
            </a:pPr>
            <a:r>
              <a:rPr dirty="0" sz="1050" spc="459">
                <a:solidFill>
                  <a:srgbClr val="FFFFFF"/>
                </a:solidFill>
                <a:latin typeface="Arial"/>
                <a:cs typeface="Arial"/>
              </a:rPr>
              <a:t>регулярные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25">
                <a:solidFill>
                  <a:srgbClr val="FFFFFF"/>
                </a:solidFill>
                <a:latin typeface="Arial"/>
                <a:cs typeface="Arial"/>
              </a:rPr>
              <a:t>выражения</a:t>
            </a:r>
            <a:endParaRPr sz="1050">
              <a:latin typeface="Arial"/>
              <a:cs typeface="Arial"/>
            </a:endParaRPr>
          </a:p>
          <a:p>
            <a:pPr marL="12700" marR="137795" indent="266065">
              <a:lnSpc>
                <a:spcPct val="117000"/>
              </a:lnSpc>
              <a:spcBef>
                <a:spcPts val="1000"/>
              </a:spcBef>
              <a:buChar char="•"/>
              <a:tabLst>
                <a:tab pos="278765" algn="l"/>
                <a:tab pos="1745614" algn="l"/>
                <a:tab pos="2145665" algn="l"/>
                <a:tab pos="3879215" algn="l"/>
                <a:tab pos="4545965" algn="l"/>
              </a:tabLst>
            </a:pP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Распознавание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00" spc="350">
                <a:solidFill>
                  <a:srgbClr val="E60000"/>
                </a:solidFill>
                <a:latin typeface="Arial"/>
                <a:cs typeface="Arial"/>
              </a:rPr>
              <a:t>естественной</a:t>
            </a:r>
            <a:r>
              <a:rPr dirty="0" sz="13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00" spc="310">
                <a:solidFill>
                  <a:srgbClr val="E60000"/>
                </a:solidFill>
                <a:latin typeface="Arial"/>
                <a:cs typeface="Arial"/>
              </a:rPr>
              <a:t>речи</a:t>
            </a:r>
            <a:r>
              <a:rPr dirty="0" sz="13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050" spc="405">
                <a:solidFill>
                  <a:srgbClr val="FFFFFF"/>
                </a:solidFill>
                <a:latin typeface="Arial"/>
                <a:cs typeface="Arial"/>
              </a:rPr>
              <a:t>и неформальных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40">
                <a:solidFill>
                  <a:srgbClr val="FFFFFF"/>
                </a:solidFill>
                <a:latin typeface="Arial"/>
                <a:cs typeface="Arial"/>
              </a:rPr>
              <a:t>команд</a:t>
            </a:r>
            <a:endParaRPr sz="1050">
              <a:latin typeface="Arial"/>
              <a:cs typeface="Arial"/>
            </a:endParaRPr>
          </a:p>
          <a:p>
            <a:pPr marL="12700" marR="537845" indent="266065">
              <a:lnSpc>
                <a:spcPct val="113500"/>
              </a:lnSpc>
              <a:spcBef>
                <a:spcPts val="880"/>
              </a:spcBef>
              <a:buClr>
                <a:srgbClr val="FFFFFF"/>
              </a:buClr>
              <a:buSzPct val="72413"/>
              <a:buChar char="•"/>
              <a:tabLst>
                <a:tab pos="278765" algn="l"/>
                <a:tab pos="1478915" algn="l"/>
                <a:tab pos="2545715" algn="l"/>
                <a:tab pos="3079115" algn="l"/>
              </a:tabLst>
            </a:pPr>
            <a:r>
              <a:rPr dirty="0" sz="1450" spc="355">
                <a:solidFill>
                  <a:srgbClr val="E60000"/>
                </a:solidFill>
                <a:latin typeface="Arial"/>
                <a:cs typeface="Arial"/>
              </a:rPr>
              <a:t>Fallback</a:t>
            </a:r>
            <a:r>
              <a:rPr dirty="0" sz="14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00" spc="325">
                <a:solidFill>
                  <a:srgbClr val="E60000"/>
                </a:solidFill>
                <a:latin typeface="Arial"/>
                <a:cs typeface="Arial"/>
              </a:rPr>
              <a:t>система</a:t>
            </a:r>
            <a:r>
              <a:rPr dirty="0" sz="13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050" spc="425">
                <a:solidFill>
                  <a:srgbClr val="FFFFFF"/>
                </a:solidFill>
                <a:latin typeface="Arial"/>
                <a:cs typeface="Arial"/>
              </a:rPr>
              <a:t>для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09">
                <a:solidFill>
                  <a:srgbClr val="FFFFFF"/>
                </a:solidFill>
                <a:latin typeface="Arial"/>
                <a:cs typeface="Arial"/>
              </a:rPr>
              <a:t>повышения </a:t>
            </a: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надежности</a:t>
            </a:r>
            <a:endParaRPr sz="1050">
              <a:latin typeface="Arial"/>
              <a:cs typeface="Arial"/>
            </a:endParaRPr>
          </a:p>
          <a:p>
            <a:pPr marL="12700" marR="5080" indent="266065">
              <a:lnSpc>
                <a:spcPct val="113500"/>
              </a:lnSpc>
              <a:spcBef>
                <a:spcPts val="880"/>
              </a:spcBef>
              <a:buClr>
                <a:srgbClr val="FFFFFF"/>
              </a:buClr>
              <a:buSzPct val="72413"/>
              <a:buChar char="•"/>
              <a:tabLst>
                <a:tab pos="278765" algn="l"/>
                <a:tab pos="812165" algn="l"/>
                <a:tab pos="1612265" algn="l"/>
                <a:tab pos="2812415" algn="l"/>
                <a:tab pos="3745865" algn="l"/>
              </a:tabLst>
            </a:pPr>
            <a:r>
              <a:rPr dirty="0" sz="1450" spc="200">
                <a:solidFill>
                  <a:srgbClr val="E60000"/>
                </a:solidFill>
                <a:latin typeface="Arial"/>
                <a:cs typeface="Arial"/>
              </a:rPr>
              <a:t>40+</a:t>
            </a:r>
            <a:r>
              <a:rPr dirty="0" sz="145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00" spc="335">
                <a:solidFill>
                  <a:srgbClr val="E60000"/>
                </a:solidFill>
                <a:latin typeface="Arial"/>
                <a:cs typeface="Arial"/>
              </a:rPr>
              <a:t>часов</a:t>
            </a:r>
            <a:r>
              <a:rPr dirty="0" sz="13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050" spc="470">
                <a:solidFill>
                  <a:srgbClr val="FFFFFF"/>
                </a:solidFill>
                <a:latin typeface="Arial"/>
                <a:cs typeface="Arial"/>
              </a:rPr>
              <a:t>рутинной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работы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экономит </a:t>
            </a:r>
            <a:r>
              <a:rPr dirty="0" sz="1050" spc="470">
                <a:solidFill>
                  <a:srgbClr val="FFFFFF"/>
                </a:solidFill>
                <a:latin typeface="Arial"/>
                <a:cs typeface="Arial"/>
              </a:rPr>
              <a:t>организаторам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5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</a:pP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#</a:t>
            </a:r>
            <a:r>
              <a:rPr dirty="0" sz="1100" spc="2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Схема</a:t>
            </a:r>
            <a:r>
              <a:rPr dirty="0" sz="1000" spc="8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работы</a:t>
            </a:r>
            <a:r>
              <a:rPr dirty="0" sz="1000" spc="8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45">
                <a:solidFill>
                  <a:srgbClr val="6A9954"/>
                </a:solidFill>
                <a:latin typeface="Lucida Console"/>
                <a:cs typeface="Lucida Console"/>
              </a:rPr>
              <a:t>AI-</a:t>
            </a:r>
            <a:r>
              <a:rPr dirty="0" sz="1000" spc="-10">
                <a:solidFill>
                  <a:srgbClr val="6A9954"/>
                </a:solidFill>
                <a:latin typeface="Lucida Console"/>
                <a:cs typeface="Lucida Console"/>
              </a:rPr>
              <a:t>ассистента</a:t>
            </a:r>
            <a:endParaRPr sz="1000">
              <a:latin typeface="Lucida Console"/>
              <a:cs typeface="Lucida Console"/>
            </a:endParaRPr>
          </a:p>
          <a:p>
            <a:pPr marL="334645" marR="1202690" indent="-160655">
              <a:lnSpc>
                <a:spcPts val="1580"/>
              </a:lnSpc>
              <a:spcBef>
                <a:spcPts val="90"/>
              </a:spcBef>
            </a:pPr>
            <a:r>
              <a:rPr dirty="0" sz="1100" spc="-20">
                <a:solidFill>
                  <a:srgbClr val="DDDDDD"/>
                </a:solidFill>
                <a:latin typeface="Lucida Console"/>
                <a:cs typeface="Lucida Console"/>
              </a:rPr>
              <a:t>async</a:t>
            </a:r>
            <a:r>
              <a:rPr dirty="0" sz="1100" spc="-8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def</a:t>
            </a:r>
            <a:r>
              <a:rPr dirty="0" sz="1100" spc="-7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50" spc="-55" b="1">
                <a:solidFill>
                  <a:srgbClr val="E60000"/>
                </a:solidFill>
                <a:latin typeface="Courier New"/>
                <a:cs typeface="Courier New"/>
              </a:rPr>
              <a:t>process_voice_command</a:t>
            </a:r>
            <a:r>
              <a:rPr dirty="0" sz="1100" spc="-55">
                <a:solidFill>
                  <a:srgbClr val="DDDDDD"/>
                </a:solidFill>
                <a:latin typeface="Lucida Console"/>
                <a:cs typeface="Lucida Console"/>
              </a:rPr>
              <a:t>(text:</a:t>
            </a:r>
            <a:r>
              <a:rPr dirty="0" sz="1100" spc="-8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35">
                <a:solidFill>
                  <a:srgbClr val="DDDDDD"/>
                </a:solidFill>
                <a:latin typeface="Lucida Console"/>
                <a:cs typeface="Lucida Console"/>
              </a:rPr>
              <a:t>str):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#</a:t>
            </a:r>
            <a:r>
              <a:rPr dirty="0" sz="1100" spc="-12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1)</a:t>
            </a:r>
            <a:r>
              <a:rPr dirty="0" sz="1100" spc="-114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LLM</a:t>
            </a:r>
            <a:r>
              <a:rPr dirty="0" sz="1100" spc="-12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6A9954"/>
                </a:solidFill>
                <a:latin typeface="Lucida Console"/>
                <a:cs typeface="Lucida Console"/>
              </a:rPr>
              <a:t>intent</a:t>
            </a:r>
            <a:r>
              <a:rPr dirty="0" sz="1100" spc="-114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6A9954"/>
                </a:solidFill>
                <a:latin typeface="Lucida Console"/>
                <a:cs typeface="Lucida Console"/>
              </a:rPr>
              <a:t>extraction</a:t>
            </a:r>
            <a:endParaRPr sz="1100">
              <a:latin typeface="Lucida Console"/>
              <a:cs typeface="Lucida Console"/>
            </a:endParaRPr>
          </a:p>
          <a:p>
            <a:pPr marL="33401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DDDDDD"/>
                </a:solidFill>
                <a:latin typeface="Lucida Console"/>
                <a:cs typeface="Lucida Console"/>
              </a:rPr>
              <a:t>intent</a:t>
            </a:r>
            <a:r>
              <a:rPr dirty="0" sz="1100" spc="-114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=</a:t>
            </a:r>
            <a:r>
              <a:rPr dirty="0" sz="1100" spc="-11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DDDDDD"/>
                </a:solidFill>
                <a:latin typeface="Lucida Console"/>
                <a:cs typeface="Lucida Console"/>
              </a:rPr>
              <a:t>await</a:t>
            </a:r>
            <a:r>
              <a:rPr dirty="0" sz="1100" spc="-11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50" spc="-10" b="1">
                <a:solidFill>
                  <a:srgbClr val="E60000"/>
                </a:solidFill>
                <a:latin typeface="Courier New"/>
                <a:cs typeface="Courier New"/>
              </a:rPr>
              <a:t>llm_intent</a:t>
            </a:r>
            <a:r>
              <a:rPr dirty="0" sz="1100" spc="-10">
                <a:solidFill>
                  <a:srgbClr val="DDDDDD"/>
                </a:solidFill>
                <a:latin typeface="Lucida Console"/>
                <a:cs typeface="Lucida Console"/>
              </a:rPr>
              <a:t>(text)</a:t>
            </a:r>
            <a:endParaRPr sz="1100">
              <a:latin typeface="Lucida Console"/>
              <a:cs typeface="Lucida Console"/>
            </a:endParaRPr>
          </a:p>
          <a:p>
            <a:pPr marL="494030" marR="1363980" indent="-160020">
              <a:lnSpc>
                <a:spcPts val="1580"/>
              </a:lnSpc>
              <a:spcBef>
                <a:spcPts val="80"/>
              </a:spcBef>
            </a:pP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if</a:t>
            </a:r>
            <a:r>
              <a:rPr dirty="0" sz="1100" spc="-12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DDDDDD"/>
                </a:solidFill>
                <a:latin typeface="Lucida Console"/>
                <a:cs typeface="Lucida Console"/>
              </a:rPr>
              <a:t>intent</a:t>
            </a:r>
            <a:r>
              <a:rPr dirty="0" sz="1100" spc="-12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and</a:t>
            </a:r>
            <a:r>
              <a:rPr dirty="0" sz="1100" spc="-12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30">
                <a:solidFill>
                  <a:srgbClr val="DDDDDD"/>
                </a:solidFill>
                <a:latin typeface="Lucida Console"/>
                <a:cs typeface="Lucida Console"/>
              </a:rPr>
              <a:t>"action"</a:t>
            </a:r>
            <a:r>
              <a:rPr dirty="0" sz="1100" spc="-12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in</a:t>
            </a:r>
            <a:r>
              <a:rPr dirty="0" sz="1100" spc="-12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DDDDDD"/>
                </a:solidFill>
                <a:latin typeface="Lucida Console"/>
                <a:cs typeface="Lucida Console"/>
              </a:rPr>
              <a:t>intent: </a:t>
            </a:r>
            <a:r>
              <a:rPr dirty="0" sz="1100" spc="-25">
                <a:solidFill>
                  <a:srgbClr val="DDDDDD"/>
                </a:solidFill>
                <a:latin typeface="Lucida Console"/>
                <a:cs typeface="Lucida Console"/>
              </a:rPr>
              <a:t>return</a:t>
            </a:r>
            <a:r>
              <a:rPr dirty="0" sz="1100" spc="-13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DDDDDD"/>
                </a:solidFill>
                <a:latin typeface="Lucida Console"/>
                <a:cs typeface="Lucida Console"/>
              </a:rPr>
              <a:t>await</a:t>
            </a:r>
            <a:r>
              <a:rPr dirty="0" sz="1100" spc="-13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40">
                <a:solidFill>
                  <a:srgbClr val="DDDDDD"/>
                </a:solidFill>
                <a:latin typeface="Lucida Console"/>
                <a:cs typeface="Lucida Console"/>
              </a:rPr>
              <a:t>handler_map[action](...)</a:t>
            </a:r>
            <a:endParaRPr sz="1100">
              <a:latin typeface="Lucida Console"/>
              <a:cs typeface="Lucida Console"/>
            </a:endParaRPr>
          </a:p>
          <a:p>
            <a:pPr marL="33464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#</a:t>
            </a:r>
            <a:r>
              <a:rPr dirty="0" sz="1100" spc="-11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2)</a:t>
            </a:r>
            <a:r>
              <a:rPr dirty="0" sz="1100" spc="-11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30">
                <a:solidFill>
                  <a:srgbClr val="6A9954"/>
                </a:solidFill>
                <a:latin typeface="Lucida Console"/>
                <a:cs typeface="Lucida Console"/>
              </a:rPr>
              <a:t>fallback</a:t>
            </a:r>
            <a:r>
              <a:rPr dirty="0" sz="1100" spc="-11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6A9954"/>
                </a:solidFill>
                <a:latin typeface="Lucida Console"/>
                <a:cs typeface="Lucida Console"/>
              </a:rPr>
              <a:t>regex</a:t>
            </a:r>
            <a:r>
              <a:rPr dirty="0" sz="1100" spc="-11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6A9954"/>
                </a:solidFill>
                <a:latin typeface="Lucida Console"/>
                <a:cs typeface="Lucida Console"/>
              </a:rPr>
              <a:t>patterns</a:t>
            </a:r>
            <a:endParaRPr sz="1100">
              <a:latin typeface="Lucida Console"/>
              <a:cs typeface="Lucida Console"/>
            </a:endParaRPr>
          </a:p>
          <a:p>
            <a:pPr marL="334010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for</a:t>
            </a:r>
            <a:r>
              <a:rPr dirty="0" sz="1100" spc="-12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30">
                <a:solidFill>
                  <a:srgbClr val="DDDDDD"/>
                </a:solidFill>
                <a:latin typeface="Lucida Console"/>
                <a:cs typeface="Lucida Console"/>
              </a:rPr>
              <a:t>pattern,</a:t>
            </a:r>
            <a:r>
              <a:rPr dirty="0" sz="1100" spc="-12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30">
                <a:solidFill>
                  <a:srgbClr val="DDDDDD"/>
                </a:solidFill>
                <a:latin typeface="Lucida Console"/>
                <a:cs typeface="Lucida Console"/>
              </a:rPr>
              <a:t>handler</a:t>
            </a:r>
            <a:r>
              <a:rPr dirty="0" sz="1100" spc="-12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in</a:t>
            </a:r>
            <a:r>
              <a:rPr dirty="0" sz="1100" spc="-12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50" spc="-10" b="1">
                <a:solidFill>
                  <a:srgbClr val="E60000"/>
                </a:solidFill>
                <a:latin typeface="Courier New"/>
                <a:cs typeface="Courier New"/>
              </a:rPr>
              <a:t>patterns</a:t>
            </a:r>
            <a:r>
              <a:rPr dirty="0" sz="1100" spc="-10">
                <a:solidFill>
                  <a:srgbClr val="DDDDDD"/>
                </a:solidFill>
                <a:latin typeface="Lucida Console"/>
                <a:cs typeface="Lucida Console"/>
              </a:rPr>
              <a:t>:</a:t>
            </a:r>
            <a:endParaRPr sz="1100">
              <a:latin typeface="Lucida Console"/>
              <a:cs typeface="Lucida Console"/>
            </a:endParaRPr>
          </a:p>
          <a:p>
            <a:pPr marL="654050" marR="1363980" indent="-160020">
              <a:lnSpc>
                <a:spcPts val="1580"/>
              </a:lnSpc>
              <a:spcBef>
                <a:spcPts val="80"/>
              </a:spcBef>
            </a:pP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if</a:t>
            </a:r>
            <a:r>
              <a:rPr dirty="0" sz="1100" spc="-10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DDDDDD"/>
                </a:solidFill>
                <a:latin typeface="Lucida Console"/>
                <a:cs typeface="Lucida Console"/>
              </a:rPr>
              <a:t>match</a:t>
            </a:r>
            <a:r>
              <a:rPr dirty="0" sz="1100" spc="-10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DDDDDD"/>
                </a:solidFill>
                <a:latin typeface="Lucida Console"/>
                <a:cs typeface="Lucida Console"/>
              </a:rPr>
              <a:t>:=</a:t>
            </a:r>
            <a:r>
              <a:rPr dirty="0" sz="1100" spc="-95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40">
                <a:solidFill>
                  <a:srgbClr val="DDDDDD"/>
                </a:solidFill>
                <a:latin typeface="Lucida Console"/>
                <a:cs typeface="Lucida Console"/>
              </a:rPr>
              <a:t>re.search(pattern,</a:t>
            </a:r>
            <a:r>
              <a:rPr dirty="0" sz="1100" spc="-10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DDDDDD"/>
                </a:solidFill>
                <a:latin typeface="Lucida Console"/>
                <a:cs typeface="Lucida Console"/>
              </a:rPr>
              <a:t>text): </a:t>
            </a:r>
            <a:r>
              <a:rPr dirty="0" sz="1100" spc="-25">
                <a:solidFill>
                  <a:srgbClr val="DDDDDD"/>
                </a:solidFill>
                <a:latin typeface="Lucida Console"/>
                <a:cs typeface="Lucida Console"/>
              </a:rPr>
              <a:t>return</a:t>
            </a:r>
            <a:r>
              <a:rPr dirty="0" sz="1100" spc="-13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DDDDDD"/>
                </a:solidFill>
                <a:latin typeface="Lucida Console"/>
                <a:cs typeface="Lucida Console"/>
              </a:rPr>
              <a:t>await</a:t>
            </a:r>
            <a:r>
              <a:rPr dirty="0" sz="1100" spc="-130">
                <a:solidFill>
                  <a:srgbClr val="DDDDDD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DDDDDD"/>
                </a:solidFill>
                <a:latin typeface="Lucida Console"/>
                <a:cs typeface="Lucida Console"/>
              </a:rPr>
              <a:t>handler(match)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05529" marR="5080" indent="-3593465">
              <a:lnSpc>
                <a:spcPct val="125400"/>
              </a:lnSpc>
              <a:spcBef>
                <a:spcPts val="95"/>
              </a:spcBef>
              <a:tabLst>
                <a:tab pos="3306445" algn="l"/>
                <a:tab pos="7198995" algn="l"/>
                <a:tab pos="7798434" algn="l"/>
              </a:tabLst>
            </a:pPr>
            <a:r>
              <a:rPr dirty="0" sz="2350" spc="1060"/>
              <a:t>Инновация:</a:t>
            </a:r>
            <a:r>
              <a:rPr dirty="0" sz="2350"/>
              <a:t>	</a:t>
            </a:r>
            <a:r>
              <a:rPr dirty="0" sz="2350" spc="1350"/>
              <a:t>AI-</a:t>
            </a:r>
            <a:r>
              <a:rPr dirty="0" sz="2350" spc="1125"/>
              <a:t>ассистент</a:t>
            </a:r>
            <a:r>
              <a:rPr dirty="0" sz="2350"/>
              <a:t>	</a:t>
            </a:r>
            <a:r>
              <a:rPr dirty="0" sz="2350" spc="1125"/>
              <a:t>с</a:t>
            </a:r>
            <a:r>
              <a:rPr dirty="0" sz="2350"/>
              <a:t>	</a:t>
            </a:r>
            <a:r>
              <a:rPr dirty="0" sz="2350" spc="1015"/>
              <a:t>голосовым управлением</a:t>
            </a:r>
            <a:endParaRPr sz="2350"/>
          </a:p>
        </p:txBody>
      </p:sp>
      <p:sp>
        <p:nvSpPr>
          <p:cNvPr id="84" name="object 84" descr=""/>
          <p:cNvSpPr txBox="1"/>
          <p:nvPr/>
        </p:nvSpPr>
        <p:spPr>
          <a:xfrm>
            <a:off x="2577951" y="1349375"/>
            <a:ext cx="7036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840864" algn="l"/>
                <a:tab pos="2907665" algn="l"/>
                <a:tab pos="3822065" algn="l"/>
                <a:tab pos="4279265" algn="l"/>
                <a:tab pos="4736465" algn="l"/>
                <a:tab pos="5955665" algn="l"/>
                <a:tab pos="6260465" algn="l"/>
              </a:tabLst>
            </a:pPr>
            <a:r>
              <a:rPr dirty="0" sz="1200" spc="590">
                <a:solidFill>
                  <a:srgbClr val="E60000"/>
                </a:solidFill>
                <a:latin typeface="Arial"/>
                <a:cs typeface="Arial"/>
              </a:rPr>
              <a:t>"Окей,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615">
                <a:solidFill>
                  <a:srgbClr val="E60000"/>
                </a:solidFill>
                <a:latin typeface="Arial"/>
                <a:cs typeface="Arial"/>
              </a:rPr>
              <a:t>бот,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45">
                <a:solidFill>
                  <a:srgbClr val="E60000"/>
                </a:solidFill>
                <a:latin typeface="Arial"/>
                <a:cs typeface="Arial"/>
              </a:rPr>
              <a:t>создай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95">
                <a:solidFill>
                  <a:srgbClr val="E60000"/>
                </a:solidFill>
                <a:latin typeface="Arial"/>
                <a:cs typeface="Arial"/>
              </a:rPr>
              <a:t>акцию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E60000"/>
                </a:solidFill>
                <a:latin typeface="Arial"/>
                <a:cs typeface="Arial"/>
              </a:rPr>
              <a:t>на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E60000"/>
                </a:solidFill>
                <a:latin typeface="Arial"/>
                <a:cs typeface="Arial"/>
              </a:rPr>
              <a:t>25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декабря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9">
                <a:solidFill>
                  <a:srgbClr val="E60000"/>
                </a:solidFill>
                <a:latin typeface="Arial"/>
                <a:cs typeface="Arial"/>
              </a:rPr>
              <a:t>в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00">
                <a:solidFill>
                  <a:srgbClr val="E60000"/>
                </a:solidFill>
                <a:latin typeface="Arial"/>
                <a:cs typeface="Arial"/>
              </a:rPr>
              <a:t>ФМБА"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9524999" y="10096500"/>
            <a:ext cx="2476500" cy="323850"/>
            <a:chOff x="9524999" y="10096500"/>
            <a:chExt cx="2476500" cy="323850"/>
          </a:xfrm>
        </p:grpSpPr>
        <p:sp>
          <p:nvSpPr>
            <p:cNvPr id="86" name="object 86" descr=""/>
            <p:cNvSpPr/>
            <p:nvPr/>
          </p:nvSpPr>
          <p:spPr>
            <a:xfrm>
              <a:off x="9524999" y="10096500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9299" y="10191749"/>
              <a:ext cx="133349" cy="133349"/>
            </a:xfrm>
            <a:prstGeom prst="rect">
              <a:avLst/>
            </a:prstGeom>
          </p:spPr>
        </p:pic>
      </p:grpSp>
      <p:sp>
        <p:nvSpPr>
          <p:cNvPr id="88" name="object 88" descr=""/>
          <p:cNvSpPr txBox="1"/>
          <p:nvPr/>
        </p:nvSpPr>
        <p:spPr>
          <a:xfrm>
            <a:off x="9816950" y="10188575"/>
            <a:ext cx="208343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z="900" spc="33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40">
                <a:solidFill>
                  <a:srgbClr val="FFFFFF"/>
                </a:solidFill>
                <a:latin typeface="Arial"/>
                <a:cs typeface="Arial"/>
              </a:rPr>
              <a:t>fiith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149" y="45789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86648" y="141039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149" y="283914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39148" y="379164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92448" y="934149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144948" y="283914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92448" y="474414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791648" y="5696648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2901" y="112901"/>
                </a:moveTo>
                <a:lnTo>
                  <a:pt x="0" y="112901"/>
                </a:lnTo>
                <a:lnTo>
                  <a:pt x="0" y="0"/>
                </a:lnTo>
                <a:lnTo>
                  <a:pt x="112901" y="0"/>
                </a:lnTo>
                <a:lnTo>
                  <a:pt x="112901" y="112901"/>
                </a:lnTo>
                <a:close/>
              </a:path>
            </a:pathLst>
          </a:custGeom>
          <a:solidFill>
            <a:srgbClr val="E60000">
              <a:alpha val="98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857000" y="76150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1003" y="96248"/>
                </a:moveTo>
                <a:lnTo>
                  <a:pt x="0" y="1003"/>
                </a:lnTo>
                <a:lnTo>
                  <a:pt x="95244" y="0"/>
                </a:lnTo>
                <a:lnTo>
                  <a:pt x="96248" y="95244"/>
                </a:lnTo>
                <a:lnTo>
                  <a:pt x="1003" y="96248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667500" y="190450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1003" y="96248"/>
                </a:moveTo>
                <a:lnTo>
                  <a:pt x="0" y="1003"/>
                </a:lnTo>
                <a:lnTo>
                  <a:pt x="95244" y="0"/>
                </a:lnTo>
                <a:lnTo>
                  <a:pt x="96248" y="95244"/>
                </a:lnTo>
                <a:lnTo>
                  <a:pt x="1003" y="96248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28250" y="42857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1003" y="96248"/>
                </a:moveTo>
                <a:lnTo>
                  <a:pt x="0" y="1003"/>
                </a:lnTo>
                <a:lnTo>
                  <a:pt x="95244" y="0"/>
                </a:lnTo>
                <a:lnTo>
                  <a:pt x="96248" y="95244"/>
                </a:lnTo>
                <a:lnTo>
                  <a:pt x="1003" y="96248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238750" y="523825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1003" y="96248"/>
                </a:moveTo>
                <a:lnTo>
                  <a:pt x="0" y="1003"/>
                </a:lnTo>
                <a:lnTo>
                  <a:pt x="95244" y="0"/>
                </a:lnTo>
                <a:lnTo>
                  <a:pt x="96248" y="95244"/>
                </a:lnTo>
                <a:lnTo>
                  <a:pt x="1003" y="96248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809862" y="2409837"/>
            <a:ext cx="884555" cy="190500"/>
          </a:xfrm>
          <a:custGeom>
            <a:avLst/>
            <a:gdLst/>
            <a:ahLst/>
            <a:cxnLst/>
            <a:rect l="l" t="t" r="r" b="b"/>
            <a:pathLst>
              <a:path w="884554" h="190500">
                <a:moveTo>
                  <a:pt x="884085" y="95250"/>
                </a:moveTo>
                <a:lnTo>
                  <a:pt x="731685" y="0"/>
                </a:lnTo>
                <a:lnTo>
                  <a:pt x="731685" y="76200"/>
                </a:lnTo>
                <a:lnTo>
                  <a:pt x="0" y="76200"/>
                </a:lnTo>
                <a:lnTo>
                  <a:pt x="0" y="114300"/>
                </a:lnTo>
                <a:lnTo>
                  <a:pt x="731685" y="114300"/>
                </a:lnTo>
                <a:lnTo>
                  <a:pt x="731685" y="190500"/>
                </a:lnTo>
                <a:lnTo>
                  <a:pt x="884085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14987" y="2409837"/>
            <a:ext cx="884555" cy="190500"/>
          </a:xfrm>
          <a:custGeom>
            <a:avLst/>
            <a:gdLst/>
            <a:ahLst/>
            <a:cxnLst/>
            <a:rect l="l" t="t" r="r" b="b"/>
            <a:pathLst>
              <a:path w="884554" h="190500">
                <a:moveTo>
                  <a:pt x="884085" y="95250"/>
                </a:moveTo>
                <a:lnTo>
                  <a:pt x="731685" y="0"/>
                </a:lnTo>
                <a:lnTo>
                  <a:pt x="731685" y="76200"/>
                </a:lnTo>
                <a:lnTo>
                  <a:pt x="0" y="76200"/>
                </a:lnTo>
                <a:lnTo>
                  <a:pt x="0" y="114300"/>
                </a:lnTo>
                <a:lnTo>
                  <a:pt x="731685" y="114300"/>
                </a:lnTo>
                <a:lnTo>
                  <a:pt x="731685" y="190500"/>
                </a:lnTo>
                <a:lnTo>
                  <a:pt x="884085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620112" y="2409837"/>
            <a:ext cx="884555" cy="190500"/>
          </a:xfrm>
          <a:custGeom>
            <a:avLst/>
            <a:gdLst/>
            <a:ahLst/>
            <a:cxnLst/>
            <a:rect l="l" t="t" r="r" b="b"/>
            <a:pathLst>
              <a:path w="884554" h="190500">
                <a:moveTo>
                  <a:pt x="884085" y="95250"/>
                </a:moveTo>
                <a:lnTo>
                  <a:pt x="731685" y="0"/>
                </a:lnTo>
                <a:lnTo>
                  <a:pt x="731685" y="76200"/>
                </a:lnTo>
                <a:lnTo>
                  <a:pt x="0" y="76200"/>
                </a:lnTo>
                <a:lnTo>
                  <a:pt x="0" y="114300"/>
                </a:lnTo>
                <a:lnTo>
                  <a:pt x="731685" y="114300"/>
                </a:lnTo>
                <a:lnTo>
                  <a:pt x="731685" y="190500"/>
                </a:lnTo>
                <a:lnTo>
                  <a:pt x="884085" y="95250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885824" y="1647824"/>
            <a:ext cx="1714500" cy="1714500"/>
            <a:chOff x="885824" y="1647824"/>
            <a:chExt cx="1714500" cy="1714500"/>
          </a:xfrm>
        </p:grpSpPr>
        <p:sp>
          <p:nvSpPr>
            <p:cNvPr id="18" name="object 18" descr=""/>
            <p:cNvSpPr/>
            <p:nvPr/>
          </p:nvSpPr>
          <p:spPr>
            <a:xfrm>
              <a:off x="885824" y="1647824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71449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1714499" y="0"/>
                  </a:lnTo>
                  <a:lnTo>
                    <a:pt x="1714499" y="171449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04874" y="1666874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1676399" y="0"/>
                  </a:lnTo>
                  <a:lnTo>
                    <a:pt x="167639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784994" y="1558925"/>
            <a:ext cx="692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900" spc="160">
                <a:solidFill>
                  <a:srgbClr val="E60000"/>
                </a:solidFill>
                <a:latin typeface="DejaVu Sans"/>
                <a:cs typeface="DejaVu Sans"/>
              </a:rPr>
              <a:t>  </a:t>
            </a:r>
            <a:r>
              <a:rPr dirty="0" sz="900" spc="305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362074" y="1800224"/>
            <a:ext cx="762000" cy="762000"/>
            <a:chOff x="1362074" y="1800224"/>
            <a:chExt cx="762000" cy="762000"/>
          </a:xfrm>
        </p:grpSpPr>
        <p:sp>
          <p:nvSpPr>
            <p:cNvPr id="22" name="object 22" descr=""/>
            <p:cNvSpPr/>
            <p:nvPr/>
          </p:nvSpPr>
          <p:spPr>
            <a:xfrm>
              <a:off x="1362074" y="18002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690803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90803" y="0"/>
                  </a:lnTo>
                  <a:lnTo>
                    <a:pt x="732294" y="15621"/>
                  </a:lnTo>
                  <a:lnTo>
                    <a:pt x="758114" y="51661"/>
                  </a:lnTo>
                  <a:lnTo>
                    <a:pt x="761999" y="71196"/>
                  </a:lnTo>
                  <a:lnTo>
                    <a:pt x="761999" y="690803"/>
                  </a:lnTo>
                  <a:lnTo>
                    <a:pt x="746378" y="732294"/>
                  </a:lnTo>
                  <a:lnTo>
                    <a:pt x="710337" y="758114"/>
                  </a:lnTo>
                  <a:lnTo>
                    <a:pt x="695758" y="761511"/>
                  </a:lnTo>
                  <a:lnTo>
                    <a:pt x="690803" y="761999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52574" y="1943099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347952" y="476249"/>
                  </a:moveTo>
                  <a:lnTo>
                    <a:pt x="33047" y="476249"/>
                  </a:lnTo>
                  <a:lnTo>
                    <a:pt x="28187" y="475282"/>
                  </a:lnTo>
                  <a:lnTo>
                    <a:pt x="966" y="448062"/>
                  </a:lnTo>
                  <a:lnTo>
                    <a:pt x="0" y="443202"/>
                  </a:lnTo>
                  <a:lnTo>
                    <a:pt x="0" y="4381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7952" y="0"/>
                  </a:lnTo>
                  <a:lnTo>
                    <a:pt x="380033" y="28187"/>
                  </a:lnTo>
                  <a:lnTo>
                    <a:pt x="380999" y="33047"/>
                  </a:lnTo>
                  <a:lnTo>
                    <a:pt x="380999" y="443202"/>
                  </a:lnTo>
                  <a:lnTo>
                    <a:pt x="352812" y="475282"/>
                  </a:lnTo>
                  <a:lnTo>
                    <a:pt x="347952" y="47624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526821" y="1917346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432506" y="216253"/>
                  </a:moveTo>
                  <a:lnTo>
                    <a:pt x="432506" y="223335"/>
                  </a:lnTo>
                  <a:lnTo>
                    <a:pt x="432159" y="230401"/>
                  </a:lnTo>
                  <a:lnTo>
                    <a:pt x="431465" y="237449"/>
                  </a:lnTo>
                  <a:lnTo>
                    <a:pt x="430771" y="244498"/>
                  </a:lnTo>
                  <a:lnTo>
                    <a:pt x="429732" y="251495"/>
                  </a:lnTo>
                  <a:lnTo>
                    <a:pt x="428351" y="258442"/>
                  </a:lnTo>
                  <a:lnTo>
                    <a:pt x="426969" y="265388"/>
                  </a:lnTo>
                  <a:lnTo>
                    <a:pt x="416045" y="299009"/>
                  </a:lnTo>
                  <a:lnTo>
                    <a:pt x="413334" y="305553"/>
                  </a:lnTo>
                  <a:lnTo>
                    <a:pt x="410310" y="311948"/>
                  </a:lnTo>
                  <a:lnTo>
                    <a:pt x="406971" y="318194"/>
                  </a:lnTo>
                  <a:lnTo>
                    <a:pt x="403632" y="324440"/>
                  </a:lnTo>
                  <a:lnTo>
                    <a:pt x="399996" y="330508"/>
                  </a:lnTo>
                  <a:lnTo>
                    <a:pt x="396061" y="336397"/>
                  </a:lnTo>
                  <a:lnTo>
                    <a:pt x="392126" y="342286"/>
                  </a:lnTo>
                  <a:lnTo>
                    <a:pt x="387912" y="347968"/>
                  </a:lnTo>
                  <a:lnTo>
                    <a:pt x="383419" y="353442"/>
                  </a:lnTo>
                  <a:lnTo>
                    <a:pt x="378926" y="358917"/>
                  </a:lnTo>
                  <a:lnTo>
                    <a:pt x="353442" y="383419"/>
                  </a:lnTo>
                  <a:lnTo>
                    <a:pt x="347968" y="387912"/>
                  </a:lnTo>
                  <a:lnTo>
                    <a:pt x="342286" y="392126"/>
                  </a:lnTo>
                  <a:lnTo>
                    <a:pt x="336397" y="396061"/>
                  </a:lnTo>
                  <a:lnTo>
                    <a:pt x="330508" y="399996"/>
                  </a:lnTo>
                  <a:lnTo>
                    <a:pt x="324440" y="403632"/>
                  </a:lnTo>
                  <a:lnTo>
                    <a:pt x="318194" y="406971"/>
                  </a:lnTo>
                  <a:lnTo>
                    <a:pt x="311948" y="410310"/>
                  </a:lnTo>
                  <a:lnTo>
                    <a:pt x="305553" y="413334"/>
                  </a:lnTo>
                  <a:lnTo>
                    <a:pt x="299009" y="416045"/>
                  </a:lnTo>
                  <a:lnTo>
                    <a:pt x="292466" y="418755"/>
                  </a:lnTo>
                  <a:lnTo>
                    <a:pt x="285805" y="421138"/>
                  </a:lnTo>
                  <a:lnTo>
                    <a:pt x="279028" y="423194"/>
                  </a:lnTo>
                  <a:lnTo>
                    <a:pt x="272250" y="425250"/>
                  </a:lnTo>
                  <a:lnTo>
                    <a:pt x="265388" y="426969"/>
                  </a:lnTo>
                  <a:lnTo>
                    <a:pt x="258442" y="428351"/>
                  </a:lnTo>
                  <a:lnTo>
                    <a:pt x="251495" y="429732"/>
                  </a:lnTo>
                  <a:lnTo>
                    <a:pt x="244498" y="430771"/>
                  </a:lnTo>
                  <a:lnTo>
                    <a:pt x="237449" y="431465"/>
                  </a:lnTo>
                  <a:lnTo>
                    <a:pt x="230401" y="432159"/>
                  </a:lnTo>
                  <a:lnTo>
                    <a:pt x="223335" y="432506"/>
                  </a:lnTo>
                  <a:lnTo>
                    <a:pt x="216253" y="432506"/>
                  </a:lnTo>
                  <a:lnTo>
                    <a:pt x="209170" y="432506"/>
                  </a:lnTo>
                  <a:lnTo>
                    <a:pt x="202105" y="432159"/>
                  </a:lnTo>
                  <a:lnTo>
                    <a:pt x="195056" y="431465"/>
                  </a:lnTo>
                  <a:lnTo>
                    <a:pt x="188008" y="430771"/>
                  </a:lnTo>
                  <a:lnTo>
                    <a:pt x="181010" y="429732"/>
                  </a:lnTo>
                  <a:lnTo>
                    <a:pt x="174064" y="428351"/>
                  </a:lnTo>
                  <a:lnTo>
                    <a:pt x="167117" y="426969"/>
                  </a:lnTo>
                  <a:lnTo>
                    <a:pt x="133496" y="416045"/>
                  </a:lnTo>
                  <a:lnTo>
                    <a:pt x="126953" y="413334"/>
                  </a:lnTo>
                  <a:lnTo>
                    <a:pt x="120558" y="410310"/>
                  </a:lnTo>
                  <a:lnTo>
                    <a:pt x="114312" y="406971"/>
                  </a:lnTo>
                  <a:lnTo>
                    <a:pt x="108065" y="403632"/>
                  </a:lnTo>
                  <a:lnTo>
                    <a:pt x="101998" y="399996"/>
                  </a:lnTo>
                  <a:lnTo>
                    <a:pt x="96109" y="396061"/>
                  </a:lnTo>
                  <a:lnTo>
                    <a:pt x="90220" y="392126"/>
                  </a:lnTo>
                  <a:lnTo>
                    <a:pt x="84538" y="387912"/>
                  </a:lnTo>
                  <a:lnTo>
                    <a:pt x="79063" y="383419"/>
                  </a:lnTo>
                  <a:lnTo>
                    <a:pt x="73588" y="378926"/>
                  </a:lnTo>
                  <a:lnTo>
                    <a:pt x="44594" y="347968"/>
                  </a:lnTo>
                  <a:lnTo>
                    <a:pt x="36445" y="336397"/>
                  </a:lnTo>
                  <a:lnTo>
                    <a:pt x="32510" y="330508"/>
                  </a:lnTo>
                  <a:lnTo>
                    <a:pt x="28873" y="324440"/>
                  </a:lnTo>
                  <a:lnTo>
                    <a:pt x="25534" y="318194"/>
                  </a:lnTo>
                  <a:lnTo>
                    <a:pt x="22196" y="311948"/>
                  </a:lnTo>
                  <a:lnTo>
                    <a:pt x="19171" y="305553"/>
                  </a:lnTo>
                  <a:lnTo>
                    <a:pt x="16461" y="299009"/>
                  </a:lnTo>
                  <a:lnTo>
                    <a:pt x="13750" y="292466"/>
                  </a:lnTo>
                  <a:lnTo>
                    <a:pt x="4155" y="258442"/>
                  </a:lnTo>
                  <a:lnTo>
                    <a:pt x="2773" y="251495"/>
                  </a:lnTo>
                  <a:lnTo>
                    <a:pt x="1735" y="244498"/>
                  </a:lnTo>
                  <a:lnTo>
                    <a:pt x="1041" y="237449"/>
                  </a:lnTo>
                  <a:lnTo>
                    <a:pt x="347" y="230401"/>
                  </a:lnTo>
                  <a:lnTo>
                    <a:pt x="0" y="223335"/>
                  </a:lnTo>
                  <a:lnTo>
                    <a:pt x="0" y="216253"/>
                  </a:lnTo>
                  <a:lnTo>
                    <a:pt x="0" y="209170"/>
                  </a:lnTo>
                  <a:lnTo>
                    <a:pt x="347" y="202105"/>
                  </a:lnTo>
                  <a:lnTo>
                    <a:pt x="1041" y="195056"/>
                  </a:lnTo>
                  <a:lnTo>
                    <a:pt x="1735" y="188008"/>
                  </a:lnTo>
                  <a:lnTo>
                    <a:pt x="11367" y="146700"/>
                  </a:lnTo>
                  <a:lnTo>
                    <a:pt x="28873" y="108065"/>
                  </a:lnTo>
                  <a:lnTo>
                    <a:pt x="49087" y="79063"/>
                  </a:lnTo>
                  <a:lnTo>
                    <a:pt x="53580" y="73588"/>
                  </a:lnTo>
                  <a:lnTo>
                    <a:pt x="79063" y="49087"/>
                  </a:lnTo>
                  <a:lnTo>
                    <a:pt x="84538" y="44594"/>
                  </a:lnTo>
                  <a:lnTo>
                    <a:pt x="114312" y="25534"/>
                  </a:lnTo>
                  <a:lnTo>
                    <a:pt x="120558" y="22196"/>
                  </a:lnTo>
                  <a:lnTo>
                    <a:pt x="160255" y="7255"/>
                  </a:lnTo>
                  <a:lnTo>
                    <a:pt x="195056" y="1041"/>
                  </a:lnTo>
                  <a:lnTo>
                    <a:pt x="202105" y="347"/>
                  </a:lnTo>
                  <a:lnTo>
                    <a:pt x="209170" y="0"/>
                  </a:lnTo>
                  <a:lnTo>
                    <a:pt x="216253" y="0"/>
                  </a:lnTo>
                  <a:lnTo>
                    <a:pt x="223335" y="0"/>
                  </a:lnTo>
                  <a:lnTo>
                    <a:pt x="230401" y="347"/>
                  </a:lnTo>
                  <a:lnTo>
                    <a:pt x="237449" y="1041"/>
                  </a:lnTo>
                  <a:lnTo>
                    <a:pt x="244498" y="1735"/>
                  </a:lnTo>
                  <a:lnTo>
                    <a:pt x="251495" y="2773"/>
                  </a:lnTo>
                  <a:lnTo>
                    <a:pt x="258442" y="4155"/>
                  </a:lnTo>
                  <a:lnTo>
                    <a:pt x="265388" y="5536"/>
                  </a:lnTo>
                  <a:lnTo>
                    <a:pt x="299009" y="16461"/>
                  </a:lnTo>
                  <a:lnTo>
                    <a:pt x="305553" y="19171"/>
                  </a:lnTo>
                  <a:lnTo>
                    <a:pt x="311948" y="22196"/>
                  </a:lnTo>
                  <a:lnTo>
                    <a:pt x="318194" y="25534"/>
                  </a:lnTo>
                  <a:lnTo>
                    <a:pt x="324440" y="28873"/>
                  </a:lnTo>
                  <a:lnTo>
                    <a:pt x="330508" y="32510"/>
                  </a:lnTo>
                  <a:lnTo>
                    <a:pt x="336397" y="36445"/>
                  </a:lnTo>
                  <a:lnTo>
                    <a:pt x="342286" y="40380"/>
                  </a:lnTo>
                  <a:lnTo>
                    <a:pt x="374175" y="68347"/>
                  </a:lnTo>
                  <a:lnTo>
                    <a:pt x="383419" y="79063"/>
                  </a:lnTo>
                  <a:lnTo>
                    <a:pt x="387912" y="84538"/>
                  </a:lnTo>
                  <a:lnTo>
                    <a:pt x="392126" y="90220"/>
                  </a:lnTo>
                  <a:lnTo>
                    <a:pt x="396061" y="96109"/>
                  </a:lnTo>
                  <a:lnTo>
                    <a:pt x="399996" y="101998"/>
                  </a:lnTo>
                  <a:lnTo>
                    <a:pt x="403632" y="108065"/>
                  </a:lnTo>
                  <a:lnTo>
                    <a:pt x="406971" y="114312"/>
                  </a:lnTo>
                  <a:lnTo>
                    <a:pt x="410310" y="120558"/>
                  </a:lnTo>
                  <a:lnTo>
                    <a:pt x="413334" y="126953"/>
                  </a:lnTo>
                  <a:lnTo>
                    <a:pt x="416045" y="133496"/>
                  </a:lnTo>
                  <a:lnTo>
                    <a:pt x="418755" y="140040"/>
                  </a:lnTo>
                  <a:lnTo>
                    <a:pt x="428351" y="174064"/>
                  </a:lnTo>
                  <a:lnTo>
                    <a:pt x="429732" y="181010"/>
                  </a:lnTo>
                  <a:lnTo>
                    <a:pt x="430771" y="188008"/>
                  </a:lnTo>
                  <a:lnTo>
                    <a:pt x="431465" y="195056"/>
                  </a:lnTo>
                  <a:lnTo>
                    <a:pt x="432159" y="202105"/>
                  </a:lnTo>
                  <a:lnTo>
                    <a:pt x="432506" y="209170"/>
                  </a:lnTo>
                  <a:lnTo>
                    <a:pt x="432506" y="216253"/>
                  </a:lnTo>
                  <a:close/>
                </a:path>
              </a:pathLst>
            </a:custGeom>
            <a:ln w="227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479196" y="186972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432506" y="216253"/>
                  </a:moveTo>
                  <a:lnTo>
                    <a:pt x="432506" y="223335"/>
                  </a:lnTo>
                  <a:lnTo>
                    <a:pt x="432159" y="230401"/>
                  </a:lnTo>
                  <a:lnTo>
                    <a:pt x="431465" y="237449"/>
                  </a:lnTo>
                  <a:lnTo>
                    <a:pt x="430771" y="244498"/>
                  </a:lnTo>
                  <a:lnTo>
                    <a:pt x="429732" y="251495"/>
                  </a:lnTo>
                  <a:lnTo>
                    <a:pt x="428351" y="258442"/>
                  </a:lnTo>
                  <a:lnTo>
                    <a:pt x="426969" y="265388"/>
                  </a:lnTo>
                  <a:lnTo>
                    <a:pt x="416045" y="299009"/>
                  </a:lnTo>
                  <a:lnTo>
                    <a:pt x="413334" y="305553"/>
                  </a:lnTo>
                  <a:lnTo>
                    <a:pt x="410310" y="311948"/>
                  </a:lnTo>
                  <a:lnTo>
                    <a:pt x="406971" y="318194"/>
                  </a:lnTo>
                  <a:lnTo>
                    <a:pt x="403632" y="324440"/>
                  </a:lnTo>
                  <a:lnTo>
                    <a:pt x="399996" y="330508"/>
                  </a:lnTo>
                  <a:lnTo>
                    <a:pt x="396061" y="336397"/>
                  </a:lnTo>
                  <a:lnTo>
                    <a:pt x="392126" y="342286"/>
                  </a:lnTo>
                  <a:lnTo>
                    <a:pt x="387912" y="347968"/>
                  </a:lnTo>
                  <a:lnTo>
                    <a:pt x="383419" y="353442"/>
                  </a:lnTo>
                  <a:lnTo>
                    <a:pt x="378926" y="358917"/>
                  </a:lnTo>
                  <a:lnTo>
                    <a:pt x="353442" y="383419"/>
                  </a:lnTo>
                  <a:lnTo>
                    <a:pt x="347968" y="387912"/>
                  </a:lnTo>
                  <a:lnTo>
                    <a:pt x="342286" y="392126"/>
                  </a:lnTo>
                  <a:lnTo>
                    <a:pt x="336397" y="396061"/>
                  </a:lnTo>
                  <a:lnTo>
                    <a:pt x="330508" y="399996"/>
                  </a:lnTo>
                  <a:lnTo>
                    <a:pt x="324440" y="403632"/>
                  </a:lnTo>
                  <a:lnTo>
                    <a:pt x="318194" y="406971"/>
                  </a:lnTo>
                  <a:lnTo>
                    <a:pt x="311948" y="410310"/>
                  </a:lnTo>
                  <a:lnTo>
                    <a:pt x="305553" y="413334"/>
                  </a:lnTo>
                  <a:lnTo>
                    <a:pt x="299009" y="416045"/>
                  </a:lnTo>
                  <a:lnTo>
                    <a:pt x="292466" y="418755"/>
                  </a:lnTo>
                  <a:lnTo>
                    <a:pt x="285805" y="421138"/>
                  </a:lnTo>
                  <a:lnTo>
                    <a:pt x="279028" y="423194"/>
                  </a:lnTo>
                  <a:lnTo>
                    <a:pt x="272250" y="425250"/>
                  </a:lnTo>
                  <a:lnTo>
                    <a:pt x="265388" y="426969"/>
                  </a:lnTo>
                  <a:lnTo>
                    <a:pt x="258442" y="428351"/>
                  </a:lnTo>
                  <a:lnTo>
                    <a:pt x="251495" y="429732"/>
                  </a:lnTo>
                  <a:lnTo>
                    <a:pt x="244498" y="430771"/>
                  </a:lnTo>
                  <a:lnTo>
                    <a:pt x="237449" y="431465"/>
                  </a:lnTo>
                  <a:lnTo>
                    <a:pt x="230401" y="432159"/>
                  </a:lnTo>
                  <a:lnTo>
                    <a:pt x="223335" y="432506"/>
                  </a:lnTo>
                  <a:lnTo>
                    <a:pt x="216253" y="432506"/>
                  </a:lnTo>
                  <a:lnTo>
                    <a:pt x="209170" y="432506"/>
                  </a:lnTo>
                  <a:lnTo>
                    <a:pt x="202105" y="432159"/>
                  </a:lnTo>
                  <a:lnTo>
                    <a:pt x="195056" y="431465"/>
                  </a:lnTo>
                  <a:lnTo>
                    <a:pt x="188008" y="430771"/>
                  </a:lnTo>
                  <a:lnTo>
                    <a:pt x="181010" y="429732"/>
                  </a:lnTo>
                  <a:lnTo>
                    <a:pt x="174064" y="428351"/>
                  </a:lnTo>
                  <a:lnTo>
                    <a:pt x="167117" y="426969"/>
                  </a:lnTo>
                  <a:lnTo>
                    <a:pt x="133496" y="416045"/>
                  </a:lnTo>
                  <a:lnTo>
                    <a:pt x="126953" y="413334"/>
                  </a:lnTo>
                  <a:lnTo>
                    <a:pt x="120558" y="410310"/>
                  </a:lnTo>
                  <a:lnTo>
                    <a:pt x="114312" y="406971"/>
                  </a:lnTo>
                  <a:lnTo>
                    <a:pt x="108065" y="403632"/>
                  </a:lnTo>
                  <a:lnTo>
                    <a:pt x="101998" y="399996"/>
                  </a:lnTo>
                  <a:lnTo>
                    <a:pt x="96109" y="396061"/>
                  </a:lnTo>
                  <a:lnTo>
                    <a:pt x="90220" y="392126"/>
                  </a:lnTo>
                  <a:lnTo>
                    <a:pt x="84538" y="387912"/>
                  </a:lnTo>
                  <a:lnTo>
                    <a:pt x="79063" y="383419"/>
                  </a:lnTo>
                  <a:lnTo>
                    <a:pt x="73588" y="378926"/>
                  </a:lnTo>
                  <a:lnTo>
                    <a:pt x="44594" y="347968"/>
                  </a:lnTo>
                  <a:lnTo>
                    <a:pt x="36445" y="336397"/>
                  </a:lnTo>
                  <a:lnTo>
                    <a:pt x="32510" y="330508"/>
                  </a:lnTo>
                  <a:lnTo>
                    <a:pt x="28873" y="324440"/>
                  </a:lnTo>
                  <a:lnTo>
                    <a:pt x="25534" y="318194"/>
                  </a:lnTo>
                  <a:lnTo>
                    <a:pt x="22196" y="311948"/>
                  </a:lnTo>
                  <a:lnTo>
                    <a:pt x="19171" y="305553"/>
                  </a:lnTo>
                  <a:lnTo>
                    <a:pt x="16461" y="299009"/>
                  </a:lnTo>
                  <a:lnTo>
                    <a:pt x="13750" y="292466"/>
                  </a:lnTo>
                  <a:lnTo>
                    <a:pt x="4155" y="258442"/>
                  </a:lnTo>
                  <a:lnTo>
                    <a:pt x="2773" y="251495"/>
                  </a:lnTo>
                  <a:lnTo>
                    <a:pt x="1735" y="244498"/>
                  </a:lnTo>
                  <a:lnTo>
                    <a:pt x="1041" y="237449"/>
                  </a:lnTo>
                  <a:lnTo>
                    <a:pt x="347" y="230401"/>
                  </a:lnTo>
                  <a:lnTo>
                    <a:pt x="0" y="223335"/>
                  </a:lnTo>
                  <a:lnTo>
                    <a:pt x="0" y="216253"/>
                  </a:lnTo>
                  <a:lnTo>
                    <a:pt x="0" y="209170"/>
                  </a:lnTo>
                  <a:lnTo>
                    <a:pt x="347" y="202105"/>
                  </a:lnTo>
                  <a:lnTo>
                    <a:pt x="1041" y="195056"/>
                  </a:lnTo>
                  <a:lnTo>
                    <a:pt x="1735" y="188008"/>
                  </a:lnTo>
                  <a:lnTo>
                    <a:pt x="11367" y="146700"/>
                  </a:lnTo>
                  <a:lnTo>
                    <a:pt x="28873" y="108065"/>
                  </a:lnTo>
                  <a:lnTo>
                    <a:pt x="49087" y="79063"/>
                  </a:lnTo>
                  <a:lnTo>
                    <a:pt x="53580" y="73588"/>
                  </a:lnTo>
                  <a:lnTo>
                    <a:pt x="79063" y="49087"/>
                  </a:lnTo>
                  <a:lnTo>
                    <a:pt x="84538" y="44594"/>
                  </a:lnTo>
                  <a:lnTo>
                    <a:pt x="114312" y="25534"/>
                  </a:lnTo>
                  <a:lnTo>
                    <a:pt x="120558" y="22196"/>
                  </a:lnTo>
                  <a:lnTo>
                    <a:pt x="160255" y="7255"/>
                  </a:lnTo>
                  <a:lnTo>
                    <a:pt x="195056" y="1041"/>
                  </a:lnTo>
                  <a:lnTo>
                    <a:pt x="202105" y="347"/>
                  </a:lnTo>
                  <a:lnTo>
                    <a:pt x="209170" y="0"/>
                  </a:lnTo>
                  <a:lnTo>
                    <a:pt x="216253" y="0"/>
                  </a:lnTo>
                  <a:lnTo>
                    <a:pt x="223335" y="0"/>
                  </a:lnTo>
                  <a:lnTo>
                    <a:pt x="230401" y="347"/>
                  </a:lnTo>
                  <a:lnTo>
                    <a:pt x="237449" y="1041"/>
                  </a:lnTo>
                  <a:lnTo>
                    <a:pt x="244498" y="1735"/>
                  </a:lnTo>
                  <a:lnTo>
                    <a:pt x="251495" y="2773"/>
                  </a:lnTo>
                  <a:lnTo>
                    <a:pt x="258442" y="4155"/>
                  </a:lnTo>
                  <a:lnTo>
                    <a:pt x="265388" y="5536"/>
                  </a:lnTo>
                  <a:lnTo>
                    <a:pt x="299009" y="16461"/>
                  </a:lnTo>
                  <a:lnTo>
                    <a:pt x="305553" y="19171"/>
                  </a:lnTo>
                  <a:lnTo>
                    <a:pt x="311948" y="22196"/>
                  </a:lnTo>
                  <a:lnTo>
                    <a:pt x="318194" y="25534"/>
                  </a:lnTo>
                  <a:lnTo>
                    <a:pt x="324440" y="28873"/>
                  </a:lnTo>
                  <a:lnTo>
                    <a:pt x="330508" y="32510"/>
                  </a:lnTo>
                  <a:lnTo>
                    <a:pt x="336397" y="36445"/>
                  </a:lnTo>
                  <a:lnTo>
                    <a:pt x="342286" y="40380"/>
                  </a:lnTo>
                  <a:lnTo>
                    <a:pt x="374175" y="68347"/>
                  </a:lnTo>
                  <a:lnTo>
                    <a:pt x="383419" y="79063"/>
                  </a:lnTo>
                  <a:lnTo>
                    <a:pt x="387912" y="84538"/>
                  </a:lnTo>
                  <a:lnTo>
                    <a:pt x="392126" y="90220"/>
                  </a:lnTo>
                  <a:lnTo>
                    <a:pt x="396061" y="96109"/>
                  </a:lnTo>
                  <a:lnTo>
                    <a:pt x="399996" y="101998"/>
                  </a:lnTo>
                  <a:lnTo>
                    <a:pt x="403632" y="108065"/>
                  </a:lnTo>
                  <a:lnTo>
                    <a:pt x="406971" y="114312"/>
                  </a:lnTo>
                  <a:lnTo>
                    <a:pt x="410310" y="120558"/>
                  </a:lnTo>
                  <a:lnTo>
                    <a:pt x="413334" y="126953"/>
                  </a:lnTo>
                  <a:lnTo>
                    <a:pt x="416045" y="133496"/>
                  </a:lnTo>
                  <a:lnTo>
                    <a:pt x="418755" y="140040"/>
                  </a:lnTo>
                  <a:lnTo>
                    <a:pt x="428351" y="174064"/>
                  </a:lnTo>
                  <a:lnTo>
                    <a:pt x="429732" y="181010"/>
                  </a:lnTo>
                  <a:lnTo>
                    <a:pt x="430771" y="188008"/>
                  </a:lnTo>
                  <a:lnTo>
                    <a:pt x="431465" y="195056"/>
                  </a:lnTo>
                  <a:lnTo>
                    <a:pt x="432159" y="202105"/>
                  </a:lnTo>
                  <a:lnTo>
                    <a:pt x="432506" y="209170"/>
                  </a:lnTo>
                  <a:lnTo>
                    <a:pt x="432506" y="216253"/>
                  </a:lnTo>
                  <a:close/>
                </a:path>
              </a:pathLst>
            </a:custGeom>
            <a:ln w="227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31571" y="1822096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432506" y="216253"/>
                  </a:moveTo>
                  <a:lnTo>
                    <a:pt x="432506" y="223335"/>
                  </a:lnTo>
                  <a:lnTo>
                    <a:pt x="432159" y="230401"/>
                  </a:lnTo>
                  <a:lnTo>
                    <a:pt x="431465" y="237449"/>
                  </a:lnTo>
                  <a:lnTo>
                    <a:pt x="430771" y="244498"/>
                  </a:lnTo>
                  <a:lnTo>
                    <a:pt x="429732" y="251495"/>
                  </a:lnTo>
                  <a:lnTo>
                    <a:pt x="428351" y="258442"/>
                  </a:lnTo>
                  <a:lnTo>
                    <a:pt x="426969" y="265388"/>
                  </a:lnTo>
                  <a:lnTo>
                    <a:pt x="416045" y="299009"/>
                  </a:lnTo>
                  <a:lnTo>
                    <a:pt x="413334" y="305553"/>
                  </a:lnTo>
                  <a:lnTo>
                    <a:pt x="410310" y="311948"/>
                  </a:lnTo>
                  <a:lnTo>
                    <a:pt x="406971" y="318194"/>
                  </a:lnTo>
                  <a:lnTo>
                    <a:pt x="403632" y="324440"/>
                  </a:lnTo>
                  <a:lnTo>
                    <a:pt x="399996" y="330508"/>
                  </a:lnTo>
                  <a:lnTo>
                    <a:pt x="396061" y="336397"/>
                  </a:lnTo>
                  <a:lnTo>
                    <a:pt x="392126" y="342286"/>
                  </a:lnTo>
                  <a:lnTo>
                    <a:pt x="387912" y="347968"/>
                  </a:lnTo>
                  <a:lnTo>
                    <a:pt x="383419" y="353442"/>
                  </a:lnTo>
                  <a:lnTo>
                    <a:pt x="378926" y="358917"/>
                  </a:lnTo>
                  <a:lnTo>
                    <a:pt x="353442" y="383419"/>
                  </a:lnTo>
                  <a:lnTo>
                    <a:pt x="347968" y="387912"/>
                  </a:lnTo>
                  <a:lnTo>
                    <a:pt x="342286" y="392126"/>
                  </a:lnTo>
                  <a:lnTo>
                    <a:pt x="336397" y="396061"/>
                  </a:lnTo>
                  <a:lnTo>
                    <a:pt x="330508" y="399996"/>
                  </a:lnTo>
                  <a:lnTo>
                    <a:pt x="324440" y="403632"/>
                  </a:lnTo>
                  <a:lnTo>
                    <a:pt x="318194" y="406971"/>
                  </a:lnTo>
                  <a:lnTo>
                    <a:pt x="311948" y="410310"/>
                  </a:lnTo>
                  <a:lnTo>
                    <a:pt x="305553" y="413334"/>
                  </a:lnTo>
                  <a:lnTo>
                    <a:pt x="299009" y="416045"/>
                  </a:lnTo>
                  <a:lnTo>
                    <a:pt x="292466" y="418755"/>
                  </a:lnTo>
                  <a:lnTo>
                    <a:pt x="285805" y="421138"/>
                  </a:lnTo>
                  <a:lnTo>
                    <a:pt x="279028" y="423194"/>
                  </a:lnTo>
                  <a:lnTo>
                    <a:pt x="272250" y="425250"/>
                  </a:lnTo>
                  <a:lnTo>
                    <a:pt x="265388" y="426969"/>
                  </a:lnTo>
                  <a:lnTo>
                    <a:pt x="258442" y="428351"/>
                  </a:lnTo>
                  <a:lnTo>
                    <a:pt x="251495" y="429732"/>
                  </a:lnTo>
                  <a:lnTo>
                    <a:pt x="244498" y="430771"/>
                  </a:lnTo>
                  <a:lnTo>
                    <a:pt x="237449" y="431465"/>
                  </a:lnTo>
                  <a:lnTo>
                    <a:pt x="230401" y="432159"/>
                  </a:lnTo>
                  <a:lnTo>
                    <a:pt x="223335" y="432506"/>
                  </a:lnTo>
                  <a:lnTo>
                    <a:pt x="216253" y="432506"/>
                  </a:lnTo>
                  <a:lnTo>
                    <a:pt x="209170" y="432506"/>
                  </a:lnTo>
                  <a:lnTo>
                    <a:pt x="202105" y="432159"/>
                  </a:lnTo>
                  <a:lnTo>
                    <a:pt x="195056" y="431465"/>
                  </a:lnTo>
                  <a:lnTo>
                    <a:pt x="188008" y="430771"/>
                  </a:lnTo>
                  <a:lnTo>
                    <a:pt x="181010" y="429732"/>
                  </a:lnTo>
                  <a:lnTo>
                    <a:pt x="174064" y="428351"/>
                  </a:lnTo>
                  <a:lnTo>
                    <a:pt x="167117" y="426969"/>
                  </a:lnTo>
                  <a:lnTo>
                    <a:pt x="133496" y="416045"/>
                  </a:lnTo>
                  <a:lnTo>
                    <a:pt x="126953" y="413334"/>
                  </a:lnTo>
                  <a:lnTo>
                    <a:pt x="120558" y="410310"/>
                  </a:lnTo>
                  <a:lnTo>
                    <a:pt x="114312" y="406971"/>
                  </a:lnTo>
                  <a:lnTo>
                    <a:pt x="108065" y="403632"/>
                  </a:lnTo>
                  <a:lnTo>
                    <a:pt x="101998" y="399996"/>
                  </a:lnTo>
                  <a:lnTo>
                    <a:pt x="96109" y="396061"/>
                  </a:lnTo>
                  <a:lnTo>
                    <a:pt x="90220" y="392126"/>
                  </a:lnTo>
                  <a:lnTo>
                    <a:pt x="84538" y="387912"/>
                  </a:lnTo>
                  <a:lnTo>
                    <a:pt x="79063" y="383419"/>
                  </a:lnTo>
                  <a:lnTo>
                    <a:pt x="73588" y="378926"/>
                  </a:lnTo>
                  <a:lnTo>
                    <a:pt x="44594" y="347968"/>
                  </a:lnTo>
                  <a:lnTo>
                    <a:pt x="36445" y="336397"/>
                  </a:lnTo>
                  <a:lnTo>
                    <a:pt x="32510" y="330508"/>
                  </a:lnTo>
                  <a:lnTo>
                    <a:pt x="28873" y="324440"/>
                  </a:lnTo>
                  <a:lnTo>
                    <a:pt x="25534" y="318194"/>
                  </a:lnTo>
                  <a:lnTo>
                    <a:pt x="22196" y="311948"/>
                  </a:lnTo>
                  <a:lnTo>
                    <a:pt x="19171" y="305553"/>
                  </a:lnTo>
                  <a:lnTo>
                    <a:pt x="16461" y="299009"/>
                  </a:lnTo>
                  <a:lnTo>
                    <a:pt x="13750" y="292466"/>
                  </a:lnTo>
                  <a:lnTo>
                    <a:pt x="4155" y="258442"/>
                  </a:lnTo>
                  <a:lnTo>
                    <a:pt x="2773" y="251495"/>
                  </a:lnTo>
                  <a:lnTo>
                    <a:pt x="1735" y="244498"/>
                  </a:lnTo>
                  <a:lnTo>
                    <a:pt x="1041" y="237449"/>
                  </a:lnTo>
                  <a:lnTo>
                    <a:pt x="347" y="230401"/>
                  </a:lnTo>
                  <a:lnTo>
                    <a:pt x="0" y="223335"/>
                  </a:lnTo>
                  <a:lnTo>
                    <a:pt x="0" y="216253"/>
                  </a:lnTo>
                  <a:lnTo>
                    <a:pt x="0" y="209170"/>
                  </a:lnTo>
                  <a:lnTo>
                    <a:pt x="347" y="202105"/>
                  </a:lnTo>
                  <a:lnTo>
                    <a:pt x="1041" y="195056"/>
                  </a:lnTo>
                  <a:lnTo>
                    <a:pt x="1735" y="188008"/>
                  </a:lnTo>
                  <a:lnTo>
                    <a:pt x="11367" y="146700"/>
                  </a:lnTo>
                  <a:lnTo>
                    <a:pt x="28873" y="108065"/>
                  </a:lnTo>
                  <a:lnTo>
                    <a:pt x="49087" y="79063"/>
                  </a:lnTo>
                  <a:lnTo>
                    <a:pt x="53580" y="73588"/>
                  </a:lnTo>
                  <a:lnTo>
                    <a:pt x="79063" y="49087"/>
                  </a:lnTo>
                  <a:lnTo>
                    <a:pt x="84538" y="44594"/>
                  </a:lnTo>
                  <a:lnTo>
                    <a:pt x="114312" y="25534"/>
                  </a:lnTo>
                  <a:lnTo>
                    <a:pt x="120558" y="22196"/>
                  </a:lnTo>
                  <a:lnTo>
                    <a:pt x="160255" y="7255"/>
                  </a:lnTo>
                  <a:lnTo>
                    <a:pt x="195056" y="1041"/>
                  </a:lnTo>
                  <a:lnTo>
                    <a:pt x="202105" y="347"/>
                  </a:lnTo>
                  <a:lnTo>
                    <a:pt x="209170" y="0"/>
                  </a:lnTo>
                  <a:lnTo>
                    <a:pt x="216253" y="0"/>
                  </a:lnTo>
                  <a:lnTo>
                    <a:pt x="223335" y="0"/>
                  </a:lnTo>
                  <a:lnTo>
                    <a:pt x="230401" y="347"/>
                  </a:lnTo>
                  <a:lnTo>
                    <a:pt x="237449" y="1041"/>
                  </a:lnTo>
                  <a:lnTo>
                    <a:pt x="244498" y="1735"/>
                  </a:lnTo>
                  <a:lnTo>
                    <a:pt x="251495" y="2773"/>
                  </a:lnTo>
                  <a:lnTo>
                    <a:pt x="258442" y="4155"/>
                  </a:lnTo>
                  <a:lnTo>
                    <a:pt x="265388" y="5536"/>
                  </a:lnTo>
                  <a:lnTo>
                    <a:pt x="299009" y="16461"/>
                  </a:lnTo>
                  <a:lnTo>
                    <a:pt x="305553" y="19171"/>
                  </a:lnTo>
                  <a:lnTo>
                    <a:pt x="311948" y="22196"/>
                  </a:lnTo>
                  <a:lnTo>
                    <a:pt x="318194" y="25534"/>
                  </a:lnTo>
                  <a:lnTo>
                    <a:pt x="324440" y="28873"/>
                  </a:lnTo>
                  <a:lnTo>
                    <a:pt x="330508" y="32510"/>
                  </a:lnTo>
                  <a:lnTo>
                    <a:pt x="336397" y="36445"/>
                  </a:lnTo>
                  <a:lnTo>
                    <a:pt x="342286" y="40380"/>
                  </a:lnTo>
                  <a:lnTo>
                    <a:pt x="374175" y="68347"/>
                  </a:lnTo>
                  <a:lnTo>
                    <a:pt x="383419" y="79063"/>
                  </a:lnTo>
                  <a:lnTo>
                    <a:pt x="387912" y="84538"/>
                  </a:lnTo>
                  <a:lnTo>
                    <a:pt x="392126" y="90220"/>
                  </a:lnTo>
                  <a:lnTo>
                    <a:pt x="396061" y="96109"/>
                  </a:lnTo>
                  <a:lnTo>
                    <a:pt x="399996" y="101998"/>
                  </a:lnTo>
                  <a:lnTo>
                    <a:pt x="403632" y="108065"/>
                  </a:lnTo>
                  <a:lnTo>
                    <a:pt x="406971" y="114312"/>
                  </a:lnTo>
                  <a:lnTo>
                    <a:pt x="410310" y="120558"/>
                  </a:lnTo>
                  <a:lnTo>
                    <a:pt x="413334" y="126953"/>
                  </a:lnTo>
                  <a:lnTo>
                    <a:pt x="416045" y="133496"/>
                  </a:lnTo>
                  <a:lnTo>
                    <a:pt x="418755" y="140040"/>
                  </a:lnTo>
                  <a:lnTo>
                    <a:pt x="428351" y="174064"/>
                  </a:lnTo>
                  <a:lnTo>
                    <a:pt x="429732" y="181010"/>
                  </a:lnTo>
                  <a:lnTo>
                    <a:pt x="430771" y="188008"/>
                  </a:lnTo>
                  <a:lnTo>
                    <a:pt x="431465" y="195056"/>
                  </a:lnTo>
                  <a:lnTo>
                    <a:pt x="432159" y="202105"/>
                  </a:lnTo>
                  <a:lnTo>
                    <a:pt x="432506" y="209170"/>
                  </a:lnTo>
                  <a:lnTo>
                    <a:pt x="432506" y="216253"/>
                  </a:lnTo>
                  <a:close/>
                </a:path>
              </a:pathLst>
            </a:custGeom>
            <a:ln w="227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923924" y="2686685"/>
            <a:ext cx="163830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0810" marR="127635">
              <a:lnSpc>
                <a:spcPct val="125000"/>
              </a:lnSpc>
              <a:spcBef>
                <a:spcPts val="100"/>
              </a:spcBef>
            </a:pPr>
            <a:r>
              <a:rPr dirty="0" sz="900" spc="395">
                <a:solidFill>
                  <a:srgbClr val="FFFFFF"/>
                </a:solidFill>
                <a:latin typeface="Arial"/>
                <a:cs typeface="Arial"/>
              </a:rPr>
              <a:t>Голосовое </a:t>
            </a:r>
            <a:r>
              <a:rPr dirty="0" sz="900" spc="375">
                <a:solidFill>
                  <a:srgbClr val="FFFFFF"/>
                </a:solidFill>
                <a:latin typeface="Arial"/>
                <a:cs typeface="Arial"/>
              </a:rPr>
              <a:t>сообщение</a:t>
            </a:r>
            <a:r>
              <a:rPr dirty="0" sz="900" spc="20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админа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19174" y="1543049"/>
            <a:ext cx="457200" cy="257175"/>
          </a:xfrm>
          <a:prstGeom prst="rect">
            <a:avLst/>
          </a:prstGeom>
          <a:solidFill>
            <a:srgbClr val="E60000"/>
          </a:solidFill>
        </p:spPr>
        <p:txBody>
          <a:bodyPr wrap="square" lIns="0" tIns="5715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88036" y="1558925"/>
            <a:ext cx="692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900" spc="160">
                <a:solidFill>
                  <a:srgbClr val="E60000"/>
                </a:solidFill>
                <a:latin typeface="DejaVu Sans"/>
                <a:cs typeface="DejaVu Sans"/>
              </a:rPr>
              <a:t>  </a:t>
            </a:r>
            <a:r>
              <a:rPr dirty="0" sz="900" spc="305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267199" y="1800224"/>
            <a:ext cx="857250" cy="762000"/>
            <a:chOff x="4267199" y="1800224"/>
            <a:chExt cx="857250" cy="762000"/>
          </a:xfrm>
        </p:grpSpPr>
        <p:sp>
          <p:nvSpPr>
            <p:cNvPr id="31" name="object 31" descr=""/>
            <p:cNvSpPr/>
            <p:nvPr/>
          </p:nvSpPr>
          <p:spPr>
            <a:xfrm>
              <a:off x="4267199" y="18002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690803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90803" y="0"/>
                  </a:lnTo>
                  <a:lnTo>
                    <a:pt x="732294" y="15621"/>
                  </a:lnTo>
                  <a:lnTo>
                    <a:pt x="758113" y="51661"/>
                  </a:lnTo>
                  <a:lnTo>
                    <a:pt x="762000" y="71196"/>
                  </a:lnTo>
                  <a:lnTo>
                    <a:pt x="762000" y="690803"/>
                  </a:lnTo>
                  <a:lnTo>
                    <a:pt x="746378" y="732294"/>
                  </a:lnTo>
                  <a:lnTo>
                    <a:pt x="710337" y="758114"/>
                  </a:lnTo>
                  <a:lnTo>
                    <a:pt x="695758" y="761511"/>
                  </a:lnTo>
                  <a:lnTo>
                    <a:pt x="690803" y="76199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362437" y="1943111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571500" y="361950"/>
                  </a:moveTo>
                  <a:lnTo>
                    <a:pt x="0" y="361950"/>
                  </a:lnTo>
                  <a:lnTo>
                    <a:pt x="0" y="400050"/>
                  </a:lnTo>
                  <a:lnTo>
                    <a:pt x="571500" y="400050"/>
                  </a:lnTo>
                  <a:lnTo>
                    <a:pt x="571500" y="361950"/>
                  </a:lnTo>
                  <a:close/>
                </a:path>
                <a:path w="571500" h="400050">
                  <a:moveTo>
                    <a:pt x="571500" y="209550"/>
                  </a:moveTo>
                  <a:lnTo>
                    <a:pt x="0" y="209550"/>
                  </a:lnTo>
                  <a:lnTo>
                    <a:pt x="0" y="323850"/>
                  </a:lnTo>
                  <a:lnTo>
                    <a:pt x="571500" y="323850"/>
                  </a:lnTo>
                  <a:lnTo>
                    <a:pt x="571500" y="209550"/>
                  </a:lnTo>
                  <a:close/>
                </a:path>
                <a:path w="571500" h="400050">
                  <a:moveTo>
                    <a:pt x="571500" y="114300"/>
                  </a:moveTo>
                  <a:lnTo>
                    <a:pt x="0" y="114300"/>
                  </a:lnTo>
                  <a:lnTo>
                    <a:pt x="0" y="171450"/>
                  </a:lnTo>
                  <a:lnTo>
                    <a:pt x="571500" y="171450"/>
                  </a:lnTo>
                  <a:lnTo>
                    <a:pt x="571500" y="114300"/>
                  </a:lnTo>
                  <a:close/>
                </a:path>
                <a:path w="571500" h="400050">
                  <a:moveTo>
                    <a:pt x="5715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71500" y="762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607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62449" y="2228849"/>
              <a:ext cx="762000" cy="19050"/>
            </a:xfrm>
            <a:custGeom>
              <a:avLst/>
              <a:gdLst/>
              <a:ahLst/>
              <a:cxnLst/>
              <a:rect l="l" t="t" r="r" b="b"/>
              <a:pathLst>
                <a:path w="762000" h="19050">
                  <a:moveTo>
                    <a:pt x="761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19049"/>
                  </a:lnTo>
                  <a:close/>
                </a:path>
              </a:pathLst>
            </a:custGeom>
            <a:solidFill>
              <a:srgbClr val="4EC2F6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3790949" y="1523999"/>
          <a:ext cx="1790700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457200"/>
                <a:gridCol w="1104900"/>
              </a:tblGrid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E6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50" spc="4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E60000"/>
                      </a:solidFill>
                      <a:prstDash val="solid"/>
                    </a:lnB>
                  </a:tcPr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E60000"/>
                      </a:solidFill>
                      <a:prstDash val="solid"/>
                    </a:lnL>
                    <a:lnT w="38100">
                      <a:solidFill>
                        <a:srgbClr val="E6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0">
                    <a:solidFill>
                      <a:srgbClr val="E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E60000"/>
                      </a:solidFill>
                      <a:prstDash val="solid"/>
                    </a:lnR>
                    <a:lnT w="38100">
                      <a:solidFill>
                        <a:srgbClr val="E60000"/>
                      </a:solidFill>
                      <a:prstDash val="solid"/>
                    </a:lnT>
                  </a:tcPr>
                </a:tc>
              </a:tr>
              <a:tr h="1542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1755" indent="361315">
                        <a:lnSpc>
                          <a:spcPct val="125000"/>
                        </a:lnSpc>
                      </a:pPr>
                      <a:r>
                        <a:rPr dirty="0" sz="900" spc="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WhisPer </a:t>
                      </a:r>
                      <a:r>
                        <a:rPr dirty="0" sz="900" spc="4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транскрибирует </a:t>
                      </a:r>
                      <a:r>
                        <a:rPr dirty="0" sz="900" spc="459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текст</a:t>
                      </a:r>
                      <a:r>
                        <a:rPr dirty="0" sz="900" spc="204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900" spc="3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команды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E60000"/>
                      </a:solidFill>
                      <a:prstDash val="solid"/>
                    </a:lnL>
                    <a:lnR w="38100">
                      <a:solidFill>
                        <a:srgbClr val="E60000"/>
                      </a:solidFill>
                      <a:prstDash val="solid"/>
                    </a:lnR>
                    <a:lnB w="38100">
                      <a:solidFill>
                        <a:srgbClr val="E6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5" name="object 35" descr=""/>
          <p:cNvSpPr/>
          <p:nvPr/>
        </p:nvSpPr>
        <p:spPr>
          <a:xfrm>
            <a:off x="6705599" y="1666874"/>
            <a:ext cx="1676400" cy="1676400"/>
          </a:xfrm>
          <a:custGeom>
            <a:avLst/>
            <a:gdLst/>
            <a:ahLst/>
            <a:cxnLst/>
            <a:rect l="l" t="t" r="r" b="b"/>
            <a:pathLst>
              <a:path w="1676400" h="1676400">
                <a:moveTo>
                  <a:pt x="0" y="0"/>
                </a:moveTo>
                <a:lnTo>
                  <a:pt x="1676399" y="0"/>
                </a:lnTo>
                <a:lnTo>
                  <a:pt x="1676399" y="1676399"/>
                </a:lnTo>
                <a:lnTo>
                  <a:pt x="0" y="1676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E6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591077" y="1558925"/>
            <a:ext cx="692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900" spc="160">
                <a:solidFill>
                  <a:srgbClr val="E60000"/>
                </a:solidFill>
                <a:latin typeface="DejaVu Sans"/>
                <a:cs typeface="DejaVu Sans"/>
              </a:rPr>
              <a:t>  </a:t>
            </a:r>
            <a:r>
              <a:rPr dirty="0" sz="900" spc="305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162799" y="1714499"/>
            <a:ext cx="762000" cy="762000"/>
            <a:chOff x="7162799" y="1714499"/>
            <a:chExt cx="762000" cy="762000"/>
          </a:xfrm>
        </p:grpSpPr>
        <p:sp>
          <p:nvSpPr>
            <p:cNvPr id="38" name="object 38" descr=""/>
            <p:cNvSpPr/>
            <p:nvPr/>
          </p:nvSpPr>
          <p:spPr>
            <a:xfrm>
              <a:off x="7162799" y="17144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690803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4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90803" y="0"/>
                  </a:lnTo>
                  <a:lnTo>
                    <a:pt x="732294" y="15621"/>
                  </a:lnTo>
                  <a:lnTo>
                    <a:pt x="758113" y="51661"/>
                  </a:lnTo>
                  <a:lnTo>
                    <a:pt x="761999" y="71196"/>
                  </a:lnTo>
                  <a:lnTo>
                    <a:pt x="761999" y="690803"/>
                  </a:lnTo>
                  <a:lnTo>
                    <a:pt x="746377" y="732294"/>
                  </a:lnTo>
                  <a:lnTo>
                    <a:pt x="710337" y="758114"/>
                  </a:lnTo>
                  <a:lnTo>
                    <a:pt x="695758" y="761511"/>
                  </a:lnTo>
                  <a:lnTo>
                    <a:pt x="690803" y="761999"/>
                  </a:lnTo>
                  <a:close/>
                </a:path>
              </a:pathLst>
            </a:custGeom>
            <a:solidFill>
              <a:srgbClr val="2532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305663" y="1857386"/>
              <a:ext cx="476250" cy="390525"/>
            </a:xfrm>
            <a:custGeom>
              <a:avLst/>
              <a:gdLst/>
              <a:ahLst/>
              <a:cxnLst/>
              <a:rect l="l" t="t" r="r" b="b"/>
              <a:pathLst>
                <a:path w="476250" h="390525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476250" h="390525">
                  <a:moveTo>
                    <a:pt x="428625" y="333375"/>
                  </a:moveTo>
                  <a:lnTo>
                    <a:pt x="47625" y="333375"/>
                  </a:lnTo>
                  <a:lnTo>
                    <a:pt x="47625" y="390525"/>
                  </a:lnTo>
                  <a:lnTo>
                    <a:pt x="428625" y="390525"/>
                  </a:lnTo>
                  <a:lnTo>
                    <a:pt x="428625" y="333375"/>
                  </a:lnTo>
                  <a:close/>
                </a:path>
                <a:path w="476250" h="390525">
                  <a:moveTo>
                    <a:pt x="476250" y="0"/>
                  </a:moveTo>
                  <a:lnTo>
                    <a:pt x="361950" y="0"/>
                  </a:lnTo>
                  <a:lnTo>
                    <a:pt x="361950" y="114300"/>
                  </a:lnTo>
                  <a:lnTo>
                    <a:pt x="476250" y="114300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4EC2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0924" y="1952624"/>
              <a:ext cx="390525" cy="24764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6724649" y="2600960"/>
            <a:ext cx="16383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9375" marR="64769">
              <a:lnSpc>
                <a:spcPct val="125000"/>
              </a:lnSpc>
              <a:spcBef>
                <a:spcPts val="100"/>
              </a:spcBef>
            </a:pPr>
            <a:r>
              <a:rPr dirty="0" sz="900" spc="315">
                <a:solidFill>
                  <a:srgbClr val="FFFFFF"/>
                </a:solidFill>
                <a:latin typeface="Arial"/>
                <a:cs typeface="Arial"/>
              </a:rPr>
              <a:t>LLM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15">
                <a:solidFill>
                  <a:srgbClr val="FFFFFF"/>
                </a:solidFill>
                <a:latin typeface="Arial"/>
                <a:cs typeface="Arial"/>
              </a:rPr>
              <a:t>извлекает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намерение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5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dirty="0" sz="900" spc="440">
                <a:solidFill>
                  <a:srgbClr val="FFFFFF"/>
                </a:solidFill>
                <a:latin typeface="Arial"/>
                <a:cs typeface="Arial"/>
              </a:rPr>
              <a:t>структуру </a:t>
            </a:r>
            <a:r>
              <a:rPr dirty="0" sz="900" spc="360">
                <a:solidFill>
                  <a:srgbClr val="FFFFFF"/>
                </a:solidFill>
                <a:latin typeface="Arial"/>
                <a:cs typeface="Arial"/>
              </a:rPr>
              <a:t>команды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819899" y="1543049"/>
            <a:ext cx="457200" cy="257175"/>
          </a:xfrm>
          <a:prstGeom prst="rect">
            <a:avLst/>
          </a:prstGeom>
          <a:solidFill>
            <a:srgbClr val="E60000"/>
          </a:solidFill>
        </p:spPr>
        <p:txBody>
          <a:bodyPr wrap="square" lIns="0" tIns="5715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450"/>
              </a:spcBef>
            </a:pP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591674" y="1647824"/>
            <a:ext cx="1714500" cy="1714500"/>
            <a:chOff x="9591674" y="1647824"/>
            <a:chExt cx="1714500" cy="1714500"/>
          </a:xfrm>
        </p:grpSpPr>
        <p:sp>
          <p:nvSpPr>
            <p:cNvPr id="44" name="object 44" descr=""/>
            <p:cNvSpPr/>
            <p:nvPr/>
          </p:nvSpPr>
          <p:spPr>
            <a:xfrm>
              <a:off x="9591674" y="1647824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71449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1714499" y="0"/>
                  </a:lnTo>
                  <a:lnTo>
                    <a:pt x="1714499" y="171449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610724" y="1666874"/>
              <a:ext cx="1676400" cy="1676400"/>
            </a:xfrm>
            <a:custGeom>
              <a:avLst/>
              <a:gdLst/>
              <a:ahLst/>
              <a:cxnLst/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1676399" y="0"/>
                  </a:lnTo>
                  <a:lnTo>
                    <a:pt x="167639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0494118" y="1558925"/>
            <a:ext cx="692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0">
                <a:solidFill>
                  <a:srgbClr val="E60000"/>
                </a:solidFill>
                <a:latin typeface="DejaVu Sans"/>
                <a:cs typeface="DejaVu Sans"/>
              </a:rPr>
              <a:t>*</a:t>
            </a:r>
            <a:r>
              <a:rPr dirty="0" sz="900" spc="160">
                <a:solidFill>
                  <a:srgbClr val="E60000"/>
                </a:solidFill>
                <a:latin typeface="DejaVu Sans"/>
                <a:cs typeface="DejaVu Sans"/>
              </a:rPr>
              <a:t>  </a:t>
            </a:r>
            <a:r>
              <a:rPr dirty="0" sz="900" spc="305">
                <a:solidFill>
                  <a:srgbClr val="E60000"/>
                </a:solidFill>
                <a:latin typeface="Arial"/>
                <a:cs typeface="Arial"/>
              </a:rPr>
              <a:t>КЛИК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9725024" y="1543049"/>
            <a:ext cx="1104900" cy="1019175"/>
            <a:chOff x="9725024" y="1543049"/>
            <a:chExt cx="1104900" cy="1019175"/>
          </a:xfrm>
        </p:grpSpPr>
        <p:sp>
          <p:nvSpPr>
            <p:cNvPr id="48" name="object 48" descr=""/>
            <p:cNvSpPr/>
            <p:nvPr/>
          </p:nvSpPr>
          <p:spPr>
            <a:xfrm>
              <a:off x="10067923" y="18002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690804" y="761999"/>
                  </a:moveTo>
                  <a:lnTo>
                    <a:pt x="71197" y="761999"/>
                  </a:lnTo>
                  <a:lnTo>
                    <a:pt x="66241" y="761511"/>
                  </a:lnTo>
                  <a:lnTo>
                    <a:pt x="29706" y="746377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1" y="6857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0" y="3885"/>
                  </a:lnTo>
                  <a:lnTo>
                    <a:pt x="71197" y="0"/>
                  </a:lnTo>
                  <a:lnTo>
                    <a:pt x="690804" y="0"/>
                  </a:lnTo>
                  <a:lnTo>
                    <a:pt x="732294" y="15621"/>
                  </a:lnTo>
                  <a:lnTo>
                    <a:pt x="758115" y="51661"/>
                  </a:lnTo>
                  <a:lnTo>
                    <a:pt x="762001" y="71196"/>
                  </a:lnTo>
                  <a:lnTo>
                    <a:pt x="762001" y="690803"/>
                  </a:lnTo>
                  <a:lnTo>
                    <a:pt x="746378" y="732294"/>
                  </a:lnTo>
                  <a:lnTo>
                    <a:pt x="710339" y="758114"/>
                  </a:lnTo>
                  <a:lnTo>
                    <a:pt x="695758" y="761511"/>
                  </a:lnTo>
                  <a:lnTo>
                    <a:pt x="690804" y="761999"/>
                  </a:lnTo>
                  <a:close/>
                </a:path>
              </a:pathLst>
            </a:custGeom>
            <a:solidFill>
              <a:srgbClr val="004D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210799" y="1895474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7624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380999"/>
                  </a:lnTo>
                  <a:close/>
                </a:path>
              </a:pathLst>
            </a:custGeom>
            <a:solidFill>
              <a:srgbClr val="0078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258412" y="2324111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81000" y="95250"/>
                  </a:moveTo>
                  <a:lnTo>
                    <a:pt x="0" y="95250"/>
                  </a:lnTo>
                  <a:lnTo>
                    <a:pt x="0" y="152400"/>
                  </a:lnTo>
                  <a:lnTo>
                    <a:pt x="381000" y="152400"/>
                  </a:lnTo>
                  <a:lnTo>
                    <a:pt x="381000" y="95250"/>
                  </a:lnTo>
                  <a:close/>
                </a:path>
                <a:path w="381000" h="152400">
                  <a:moveTo>
                    <a:pt x="3810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381000" y="571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4623" y="2085974"/>
              <a:ext cx="76201" cy="7619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7973" y="2085974"/>
              <a:ext cx="76201" cy="7619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322" y="2085974"/>
              <a:ext cx="76201" cy="76199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9725024" y="1543049"/>
              <a:ext cx="457200" cy="257175"/>
            </a:xfrm>
            <a:custGeom>
              <a:avLst/>
              <a:gdLst/>
              <a:ahLst/>
              <a:cxnLst/>
              <a:rect l="l" t="t" r="r" b="b"/>
              <a:pathLst>
                <a:path w="457200" h="257175">
                  <a:moveTo>
                    <a:pt x="4571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257174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694464" y="2686685"/>
            <a:ext cx="151193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100"/>
              </a:spcBef>
            </a:pPr>
            <a:r>
              <a:rPr dirty="0" sz="900" spc="395">
                <a:solidFill>
                  <a:srgbClr val="FFFFFF"/>
                </a:solidFill>
                <a:latin typeface="Arial"/>
                <a:cs typeface="Arial"/>
              </a:rPr>
              <a:t>Бот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0">
                <a:solidFill>
                  <a:srgbClr val="FFFFFF"/>
                </a:solidFill>
                <a:latin typeface="Arial"/>
                <a:cs typeface="Arial"/>
              </a:rPr>
              <a:t>выполняет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команду </a:t>
            </a:r>
            <a:r>
              <a:rPr dirty="0" sz="900" spc="405">
                <a:solidFill>
                  <a:srgbClr val="FFFFFF"/>
                </a:solidFill>
                <a:latin typeface="Arial"/>
                <a:cs typeface="Arial"/>
              </a:rPr>
              <a:t>автоматически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808914" y="1587500"/>
            <a:ext cx="2921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423987" y="3662362"/>
            <a:ext cx="9344025" cy="1809750"/>
          </a:xfrm>
          <a:prstGeom prst="rect">
            <a:avLst/>
          </a:prstGeom>
          <a:solidFill>
            <a:srgbClr val="000000">
              <a:alpha val="79998"/>
            </a:srgbClr>
          </a:solidFill>
          <a:ln w="28574">
            <a:solidFill>
              <a:srgbClr val="E6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endParaRPr sz="105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tabLst>
                <a:tab pos="1133475" algn="l"/>
              </a:tabLst>
            </a:pPr>
            <a:r>
              <a:rPr dirty="0" sz="1300" spc="245">
                <a:solidFill>
                  <a:srgbClr val="E60000"/>
                </a:solidFill>
                <a:latin typeface="Arial"/>
                <a:cs typeface="Arial"/>
              </a:rPr>
              <a:t>Пример</a:t>
            </a:r>
            <a:r>
              <a:rPr dirty="0" sz="13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300" spc="250">
                <a:solidFill>
                  <a:srgbClr val="E60000"/>
                </a:solidFill>
                <a:latin typeface="Arial"/>
                <a:cs typeface="Arial"/>
              </a:rPr>
              <a:t>команды</a:t>
            </a:r>
            <a:r>
              <a:rPr dirty="0" sz="950" spc="250">
                <a:solidFill>
                  <a:srgbClr val="E60000"/>
                </a:solidFill>
                <a:latin typeface="UniversalMath1 BT"/>
                <a:cs typeface="UniversalMath1 BT"/>
              </a:rPr>
              <a:t></a:t>
            </a:r>
            <a:endParaRPr sz="950">
              <a:latin typeface="UniversalMath1 BT"/>
              <a:cs typeface="UniversalMath1 B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50">
              <a:latin typeface="UniversalMath1 BT"/>
              <a:cs typeface="UniversalMath1 BT"/>
            </a:endParaRPr>
          </a:p>
          <a:p>
            <a:pPr marL="200025">
              <a:lnSpc>
                <a:spcPct val="100000"/>
              </a:lnSpc>
              <a:tabLst>
                <a:tab pos="499745" algn="l"/>
                <a:tab pos="1433195" algn="l"/>
                <a:tab pos="2499995" algn="l"/>
                <a:tab pos="3833495" algn="l"/>
                <a:tab pos="4500245" algn="l"/>
                <a:tab pos="4900295" algn="l"/>
                <a:tab pos="5300345" algn="l"/>
                <a:tab pos="6367145" algn="l"/>
                <a:tab pos="6633845" algn="l"/>
                <a:tab pos="7433945" algn="l"/>
                <a:tab pos="7833995" algn="l"/>
              </a:tabLst>
            </a:pPr>
            <a:r>
              <a:rPr dirty="0" sz="1250">
                <a:solidFill>
                  <a:srgbClr val="FFA500"/>
                </a:solidFill>
                <a:latin typeface="Segoe UI Symbol"/>
                <a:cs typeface="Segoe UI Symbol"/>
              </a:rPr>
              <a:t>👤	</a:t>
            </a:r>
            <a:r>
              <a:rPr dirty="0" sz="1050" spc="455">
                <a:solidFill>
                  <a:srgbClr val="FFA500"/>
                </a:solidFill>
                <a:latin typeface="Arial"/>
                <a:cs typeface="Arial"/>
              </a:rPr>
              <a:t>Админ:</a:t>
            </a:r>
            <a:r>
              <a:rPr dirty="0" sz="1050">
                <a:solidFill>
                  <a:srgbClr val="FFA500"/>
                </a:solidFill>
                <a:latin typeface="Arial"/>
                <a:cs typeface="Arial"/>
              </a:rPr>
              <a:t>	</a:t>
            </a: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"Создай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донорский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40">
                <a:solidFill>
                  <a:srgbClr val="FFFFFF"/>
                </a:solidFill>
                <a:latin typeface="Arial"/>
                <a:cs typeface="Arial"/>
              </a:rPr>
              <a:t>день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декабря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365">
                <a:solidFill>
                  <a:srgbClr val="FFFFFF"/>
                </a:solidFill>
                <a:latin typeface="Arial"/>
                <a:cs typeface="Arial"/>
              </a:rPr>
              <a:t>ФМБА,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120</a:t>
            </a:r>
            <a:endParaRPr sz="1050">
              <a:latin typeface="Arial"/>
              <a:cs typeface="Arial"/>
            </a:endParaRPr>
          </a:p>
          <a:p>
            <a:pPr marL="200025">
              <a:lnSpc>
                <a:spcPct val="100000"/>
              </a:lnSpc>
              <a:spcBef>
                <a:spcPts val="275"/>
              </a:spcBef>
            </a:pPr>
            <a:r>
              <a:rPr dirty="0" sz="1050" spc="505">
                <a:solidFill>
                  <a:srgbClr val="FFFFFF"/>
                </a:solidFill>
                <a:latin typeface="Arial"/>
                <a:cs typeface="Arial"/>
              </a:rPr>
              <a:t>слотов"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50">
              <a:latin typeface="Arial"/>
              <a:cs typeface="Arial"/>
            </a:endParaRPr>
          </a:p>
          <a:p>
            <a:pPr marL="200025" marR="535305">
              <a:lnSpc>
                <a:spcPct val="118300"/>
              </a:lnSpc>
              <a:tabLst>
                <a:tab pos="1000125" algn="l"/>
                <a:tab pos="1166495" algn="l"/>
                <a:tab pos="1599565" algn="l"/>
                <a:tab pos="2200275" algn="l"/>
                <a:tab pos="2666365" algn="l"/>
                <a:tab pos="2733675" algn="l"/>
                <a:tab pos="4399915" algn="l"/>
                <a:tab pos="5733415" algn="l"/>
                <a:tab pos="6400165" algn="l"/>
                <a:tab pos="8000365" algn="l"/>
              </a:tabLst>
            </a:pPr>
            <a:r>
              <a:rPr dirty="0" sz="1250" spc="570">
                <a:solidFill>
                  <a:srgbClr val="4BAF4F"/>
                </a:solidFill>
                <a:latin typeface="Source Code Pro"/>
                <a:cs typeface="Source Code Pro"/>
              </a:rPr>
              <a:t>🤖</a:t>
            </a:r>
            <a:r>
              <a:rPr dirty="0" sz="1250" spc="300">
                <a:solidFill>
                  <a:srgbClr val="4BAF4F"/>
                </a:solidFill>
                <a:latin typeface="Source Code Pro"/>
                <a:cs typeface="Source Code Pro"/>
              </a:rPr>
              <a:t> </a:t>
            </a:r>
            <a:r>
              <a:rPr dirty="0" sz="1050" spc="515">
                <a:solidFill>
                  <a:srgbClr val="4BAF4F"/>
                </a:solidFill>
                <a:latin typeface="Arial"/>
                <a:cs typeface="Arial"/>
              </a:rPr>
              <a:t>Бот:</a:t>
            </a:r>
            <a:r>
              <a:rPr dirty="0" sz="1050">
                <a:solidFill>
                  <a:srgbClr val="4BAF4F"/>
                </a:solidFill>
                <a:latin typeface="Arial"/>
                <a:cs typeface="Arial"/>
              </a:rPr>
              <a:t>	</a:t>
            </a:r>
            <a:r>
              <a:rPr dirty="0" sz="1050" spc="335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z="1250" spc="335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dirty="0" sz="125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Создано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5">
                <a:solidFill>
                  <a:srgbClr val="FFFFFF"/>
                </a:solidFill>
                <a:latin typeface="Arial"/>
                <a:cs typeface="Arial"/>
              </a:rPr>
              <a:t>мероприятие: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5">
                <a:solidFill>
                  <a:srgbClr val="FFFFFF"/>
                </a:solidFill>
                <a:latin typeface="Arial"/>
                <a:cs typeface="Arial"/>
              </a:rPr>
              <a:t>Донорский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40">
                <a:solidFill>
                  <a:srgbClr val="FFFFFF"/>
                </a:solidFill>
                <a:latin typeface="Arial"/>
                <a:cs typeface="Arial"/>
              </a:rPr>
              <a:t>день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30">
                <a:solidFill>
                  <a:srgbClr val="FFFFFF"/>
                </a:solidFill>
                <a:latin typeface="Arial"/>
                <a:cs typeface="Arial"/>
              </a:rPr>
              <a:t>25.12.2025,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05">
                <a:solidFill>
                  <a:srgbClr val="FFFFFF"/>
                </a:solidFill>
                <a:latin typeface="Arial"/>
                <a:cs typeface="Arial"/>
              </a:rPr>
              <a:t>место: </a:t>
            </a:r>
            <a:r>
              <a:rPr dirty="0" sz="1050" spc="365">
                <a:solidFill>
                  <a:srgbClr val="FFFFFF"/>
                </a:solidFill>
                <a:latin typeface="Arial"/>
                <a:cs typeface="Arial"/>
              </a:rPr>
              <a:t>ФМБА,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80">
                <a:solidFill>
                  <a:srgbClr val="FFFFFF"/>
                </a:solidFill>
                <a:latin typeface="Arial"/>
                <a:cs typeface="Arial"/>
              </a:rPr>
              <a:t>доступно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120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1050" spc="505">
                <a:solidFill>
                  <a:srgbClr val="FFFFFF"/>
                </a:solidFill>
                <a:latin typeface="Arial"/>
                <a:cs typeface="Arial"/>
              </a:rPr>
              <a:t>слотов"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409699" y="6219824"/>
            <a:ext cx="4495800" cy="2095500"/>
            <a:chOff x="1409699" y="6219824"/>
            <a:chExt cx="4495800" cy="2095500"/>
          </a:xfrm>
        </p:grpSpPr>
        <p:sp>
          <p:nvSpPr>
            <p:cNvPr id="59" name="object 59" descr=""/>
            <p:cNvSpPr/>
            <p:nvPr/>
          </p:nvSpPr>
          <p:spPr>
            <a:xfrm>
              <a:off x="1428749" y="6238874"/>
              <a:ext cx="4457700" cy="2057400"/>
            </a:xfrm>
            <a:custGeom>
              <a:avLst/>
              <a:gdLst/>
              <a:ahLst/>
              <a:cxnLst/>
              <a:rect l="l" t="t" r="r" b="b"/>
              <a:pathLst>
                <a:path w="4457700" h="2057400">
                  <a:moveTo>
                    <a:pt x="0" y="0"/>
                  </a:moveTo>
                  <a:lnTo>
                    <a:pt x="4457699" y="0"/>
                  </a:lnTo>
                  <a:lnTo>
                    <a:pt x="4457699" y="2057399"/>
                  </a:lnTo>
                  <a:lnTo>
                    <a:pt x="0" y="2057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43037" y="6306400"/>
              <a:ext cx="4229100" cy="1828800"/>
            </a:xfrm>
            <a:custGeom>
              <a:avLst/>
              <a:gdLst/>
              <a:ahLst/>
              <a:cxnLst/>
              <a:rect l="l" t="t" r="r" b="b"/>
              <a:pathLst>
                <a:path w="4229100" h="1828800">
                  <a:moveTo>
                    <a:pt x="76200" y="1752600"/>
                  </a:moveTo>
                  <a:lnTo>
                    <a:pt x="0" y="1752600"/>
                  </a:lnTo>
                  <a:lnTo>
                    <a:pt x="0" y="1828800"/>
                  </a:lnTo>
                  <a:lnTo>
                    <a:pt x="76200" y="1828800"/>
                  </a:lnTo>
                  <a:lnTo>
                    <a:pt x="76200" y="1752600"/>
                  </a:lnTo>
                  <a:close/>
                </a:path>
                <a:path w="4229100" h="1828800">
                  <a:moveTo>
                    <a:pt x="4229100" y="0"/>
                  </a:moveTo>
                  <a:lnTo>
                    <a:pt x="4152900" y="0"/>
                  </a:lnTo>
                  <a:lnTo>
                    <a:pt x="4152900" y="76200"/>
                  </a:lnTo>
                  <a:lnTo>
                    <a:pt x="4229100" y="76200"/>
                  </a:lnTo>
                  <a:lnTo>
                    <a:pt x="42291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1633686" y="6454566"/>
            <a:ext cx="24130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//</a:t>
            </a:r>
            <a:r>
              <a:rPr dirty="0" sz="1100" spc="-114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40">
                <a:solidFill>
                  <a:srgbClr val="6A9954"/>
                </a:solidFill>
                <a:latin typeface="Lucida Console"/>
                <a:cs typeface="Lucida Console"/>
              </a:rPr>
              <a:t>donor_bot/services/voice.py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633686" y="6864391"/>
            <a:ext cx="3293110" cy="9779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r>
              <a:rPr dirty="0" sz="1100" spc="-35">
                <a:solidFill>
                  <a:srgbClr val="9CDBFE"/>
                </a:solidFill>
                <a:latin typeface="Lucida Console"/>
                <a:cs typeface="Lucida Console"/>
              </a:rPr>
              <a:t>SYSTEM_PROMPT</a:t>
            </a:r>
            <a:r>
              <a:rPr dirty="0" sz="1100" spc="-65">
                <a:solidFill>
                  <a:srgbClr val="9CDBFE"/>
                </a:solidFill>
                <a:latin typeface="Lucida Console"/>
                <a:cs typeface="Lucida Console"/>
              </a:rPr>
              <a:t> </a:t>
            </a:r>
            <a:r>
              <a:rPr dirty="0" sz="950" spc="6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dirty="0" sz="950" spc="3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100" spc="-25">
                <a:solidFill>
                  <a:srgbClr val="CD9078"/>
                </a:solidFill>
                <a:latin typeface="Courier New"/>
                <a:cs typeface="Courier New"/>
              </a:rPr>
              <a:t>"""</a:t>
            </a:r>
            <a:endParaRPr sz="1100">
              <a:latin typeface="Courier New"/>
              <a:cs typeface="Courier New"/>
            </a:endParaRPr>
          </a:p>
          <a:p>
            <a:pPr marR="5080">
              <a:lnSpc>
                <a:spcPct val="142000"/>
              </a:lnSpc>
            </a:pP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Ты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CD9078"/>
                </a:solidFill>
                <a:latin typeface="Courier New"/>
                <a:cs typeface="Courier New"/>
              </a:rPr>
              <a:t>—</a:t>
            </a:r>
            <a:r>
              <a:rPr dirty="0" sz="1100" spc="60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продвинутый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парсер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голосовых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CD9078"/>
                </a:solidFill>
                <a:latin typeface="Lucida Console"/>
                <a:cs typeface="Lucida Console"/>
              </a:rPr>
              <a:t>команд</a:t>
            </a:r>
            <a:r>
              <a:rPr dirty="0" sz="1100" spc="-10">
                <a:solidFill>
                  <a:srgbClr val="CD9078"/>
                </a:solidFill>
                <a:latin typeface="Courier New"/>
                <a:cs typeface="Courier New"/>
              </a:rPr>
              <a:t>.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Отвечай</a:t>
            </a:r>
            <a:r>
              <a:rPr dirty="0" sz="1000" spc="14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ТОЛЬКО</a:t>
            </a:r>
            <a:r>
              <a:rPr dirty="0" sz="1000" spc="14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CD9078"/>
                </a:solidFill>
                <a:latin typeface="Courier New"/>
                <a:cs typeface="Courier New"/>
              </a:rPr>
              <a:t>JSON.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Распознавай</a:t>
            </a:r>
            <a:r>
              <a:rPr dirty="0" sz="1000" spc="114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даты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в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любом</a:t>
            </a:r>
            <a:r>
              <a:rPr dirty="0" sz="1000" spc="120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CD9078"/>
                </a:solidFill>
                <a:latin typeface="Lucida Console"/>
                <a:cs typeface="Lucida Console"/>
              </a:rPr>
              <a:t>формате</a:t>
            </a:r>
            <a:r>
              <a:rPr dirty="0" sz="1100" spc="-10">
                <a:solidFill>
                  <a:srgbClr val="CD9078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633686" y="8121442"/>
            <a:ext cx="20129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00" spc="-35">
                <a:solidFill>
                  <a:srgbClr val="CD9078"/>
                </a:solidFill>
                <a:latin typeface="Courier New"/>
                <a:cs typeface="Courier New"/>
              </a:rPr>
              <a:t>--</a:t>
            </a:r>
            <a:r>
              <a:rPr dirty="0" sz="1100">
                <a:solidFill>
                  <a:srgbClr val="CD9078"/>
                </a:solidFill>
                <a:latin typeface="Courier New"/>
                <a:cs typeface="Courier New"/>
              </a:rPr>
              <a:t>-</a:t>
            </a:r>
            <a:r>
              <a:rPr dirty="0" sz="1100" spc="60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ДОСТУПНЫЕ</a:t>
            </a:r>
            <a:r>
              <a:rPr dirty="0" sz="1000" spc="125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CD9078"/>
                </a:solidFill>
                <a:latin typeface="Lucida Console"/>
                <a:cs typeface="Lucida Console"/>
              </a:rPr>
              <a:t>КОМАНДЫ</a:t>
            </a:r>
            <a:r>
              <a:rPr dirty="0" sz="1000" spc="125">
                <a:solidFill>
                  <a:srgbClr val="CD9078"/>
                </a:solidFill>
                <a:latin typeface="Lucida Console"/>
                <a:cs typeface="Lucida Console"/>
              </a:rPr>
              <a:t> </a:t>
            </a:r>
            <a:r>
              <a:rPr dirty="0" sz="1100" spc="-35">
                <a:solidFill>
                  <a:srgbClr val="CD9078"/>
                </a:solidFill>
                <a:latin typeface="Courier New"/>
                <a:cs typeface="Courier New"/>
              </a:rPr>
              <a:t>--</a:t>
            </a:r>
            <a:r>
              <a:rPr dirty="0" sz="1100" spc="-50">
                <a:solidFill>
                  <a:srgbClr val="CD9078"/>
                </a:solidFill>
                <a:latin typeface="Courier New"/>
                <a:cs typeface="Courier New"/>
              </a:rPr>
              <a:t>-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6286499" y="6219824"/>
            <a:ext cx="4495800" cy="2095500"/>
            <a:chOff x="6286499" y="6219824"/>
            <a:chExt cx="4495800" cy="2095500"/>
          </a:xfrm>
        </p:grpSpPr>
        <p:sp>
          <p:nvSpPr>
            <p:cNvPr id="65" name="object 65" descr=""/>
            <p:cNvSpPr/>
            <p:nvPr/>
          </p:nvSpPr>
          <p:spPr>
            <a:xfrm>
              <a:off x="6305549" y="6238874"/>
              <a:ext cx="4457700" cy="2057400"/>
            </a:xfrm>
            <a:custGeom>
              <a:avLst/>
              <a:gdLst/>
              <a:ahLst/>
              <a:cxnLst/>
              <a:rect l="l" t="t" r="r" b="b"/>
              <a:pathLst>
                <a:path w="4457700" h="2057400">
                  <a:moveTo>
                    <a:pt x="0" y="0"/>
                  </a:moveTo>
                  <a:lnTo>
                    <a:pt x="4457699" y="0"/>
                  </a:lnTo>
                  <a:lnTo>
                    <a:pt x="4457699" y="2057399"/>
                  </a:lnTo>
                  <a:lnTo>
                    <a:pt x="0" y="2057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419837" y="6306400"/>
              <a:ext cx="4229100" cy="1828800"/>
            </a:xfrm>
            <a:custGeom>
              <a:avLst/>
              <a:gdLst/>
              <a:ahLst/>
              <a:cxnLst/>
              <a:rect l="l" t="t" r="r" b="b"/>
              <a:pathLst>
                <a:path w="4229100" h="1828800">
                  <a:moveTo>
                    <a:pt x="76200" y="1752600"/>
                  </a:moveTo>
                  <a:lnTo>
                    <a:pt x="0" y="1752600"/>
                  </a:lnTo>
                  <a:lnTo>
                    <a:pt x="0" y="1828800"/>
                  </a:lnTo>
                  <a:lnTo>
                    <a:pt x="76200" y="1828800"/>
                  </a:lnTo>
                  <a:lnTo>
                    <a:pt x="76200" y="1752600"/>
                  </a:lnTo>
                  <a:close/>
                </a:path>
                <a:path w="4229100" h="1828800">
                  <a:moveTo>
                    <a:pt x="4229100" y="0"/>
                  </a:moveTo>
                  <a:lnTo>
                    <a:pt x="4152900" y="0"/>
                  </a:lnTo>
                  <a:lnTo>
                    <a:pt x="4152900" y="76200"/>
                  </a:lnTo>
                  <a:lnTo>
                    <a:pt x="4229100" y="76200"/>
                  </a:lnTo>
                  <a:lnTo>
                    <a:pt x="422910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6499423" y="6454566"/>
            <a:ext cx="298577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//</a:t>
            </a:r>
            <a:r>
              <a:rPr dirty="0" sz="1100" spc="5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Гибридная</a:t>
            </a:r>
            <a:r>
              <a:rPr dirty="0" sz="1000" spc="12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система</a:t>
            </a:r>
            <a:r>
              <a:rPr dirty="0" sz="1000" spc="114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обработки</a:t>
            </a:r>
            <a:r>
              <a:rPr dirty="0" sz="1000" spc="12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6A9954"/>
                </a:solidFill>
                <a:latin typeface="Lucida Console"/>
                <a:cs typeface="Lucida Console"/>
              </a:rPr>
              <a:t>команд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499423" y="6930817"/>
            <a:ext cx="34664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0">
                <a:solidFill>
                  <a:srgbClr val="569CD5"/>
                </a:solidFill>
                <a:latin typeface="Lucida Console"/>
                <a:cs typeface="Lucida Console"/>
              </a:rPr>
              <a:t>async</a:t>
            </a:r>
            <a:r>
              <a:rPr dirty="0" sz="1100" spc="-114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69CD5"/>
                </a:solidFill>
                <a:latin typeface="Lucida Console"/>
                <a:cs typeface="Lucida Console"/>
              </a:rPr>
              <a:t>def</a:t>
            </a:r>
            <a:r>
              <a:rPr dirty="0" sz="1100" spc="-110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35">
                <a:solidFill>
                  <a:srgbClr val="DBDBAA"/>
                </a:solidFill>
                <a:latin typeface="Lucida Console"/>
                <a:cs typeface="Lucida Console"/>
              </a:rPr>
              <a:t>process_voice_command</a:t>
            </a:r>
            <a:r>
              <a:rPr dirty="0" sz="1000" spc="-35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dirty="0" sz="1100" spc="-35">
                <a:solidFill>
                  <a:srgbClr val="9CDBFE"/>
                </a:solidFill>
                <a:latin typeface="Lucida Console"/>
                <a:cs typeface="Lucida Console"/>
              </a:rPr>
              <a:t>text</a:t>
            </a:r>
            <a:r>
              <a:rPr dirty="0" sz="1000" spc="-35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r>
              <a:rPr dirty="0" sz="10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4EC8B0"/>
                </a:solidFill>
                <a:latin typeface="Courier New"/>
                <a:cs typeface="Courier New"/>
              </a:rPr>
              <a:t>str</a:t>
            </a:r>
            <a:r>
              <a:rPr dirty="0" sz="1000" spc="-20">
                <a:solidFill>
                  <a:srgbClr val="FFFFFF"/>
                </a:solidFill>
                <a:latin typeface="Lucida Console"/>
                <a:cs typeface="Lucida Console"/>
              </a:rPr>
              <a:t>):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499423" y="7168942"/>
            <a:ext cx="25857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#</a:t>
            </a:r>
            <a:r>
              <a:rPr dirty="0" sz="1100" spc="-13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1)</a:t>
            </a:r>
            <a:r>
              <a:rPr dirty="0" sz="1100" spc="-13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LLM</a:t>
            </a:r>
            <a:r>
              <a:rPr dirty="0" sz="1100" spc="-13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6A9954"/>
                </a:solidFill>
                <a:latin typeface="Lucida Console"/>
                <a:cs typeface="Lucida Console"/>
              </a:rPr>
              <a:t>intent</a:t>
            </a:r>
            <a:r>
              <a:rPr dirty="0" sz="1100" spc="-13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(if</a:t>
            </a:r>
            <a:r>
              <a:rPr dirty="0" sz="1100" spc="-13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key</a:t>
            </a:r>
            <a:r>
              <a:rPr dirty="0" sz="1100" spc="-13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6A9954"/>
                </a:solidFill>
                <a:latin typeface="Lucida Console"/>
                <a:cs typeface="Lucida Console"/>
              </a:rPr>
              <a:t>present)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499423" y="7407067"/>
            <a:ext cx="250634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9CDBFE"/>
                </a:solidFill>
                <a:latin typeface="Lucida Console"/>
                <a:cs typeface="Lucida Console"/>
              </a:rPr>
              <a:t>intent</a:t>
            </a:r>
            <a:r>
              <a:rPr dirty="0" sz="1100" spc="-95">
                <a:solidFill>
                  <a:srgbClr val="9CDBFE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1000" spc="-3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569CD5"/>
                </a:solidFill>
                <a:latin typeface="Lucida Console"/>
                <a:cs typeface="Lucida Console"/>
              </a:rPr>
              <a:t>await</a:t>
            </a:r>
            <a:r>
              <a:rPr dirty="0" sz="1100" spc="-90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DBDBAA"/>
                </a:solidFill>
                <a:latin typeface="Lucida Console"/>
                <a:cs typeface="Lucida Console"/>
              </a:rPr>
              <a:t>llm_intent</a:t>
            </a:r>
            <a:r>
              <a:rPr dirty="0" sz="1000" spc="-20">
                <a:solidFill>
                  <a:srgbClr val="FFFFFF"/>
                </a:solidFill>
                <a:latin typeface="Lucida Console"/>
                <a:cs typeface="Lucida Console"/>
              </a:rPr>
              <a:t>(</a:t>
            </a:r>
            <a:r>
              <a:rPr dirty="0" sz="1100" spc="-20">
                <a:solidFill>
                  <a:srgbClr val="9CDBFE"/>
                </a:solidFill>
                <a:latin typeface="Lucida Console"/>
                <a:cs typeface="Lucida Console"/>
              </a:rPr>
              <a:t>text</a:t>
            </a:r>
            <a:r>
              <a:rPr dirty="0" sz="1000" spc="-2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499423" y="7578766"/>
            <a:ext cx="3065780" cy="5016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100">
                <a:solidFill>
                  <a:srgbClr val="569CD5"/>
                </a:solidFill>
                <a:latin typeface="Lucida Console"/>
                <a:cs typeface="Lucida Console"/>
              </a:rPr>
              <a:t>if</a:t>
            </a:r>
            <a:r>
              <a:rPr dirty="0" sz="1100" spc="-120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9CDBFE"/>
                </a:solidFill>
                <a:latin typeface="Lucida Console"/>
                <a:cs typeface="Lucida Console"/>
              </a:rPr>
              <a:t>intent</a:t>
            </a:r>
            <a:r>
              <a:rPr dirty="0" sz="1100" spc="-120">
                <a:solidFill>
                  <a:srgbClr val="9CDBFE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569CD5"/>
                </a:solidFill>
                <a:latin typeface="Lucida Console"/>
                <a:cs typeface="Lucida Console"/>
              </a:rPr>
              <a:t>and</a:t>
            </a:r>
            <a:r>
              <a:rPr dirty="0" sz="1100" spc="-120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CD9078"/>
                </a:solidFill>
                <a:latin typeface="Courier New"/>
                <a:cs typeface="Courier New"/>
              </a:rPr>
              <a:t>"action"</a:t>
            </a:r>
            <a:r>
              <a:rPr dirty="0" sz="1100" spc="-114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569CD5"/>
                </a:solidFill>
                <a:latin typeface="Lucida Console"/>
                <a:cs typeface="Lucida Console"/>
              </a:rPr>
              <a:t>in</a:t>
            </a:r>
            <a:r>
              <a:rPr dirty="0" sz="1100" spc="-114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9CDBFE"/>
                </a:solidFill>
                <a:latin typeface="Lucida Console"/>
                <a:cs typeface="Lucida Console"/>
              </a:rPr>
              <a:t>intent</a:t>
            </a:r>
            <a:r>
              <a:rPr dirty="0" sz="1000" spc="-1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6A9954"/>
                </a:solidFill>
                <a:latin typeface="Lucida Console"/>
                <a:cs typeface="Lucida Console"/>
              </a:rPr>
              <a:t>#</a:t>
            </a:r>
            <a:r>
              <a:rPr dirty="0" sz="1100" spc="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Запуск</a:t>
            </a:r>
            <a:r>
              <a:rPr dirty="0" sz="1000" spc="6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обработчика</a:t>
            </a:r>
            <a:r>
              <a:rPr dirty="0" sz="1000" spc="6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по</a:t>
            </a:r>
            <a:r>
              <a:rPr dirty="0" sz="1000" spc="70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6A9954"/>
                </a:solidFill>
                <a:latin typeface="Lucida Console"/>
                <a:cs typeface="Lucida Console"/>
              </a:rPr>
              <a:t>action</a:t>
            </a:r>
            <a:r>
              <a:rPr dirty="0" sz="1100" spc="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6A9954"/>
                </a:solidFill>
                <a:latin typeface="Lucida Console"/>
                <a:cs typeface="Lucida Console"/>
              </a:rPr>
              <a:t>из</a:t>
            </a:r>
            <a:r>
              <a:rPr dirty="0" sz="1000" spc="65">
                <a:solidFill>
                  <a:srgbClr val="6A9954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6A9954"/>
                </a:solidFill>
                <a:latin typeface="Lucida Console"/>
                <a:cs typeface="Lucida Console"/>
              </a:rPr>
              <a:t>JSON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499423" y="8121442"/>
            <a:ext cx="274637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569CD5"/>
                </a:solidFill>
                <a:latin typeface="Lucida Console"/>
                <a:cs typeface="Lucida Console"/>
              </a:rPr>
              <a:t>return</a:t>
            </a:r>
            <a:r>
              <a:rPr dirty="0" sz="1100" spc="-125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569CD5"/>
                </a:solidFill>
                <a:latin typeface="Lucida Console"/>
                <a:cs typeface="Lucida Console"/>
              </a:rPr>
              <a:t>await</a:t>
            </a:r>
            <a:r>
              <a:rPr dirty="0" sz="1100" spc="-120">
                <a:solidFill>
                  <a:srgbClr val="569CD5"/>
                </a:solidFill>
                <a:latin typeface="Lucida Console"/>
                <a:cs typeface="Lucida Console"/>
              </a:rPr>
              <a:t> </a:t>
            </a:r>
            <a:r>
              <a:rPr dirty="0" sz="1100" spc="-30">
                <a:solidFill>
                  <a:srgbClr val="9CDBFE"/>
                </a:solidFill>
                <a:latin typeface="Lucida Console"/>
                <a:cs typeface="Lucida Console"/>
              </a:rPr>
              <a:t>handler</a:t>
            </a:r>
            <a:r>
              <a:rPr dirty="0" sz="1100" spc="-120">
                <a:solidFill>
                  <a:srgbClr val="9CDBFE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9CDBFE"/>
                </a:solidFill>
                <a:latin typeface="Lucida Console"/>
                <a:cs typeface="Lucida Console"/>
              </a:rPr>
              <a:t>map</a:t>
            </a:r>
            <a:r>
              <a:rPr dirty="0" sz="1000" spc="-10">
                <a:solidFill>
                  <a:srgbClr val="FFFFFF"/>
                </a:solidFill>
                <a:latin typeface="Lucida Console"/>
                <a:cs typeface="Lucida Console"/>
              </a:rPr>
              <a:t>[</a:t>
            </a:r>
            <a:r>
              <a:rPr dirty="0" sz="1100" spc="-10">
                <a:solidFill>
                  <a:srgbClr val="9CDBFE"/>
                </a:solidFill>
                <a:latin typeface="Lucida Console"/>
                <a:cs typeface="Lucida Console"/>
              </a:rPr>
              <a:t>action</a:t>
            </a:r>
            <a:r>
              <a:rPr dirty="0" sz="1000" spc="-10">
                <a:solidFill>
                  <a:srgbClr val="FFFFFF"/>
                </a:solidFill>
                <a:latin typeface="Lucida Console"/>
                <a:cs typeface="Lucida Console"/>
              </a:rPr>
              <a:t>]()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409699" y="5772149"/>
            <a:ext cx="2362200" cy="45720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5240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200"/>
              </a:spcBef>
              <a:tabLst>
                <a:tab pos="795020" algn="l"/>
              </a:tabLst>
            </a:pPr>
            <a:r>
              <a:rPr dirty="0" sz="1200" spc="395">
                <a:solidFill>
                  <a:srgbClr val="FFFFFF"/>
                </a:solidFill>
                <a:latin typeface="Arial"/>
                <a:cs typeface="Arial"/>
              </a:rPr>
              <a:t>LLM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375">
                <a:solidFill>
                  <a:srgbClr val="FFFFFF"/>
                </a:solidFill>
                <a:latin typeface="Arial"/>
                <a:cs typeface="Arial"/>
              </a:rPr>
              <a:t>ОБРАБОТКА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286499" y="5772149"/>
            <a:ext cx="2971800" cy="45720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524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200"/>
              </a:spcBef>
              <a:tabLst>
                <a:tab pos="1558925" algn="l"/>
                <a:tab pos="2016125" algn="l"/>
              </a:tabLst>
            </a:pPr>
            <a:r>
              <a:rPr dirty="0" sz="1200" spc="420">
                <a:solidFill>
                  <a:srgbClr val="FFFFFF"/>
                </a:solidFill>
                <a:latin typeface="Arial"/>
                <a:cs typeface="Arial"/>
              </a:rPr>
              <a:t>FALLBACK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REGEX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2408200" y="278308"/>
            <a:ext cx="7376159" cy="3784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88085" algn="l"/>
                <a:tab pos="3834129" algn="l"/>
              </a:tabLst>
            </a:pPr>
            <a:r>
              <a:rPr dirty="0" sz="2300" spc="1075"/>
              <a:t>Как</a:t>
            </a:r>
            <a:r>
              <a:rPr dirty="0" sz="2300"/>
              <a:t>	</a:t>
            </a:r>
            <a:r>
              <a:rPr dirty="0" sz="2300" spc="1075"/>
              <a:t>работает</a:t>
            </a:r>
            <a:r>
              <a:rPr dirty="0" sz="2300"/>
              <a:t>	</a:t>
            </a:r>
            <a:r>
              <a:rPr dirty="0" sz="2300" spc="1330"/>
              <a:t>AI-</a:t>
            </a:r>
            <a:r>
              <a:rPr dirty="0" sz="2300" spc="1115"/>
              <a:t>ассистент</a:t>
            </a:r>
            <a:endParaRPr sz="2300"/>
          </a:p>
        </p:txBody>
      </p:sp>
      <p:sp>
        <p:nvSpPr>
          <p:cNvPr id="76" name="object 76" descr=""/>
          <p:cNvSpPr txBox="1"/>
          <p:nvPr/>
        </p:nvSpPr>
        <p:spPr>
          <a:xfrm>
            <a:off x="2501751" y="873125"/>
            <a:ext cx="71888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2298065" algn="l"/>
                <a:tab pos="2755265" algn="l"/>
                <a:tab pos="4279265" algn="l"/>
                <a:tab pos="5498465" algn="l"/>
                <a:tab pos="5955665" algn="l"/>
              </a:tabLst>
            </a:pPr>
            <a:r>
              <a:rPr dirty="0" sz="1200" spc="450">
                <a:solidFill>
                  <a:srgbClr val="E60000"/>
                </a:solidFill>
                <a:latin typeface="Arial"/>
                <a:cs typeface="Arial"/>
              </a:rPr>
              <a:t>Полный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40">
                <a:solidFill>
                  <a:srgbClr val="E60000"/>
                </a:solidFill>
                <a:latin typeface="Arial"/>
                <a:cs typeface="Arial"/>
              </a:rPr>
              <a:t>процесс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65">
                <a:solidFill>
                  <a:srgbClr val="E60000"/>
                </a:solidFill>
                <a:latin typeface="Arial"/>
                <a:cs typeface="Arial"/>
              </a:rPr>
              <a:t>от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55">
                <a:solidFill>
                  <a:srgbClr val="E60000"/>
                </a:solidFill>
                <a:latin typeface="Arial"/>
                <a:cs typeface="Arial"/>
              </a:rPr>
              <a:t>голосовой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84">
                <a:solidFill>
                  <a:srgbClr val="E60000"/>
                </a:solidFill>
                <a:latin typeface="Arial"/>
                <a:cs typeface="Arial"/>
              </a:rPr>
              <a:t>команды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90">
                <a:solidFill>
                  <a:srgbClr val="E60000"/>
                </a:solidFill>
                <a:latin typeface="Arial"/>
                <a:cs typeface="Arial"/>
              </a:rPr>
              <a:t>до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40">
                <a:solidFill>
                  <a:srgbClr val="E60000"/>
                </a:solidFill>
                <a:latin typeface="Arial"/>
                <a:cs typeface="Arial"/>
              </a:rPr>
              <a:t>действия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9524999" y="7800975"/>
            <a:ext cx="2476500" cy="323850"/>
            <a:chOff x="9524999" y="7800975"/>
            <a:chExt cx="2476500" cy="323850"/>
          </a:xfrm>
        </p:grpSpPr>
        <p:sp>
          <p:nvSpPr>
            <p:cNvPr id="78" name="object 78" descr=""/>
            <p:cNvSpPr/>
            <p:nvPr/>
          </p:nvSpPr>
          <p:spPr>
            <a:xfrm>
              <a:off x="9524999" y="7800975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39299" y="7896224"/>
              <a:ext cx="133349" cy="133349"/>
            </a:xfrm>
            <a:prstGeom prst="rect">
              <a:avLst/>
            </a:prstGeom>
          </p:spPr>
        </p:pic>
      </p:grpSp>
      <p:sp>
        <p:nvSpPr>
          <p:cNvPr id="80" name="object 80" descr=""/>
          <p:cNvSpPr txBox="1"/>
          <p:nvPr/>
        </p:nvSpPr>
        <p:spPr>
          <a:xfrm>
            <a:off x="9816950" y="7893050"/>
            <a:ext cx="2083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3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40">
                <a:solidFill>
                  <a:srgbClr val="FFFFFF"/>
                </a:solidFill>
                <a:latin typeface="Arial"/>
                <a:cs typeface="Arial"/>
              </a:rPr>
              <a:t>fiith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385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9" y="4762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397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52499" y="2857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8456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857499" y="3809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999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210799" y="952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976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163299" y="2857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9026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210799" y="47624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742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809999" y="5714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E60000">
              <a:alpha val="4542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845107" y="749607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29452"/>
                </a:moveTo>
                <a:lnTo>
                  <a:pt x="90582" y="0"/>
                </a:lnTo>
                <a:lnTo>
                  <a:pt x="120034" y="90582"/>
                </a:lnTo>
                <a:lnTo>
                  <a:pt x="29452" y="120034"/>
                </a:lnTo>
                <a:lnTo>
                  <a:pt x="0" y="29452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648569" y="188557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60729"/>
                </a:moveTo>
                <a:lnTo>
                  <a:pt x="73378" y="0"/>
                </a:lnTo>
                <a:lnTo>
                  <a:pt x="134108" y="73378"/>
                </a:lnTo>
                <a:lnTo>
                  <a:pt x="60729" y="134108"/>
                </a:lnTo>
                <a:lnTo>
                  <a:pt x="0" y="6072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11701" y="4269201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83477"/>
                </a:moveTo>
                <a:lnTo>
                  <a:pt x="45869" y="0"/>
                </a:lnTo>
                <a:lnTo>
                  <a:pt x="129347" y="45869"/>
                </a:lnTo>
                <a:lnTo>
                  <a:pt x="83477" y="129347"/>
                </a:lnTo>
                <a:lnTo>
                  <a:pt x="0" y="83477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233664" y="523316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94501"/>
                </a:moveTo>
                <a:lnTo>
                  <a:pt x="11918" y="0"/>
                </a:lnTo>
                <a:lnTo>
                  <a:pt x="106419" y="11918"/>
                </a:lnTo>
                <a:lnTo>
                  <a:pt x="94501" y="106419"/>
                </a:lnTo>
                <a:lnTo>
                  <a:pt x="0" y="94501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771524" y="1371599"/>
            <a:ext cx="10648950" cy="1104900"/>
            <a:chOff x="771524" y="1371599"/>
            <a:chExt cx="10648950" cy="1104900"/>
          </a:xfrm>
        </p:grpSpPr>
        <p:sp>
          <p:nvSpPr>
            <p:cNvPr id="14" name="object 14" descr=""/>
            <p:cNvSpPr/>
            <p:nvPr/>
          </p:nvSpPr>
          <p:spPr>
            <a:xfrm>
              <a:off x="771524" y="1371599"/>
              <a:ext cx="10648950" cy="857250"/>
            </a:xfrm>
            <a:custGeom>
              <a:avLst/>
              <a:gdLst/>
              <a:ahLst/>
              <a:cxnLst/>
              <a:rect l="l" t="t" r="r" b="b"/>
              <a:pathLst>
                <a:path w="10648950" h="857250">
                  <a:moveTo>
                    <a:pt x="106489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0648949" y="0"/>
                  </a:lnTo>
                  <a:lnTo>
                    <a:pt x="10648949" y="85724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90574" y="1390649"/>
              <a:ext cx="10610850" cy="819150"/>
            </a:xfrm>
            <a:custGeom>
              <a:avLst/>
              <a:gdLst/>
              <a:ahLst/>
              <a:cxnLst/>
              <a:rect l="l" t="t" r="r" b="b"/>
              <a:pathLst>
                <a:path w="10610850" h="819150">
                  <a:moveTo>
                    <a:pt x="0" y="0"/>
                  </a:moveTo>
                  <a:lnTo>
                    <a:pt x="10610849" y="0"/>
                  </a:lnTo>
                  <a:lnTo>
                    <a:pt x="10610849" y="819149"/>
                  </a:lnTo>
                  <a:lnTo>
                    <a:pt x="0" y="8191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67424" y="2190749"/>
              <a:ext cx="57150" cy="285750"/>
            </a:xfrm>
            <a:custGeom>
              <a:avLst/>
              <a:gdLst/>
              <a:ahLst/>
              <a:cxnLst/>
              <a:rect l="l" t="t" r="r" b="b"/>
              <a:pathLst>
                <a:path w="57150" h="285750">
                  <a:moveTo>
                    <a:pt x="571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8574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57874" y="1381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2BA5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50" y="1579721"/>
              <a:ext cx="120014" cy="13477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683185" y="1952528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730810" y="1987453"/>
            <a:ext cx="8509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60">
                <a:solidFill>
                  <a:srgbClr val="FFFFFF"/>
                </a:solidFill>
                <a:latin typeface="Arial"/>
                <a:cs typeface="Arial"/>
              </a:rPr>
              <a:t>TELEGRAM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00124" y="1219200"/>
            <a:ext cx="1200150" cy="3238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8572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675"/>
              </a:spcBef>
            </a:pPr>
            <a:r>
              <a:rPr dirty="0" sz="1200" spc="395">
                <a:solidFill>
                  <a:srgbClr val="FFFFFF"/>
                </a:solidFill>
                <a:latin typeface="Arial"/>
                <a:cs typeface="Arial"/>
              </a:rPr>
              <a:t>КЛИЕНТ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867774" y="2105024"/>
            <a:ext cx="2324100" cy="238125"/>
            <a:chOff x="8867774" y="2105024"/>
            <a:chExt cx="2324100" cy="238125"/>
          </a:xfrm>
        </p:grpSpPr>
        <p:sp>
          <p:nvSpPr>
            <p:cNvPr id="23" name="object 23" descr=""/>
            <p:cNvSpPr/>
            <p:nvPr/>
          </p:nvSpPr>
          <p:spPr>
            <a:xfrm>
              <a:off x="8867774" y="2105024"/>
              <a:ext cx="2324100" cy="238125"/>
            </a:xfrm>
            <a:custGeom>
              <a:avLst/>
              <a:gdLst/>
              <a:ahLst/>
              <a:cxnLst/>
              <a:rect l="l" t="t" r="r" b="b"/>
              <a:pathLst>
                <a:path w="2324100" h="238125">
                  <a:moveTo>
                    <a:pt x="23240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324099" y="0"/>
                  </a:lnTo>
                  <a:lnTo>
                    <a:pt x="2324099" y="238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877299" y="2114549"/>
              <a:ext cx="2305050" cy="219075"/>
            </a:xfrm>
            <a:custGeom>
              <a:avLst/>
              <a:gdLst/>
              <a:ahLst/>
              <a:cxnLst/>
              <a:rect l="l" t="t" r="r" b="b"/>
              <a:pathLst>
                <a:path w="2305050" h="219075">
                  <a:moveTo>
                    <a:pt x="0" y="0"/>
                  </a:moveTo>
                  <a:lnTo>
                    <a:pt x="2305049" y="0"/>
                  </a:lnTo>
                  <a:lnTo>
                    <a:pt x="2305049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886824" y="2159000"/>
            <a:ext cx="22860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 sz="750" spc="310">
                <a:solidFill>
                  <a:srgbClr val="E60000"/>
                </a:solidFill>
                <a:latin typeface="Arial"/>
                <a:cs typeface="Arial"/>
              </a:rPr>
              <a:t>Интерфейс</a:t>
            </a:r>
            <a:r>
              <a:rPr dirty="0" sz="750" spc="165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335">
                <a:solidFill>
                  <a:srgbClr val="E60000"/>
                </a:solidFill>
                <a:latin typeface="Arial"/>
                <a:cs typeface="Arial"/>
              </a:rPr>
              <a:t>пользователя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771524" y="2143124"/>
            <a:ext cx="10648950" cy="1476375"/>
            <a:chOff x="771524" y="2143124"/>
            <a:chExt cx="10648950" cy="1476375"/>
          </a:xfrm>
        </p:grpSpPr>
        <p:sp>
          <p:nvSpPr>
            <p:cNvPr id="27" name="object 27" descr=""/>
            <p:cNvSpPr/>
            <p:nvPr/>
          </p:nvSpPr>
          <p:spPr>
            <a:xfrm>
              <a:off x="11100047" y="21431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95249" y="76199"/>
                  </a:moveTo>
                  <a:lnTo>
                    <a:pt x="0" y="0"/>
                  </a:lnTo>
                  <a:lnTo>
                    <a:pt x="187076" y="0"/>
                  </a:lnTo>
                  <a:lnTo>
                    <a:pt x="187076" y="2738"/>
                  </a:lnTo>
                  <a:lnTo>
                    <a:pt x="95249" y="76199"/>
                  </a:lnTo>
                  <a:close/>
                </a:path>
              </a:pathLst>
            </a:custGeom>
            <a:solidFill>
              <a:srgbClr val="E60000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71524" y="2514599"/>
              <a:ext cx="10648950" cy="857250"/>
            </a:xfrm>
            <a:custGeom>
              <a:avLst/>
              <a:gdLst/>
              <a:ahLst/>
              <a:cxnLst/>
              <a:rect l="l" t="t" r="r" b="b"/>
              <a:pathLst>
                <a:path w="10648950" h="857250">
                  <a:moveTo>
                    <a:pt x="106489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0648949" y="0"/>
                  </a:lnTo>
                  <a:lnTo>
                    <a:pt x="10648949" y="85724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90574" y="2533649"/>
              <a:ext cx="10610850" cy="819150"/>
            </a:xfrm>
            <a:custGeom>
              <a:avLst/>
              <a:gdLst/>
              <a:ahLst/>
              <a:cxnLst/>
              <a:rect l="l" t="t" r="r" b="b"/>
              <a:pathLst>
                <a:path w="10610850" h="819150">
                  <a:moveTo>
                    <a:pt x="0" y="0"/>
                  </a:moveTo>
                  <a:lnTo>
                    <a:pt x="10610849" y="0"/>
                  </a:lnTo>
                  <a:lnTo>
                    <a:pt x="10610849" y="819149"/>
                  </a:lnTo>
                  <a:lnTo>
                    <a:pt x="0" y="8191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067412" y="2266949"/>
              <a:ext cx="57150" cy="1352550"/>
            </a:xfrm>
            <a:custGeom>
              <a:avLst/>
              <a:gdLst/>
              <a:ahLst/>
              <a:cxnLst/>
              <a:rect l="l" t="t" r="r" b="b"/>
              <a:pathLst>
                <a:path w="57150" h="1352550">
                  <a:moveTo>
                    <a:pt x="57150" y="1066800"/>
                  </a:moveTo>
                  <a:lnTo>
                    <a:pt x="0" y="1066800"/>
                  </a:lnTo>
                  <a:lnTo>
                    <a:pt x="0" y="1352550"/>
                  </a:lnTo>
                  <a:lnTo>
                    <a:pt x="57150" y="1352550"/>
                  </a:lnTo>
                  <a:lnTo>
                    <a:pt x="57150" y="1066800"/>
                  </a:lnTo>
                  <a:close/>
                </a:path>
                <a:path w="57150" h="1352550">
                  <a:moveTo>
                    <a:pt x="5715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57150" y="2857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028824" y="2524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095487" y="2628899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3429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42900" y="266700"/>
                  </a:lnTo>
                  <a:lnTo>
                    <a:pt x="342900" y="228600"/>
                  </a:lnTo>
                  <a:close/>
                </a:path>
                <a:path w="342900" h="266700">
                  <a:moveTo>
                    <a:pt x="342900" y="114300"/>
                  </a:moveTo>
                  <a:lnTo>
                    <a:pt x="0" y="114300"/>
                  </a:lnTo>
                  <a:lnTo>
                    <a:pt x="0" y="152400"/>
                  </a:lnTo>
                  <a:lnTo>
                    <a:pt x="342900" y="152400"/>
                  </a:lnTo>
                  <a:lnTo>
                    <a:pt x="342900" y="114300"/>
                  </a:lnTo>
                  <a:close/>
                </a:path>
                <a:path w="342900" h="266700">
                  <a:moveTo>
                    <a:pt x="3429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2900" y="381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885949" y="3143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925339" y="3178175"/>
            <a:ext cx="9683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0">
                <a:solidFill>
                  <a:srgbClr val="FFFFFF"/>
                </a:solidFill>
                <a:latin typeface="Arial"/>
                <a:cs typeface="Arial"/>
              </a:rPr>
              <a:t>COMMON.PY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438650" y="2524124"/>
            <a:ext cx="762000" cy="838200"/>
            <a:chOff x="4438650" y="2524124"/>
            <a:chExt cx="762000" cy="838200"/>
          </a:xfrm>
        </p:grpSpPr>
        <p:sp>
          <p:nvSpPr>
            <p:cNvPr id="36" name="object 36" descr=""/>
            <p:cNvSpPr/>
            <p:nvPr/>
          </p:nvSpPr>
          <p:spPr>
            <a:xfrm>
              <a:off x="4581524" y="2524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FF57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648187" y="2628899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3429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42900" y="266700"/>
                  </a:lnTo>
                  <a:lnTo>
                    <a:pt x="342900" y="228600"/>
                  </a:lnTo>
                  <a:close/>
                </a:path>
                <a:path w="342900" h="266700">
                  <a:moveTo>
                    <a:pt x="342900" y="114300"/>
                  </a:moveTo>
                  <a:lnTo>
                    <a:pt x="0" y="114300"/>
                  </a:lnTo>
                  <a:lnTo>
                    <a:pt x="0" y="152400"/>
                  </a:lnTo>
                  <a:lnTo>
                    <a:pt x="342900" y="152400"/>
                  </a:lnTo>
                  <a:lnTo>
                    <a:pt x="342900" y="114300"/>
                  </a:lnTo>
                  <a:close/>
                </a:path>
                <a:path w="342900" h="266700">
                  <a:moveTo>
                    <a:pt x="3429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2900" y="381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438650" y="3143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474914" y="3178175"/>
            <a:ext cx="8636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25">
                <a:solidFill>
                  <a:srgbClr val="FFFFFF"/>
                </a:solidFill>
                <a:latin typeface="Arial"/>
                <a:cs typeface="Arial"/>
              </a:rPr>
              <a:t>ADMIN.PY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991350" y="2524124"/>
            <a:ext cx="762000" cy="838200"/>
            <a:chOff x="6991350" y="2524124"/>
            <a:chExt cx="762000" cy="838200"/>
          </a:xfrm>
        </p:grpSpPr>
        <p:sp>
          <p:nvSpPr>
            <p:cNvPr id="41" name="object 41" descr=""/>
            <p:cNvSpPr/>
            <p:nvPr/>
          </p:nvSpPr>
          <p:spPr>
            <a:xfrm>
              <a:off x="7134224" y="2524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00887" y="2628899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3429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42900" y="266700"/>
                  </a:lnTo>
                  <a:lnTo>
                    <a:pt x="342900" y="228600"/>
                  </a:lnTo>
                  <a:close/>
                </a:path>
                <a:path w="342900" h="266700">
                  <a:moveTo>
                    <a:pt x="342900" y="114300"/>
                  </a:moveTo>
                  <a:lnTo>
                    <a:pt x="0" y="114300"/>
                  </a:lnTo>
                  <a:lnTo>
                    <a:pt x="0" y="152400"/>
                  </a:lnTo>
                  <a:lnTo>
                    <a:pt x="342900" y="152400"/>
                  </a:lnTo>
                  <a:lnTo>
                    <a:pt x="342900" y="114300"/>
                  </a:lnTo>
                  <a:close/>
                </a:path>
                <a:path w="342900" h="266700">
                  <a:moveTo>
                    <a:pt x="3429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2900" y="381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991350" y="3143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024489" y="3178175"/>
            <a:ext cx="8636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75">
                <a:solidFill>
                  <a:srgbClr val="FFFFFF"/>
                </a:solidFill>
                <a:latin typeface="Arial"/>
                <a:cs typeface="Arial"/>
              </a:rPr>
              <a:t>DONOR.PY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534524" y="2524124"/>
            <a:ext cx="762000" cy="723900"/>
            <a:chOff x="9534524" y="2524124"/>
            <a:chExt cx="762000" cy="723900"/>
          </a:xfrm>
        </p:grpSpPr>
        <p:sp>
          <p:nvSpPr>
            <p:cNvPr id="46" name="object 46" descr=""/>
            <p:cNvSpPr/>
            <p:nvPr/>
          </p:nvSpPr>
          <p:spPr>
            <a:xfrm>
              <a:off x="9677399" y="2524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744062" y="2628899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342900" y="228600"/>
                  </a:moveTo>
                  <a:lnTo>
                    <a:pt x="0" y="228600"/>
                  </a:lnTo>
                  <a:lnTo>
                    <a:pt x="0" y="266700"/>
                  </a:lnTo>
                  <a:lnTo>
                    <a:pt x="342900" y="266700"/>
                  </a:lnTo>
                  <a:lnTo>
                    <a:pt x="342900" y="228600"/>
                  </a:lnTo>
                  <a:close/>
                </a:path>
                <a:path w="342900" h="266700">
                  <a:moveTo>
                    <a:pt x="342900" y="114300"/>
                  </a:moveTo>
                  <a:lnTo>
                    <a:pt x="0" y="114300"/>
                  </a:lnTo>
                  <a:lnTo>
                    <a:pt x="0" y="152400"/>
                  </a:lnTo>
                  <a:lnTo>
                    <a:pt x="342900" y="152400"/>
                  </a:lnTo>
                  <a:lnTo>
                    <a:pt x="342900" y="114300"/>
                  </a:lnTo>
                  <a:close/>
                </a:path>
                <a:path w="342900" h="266700">
                  <a:moveTo>
                    <a:pt x="3429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2900" y="381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534524" y="3143249"/>
              <a:ext cx="762000" cy="104775"/>
            </a:xfrm>
            <a:custGeom>
              <a:avLst/>
              <a:gdLst/>
              <a:ahLst/>
              <a:cxnLst/>
              <a:rect l="l" t="t" r="r" b="b"/>
              <a:pathLst>
                <a:path w="762000" h="104775">
                  <a:moveTo>
                    <a:pt x="0" y="104774"/>
                  </a:moveTo>
                  <a:lnTo>
                    <a:pt x="761999" y="104774"/>
                  </a:lnTo>
                  <a:lnTo>
                    <a:pt x="761999" y="0"/>
                  </a:lnTo>
                  <a:lnTo>
                    <a:pt x="0" y="0"/>
                  </a:lnTo>
                  <a:lnTo>
                    <a:pt x="0" y="1047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9574062" y="3178175"/>
            <a:ext cx="8636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35">
                <a:solidFill>
                  <a:srgbClr val="FFFFFF"/>
                </a:solidFill>
                <a:latin typeface="Arial"/>
                <a:cs typeface="Arial"/>
              </a:rPr>
              <a:t>VOICE.PY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88864" y="2266757"/>
            <a:ext cx="1504950" cy="3238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8572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675"/>
              </a:spcBef>
            </a:pP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ХЕНДЛЕРЫ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9153524" y="3248024"/>
            <a:ext cx="2038350" cy="238125"/>
            <a:chOff x="9153524" y="3248024"/>
            <a:chExt cx="2038350" cy="238125"/>
          </a:xfrm>
        </p:grpSpPr>
        <p:sp>
          <p:nvSpPr>
            <p:cNvPr id="52" name="object 52" descr=""/>
            <p:cNvSpPr/>
            <p:nvPr/>
          </p:nvSpPr>
          <p:spPr>
            <a:xfrm>
              <a:off x="9153524" y="3248024"/>
              <a:ext cx="2038350" cy="238125"/>
            </a:xfrm>
            <a:custGeom>
              <a:avLst/>
              <a:gdLst/>
              <a:ahLst/>
              <a:cxnLst/>
              <a:rect l="l" t="t" r="r" b="b"/>
              <a:pathLst>
                <a:path w="2038350" h="238125">
                  <a:moveTo>
                    <a:pt x="20383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038349" y="0"/>
                  </a:lnTo>
                  <a:lnTo>
                    <a:pt x="2038349" y="238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163049" y="3257549"/>
              <a:ext cx="2019300" cy="219075"/>
            </a:xfrm>
            <a:custGeom>
              <a:avLst/>
              <a:gdLst/>
              <a:ahLst/>
              <a:cxnLst/>
              <a:rect l="l" t="t" r="r" b="b"/>
              <a:pathLst>
                <a:path w="2019300" h="219075">
                  <a:moveTo>
                    <a:pt x="0" y="0"/>
                  </a:moveTo>
                  <a:lnTo>
                    <a:pt x="2019299" y="0"/>
                  </a:lnTo>
                  <a:lnTo>
                    <a:pt x="2019299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258548" y="3302000"/>
            <a:ext cx="18351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30">
                <a:solidFill>
                  <a:srgbClr val="E60000"/>
                </a:solidFill>
                <a:latin typeface="Arial"/>
                <a:cs typeface="Arial"/>
              </a:rPr>
              <a:t>Обработка</a:t>
            </a:r>
            <a:r>
              <a:rPr dirty="0" sz="750" spc="170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300">
                <a:solidFill>
                  <a:srgbClr val="E60000"/>
                </a:solidFill>
                <a:latin typeface="Arial"/>
                <a:cs typeface="Arial"/>
              </a:rPr>
              <a:t>сообщений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771524" y="2600324"/>
            <a:ext cx="10648950" cy="2162175"/>
            <a:chOff x="771524" y="2600324"/>
            <a:chExt cx="10648950" cy="2162175"/>
          </a:xfrm>
        </p:grpSpPr>
        <p:sp>
          <p:nvSpPr>
            <p:cNvPr id="56" name="object 56" descr=""/>
            <p:cNvSpPr/>
            <p:nvPr/>
          </p:nvSpPr>
          <p:spPr>
            <a:xfrm>
              <a:off x="11100047" y="32861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95249" y="76199"/>
                  </a:moveTo>
                  <a:lnTo>
                    <a:pt x="0" y="0"/>
                  </a:lnTo>
                  <a:lnTo>
                    <a:pt x="187076" y="0"/>
                  </a:lnTo>
                  <a:lnTo>
                    <a:pt x="187076" y="2738"/>
                  </a:lnTo>
                  <a:lnTo>
                    <a:pt x="95249" y="76199"/>
                  </a:lnTo>
                  <a:close/>
                </a:path>
              </a:pathLst>
            </a:custGeom>
            <a:solidFill>
              <a:srgbClr val="E60000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1100047" y="26003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187076" y="76200"/>
                  </a:moveTo>
                  <a:lnTo>
                    <a:pt x="0" y="76200"/>
                  </a:lnTo>
                  <a:lnTo>
                    <a:pt x="95249" y="0"/>
                  </a:lnTo>
                  <a:lnTo>
                    <a:pt x="187076" y="73461"/>
                  </a:lnTo>
                  <a:lnTo>
                    <a:pt x="187076" y="76200"/>
                  </a:lnTo>
                  <a:close/>
                </a:path>
              </a:pathLst>
            </a:custGeom>
            <a:solidFill>
              <a:srgbClr val="4BAF4F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71524" y="3657599"/>
              <a:ext cx="10648950" cy="857250"/>
            </a:xfrm>
            <a:custGeom>
              <a:avLst/>
              <a:gdLst/>
              <a:ahLst/>
              <a:cxnLst/>
              <a:rect l="l" t="t" r="r" b="b"/>
              <a:pathLst>
                <a:path w="10648950" h="857250">
                  <a:moveTo>
                    <a:pt x="106489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0648949" y="0"/>
                  </a:lnTo>
                  <a:lnTo>
                    <a:pt x="10648949" y="85724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90574" y="3676649"/>
              <a:ext cx="10610850" cy="819150"/>
            </a:xfrm>
            <a:custGeom>
              <a:avLst/>
              <a:gdLst/>
              <a:ahLst/>
              <a:cxnLst/>
              <a:rect l="l" t="t" r="r" b="b"/>
              <a:pathLst>
                <a:path w="10610850" h="819150">
                  <a:moveTo>
                    <a:pt x="0" y="0"/>
                  </a:moveTo>
                  <a:lnTo>
                    <a:pt x="10610849" y="0"/>
                  </a:lnTo>
                  <a:lnTo>
                    <a:pt x="10610849" y="819149"/>
                  </a:lnTo>
                  <a:lnTo>
                    <a:pt x="0" y="8191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067412" y="3409949"/>
              <a:ext cx="57150" cy="1352550"/>
            </a:xfrm>
            <a:custGeom>
              <a:avLst/>
              <a:gdLst/>
              <a:ahLst/>
              <a:cxnLst/>
              <a:rect l="l" t="t" r="r" b="b"/>
              <a:pathLst>
                <a:path w="57150" h="1352550">
                  <a:moveTo>
                    <a:pt x="57150" y="1066800"/>
                  </a:moveTo>
                  <a:lnTo>
                    <a:pt x="0" y="1066800"/>
                  </a:lnTo>
                  <a:lnTo>
                    <a:pt x="0" y="1352550"/>
                  </a:lnTo>
                  <a:lnTo>
                    <a:pt x="57150" y="1352550"/>
                  </a:lnTo>
                  <a:lnTo>
                    <a:pt x="57150" y="1066800"/>
                  </a:lnTo>
                  <a:close/>
                </a:path>
                <a:path w="57150" h="1352550">
                  <a:moveTo>
                    <a:pt x="5715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57150" y="2857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028824" y="362675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114556" y="3712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88607" y="290802"/>
                  </a:moveTo>
                  <a:lnTo>
                    <a:pt x="51174" y="266328"/>
                  </a:lnTo>
                  <a:lnTo>
                    <a:pt x="22461" y="232038"/>
                  </a:lnTo>
                  <a:lnTo>
                    <a:pt x="4934" y="190892"/>
                  </a:lnTo>
                  <a:lnTo>
                    <a:pt x="0" y="153918"/>
                  </a:lnTo>
                  <a:lnTo>
                    <a:pt x="110" y="146429"/>
                  </a:lnTo>
                  <a:lnTo>
                    <a:pt x="8396" y="102480"/>
                  </a:lnTo>
                  <a:lnTo>
                    <a:pt x="29087" y="62830"/>
                  </a:lnTo>
                  <a:lnTo>
                    <a:pt x="60394" y="30892"/>
                  </a:lnTo>
                  <a:lnTo>
                    <a:pt x="99626" y="9419"/>
                  </a:lnTo>
                  <a:lnTo>
                    <a:pt x="143401" y="257"/>
                  </a:lnTo>
                  <a:lnTo>
                    <a:pt x="150868" y="0"/>
                  </a:lnTo>
                  <a:lnTo>
                    <a:pt x="158356" y="110"/>
                  </a:lnTo>
                  <a:lnTo>
                    <a:pt x="202306" y="8396"/>
                  </a:lnTo>
                  <a:lnTo>
                    <a:pt x="241955" y="29087"/>
                  </a:lnTo>
                  <a:lnTo>
                    <a:pt x="273894" y="60394"/>
                  </a:lnTo>
                  <a:lnTo>
                    <a:pt x="295366" y="99626"/>
                  </a:lnTo>
                  <a:lnTo>
                    <a:pt x="304529" y="143401"/>
                  </a:lnTo>
                  <a:lnTo>
                    <a:pt x="304786" y="150868"/>
                  </a:lnTo>
                  <a:lnTo>
                    <a:pt x="304676" y="158356"/>
                  </a:lnTo>
                  <a:lnTo>
                    <a:pt x="296389" y="202306"/>
                  </a:lnTo>
                  <a:lnTo>
                    <a:pt x="275699" y="241955"/>
                  </a:lnTo>
                  <a:lnTo>
                    <a:pt x="244392" y="273894"/>
                  </a:lnTo>
                  <a:lnTo>
                    <a:pt x="205160" y="295366"/>
                  </a:lnTo>
                  <a:lnTo>
                    <a:pt x="161385" y="304529"/>
                  </a:lnTo>
                  <a:lnTo>
                    <a:pt x="153918" y="304786"/>
                  </a:lnTo>
                  <a:lnTo>
                    <a:pt x="146429" y="304676"/>
                  </a:lnTo>
                  <a:lnTo>
                    <a:pt x="102480" y="296389"/>
                  </a:lnTo>
                  <a:lnTo>
                    <a:pt x="88607" y="29080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095284" y="3693236"/>
              <a:ext cx="343535" cy="343535"/>
            </a:xfrm>
            <a:custGeom>
              <a:avLst/>
              <a:gdLst/>
              <a:ahLst/>
              <a:cxnLst/>
              <a:rect l="l" t="t" r="r" b="b"/>
              <a:pathLst>
                <a:path w="343535" h="343535">
                  <a:moveTo>
                    <a:pt x="343319" y="208813"/>
                  </a:moveTo>
                  <a:lnTo>
                    <a:pt x="222199" y="153009"/>
                  </a:lnTo>
                  <a:lnTo>
                    <a:pt x="278015" y="31889"/>
                  </a:lnTo>
                  <a:lnTo>
                    <a:pt x="208813" y="0"/>
                  </a:lnTo>
                  <a:lnTo>
                    <a:pt x="152996" y="121107"/>
                  </a:lnTo>
                  <a:lnTo>
                    <a:pt x="31889" y="65290"/>
                  </a:lnTo>
                  <a:lnTo>
                    <a:pt x="0" y="134493"/>
                  </a:lnTo>
                  <a:lnTo>
                    <a:pt x="121107" y="190309"/>
                  </a:lnTo>
                  <a:lnTo>
                    <a:pt x="65303" y="311416"/>
                  </a:lnTo>
                  <a:lnTo>
                    <a:pt x="134505" y="343306"/>
                  </a:lnTo>
                  <a:lnTo>
                    <a:pt x="190309" y="222211"/>
                  </a:lnTo>
                  <a:lnTo>
                    <a:pt x="311429" y="278015"/>
                  </a:lnTo>
                  <a:lnTo>
                    <a:pt x="343319" y="208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49" y="3788682"/>
              <a:ext cx="152400" cy="152399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1885949" y="4286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1925339" y="4321175"/>
            <a:ext cx="9683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75">
                <a:solidFill>
                  <a:srgbClr val="FFFFFF"/>
                </a:solidFill>
                <a:latin typeface="Arial"/>
                <a:cs typeface="Arial"/>
              </a:rPr>
              <a:t>DONORS.PY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4438650" y="3626756"/>
            <a:ext cx="762000" cy="878840"/>
            <a:chOff x="4438650" y="3626756"/>
            <a:chExt cx="762000" cy="878840"/>
          </a:xfrm>
        </p:grpSpPr>
        <p:sp>
          <p:nvSpPr>
            <p:cNvPr id="68" name="object 68" descr=""/>
            <p:cNvSpPr/>
            <p:nvPr/>
          </p:nvSpPr>
          <p:spPr>
            <a:xfrm>
              <a:off x="4581525" y="3626756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FF57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667256" y="3712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88607" y="290802"/>
                  </a:moveTo>
                  <a:lnTo>
                    <a:pt x="51174" y="266328"/>
                  </a:lnTo>
                  <a:lnTo>
                    <a:pt x="22461" y="232038"/>
                  </a:lnTo>
                  <a:lnTo>
                    <a:pt x="4934" y="190892"/>
                  </a:lnTo>
                  <a:lnTo>
                    <a:pt x="0" y="153918"/>
                  </a:lnTo>
                  <a:lnTo>
                    <a:pt x="110" y="146429"/>
                  </a:lnTo>
                  <a:lnTo>
                    <a:pt x="8396" y="102480"/>
                  </a:lnTo>
                  <a:lnTo>
                    <a:pt x="29087" y="62830"/>
                  </a:lnTo>
                  <a:lnTo>
                    <a:pt x="60394" y="30892"/>
                  </a:lnTo>
                  <a:lnTo>
                    <a:pt x="99626" y="9419"/>
                  </a:lnTo>
                  <a:lnTo>
                    <a:pt x="143401" y="257"/>
                  </a:lnTo>
                  <a:lnTo>
                    <a:pt x="150868" y="0"/>
                  </a:lnTo>
                  <a:lnTo>
                    <a:pt x="158356" y="110"/>
                  </a:lnTo>
                  <a:lnTo>
                    <a:pt x="202306" y="8396"/>
                  </a:lnTo>
                  <a:lnTo>
                    <a:pt x="241955" y="29087"/>
                  </a:lnTo>
                  <a:lnTo>
                    <a:pt x="273894" y="60394"/>
                  </a:lnTo>
                  <a:lnTo>
                    <a:pt x="295366" y="99626"/>
                  </a:lnTo>
                  <a:lnTo>
                    <a:pt x="304529" y="143401"/>
                  </a:lnTo>
                  <a:lnTo>
                    <a:pt x="304786" y="150868"/>
                  </a:lnTo>
                  <a:lnTo>
                    <a:pt x="304676" y="158356"/>
                  </a:lnTo>
                  <a:lnTo>
                    <a:pt x="296389" y="202306"/>
                  </a:lnTo>
                  <a:lnTo>
                    <a:pt x="275699" y="241955"/>
                  </a:lnTo>
                  <a:lnTo>
                    <a:pt x="244392" y="273894"/>
                  </a:lnTo>
                  <a:lnTo>
                    <a:pt x="205160" y="295366"/>
                  </a:lnTo>
                  <a:lnTo>
                    <a:pt x="161385" y="304529"/>
                  </a:lnTo>
                  <a:lnTo>
                    <a:pt x="153918" y="304786"/>
                  </a:lnTo>
                  <a:lnTo>
                    <a:pt x="146429" y="304676"/>
                  </a:lnTo>
                  <a:lnTo>
                    <a:pt x="102480" y="296389"/>
                  </a:lnTo>
                  <a:lnTo>
                    <a:pt x="88607" y="29080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647984" y="3693235"/>
              <a:ext cx="343535" cy="343535"/>
            </a:xfrm>
            <a:custGeom>
              <a:avLst/>
              <a:gdLst/>
              <a:ahLst/>
              <a:cxnLst/>
              <a:rect l="l" t="t" r="r" b="b"/>
              <a:pathLst>
                <a:path w="343535" h="343535">
                  <a:moveTo>
                    <a:pt x="343319" y="208813"/>
                  </a:moveTo>
                  <a:lnTo>
                    <a:pt x="222199" y="153009"/>
                  </a:lnTo>
                  <a:lnTo>
                    <a:pt x="278015" y="31889"/>
                  </a:lnTo>
                  <a:lnTo>
                    <a:pt x="208813" y="0"/>
                  </a:lnTo>
                  <a:lnTo>
                    <a:pt x="152996" y="121107"/>
                  </a:lnTo>
                  <a:lnTo>
                    <a:pt x="31889" y="65290"/>
                  </a:lnTo>
                  <a:lnTo>
                    <a:pt x="0" y="134493"/>
                  </a:lnTo>
                  <a:lnTo>
                    <a:pt x="121107" y="190309"/>
                  </a:lnTo>
                  <a:lnTo>
                    <a:pt x="65303" y="311416"/>
                  </a:lnTo>
                  <a:lnTo>
                    <a:pt x="134505" y="343306"/>
                  </a:lnTo>
                  <a:lnTo>
                    <a:pt x="190309" y="222211"/>
                  </a:lnTo>
                  <a:lnTo>
                    <a:pt x="311429" y="278015"/>
                  </a:lnTo>
                  <a:lnTo>
                    <a:pt x="343319" y="208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3449" y="3788681"/>
              <a:ext cx="152400" cy="152399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4438650" y="4286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4474914" y="4321175"/>
            <a:ext cx="9683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10">
                <a:solidFill>
                  <a:srgbClr val="FFFFFF"/>
                </a:solidFill>
                <a:latin typeface="Arial"/>
                <a:cs typeface="Arial"/>
              </a:rPr>
              <a:t>EVENTS.PY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6991350" y="3626756"/>
            <a:ext cx="762000" cy="878840"/>
            <a:chOff x="6991350" y="3626756"/>
            <a:chExt cx="762000" cy="878840"/>
          </a:xfrm>
        </p:grpSpPr>
        <p:sp>
          <p:nvSpPr>
            <p:cNvPr id="75" name="object 75" descr=""/>
            <p:cNvSpPr/>
            <p:nvPr/>
          </p:nvSpPr>
          <p:spPr>
            <a:xfrm>
              <a:off x="7134225" y="3626756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219956" y="3712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88607" y="290802"/>
                  </a:moveTo>
                  <a:lnTo>
                    <a:pt x="51174" y="266328"/>
                  </a:lnTo>
                  <a:lnTo>
                    <a:pt x="22461" y="232038"/>
                  </a:lnTo>
                  <a:lnTo>
                    <a:pt x="4934" y="190892"/>
                  </a:lnTo>
                  <a:lnTo>
                    <a:pt x="0" y="153918"/>
                  </a:lnTo>
                  <a:lnTo>
                    <a:pt x="110" y="146429"/>
                  </a:lnTo>
                  <a:lnTo>
                    <a:pt x="8396" y="102480"/>
                  </a:lnTo>
                  <a:lnTo>
                    <a:pt x="29087" y="62830"/>
                  </a:lnTo>
                  <a:lnTo>
                    <a:pt x="60394" y="30892"/>
                  </a:lnTo>
                  <a:lnTo>
                    <a:pt x="99626" y="9419"/>
                  </a:lnTo>
                  <a:lnTo>
                    <a:pt x="143401" y="257"/>
                  </a:lnTo>
                  <a:lnTo>
                    <a:pt x="150868" y="0"/>
                  </a:lnTo>
                  <a:lnTo>
                    <a:pt x="158356" y="110"/>
                  </a:lnTo>
                  <a:lnTo>
                    <a:pt x="202306" y="8396"/>
                  </a:lnTo>
                  <a:lnTo>
                    <a:pt x="241955" y="29087"/>
                  </a:lnTo>
                  <a:lnTo>
                    <a:pt x="273894" y="60394"/>
                  </a:lnTo>
                  <a:lnTo>
                    <a:pt x="295366" y="99626"/>
                  </a:lnTo>
                  <a:lnTo>
                    <a:pt x="304529" y="143401"/>
                  </a:lnTo>
                  <a:lnTo>
                    <a:pt x="304786" y="150868"/>
                  </a:lnTo>
                  <a:lnTo>
                    <a:pt x="304676" y="158356"/>
                  </a:lnTo>
                  <a:lnTo>
                    <a:pt x="296389" y="202306"/>
                  </a:lnTo>
                  <a:lnTo>
                    <a:pt x="275699" y="241955"/>
                  </a:lnTo>
                  <a:lnTo>
                    <a:pt x="244392" y="273894"/>
                  </a:lnTo>
                  <a:lnTo>
                    <a:pt x="205160" y="295366"/>
                  </a:lnTo>
                  <a:lnTo>
                    <a:pt x="161385" y="304529"/>
                  </a:lnTo>
                  <a:lnTo>
                    <a:pt x="153918" y="304786"/>
                  </a:lnTo>
                  <a:lnTo>
                    <a:pt x="146429" y="304676"/>
                  </a:lnTo>
                  <a:lnTo>
                    <a:pt x="102480" y="296389"/>
                  </a:lnTo>
                  <a:lnTo>
                    <a:pt x="88607" y="29080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200684" y="3693235"/>
              <a:ext cx="343535" cy="343535"/>
            </a:xfrm>
            <a:custGeom>
              <a:avLst/>
              <a:gdLst/>
              <a:ahLst/>
              <a:cxnLst/>
              <a:rect l="l" t="t" r="r" b="b"/>
              <a:pathLst>
                <a:path w="343534" h="343535">
                  <a:moveTo>
                    <a:pt x="343319" y="208813"/>
                  </a:moveTo>
                  <a:lnTo>
                    <a:pt x="222199" y="153009"/>
                  </a:lnTo>
                  <a:lnTo>
                    <a:pt x="278015" y="31889"/>
                  </a:lnTo>
                  <a:lnTo>
                    <a:pt x="208813" y="0"/>
                  </a:lnTo>
                  <a:lnTo>
                    <a:pt x="152996" y="121107"/>
                  </a:lnTo>
                  <a:lnTo>
                    <a:pt x="31889" y="65290"/>
                  </a:lnTo>
                  <a:lnTo>
                    <a:pt x="0" y="134493"/>
                  </a:lnTo>
                  <a:lnTo>
                    <a:pt x="121107" y="190322"/>
                  </a:lnTo>
                  <a:lnTo>
                    <a:pt x="65303" y="311416"/>
                  </a:lnTo>
                  <a:lnTo>
                    <a:pt x="134505" y="343306"/>
                  </a:lnTo>
                  <a:lnTo>
                    <a:pt x="190309" y="222211"/>
                  </a:lnTo>
                  <a:lnTo>
                    <a:pt x="311416" y="278015"/>
                  </a:lnTo>
                  <a:lnTo>
                    <a:pt x="343319" y="208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6149" y="3788681"/>
              <a:ext cx="152400" cy="152399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6991350" y="4286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7024489" y="4321175"/>
            <a:ext cx="8636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35">
                <a:solidFill>
                  <a:srgbClr val="FFFFFF"/>
                </a:solidFill>
                <a:latin typeface="Arial"/>
                <a:cs typeface="Arial"/>
              </a:rPr>
              <a:t>VOICE.PY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9534524" y="3626756"/>
            <a:ext cx="762000" cy="878840"/>
            <a:chOff x="9534524" y="3626756"/>
            <a:chExt cx="762000" cy="878840"/>
          </a:xfrm>
        </p:grpSpPr>
        <p:sp>
          <p:nvSpPr>
            <p:cNvPr id="82" name="object 82" descr=""/>
            <p:cNvSpPr/>
            <p:nvPr/>
          </p:nvSpPr>
          <p:spPr>
            <a:xfrm>
              <a:off x="9677399" y="3626756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9763131" y="3712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88607" y="290802"/>
                  </a:moveTo>
                  <a:lnTo>
                    <a:pt x="51174" y="266328"/>
                  </a:lnTo>
                  <a:lnTo>
                    <a:pt x="22461" y="232038"/>
                  </a:lnTo>
                  <a:lnTo>
                    <a:pt x="4934" y="190892"/>
                  </a:lnTo>
                  <a:lnTo>
                    <a:pt x="0" y="153918"/>
                  </a:lnTo>
                  <a:lnTo>
                    <a:pt x="110" y="146429"/>
                  </a:lnTo>
                  <a:lnTo>
                    <a:pt x="8396" y="102480"/>
                  </a:lnTo>
                  <a:lnTo>
                    <a:pt x="29087" y="62830"/>
                  </a:lnTo>
                  <a:lnTo>
                    <a:pt x="60394" y="30892"/>
                  </a:lnTo>
                  <a:lnTo>
                    <a:pt x="99626" y="9419"/>
                  </a:lnTo>
                  <a:lnTo>
                    <a:pt x="143401" y="257"/>
                  </a:lnTo>
                  <a:lnTo>
                    <a:pt x="150868" y="0"/>
                  </a:lnTo>
                  <a:lnTo>
                    <a:pt x="158356" y="110"/>
                  </a:lnTo>
                  <a:lnTo>
                    <a:pt x="202306" y="8396"/>
                  </a:lnTo>
                  <a:lnTo>
                    <a:pt x="241955" y="29087"/>
                  </a:lnTo>
                  <a:lnTo>
                    <a:pt x="273894" y="60394"/>
                  </a:lnTo>
                  <a:lnTo>
                    <a:pt x="295366" y="99626"/>
                  </a:lnTo>
                  <a:lnTo>
                    <a:pt x="304529" y="143401"/>
                  </a:lnTo>
                  <a:lnTo>
                    <a:pt x="304786" y="150868"/>
                  </a:lnTo>
                  <a:lnTo>
                    <a:pt x="304676" y="158356"/>
                  </a:lnTo>
                  <a:lnTo>
                    <a:pt x="296389" y="202306"/>
                  </a:lnTo>
                  <a:lnTo>
                    <a:pt x="275699" y="241955"/>
                  </a:lnTo>
                  <a:lnTo>
                    <a:pt x="244392" y="273894"/>
                  </a:lnTo>
                  <a:lnTo>
                    <a:pt x="205160" y="295366"/>
                  </a:lnTo>
                  <a:lnTo>
                    <a:pt x="161385" y="304529"/>
                  </a:lnTo>
                  <a:lnTo>
                    <a:pt x="153918" y="304786"/>
                  </a:lnTo>
                  <a:lnTo>
                    <a:pt x="146429" y="304676"/>
                  </a:lnTo>
                  <a:lnTo>
                    <a:pt x="102480" y="296389"/>
                  </a:lnTo>
                  <a:lnTo>
                    <a:pt x="88607" y="290802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9743859" y="3693235"/>
              <a:ext cx="343535" cy="343535"/>
            </a:xfrm>
            <a:custGeom>
              <a:avLst/>
              <a:gdLst/>
              <a:ahLst/>
              <a:cxnLst/>
              <a:rect l="l" t="t" r="r" b="b"/>
              <a:pathLst>
                <a:path w="343534" h="343535">
                  <a:moveTo>
                    <a:pt x="343319" y="208813"/>
                  </a:moveTo>
                  <a:lnTo>
                    <a:pt x="222199" y="153009"/>
                  </a:lnTo>
                  <a:lnTo>
                    <a:pt x="278015" y="31889"/>
                  </a:lnTo>
                  <a:lnTo>
                    <a:pt x="208813" y="0"/>
                  </a:lnTo>
                  <a:lnTo>
                    <a:pt x="152996" y="121107"/>
                  </a:lnTo>
                  <a:lnTo>
                    <a:pt x="31889" y="65290"/>
                  </a:lnTo>
                  <a:lnTo>
                    <a:pt x="0" y="134493"/>
                  </a:lnTo>
                  <a:lnTo>
                    <a:pt x="121107" y="190309"/>
                  </a:lnTo>
                  <a:lnTo>
                    <a:pt x="65303" y="311416"/>
                  </a:lnTo>
                  <a:lnTo>
                    <a:pt x="134505" y="343306"/>
                  </a:lnTo>
                  <a:lnTo>
                    <a:pt x="190309" y="222211"/>
                  </a:lnTo>
                  <a:lnTo>
                    <a:pt x="311429" y="278015"/>
                  </a:lnTo>
                  <a:lnTo>
                    <a:pt x="343319" y="208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39324" y="3788681"/>
              <a:ext cx="152400" cy="152399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9534524" y="4286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9574062" y="4321175"/>
            <a:ext cx="107315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95">
                <a:solidFill>
                  <a:srgbClr val="FFFFFF"/>
                </a:solidFill>
                <a:latin typeface="Arial"/>
                <a:cs typeface="Arial"/>
              </a:rPr>
              <a:t>REPORTS.PY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09328" y="3489292"/>
            <a:ext cx="1352550" cy="3238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8572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675"/>
              </a:spcBef>
            </a:pPr>
            <a:r>
              <a:rPr dirty="0" sz="1200" spc="320">
                <a:solidFill>
                  <a:srgbClr val="FFFFFF"/>
                </a:solidFill>
                <a:latin typeface="Arial"/>
                <a:cs typeface="Arial"/>
              </a:rPr>
              <a:t>СЕРВИСЫ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9725024" y="4391024"/>
            <a:ext cx="1466850" cy="238125"/>
            <a:chOff x="9725024" y="4391024"/>
            <a:chExt cx="1466850" cy="238125"/>
          </a:xfrm>
        </p:grpSpPr>
        <p:sp>
          <p:nvSpPr>
            <p:cNvPr id="90" name="object 90" descr=""/>
            <p:cNvSpPr/>
            <p:nvPr/>
          </p:nvSpPr>
          <p:spPr>
            <a:xfrm>
              <a:off x="9725024" y="4391024"/>
              <a:ext cx="1466850" cy="238125"/>
            </a:xfrm>
            <a:custGeom>
              <a:avLst/>
              <a:gdLst/>
              <a:ahLst/>
              <a:cxnLst/>
              <a:rect l="l" t="t" r="r" b="b"/>
              <a:pathLst>
                <a:path w="1466850" h="238125">
                  <a:moveTo>
                    <a:pt x="14668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1466849" y="0"/>
                  </a:lnTo>
                  <a:lnTo>
                    <a:pt x="1466849" y="238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9734549" y="4400549"/>
              <a:ext cx="1447800" cy="219075"/>
            </a:xfrm>
            <a:custGeom>
              <a:avLst/>
              <a:gdLst/>
              <a:ahLst/>
              <a:cxnLst/>
              <a:rect l="l" t="t" r="r" b="b"/>
              <a:pathLst>
                <a:path w="1447800" h="219075">
                  <a:moveTo>
                    <a:pt x="0" y="0"/>
                  </a:moveTo>
                  <a:lnTo>
                    <a:pt x="1447799" y="0"/>
                  </a:lnTo>
                  <a:lnTo>
                    <a:pt x="1447799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9830048" y="4445000"/>
            <a:ext cx="12636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60">
                <a:solidFill>
                  <a:srgbClr val="E60000"/>
                </a:solidFill>
                <a:latin typeface="Arial"/>
                <a:cs typeface="Arial"/>
              </a:rPr>
              <a:t>Бизнес-</a:t>
            </a:r>
            <a:r>
              <a:rPr dirty="0" sz="750" spc="355">
                <a:solidFill>
                  <a:srgbClr val="E60000"/>
                </a:solidFill>
                <a:latin typeface="Arial"/>
                <a:cs typeface="Arial"/>
              </a:rPr>
              <a:t>логика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93" name="object 93" descr=""/>
          <p:cNvGrpSpPr/>
          <p:nvPr/>
        </p:nvGrpSpPr>
        <p:grpSpPr>
          <a:xfrm>
            <a:off x="771524" y="3743324"/>
            <a:ext cx="10648950" cy="2162175"/>
            <a:chOff x="771524" y="3743324"/>
            <a:chExt cx="10648950" cy="2162175"/>
          </a:xfrm>
        </p:grpSpPr>
        <p:sp>
          <p:nvSpPr>
            <p:cNvPr id="94" name="object 94" descr=""/>
            <p:cNvSpPr/>
            <p:nvPr/>
          </p:nvSpPr>
          <p:spPr>
            <a:xfrm>
              <a:off x="11100047" y="44291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95249" y="76199"/>
                  </a:moveTo>
                  <a:lnTo>
                    <a:pt x="0" y="0"/>
                  </a:lnTo>
                  <a:lnTo>
                    <a:pt x="187076" y="0"/>
                  </a:lnTo>
                  <a:lnTo>
                    <a:pt x="187076" y="2738"/>
                  </a:lnTo>
                  <a:lnTo>
                    <a:pt x="95249" y="76199"/>
                  </a:lnTo>
                  <a:close/>
                </a:path>
              </a:pathLst>
            </a:custGeom>
            <a:solidFill>
              <a:srgbClr val="E60000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1100047" y="37433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187076" y="76200"/>
                  </a:moveTo>
                  <a:lnTo>
                    <a:pt x="0" y="76200"/>
                  </a:lnTo>
                  <a:lnTo>
                    <a:pt x="95249" y="0"/>
                  </a:lnTo>
                  <a:lnTo>
                    <a:pt x="187076" y="73461"/>
                  </a:lnTo>
                  <a:lnTo>
                    <a:pt x="187076" y="76200"/>
                  </a:lnTo>
                  <a:close/>
                </a:path>
              </a:pathLst>
            </a:custGeom>
            <a:solidFill>
              <a:srgbClr val="4BAF4F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71524" y="4800599"/>
              <a:ext cx="10648950" cy="857250"/>
            </a:xfrm>
            <a:custGeom>
              <a:avLst/>
              <a:gdLst/>
              <a:ahLst/>
              <a:cxnLst/>
              <a:rect l="l" t="t" r="r" b="b"/>
              <a:pathLst>
                <a:path w="10648950" h="857250">
                  <a:moveTo>
                    <a:pt x="106489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0648949" y="0"/>
                  </a:lnTo>
                  <a:lnTo>
                    <a:pt x="10648949" y="85724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90574" y="4819649"/>
              <a:ext cx="10610850" cy="819150"/>
            </a:xfrm>
            <a:custGeom>
              <a:avLst/>
              <a:gdLst/>
              <a:ahLst/>
              <a:cxnLst/>
              <a:rect l="l" t="t" r="r" b="b"/>
              <a:pathLst>
                <a:path w="10610850" h="819150">
                  <a:moveTo>
                    <a:pt x="0" y="0"/>
                  </a:moveTo>
                  <a:lnTo>
                    <a:pt x="10610849" y="0"/>
                  </a:lnTo>
                  <a:lnTo>
                    <a:pt x="10610849" y="819149"/>
                  </a:lnTo>
                  <a:lnTo>
                    <a:pt x="0" y="8191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6067412" y="4552949"/>
              <a:ext cx="57150" cy="1352550"/>
            </a:xfrm>
            <a:custGeom>
              <a:avLst/>
              <a:gdLst/>
              <a:ahLst/>
              <a:cxnLst/>
              <a:rect l="l" t="t" r="r" b="b"/>
              <a:pathLst>
                <a:path w="57150" h="1352550">
                  <a:moveTo>
                    <a:pt x="57150" y="1066800"/>
                  </a:moveTo>
                  <a:lnTo>
                    <a:pt x="0" y="1066800"/>
                  </a:lnTo>
                  <a:lnTo>
                    <a:pt x="0" y="1352550"/>
                  </a:lnTo>
                  <a:lnTo>
                    <a:pt x="57150" y="1352550"/>
                  </a:lnTo>
                  <a:lnTo>
                    <a:pt x="57150" y="1066800"/>
                  </a:lnTo>
                  <a:close/>
                </a:path>
                <a:path w="57150" h="1352550">
                  <a:moveTo>
                    <a:pt x="5715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57150" y="2571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457449" y="4804766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457437" y="4852403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76250" y="308000"/>
                  </a:moveTo>
                  <a:lnTo>
                    <a:pt x="452691" y="272732"/>
                  </a:lnTo>
                  <a:lnTo>
                    <a:pt x="434949" y="266700"/>
                  </a:lnTo>
                  <a:lnTo>
                    <a:pt x="41313" y="266700"/>
                  </a:lnTo>
                  <a:lnTo>
                    <a:pt x="6045" y="290258"/>
                  </a:lnTo>
                  <a:lnTo>
                    <a:pt x="0" y="308000"/>
                  </a:lnTo>
                  <a:lnTo>
                    <a:pt x="0" y="333375"/>
                  </a:lnTo>
                  <a:lnTo>
                    <a:pt x="0" y="339686"/>
                  </a:lnTo>
                  <a:lnTo>
                    <a:pt x="23571" y="374954"/>
                  </a:lnTo>
                  <a:lnTo>
                    <a:pt x="41313" y="381000"/>
                  </a:lnTo>
                  <a:lnTo>
                    <a:pt x="434949" y="381000"/>
                  </a:lnTo>
                  <a:lnTo>
                    <a:pt x="470217" y="357428"/>
                  </a:lnTo>
                  <a:lnTo>
                    <a:pt x="476250" y="339686"/>
                  </a:lnTo>
                  <a:lnTo>
                    <a:pt x="476250" y="308000"/>
                  </a:lnTo>
                  <a:close/>
                </a:path>
                <a:path w="476250" h="381000">
                  <a:moveTo>
                    <a:pt x="476250" y="174650"/>
                  </a:moveTo>
                  <a:lnTo>
                    <a:pt x="452691" y="139382"/>
                  </a:lnTo>
                  <a:lnTo>
                    <a:pt x="434949" y="133350"/>
                  </a:lnTo>
                  <a:lnTo>
                    <a:pt x="41313" y="133350"/>
                  </a:lnTo>
                  <a:lnTo>
                    <a:pt x="6045" y="156908"/>
                  </a:lnTo>
                  <a:lnTo>
                    <a:pt x="0" y="174650"/>
                  </a:lnTo>
                  <a:lnTo>
                    <a:pt x="0" y="200025"/>
                  </a:lnTo>
                  <a:lnTo>
                    <a:pt x="0" y="206336"/>
                  </a:lnTo>
                  <a:lnTo>
                    <a:pt x="23571" y="241604"/>
                  </a:lnTo>
                  <a:lnTo>
                    <a:pt x="41313" y="247650"/>
                  </a:lnTo>
                  <a:lnTo>
                    <a:pt x="434949" y="247650"/>
                  </a:lnTo>
                  <a:lnTo>
                    <a:pt x="470217" y="224078"/>
                  </a:lnTo>
                  <a:lnTo>
                    <a:pt x="476250" y="206336"/>
                  </a:lnTo>
                  <a:lnTo>
                    <a:pt x="476250" y="174650"/>
                  </a:lnTo>
                  <a:close/>
                </a:path>
                <a:path w="476250" h="381000">
                  <a:moveTo>
                    <a:pt x="476250" y="41300"/>
                  </a:moveTo>
                  <a:lnTo>
                    <a:pt x="452691" y="6032"/>
                  </a:lnTo>
                  <a:lnTo>
                    <a:pt x="434949" y="0"/>
                  </a:lnTo>
                  <a:lnTo>
                    <a:pt x="41313" y="0"/>
                  </a:lnTo>
                  <a:lnTo>
                    <a:pt x="6045" y="23558"/>
                  </a:lnTo>
                  <a:lnTo>
                    <a:pt x="0" y="41300"/>
                  </a:lnTo>
                  <a:lnTo>
                    <a:pt x="0" y="66675"/>
                  </a:lnTo>
                  <a:lnTo>
                    <a:pt x="0" y="72986"/>
                  </a:lnTo>
                  <a:lnTo>
                    <a:pt x="23571" y="108254"/>
                  </a:lnTo>
                  <a:lnTo>
                    <a:pt x="41313" y="114300"/>
                  </a:lnTo>
                  <a:lnTo>
                    <a:pt x="434949" y="114300"/>
                  </a:lnTo>
                  <a:lnTo>
                    <a:pt x="470217" y="90728"/>
                  </a:lnTo>
                  <a:lnTo>
                    <a:pt x="476250" y="72986"/>
                  </a:lnTo>
                  <a:lnTo>
                    <a:pt x="476250" y="41300"/>
                  </a:lnTo>
                  <a:close/>
                </a:path>
              </a:pathLst>
            </a:custGeom>
            <a:solidFill>
              <a:srgbClr val="0D46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314574" y="5429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2369442" y="5464175"/>
            <a:ext cx="65405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35">
                <a:solidFill>
                  <a:srgbClr val="FFFFFF"/>
                </a:solidFill>
                <a:latin typeface="Arial"/>
                <a:cs typeface="Arial"/>
              </a:rPr>
              <a:t>SQLITE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5857874" y="4810124"/>
            <a:ext cx="476250" cy="476250"/>
            <a:chOff x="5857874" y="4810124"/>
            <a:chExt cx="476250" cy="476250"/>
          </a:xfrm>
        </p:grpSpPr>
        <p:sp>
          <p:nvSpPr>
            <p:cNvPr id="104" name="object 104" descr=""/>
            <p:cNvSpPr/>
            <p:nvPr/>
          </p:nvSpPr>
          <p:spPr>
            <a:xfrm>
              <a:off x="5857874" y="4810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607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872162" y="4824412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0"/>
                  </a:moveTo>
                  <a:lnTo>
                    <a:pt x="447674" y="0"/>
                  </a:lnTo>
                  <a:lnTo>
                    <a:pt x="44767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FD8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5883274" y="4811163"/>
            <a:ext cx="4254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5749924" y="5011188"/>
            <a:ext cx="6921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1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8" name="object 108" descr=""/>
          <p:cNvSpPr/>
          <p:nvPr/>
        </p:nvSpPr>
        <p:spPr>
          <a:xfrm>
            <a:off x="5714999" y="5429249"/>
            <a:ext cx="762000" cy="219075"/>
          </a:xfrm>
          <a:custGeom>
            <a:avLst/>
            <a:gdLst/>
            <a:ahLst/>
            <a:cxnLst/>
            <a:rect l="l" t="t" r="r" b="b"/>
            <a:pathLst>
              <a:path w="762000" h="219075">
                <a:moveTo>
                  <a:pt x="761999" y="219074"/>
                </a:moveTo>
                <a:lnTo>
                  <a:pt x="0" y="219074"/>
                </a:lnTo>
                <a:lnTo>
                  <a:pt x="0" y="0"/>
                </a:lnTo>
                <a:lnTo>
                  <a:pt x="761999" y="0"/>
                </a:lnTo>
                <a:lnTo>
                  <a:pt x="761999" y="219074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 txBox="1"/>
          <p:nvPr/>
        </p:nvSpPr>
        <p:spPr>
          <a:xfrm>
            <a:off x="5749924" y="5464175"/>
            <a:ext cx="8636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4">
                <a:solidFill>
                  <a:srgbClr val="FFFFFF"/>
                </a:solidFill>
                <a:latin typeface="Arial"/>
                <a:cs typeface="Arial"/>
              </a:rPr>
              <a:t>SQLMODEL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0" name="object 110" descr=""/>
          <p:cNvGrpSpPr/>
          <p:nvPr/>
        </p:nvGrpSpPr>
        <p:grpSpPr>
          <a:xfrm>
            <a:off x="9258299" y="4810124"/>
            <a:ext cx="476250" cy="476250"/>
            <a:chOff x="9258299" y="4810124"/>
            <a:chExt cx="476250" cy="476250"/>
          </a:xfrm>
        </p:grpSpPr>
        <p:sp>
          <p:nvSpPr>
            <p:cNvPr id="111" name="object 111" descr=""/>
            <p:cNvSpPr/>
            <p:nvPr/>
          </p:nvSpPr>
          <p:spPr>
            <a:xfrm>
              <a:off x="9258299" y="48101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476249"/>
                  </a:lnTo>
                  <a:close/>
                </a:path>
              </a:pathLst>
            </a:custGeom>
            <a:solidFill>
              <a:srgbClr val="7854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9272586" y="4824412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0"/>
                  </a:moveTo>
                  <a:lnTo>
                    <a:pt x="447674" y="0"/>
                  </a:lnTo>
                  <a:lnTo>
                    <a:pt x="44767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CFD8D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 descr=""/>
          <p:cNvSpPr txBox="1"/>
          <p:nvPr/>
        </p:nvSpPr>
        <p:spPr>
          <a:xfrm>
            <a:off x="9282807" y="4811163"/>
            <a:ext cx="42545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00">
                <a:solidFill>
                  <a:srgbClr val="FFFFFF"/>
                </a:solidFill>
                <a:latin typeface="Arial"/>
                <a:cs typeface="Arial"/>
              </a:rPr>
              <a:t>ALE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9216132" y="5011188"/>
            <a:ext cx="55880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14">
                <a:solidFill>
                  <a:srgbClr val="FFFFFF"/>
                </a:solidFill>
                <a:latin typeface="Arial"/>
                <a:cs typeface="Arial"/>
              </a:rPr>
              <a:t>MBIC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9115425" y="5429249"/>
            <a:ext cx="762000" cy="219075"/>
          </a:xfrm>
          <a:custGeom>
            <a:avLst/>
            <a:gdLst/>
            <a:ahLst/>
            <a:cxnLst/>
            <a:rect l="l" t="t" r="r" b="b"/>
            <a:pathLst>
              <a:path w="762000" h="219075">
                <a:moveTo>
                  <a:pt x="761999" y="219074"/>
                </a:moveTo>
                <a:lnTo>
                  <a:pt x="0" y="219074"/>
                </a:lnTo>
                <a:lnTo>
                  <a:pt x="0" y="0"/>
                </a:lnTo>
                <a:lnTo>
                  <a:pt x="761999" y="0"/>
                </a:lnTo>
                <a:lnTo>
                  <a:pt x="761999" y="219074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 txBox="1"/>
          <p:nvPr/>
        </p:nvSpPr>
        <p:spPr>
          <a:xfrm>
            <a:off x="9149457" y="5464175"/>
            <a:ext cx="75882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05">
                <a:solidFill>
                  <a:srgbClr val="FFFFFF"/>
                </a:solidFill>
                <a:latin typeface="Arial"/>
                <a:cs typeface="Arial"/>
              </a:rPr>
              <a:t>ALEMBIC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125235" y="4600478"/>
            <a:ext cx="1962150" cy="323850"/>
          </a:xfrm>
          <a:custGeom>
            <a:avLst/>
            <a:gdLst/>
            <a:ahLst/>
            <a:cxnLst/>
            <a:rect l="l" t="t" r="r" b="b"/>
            <a:pathLst>
              <a:path w="1962150" h="323850">
                <a:moveTo>
                  <a:pt x="1962149" y="323849"/>
                </a:moveTo>
                <a:lnTo>
                  <a:pt x="0" y="323849"/>
                </a:lnTo>
                <a:lnTo>
                  <a:pt x="0" y="0"/>
                </a:lnTo>
                <a:lnTo>
                  <a:pt x="1962149" y="0"/>
                </a:lnTo>
                <a:lnTo>
                  <a:pt x="1962149" y="323849"/>
                </a:lnTo>
                <a:close/>
              </a:path>
            </a:pathLst>
          </a:custGeom>
          <a:solidFill>
            <a:srgbClr val="E6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251987" y="4673503"/>
            <a:ext cx="170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1200" spc="400">
                <a:solidFill>
                  <a:srgbClr val="FFFFFF"/>
                </a:solidFill>
                <a:latin typeface="Arial"/>
                <a:cs typeface="Arial"/>
              </a:rPr>
              <a:t>БАЗА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320">
                <a:solidFill>
                  <a:srgbClr val="FFFFFF"/>
                </a:solidFill>
                <a:latin typeface="Arial"/>
                <a:cs typeface="Arial"/>
              </a:rPr>
              <a:t>ДАННЫХ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9153524" y="5534024"/>
            <a:ext cx="2038350" cy="238125"/>
            <a:chOff x="9153524" y="5534024"/>
            <a:chExt cx="2038350" cy="238125"/>
          </a:xfrm>
        </p:grpSpPr>
        <p:sp>
          <p:nvSpPr>
            <p:cNvPr id="120" name="object 120" descr=""/>
            <p:cNvSpPr/>
            <p:nvPr/>
          </p:nvSpPr>
          <p:spPr>
            <a:xfrm>
              <a:off x="9153524" y="5534024"/>
              <a:ext cx="2038350" cy="238125"/>
            </a:xfrm>
            <a:custGeom>
              <a:avLst/>
              <a:gdLst/>
              <a:ahLst/>
              <a:cxnLst/>
              <a:rect l="l" t="t" r="r" b="b"/>
              <a:pathLst>
                <a:path w="2038350" h="238125">
                  <a:moveTo>
                    <a:pt x="203834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038349" y="0"/>
                  </a:lnTo>
                  <a:lnTo>
                    <a:pt x="2038349" y="238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9163049" y="5543549"/>
              <a:ext cx="2019300" cy="219075"/>
            </a:xfrm>
            <a:custGeom>
              <a:avLst/>
              <a:gdLst/>
              <a:ahLst/>
              <a:cxnLst/>
              <a:rect l="l" t="t" r="r" b="b"/>
              <a:pathLst>
                <a:path w="2019300" h="219075">
                  <a:moveTo>
                    <a:pt x="0" y="0"/>
                  </a:moveTo>
                  <a:lnTo>
                    <a:pt x="2019299" y="0"/>
                  </a:lnTo>
                  <a:lnTo>
                    <a:pt x="2019299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9258548" y="5588000"/>
            <a:ext cx="18351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20">
                <a:solidFill>
                  <a:srgbClr val="E60000"/>
                </a:solidFill>
                <a:latin typeface="Arial"/>
                <a:cs typeface="Arial"/>
              </a:rPr>
              <a:t>Хранение</a:t>
            </a:r>
            <a:r>
              <a:rPr dirty="0" sz="750" spc="170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320">
                <a:solidFill>
                  <a:srgbClr val="E60000"/>
                </a:solidFill>
                <a:latin typeface="Arial"/>
                <a:cs typeface="Arial"/>
              </a:rPr>
              <a:t>и</a:t>
            </a:r>
            <a:r>
              <a:rPr dirty="0" sz="750" spc="175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320">
                <a:solidFill>
                  <a:srgbClr val="E60000"/>
                </a:solidFill>
                <a:latin typeface="Arial"/>
                <a:cs typeface="Arial"/>
              </a:rPr>
              <a:t>миграции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23" name="object 123" descr=""/>
          <p:cNvGrpSpPr/>
          <p:nvPr/>
        </p:nvGrpSpPr>
        <p:grpSpPr>
          <a:xfrm>
            <a:off x="771524" y="4886324"/>
            <a:ext cx="10648950" cy="1914525"/>
            <a:chOff x="771524" y="4886324"/>
            <a:chExt cx="10648950" cy="1914525"/>
          </a:xfrm>
        </p:grpSpPr>
        <p:sp>
          <p:nvSpPr>
            <p:cNvPr id="124" name="object 124" descr=""/>
            <p:cNvSpPr/>
            <p:nvPr/>
          </p:nvSpPr>
          <p:spPr>
            <a:xfrm>
              <a:off x="11100047" y="55721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95249" y="76199"/>
                  </a:moveTo>
                  <a:lnTo>
                    <a:pt x="0" y="0"/>
                  </a:lnTo>
                  <a:lnTo>
                    <a:pt x="187076" y="0"/>
                  </a:lnTo>
                  <a:lnTo>
                    <a:pt x="187076" y="2738"/>
                  </a:lnTo>
                  <a:lnTo>
                    <a:pt x="95249" y="76199"/>
                  </a:lnTo>
                  <a:close/>
                </a:path>
              </a:pathLst>
            </a:custGeom>
            <a:solidFill>
              <a:srgbClr val="E60000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1100047" y="4886324"/>
              <a:ext cx="187325" cy="76200"/>
            </a:xfrm>
            <a:custGeom>
              <a:avLst/>
              <a:gdLst/>
              <a:ahLst/>
              <a:cxnLst/>
              <a:rect l="l" t="t" r="r" b="b"/>
              <a:pathLst>
                <a:path w="187325" h="76200">
                  <a:moveTo>
                    <a:pt x="187076" y="76200"/>
                  </a:moveTo>
                  <a:lnTo>
                    <a:pt x="0" y="76200"/>
                  </a:lnTo>
                  <a:lnTo>
                    <a:pt x="95249" y="0"/>
                  </a:lnTo>
                  <a:lnTo>
                    <a:pt x="187076" y="73461"/>
                  </a:lnTo>
                  <a:lnTo>
                    <a:pt x="187076" y="76200"/>
                  </a:lnTo>
                  <a:close/>
                </a:path>
              </a:pathLst>
            </a:custGeom>
            <a:solidFill>
              <a:srgbClr val="4BAF4F">
                <a:alpha val="923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790574" y="5962649"/>
              <a:ext cx="10610850" cy="819150"/>
            </a:xfrm>
            <a:custGeom>
              <a:avLst/>
              <a:gdLst/>
              <a:ahLst/>
              <a:cxnLst/>
              <a:rect l="l" t="t" r="r" b="b"/>
              <a:pathLst>
                <a:path w="10610850" h="819150">
                  <a:moveTo>
                    <a:pt x="0" y="0"/>
                  </a:moveTo>
                  <a:lnTo>
                    <a:pt x="10610849" y="0"/>
                  </a:lnTo>
                  <a:lnTo>
                    <a:pt x="10610849" y="819149"/>
                  </a:lnTo>
                  <a:lnTo>
                    <a:pt x="0" y="81914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067424" y="5695949"/>
              <a:ext cx="57150" cy="285750"/>
            </a:xfrm>
            <a:custGeom>
              <a:avLst/>
              <a:gdLst/>
              <a:ahLst/>
              <a:cxnLst/>
              <a:rect l="l" t="t" r="r" b="b"/>
              <a:pathLst>
                <a:path w="57150" h="285750">
                  <a:moveTo>
                    <a:pt x="57149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8574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2445221" y="5940896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4" h="501014">
                  <a:moveTo>
                    <a:pt x="425854" y="500706"/>
                  </a:moveTo>
                  <a:lnTo>
                    <a:pt x="74852" y="500706"/>
                  </a:lnTo>
                  <a:lnTo>
                    <a:pt x="69643" y="500193"/>
                  </a:lnTo>
                  <a:lnTo>
                    <a:pt x="31230" y="484282"/>
                  </a:lnTo>
                  <a:lnTo>
                    <a:pt x="4085" y="446391"/>
                  </a:lnTo>
                  <a:lnTo>
                    <a:pt x="0" y="425854"/>
                  </a:lnTo>
                  <a:lnTo>
                    <a:pt x="0" y="420593"/>
                  </a:lnTo>
                  <a:lnTo>
                    <a:pt x="0" y="74852"/>
                  </a:lnTo>
                  <a:lnTo>
                    <a:pt x="16423" y="31230"/>
                  </a:lnTo>
                  <a:lnTo>
                    <a:pt x="54315" y="4085"/>
                  </a:lnTo>
                  <a:lnTo>
                    <a:pt x="74852" y="0"/>
                  </a:lnTo>
                  <a:lnTo>
                    <a:pt x="425854" y="0"/>
                  </a:lnTo>
                  <a:lnTo>
                    <a:pt x="469476" y="16423"/>
                  </a:lnTo>
                  <a:lnTo>
                    <a:pt x="496621" y="54315"/>
                  </a:lnTo>
                  <a:lnTo>
                    <a:pt x="500706" y="74852"/>
                  </a:lnTo>
                  <a:lnTo>
                    <a:pt x="500706" y="425854"/>
                  </a:lnTo>
                  <a:lnTo>
                    <a:pt x="484282" y="469476"/>
                  </a:lnTo>
                  <a:lnTo>
                    <a:pt x="446391" y="496621"/>
                  </a:lnTo>
                  <a:lnTo>
                    <a:pt x="431063" y="500193"/>
                  </a:lnTo>
                  <a:lnTo>
                    <a:pt x="425854" y="500706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530341" y="6056058"/>
              <a:ext cx="330835" cy="270510"/>
            </a:xfrm>
            <a:custGeom>
              <a:avLst/>
              <a:gdLst/>
              <a:ahLst/>
              <a:cxnLst/>
              <a:rect l="l" t="t" r="r" b="b"/>
              <a:pathLst>
                <a:path w="330835" h="270510">
                  <a:moveTo>
                    <a:pt x="0" y="235332"/>
                  </a:moveTo>
                  <a:lnTo>
                    <a:pt x="0" y="165233"/>
                  </a:lnTo>
                  <a:lnTo>
                    <a:pt x="4953" y="125075"/>
                  </a:lnTo>
                  <a:lnTo>
                    <a:pt x="19508" y="87341"/>
                  </a:lnTo>
                  <a:lnTo>
                    <a:pt x="42796" y="54275"/>
                  </a:lnTo>
                  <a:lnTo>
                    <a:pt x="73434" y="27846"/>
                  </a:lnTo>
                  <a:lnTo>
                    <a:pt x="109576" y="9654"/>
                  </a:lnTo>
                  <a:lnTo>
                    <a:pt x="149037" y="793"/>
                  </a:lnTo>
                  <a:lnTo>
                    <a:pt x="165233" y="0"/>
                  </a:lnTo>
                  <a:lnTo>
                    <a:pt x="173350" y="198"/>
                  </a:lnTo>
                  <a:lnTo>
                    <a:pt x="213198" y="7113"/>
                  </a:lnTo>
                  <a:lnTo>
                    <a:pt x="250172" y="23501"/>
                  </a:lnTo>
                  <a:lnTo>
                    <a:pt x="282070" y="48395"/>
                  </a:lnTo>
                  <a:lnTo>
                    <a:pt x="306964" y="80294"/>
                  </a:lnTo>
                  <a:lnTo>
                    <a:pt x="323353" y="117268"/>
                  </a:lnTo>
                  <a:lnTo>
                    <a:pt x="330268" y="157115"/>
                  </a:lnTo>
                  <a:lnTo>
                    <a:pt x="330466" y="165233"/>
                  </a:lnTo>
                  <a:lnTo>
                    <a:pt x="330466" y="235332"/>
                  </a:lnTo>
                  <a:lnTo>
                    <a:pt x="308829" y="267713"/>
                  </a:lnTo>
                  <a:lnTo>
                    <a:pt x="295417" y="270381"/>
                  </a:lnTo>
                  <a:lnTo>
                    <a:pt x="35049" y="270381"/>
                  </a:lnTo>
                  <a:lnTo>
                    <a:pt x="2667" y="248745"/>
                  </a:lnTo>
                  <a:lnTo>
                    <a:pt x="0" y="239980"/>
                  </a:lnTo>
                  <a:lnTo>
                    <a:pt x="0" y="235332"/>
                  </a:lnTo>
                  <a:close/>
                </a:path>
              </a:pathLst>
            </a:custGeom>
            <a:ln w="300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2625471" y="6151194"/>
              <a:ext cx="140335" cy="60325"/>
            </a:xfrm>
            <a:custGeom>
              <a:avLst/>
              <a:gdLst/>
              <a:ahLst/>
              <a:cxnLst/>
              <a:rect l="l" t="t" r="r" b="b"/>
              <a:pathLst>
                <a:path w="140335" h="60325">
                  <a:moveTo>
                    <a:pt x="60083" y="26060"/>
                  </a:moveTo>
                  <a:lnTo>
                    <a:pt x="34023" y="0"/>
                  </a:lnTo>
                  <a:lnTo>
                    <a:pt x="26060" y="0"/>
                  </a:lnTo>
                  <a:lnTo>
                    <a:pt x="0" y="26060"/>
                  </a:lnTo>
                  <a:lnTo>
                    <a:pt x="0" y="34036"/>
                  </a:lnTo>
                  <a:lnTo>
                    <a:pt x="26060" y="60096"/>
                  </a:lnTo>
                  <a:lnTo>
                    <a:pt x="34023" y="60096"/>
                  </a:lnTo>
                  <a:lnTo>
                    <a:pt x="60083" y="34036"/>
                  </a:lnTo>
                  <a:lnTo>
                    <a:pt x="60083" y="30048"/>
                  </a:lnTo>
                  <a:lnTo>
                    <a:pt x="60083" y="26060"/>
                  </a:lnTo>
                  <a:close/>
                </a:path>
                <a:path w="140335" h="60325">
                  <a:moveTo>
                    <a:pt x="140195" y="26060"/>
                  </a:moveTo>
                  <a:lnTo>
                    <a:pt x="114134" y="0"/>
                  </a:lnTo>
                  <a:lnTo>
                    <a:pt x="106172" y="0"/>
                  </a:lnTo>
                  <a:lnTo>
                    <a:pt x="80111" y="26060"/>
                  </a:lnTo>
                  <a:lnTo>
                    <a:pt x="80111" y="34036"/>
                  </a:lnTo>
                  <a:lnTo>
                    <a:pt x="106172" y="60096"/>
                  </a:lnTo>
                  <a:lnTo>
                    <a:pt x="114134" y="60096"/>
                  </a:lnTo>
                  <a:lnTo>
                    <a:pt x="140195" y="34036"/>
                  </a:lnTo>
                  <a:lnTo>
                    <a:pt x="140195" y="30048"/>
                  </a:lnTo>
                  <a:lnTo>
                    <a:pt x="140195" y="26060"/>
                  </a:lnTo>
                  <a:close/>
                </a:path>
              </a:pathLst>
            </a:custGeom>
            <a:solidFill>
              <a:srgbClr val="FFFFFF">
                <a:alpha val="933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2314574" y="6572249"/>
              <a:ext cx="762000" cy="219075"/>
            </a:xfrm>
            <a:custGeom>
              <a:avLst/>
              <a:gdLst/>
              <a:ahLst/>
              <a:cxnLst/>
              <a:rect l="l" t="t" r="r" b="b"/>
              <a:pathLst>
                <a:path w="762000" h="219075">
                  <a:moveTo>
                    <a:pt x="761999" y="219074"/>
                  </a:moveTo>
                  <a:lnTo>
                    <a:pt x="0" y="219074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21907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2350392" y="6607175"/>
            <a:ext cx="75882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75">
                <a:solidFill>
                  <a:srgbClr val="FFFFFF"/>
                </a:solidFill>
                <a:latin typeface="Arial"/>
                <a:cs typeface="Arial"/>
              </a:rPr>
              <a:t>WHISPER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3" name="object 133" descr=""/>
          <p:cNvGrpSpPr/>
          <p:nvPr/>
        </p:nvGrpSpPr>
        <p:grpSpPr>
          <a:xfrm>
            <a:off x="93422" y="5759385"/>
            <a:ext cx="6253480" cy="682625"/>
            <a:chOff x="93422" y="5759385"/>
            <a:chExt cx="6253480" cy="682625"/>
          </a:xfrm>
        </p:grpSpPr>
        <p:sp>
          <p:nvSpPr>
            <p:cNvPr id="134" name="object 134" descr=""/>
            <p:cNvSpPr/>
            <p:nvPr/>
          </p:nvSpPr>
          <p:spPr>
            <a:xfrm>
              <a:off x="5845646" y="5940896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4" h="501014">
                  <a:moveTo>
                    <a:pt x="425854" y="500706"/>
                  </a:moveTo>
                  <a:lnTo>
                    <a:pt x="74852" y="500706"/>
                  </a:lnTo>
                  <a:lnTo>
                    <a:pt x="69643" y="500193"/>
                  </a:lnTo>
                  <a:lnTo>
                    <a:pt x="31230" y="484282"/>
                  </a:lnTo>
                  <a:lnTo>
                    <a:pt x="4085" y="446391"/>
                  </a:lnTo>
                  <a:lnTo>
                    <a:pt x="0" y="425854"/>
                  </a:lnTo>
                  <a:lnTo>
                    <a:pt x="0" y="420593"/>
                  </a:lnTo>
                  <a:lnTo>
                    <a:pt x="0" y="74852"/>
                  </a:lnTo>
                  <a:lnTo>
                    <a:pt x="16423" y="31230"/>
                  </a:lnTo>
                  <a:lnTo>
                    <a:pt x="54315" y="4085"/>
                  </a:lnTo>
                  <a:lnTo>
                    <a:pt x="74852" y="0"/>
                  </a:lnTo>
                  <a:lnTo>
                    <a:pt x="425854" y="0"/>
                  </a:lnTo>
                  <a:lnTo>
                    <a:pt x="469476" y="16423"/>
                  </a:lnTo>
                  <a:lnTo>
                    <a:pt x="496621" y="54315"/>
                  </a:lnTo>
                  <a:lnTo>
                    <a:pt x="500706" y="74852"/>
                  </a:lnTo>
                  <a:lnTo>
                    <a:pt x="500706" y="425854"/>
                  </a:lnTo>
                  <a:lnTo>
                    <a:pt x="484282" y="469476"/>
                  </a:lnTo>
                  <a:lnTo>
                    <a:pt x="446391" y="496621"/>
                  </a:lnTo>
                  <a:lnTo>
                    <a:pt x="431063" y="500193"/>
                  </a:lnTo>
                  <a:lnTo>
                    <a:pt x="425854" y="500706"/>
                  </a:lnTo>
                  <a:close/>
                </a:path>
              </a:pathLst>
            </a:custGeom>
            <a:solidFill>
              <a:srgbClr val="3F50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93422" y="5759385"/>
              <a:ext cx="1809750" cy="323850"/>
            </a:xfrm>
            <a:custGeom>
              <a:avLst/>
              <a:gdLst/>
              <a:ahLst/>
              <a:cxnLst/>
              <a:rect l="l" t="t" r="r" b="b"/>
              <a:pathLst>
                <a:path w="1809750" h="323850">
                  <a:moveTo>
                    <a:pt x="1809749" y="323849"/>
                  </a:moveTo>
                  <a:lnTo>
                    <a:pt x="0" y="323849"/>
                  </a:lnTo>
                  <a:lnTo>
                    <a:pt x="0" y="0"/>
                  </a:lnTo>
                  <a:lnTo>
                    <a:pt x="1809749" y="0"/>
                  </a:lnTo>
                  <a:lnTo>
                    <a:pt x="1809749" y="323849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 descr=""/>
          <p:cNvSpPr txBox="1"/>
          <p:nvPr/>
        </p:nvSpPr>
        <p:spPr>
          <a:xfrm>
            <a:off x="5714999" y="6572250"/>
            <a:ext cx="762000" cy="219075"/>
          </a:xfrm>
          <a:prstGeom prst="rect">
            <a:avLst/>
          </a:prstGeom>
          <a:solidFill>
            <a:srgbClr val="000000">
              <a:alpha val="79998"/>
            </a:srgbClr>
          </a:solidFill>
        </p:spPr>
        <p:txBody>
          <a:bodyPr wrap="square" lIns="0" tIns="5080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400"/>
              </a:spcBef>
            </a:pPr>
            <a:r>
              <a:rPr dirty="0" sz="800" spc="275">
                <a:solidFill>
                  <a:srgbClr val="FFFFFF"/>
                </a:solidFill>
                <a:latin typeface="Arial"/>
                <a:cs typeface="Arial"/>
              </a:rPr>
              <a:t>LLM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220174" y="5832410"/>
            <a:ext cx="1549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75">
                <a:solidFill>
                  <a:srgbClr val="FFFFFF"/>
                </a:solidFill>
                <a:latin typeface="Arial"/>
                <a:cs typeface="Arial"/>
              </a:rPr>
              <a:t>ИНТЕГРАЦИИ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8" name="object 138" descr=""/>
          <p:cNvGrpSpPr/>
          <p:nvPr/>
        </p:nvGrpSpPr>
        <p:grpSpPr>
          <a:xfrm>
            <a:off x="9058274" y="6677025"/>
            <a:ext cx="2133600" cy="238125"/>
            <a:chOff x="9058274" y="6677025"/>
            <a:chExt cx="2133600" cy="238125"/>
          </a:xfrm>
        </p:grpSpPr>
        <p:sp>
          <p:nvSpPr>
            <p:cNvPr id="139" name="object 139" descr=""/>
            <p:cNvSpPr/>
            <p:nvPr/>
          </p:nvSpPr>
          <p:spPr>
            <a:xfrm>
              <a:off x="9058274" y="6677025"/>
              <a:ext cx="2133600" cy="238125"/>
            </a:xfrm>
            <a:custGeom>
              <a:avLst/>
              <a:gdLst/>
              <a:ahLst/>
              <a:cxnLst/>
              <a:rect l="l" t="t" r="r" b="b"/>
              <a:pathLst>
                <a:path w="2133600" h="238125">
                  <a:moveTo>
                    <a:pt x="2133599" y="238124"/>
                  </a:moveTo>
                  <a:lnTo>
                    <a:pt x="0" y="238124"/>
                  </a:lnTo>
                  <a:lnTo>
                    <a:pt x="0" y="0"/>
                  </a:lnTo>
                  <a:lnTo>
                    <a:pt x="2133599" y="0"/>
                  </a:lnTo>
                  <a:lnTo>
                    <a:pt x="2133599" y="238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9067799" y="6686550"/>
              <a:ext cx="2114550" cy="219075"/>
            </a:xfrm>
            <a:custGeom>
              <a:avLst/>
              <a:gdLst/>
              <a:ahLst/>
              <a:cxnLst/>
              <a:rect l="l" t="t" r="r" b="b"/>
              <a:pathLst>
                <a:path w="2114550" h="219075">
                  <a:moveTo>
                    <a:pt x="0" y="0"/>
                  </a:moveTo>
                  <a:lnTo>
                    <a:pt x="2114549" y="0"/>
                  </a:lnTo>
                  <a:lnTo>
                    <a:pt x="2114549" y="219074"/>
                  </a:lnTo>
                  <a:lnTo>
                    <a:pt x="0" y="21907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9163298" y="6731000"/>
            <a:ext cx="19304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390">
                <a:solidFill>
                  <a:srgbClr val="E60000"/>
                </a:solidFill>
                <a:latin typeface="Arial"/>
                <a:cs typeface="Arial"/>
              </a:rPr>
              <a:t>AI</a:t>
            </a:r>
            <a:r>
              <a:rPr dirty="0" sz="750" spc="170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320">
                <a:solidFill>
                  <a:srgbClr val="E60000"/>
                </a:solidFill>
                <a:latin typeface="Arial"/>
                <a:cs typeface="Arial"/>
              </a:rPr>
              <a:t>и</a:t>
            </a:r>
            <a:r>
              <a:rPr dirty="0" sz="750" spc="170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350">
                <a:solidFill>
                  <a:srgbClr val="E60000"/>
                </a:solidFill>
                <a:latin typeface="Arial"/>
                <a:cs typeface="Arial"/>
              </a:rPr>
              <a:t>обработка</a:t>
            </a:r>
            <a:r>
              <a:rPr dirty="0" sz="750" spc="170">
                <a:solidFill>
                  <a:srgbClr val="E60000"/>
                </a:solidFill>
                <a:latin typeface="Arial"/>
                <a:cs typeface="Arial"/>
              </a:rPr>
              <a:t>  </a:t>
            </a:r>
            <a:r>
              <a:rPr dirty="0" sz="750" spc="295">
                <a:solidFill>
                  <a:srgbClr val="E60000"/>
                </a:solidFill>
                <a:latin typeface="Arial"/>
                <a:cs typeface="Arial"/>
              </a:rPr>
              <a:t>медиа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42" name="object 142" descr=""/>
          <p:cNvGrpSpPr/>
          <p:nvPr/>
        </p:nvGrpSpPr>
        <p:grpSpPr>
          <a:xfrm>
            <a:off x="6057899" y="2828924"/>
            <a:ext cx="5943600" cy="4067175"/>
            <a:chOff x="6057899" y="2828924"/>
            <a:chExt cx="5943600" cy="4067175"/>
          </a:xfrm>
        </p:grpSpPr>
        <p:pic>
          <p:nvPicPr>
            <p:cNvPr id="143" name="object 1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899" y="4686299"/>
              <a:ext cx="76199" cy="76199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899" y="2828924"/>
              <a:ext cx="76199" cy="76199"/>
            </a:xfrm>
            <a:prstGeom prst="rect">
              <a:avLst/>
            </a:prstGeom>
          </p:spPr>
        </p:pic>
        <p:sp>
          <p:nvSpPr>
            <p:cNvPr id="145" name="object 145" descr=""/>
            <p:cNvSpPr/>
            <p:nvPr/>
          </p:nvSpPr>
          <p:spPr>
            <a:xfrm>
              <a:off x="9524999" y="65722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9299" y="6667499"/>
              <a:ext cx="133349" cy="133349"/>
            </a:xfrm>
            <a:prstGeom prst="rect">
              <a:avLst/>
            </a:prstGeom>
          </p:spPr>
        </p:pic>
      </p:grpSp>
      <p:sp>
        <p:nvSpPr>
          <p:cNvPr id="147" name="object 147"/>
          <p:cNvSpPr txBox="1">
            <a:spLocks noGrp="1"/>
          </p:cNvSpPr>
          <p:nvPr>
            <p:ph type="title"/>
          </p:nvPr>
        </p:nvSpPr>
        <p:spPr>
          <a:xfrm>
            <a:off x="1134193" y="361051"/>
            <a:ext cx="9923780" cy="4089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43654" algn="l"/>
                <a:tab pos="7675245" algn="l"/>
              </a:tabLst>
            </a:pPr>
            <a:r>
              <a:rPr dirty="0" spc="1160"/>
              <a:t>Техническая</a:t>
            </a:r>
            <a:r>
              <a:rPr dirty="0"/>
              <a:t>	</a:t>
            </a:r>
            <a:r>
              <a:rPr dirty="0" spc="1205"/>
              <a:t>архитектура</a:t>
            </a:r>
            <a:r>
              <a:rPr dirty="0"/>
              <a:t>	</a:t>
            </a:r>
            <a:r>
              <a:rPr dirty="0" spc="1070"/>
              <a:t>системы</a:t>
            </a:r>
          </a:p>
        </p:txBody>
      </p:sp>
      <p:sp>
        <p:nvSpPr>
          <p:cNvPr id="148" name="object 148" descr=""/>
          <p:cNvSpPr txBox="1"/>
          <p:nvPr/>
        </p:nvSpPr>
        <p:spPr>
          <a:xfrm>
            <a:off x="1892151" y="882650"/>
            <a:ext cx="8408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  <a:tab pos="3517265" algn="l"/>
                <a:tab pos="4126865" algn="l"/>
                <a:tab pos="5803265" algn="l"/>
                <a:tab pos="6108065" algn="l"/>
              </a:tabLst>
            </a:pPr>
            <a:r>
              <a:rPr dirty="0" sz="1200" spc="515">
                <a:solidFill>
                  <a:srgbClr val="E60000"/>
                </a:solidFill>
                <a:latin typeface="Arial"/>
                <a:cs typeface="Arial"/>
              </a:rPr>
              <a:t>Многослойная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85">
                <a:solidFill>
                  <a:srgbClr val="E60000"/>
                </a:solidFill>
                <a:latin typeface="Arial"/>
                <a:cs typeface="Arial"/>
              </a:rPr>
              <a:t>структура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84">
                <a:solidFill>
                  <a:srgbClr val="E60000"/>
                </a:solidFill>
                <a:latin typeface="Arial"/>
                <a:cs typeface="Arial"/>
              </a:rPr>
              <a:t>для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20">
                <a:solidFill>
                  <a:srgbClr val="E60000"/>
                </a:solidFill>
                <a:latin typeface="Arial"/>
                <a:cs typeface="Arial"/>
              </a:rPr>
              <a:t>надежности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65">
                <a:solidFill>
                  <a:srgbClr val="E60000"/>
                </a:solidFill>
                <a:latin typeface="Arial"/>
                <a:cs typeface="Arial"/>
              </a:rPr>
              <a:t>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05">
                <a:solidFill>
                  <a:srgbClr val="E60000"/>
                </a:solidFill>
                <a:latin typeface="Arial"/>
                <a:cs typeface="Arial"/>
              </a:rPr>
              <a:t>масштабирования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9816950" y="6664325"/>
            <a:ext cx="2083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3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900" spc="19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40">
                <a:solidFill>
                  <a:srgbClr val="FFFFFF"/>
                </a:solidFill>
                <a:latin typeface="Arial"/>
                <a:cs typeface="Arial"/>
              </a:rPr>
              <a:t>fiith</a:t>
            </a:r>
            <a:r>
              <a:rPr dirty="0" sz="900" spc="20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66540" y="2082800"/>
            <a:ext cx="3492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2314" algn="l"/>
              </a:tabLst>
            </a:pPr>
            <a:r>
              <a:rPr dirty="0" sz="1050" spc="450">
                <a:solidFill>
                  <a:srgbClr val="FFFFFF"/>
                </a:solidFill>
                <a:latin typeface="Arial"/>
                <a:cs typeface="Arial"/>
              </a:rPr>
              <a:t>Микросервисная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90">
                <a:solidFill>
                  <a:srgbClr val="FFFFFF"/>
                </a:solidFill>
                <a:latin typeface="Arial"/>
                <a:cs typeface="Arial"/>
              </a:rPr>
              <a:t>архитектура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247774" y="2781299"/>
            <a:ext cx="323850" cy="333375"/>
            <a:chOff x="1247774" y="2781299"/>
            <a:chExt cx="323850" cy="333375"/>
          </a:xfrm>
        </p:grpSpPr>
        <p:sp>
          <p:nvSpPr>
            <p:cNvPr id="4" name="object 4" descr=""/>
            <p:cNvSpPr/>
            <p:nvPr/>
          </p:nvSpPr>
          <p:spPr>
            <a:xfrm>
              <a:off x="1247762" y="2781299"/>
              <a:ext cx="323850" cy="333375"/>
            </a:xfrm>
            <a:custGeom>
              <a:avLst/>
              <a:gdLst/>
              <a:ahLst/>
              <a:cxnLst/>
              <a:rect l="l" t="t" r="r" b="b"/>
              <a:pathLst>
                <a:path w="323850" h="333375">
                  <a:moveTo>
                    <a:pt x="952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95250" y="333375"/>
                  </a:lnTo>
                  <a:lnTo>
                    <a:pt x="95250" y="0"/>
                  </a:lnTo>
                  <a:close/>
                </a:path>
                <a:path w="323850" h="333375">
                  <a:moveTo>
                    <a:pt x="209550" y="9525"/>
                  </a:moveTo>
                  <a:lnTo>
                    <a:pt x="114300" y="9525"/>
                  </a:lnTo>
                  <a:lnTo>
                    <a:pt x="114300" y="333375"/>
                  </a:lnTo>
                  <a:lnTo>
                    <a:pt x="209550" y="333375"/>
                  </a:lnTo>
                  <a:lnTo>
                    <a:pt x="209550" y="9525"/>
                  </a:lnTo>
                  <a:close/>
                </a:path>
                <a:path w="323850" h="333375">
                  <a:moveTo>
                    <a:pt x="323850" y="19050"/>
                  </a:moveTo>
                  <a:lnTo>
                    <a:pt x="228600" y="19050"/>
                  </a:lnTo>
                  <a:lnTo>
                    <a:pt x="228600" y="333375"/>
                  </a:lnTo>
                  <a:lnTo>
                    <a:pt x="323850" y="333375"/>
                  </a:lnTo>
                  <a:lnTo>
                    <a:pt x="323850" y="19050"/>
                  </a:lnTo>
                  <a:close/>
                </a:path>
              </a:pathLst>
            </a:custGeom>
            <a:solidFill>
              <a:srgbClr val="607D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66824" y="30098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49" y="57149"/>
                  </a:moveTo>
                  <a:lnTo>
                    <a:pt x="0" y="571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57149"/>
                  </a:lnTo>
                  <a:close/>
                </a:path>
              </a:pathLst>
            </a:custGeom>
            <a:solidFill>
              <a:srgbClr val="82A1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81124" y="30098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49" y="57149"/>
                  </a:moveTo>
                  <a:lnTo>
                    <a:pt x="0" y="571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57149"/>
                  </a:lnTo>
                  <a:close/>
                </a:path>
              </a:pathLst>
            </a:custGeom>
            <a:solidFill>
              <a:srgbClr val="4FC2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95424" y="30098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49" y="57149"/>
                  </a:moveTo>
                  <a:lnTo>
                    <a:pt x="0" y="571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57149"/>
                  </a:lnTo>
                  <a:close/>
                </a:path>
              </a:pathLst>
            </a:custGeom>
            <a:solidFill>
              <a:srgbClr val="63B6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76374" y="2781299"/>
            <a:ext cx="120650" cy="228600"/>
          </a:xfrm>
          <a:prstGeom prst="rect">
            <a:avLst/>
          </a:prstGeom>
          <a:solidFill>
            <a:srgbClr val="607D8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1050" spc="475">
                <a:solidFill>
                  <a:srgbClr val="4BAF4F"/>
                </a:solidFill>
                <a:latin typeface="Arial"/>
                <a:cs typeface="Arial"/>
              </a:rPr>
              <a:t>↑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6540" y="2719070"/>
            <a:ext cx="202565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Горизонтальное </a:t>
            </a: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масштабирование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28724" y="3552825"/>
            <a:ext cx="342900" cy="342900"/>
            <a:chOff x="1228724" y="3552825"/>
            <a:chExt cx="342900" cy="342900"/>
          </a:xfrm>
        </p:grpSpPr>
        <p:sp>
          <p:nvSpPr>
            <p:cNvPr id="11" name="object 11" descr=""/>
            <p:cNvSpPr/>
            <p:nvPr/>
          </p:nvSpPr>
          <p:spPr>
            <a:xfrm>
              <a:off x="1228724" y="35528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3428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28712" y="35528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900" y="247650"/>
                  </a:moveTo>
                  <a:lnTo>
                    <a:pt x="0" y="247650"/>
                  </a:lnTo>
                  <a:lnTo>
                    <a:pt x="0" y="253911"/>
                  </a:lnTo>
                  <a:lnTo>
                    <a:pt x="12585" y="295376"/>
                  </a:lnTo>
                  <a:lnTo>
                    <a:pt x="47536" y="330327"/>
                  </a:lnTo>
                  <a:lnTo>
                    <a:pt x="89001" y="342900"/>
                  </a:lnTo>
                  <a:lnTo>
                    <a:pt x="253911" y="342900"/>
                  </a:lnTo>
                  <a:lnTo>
                    <a:pt x="295376" y="330327"/>
                  </a:lnTo>
                  <a:lnTo>
                    <a:pt x="330327" y="295376"/>
                  </a:lnTo>
                  <a:lnTo>
                    <a:pt x="342900" y="253911"/>
                  </a:lnTo>
                  <a:lnTo>
                    <a:pt x="342900" y="247650"/>
                  </a:lnTo>
                  <a:close/>
                </a:path>
                <a:path w="342900" h="342900">
                  <a:moveTo>
                    <a:pt x="342900" y="89001"/>
                  </a:moveTo>
                  <a:lnTo>
                    <a:pt x="330327" y="47536"/>
                  </a:lnTo>
                  <a:lnTo>
                    <a:pt x="295376" y="12585"/>
                  </a:lnTo>
                  <a:lnTo>
                    <a:pt x="253911" y="0"/>
                  </a:lnTo>
                  <a:lnTo>
                    <a:pt x="89001" y="0"/>
                  </a:lnTo>
                  <a:lnTo>
                    <a:pt x="47536" y="12585"/>
                  </a:lnTo>
                  <a:lnTo>
                    <a:pt x="12585" y="47536"/>
                  </a:lnTo>
                  <a:lnTo>
                    <a:pt x="0" y="89001"/>
                  </a:lnTo>
                  <a:lnTo>
                    <a:pt x="0" y="95250"/>
                  </a:lnTo>
                  <a:lnTo>
                    <a:pt x="342900" y="95250"/>
                  </a:lnTo>
                  <a:lnTo>
                    <a:pt x="342900" y="89001"/>
                  </a:lnTo>
                  <a:close/>
                </a:path>
              </a:pathLst>
            </a:custGeom>
            <a:solidFill>
              <a:srgbClr val="0D46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51101" y="3705225"/>
              <a:ext cx="98425" cy="38100"/>
            </a:xfrm>
            <a:custGeom>
              <a:avLst/>
              <a:gdLst/>
              <a:ahLst/>
              <a:cxnLst/>
              <a:rect l="l" t="t" r="r" b="b"/>
              <a:pathLst>
                <a:path w="98425" h="38100">
                  <a:moveTo>
                    <a:pt x="98146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8146" y="0"/>
                  </a:lnTo>
                  <a:lnTo>
                    <a:pt x="98146" y="38099"/>
                  </a:lnTo>
                  <a:close/>
                </a:path>
              </a:pathLst>
            </a:custGeom>
            <a:solidFill>
              <a:srgbClr val="FFEB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28724" y="3552825"/>
            <a:ext cx="342900" cy="3429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9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900" spc="-50">
                <a:solidFill>
                  <a:srgbClr val="FFFFFF"/>
                </a:solidFill>
                <a:latin typeface="Liberation Serif"/>
                <a:cs typeface="Liberation Serif"/>
              </a:rPr>
              <a:t>→</a:t>
            </a:r>
            <a:endParaRPr sz="900">
              <a:latin typeface="Liberation Serif"/>
              <a:cs typeface="Liberation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66540" y="3644900"/>
            <a:ext cx="3225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015" algn="l"/>
              </a:tabLst>
            </a:pP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Оптимизированные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50">
                <a:solidFill>
                  <a:srgbClr val="FFFFFF"/>
                </a:solidFill>
                <a:latin typeface="Arial"/>
                <a:cs typeface="Arial"/>
              </a:rPr>
              <a:t>запросы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28724" y="4391025"/>
            <a:ext cx="342900" cy="228600"/>
            <a:chOff x="1228724" y="4391025"/>
            <a:chExt cx="342900" cy="228600"/>
          </a:xfrm>
        </p:grpSpPr>
        <p:sp>
          <p:nvSpPr>
            <p:cNvPr id="17" name="object 17" descr=""/>
            <p:cNvSpPr/>
            <p:nvPr/>
          </p:nvSpPr>
          <p:spPr>
            <a:xfrm>
              <a:off x="1228724" y="4391025"/>
              <a:ext cx="342900" cy="228600"/>
            </a:xfrm>
            <a:custGeom>
              <a:avLst/>
              <a:gdLst/>
              <a:ahLst/>
              <a:cxnLst/>
              <a:rect l="l" t="t" r="r" b="b"/>
              <a:pathLst>
                <a:path w="342900" h="228600">
                  <a:moveTo>
                    <a:pt x="34289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228599"/>
                  </a:lnTo>
                  <a:close/>
                </a:path>
              </a:pathLst>
            </a:custGeom>
            <a:solidFill>
              <a:srgbClr val="42A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66824" y="4448174"/>
              <a:ext cx="38100" cy="114300"/>
            </a:xfrm>
            <a:custGeom>
              <a:avLst/>
              <a:gdLst/>
              <a:ahLst/>
              <a:cxnLst/>
              <a:rect l="l" t="t" r="r" b="b"/>
              <a:pathLst>
                <a:path w="38100" h="114300">
                  <a:moveTo>
                    <a:pt x="380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"/>
                  </a:lnTo>
                  <a:close/>
                </a:path>
              </a:pathLst>
            </a:custGeom>
            <a:solidFill>
              <a:srgbClr val="FFEB3B">
                <a:alpha val="993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43012" y="444817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381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0"/>
                  </a:lnTo>
                  <a:close/>
                </a:path>
                <a:path w="114300" h="114300">
                  <a:moveTo>
                    <a:pt x="114300" y="0"/>
                  </a:moveTo>
                  <a:lnTo>
                    <a:pt x="76200" y="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EB3B">
                <a:alpha val="999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95424" y="4448174"/>
              <a:ext cx="38100" cy="114300"/>
            </a:xfrm>
            <a:custGeom>
              <a:avLst/>
              <a:gdLst/>
              <a:ahLst/>
              <a:cxnLst/>
              <a:rect l="l" t="t" r="r" b="b"/>
              <a:pathLst>
                <a:path w="38100" h="114300">
                  <a:moveTo>
                    <a:pt x="380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"/>
                  </a:lnTo>
                  <a:close/>
                </a:path>
              </a:pathLst>
            </a:custGeom>
            <a:solidFill>
              <a:srgbClr val="FFEB3B">
                <a:alpha val="993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766540" y="4281169"/>
            <a:ext cx="309245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612265" algn="l"/>
              </a:tabLst>
            </a:pPr>
            <a:r>
              <a:rPr dirty="0" sz="1050" spc="405">
                <a:solidFill>
                  <a:srgbClr val="FFFFFF"/>
                </a:solidFill>
                <a:latin typeface="Arial"/>
                <a:cs typeface="Arial"/>
              </a:rPr>
              <a:t>Эффективное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45">
                <a:solidFill>
                  <a:srgbClr val="FFFFFF"/>
                </a:solidFill>
                <a:latin typeface="Arial"/>
                <a:cs typeface="Arial"/>
              </a:rPr>
              <a:t>кэширование </a:t>
            </a:r>
            <a:r>
              <a:rPr dirty="0" sz="1050" spc="430">
                <a:solidFill>
                  <a:srgbClr val="FFFFFF"/>
                </a:solidFill>
                <a:latin typeface="Arial"/>
                <a:cs typeface="Arial"/>
              </a:rPr>
              <a:t>данных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66875" y="1285874"/>
            <a:ext cx="3429000" cy="4762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4287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125"/>
              </a:spcBef>
            </a:pPr>
            <a:r>
              <a:rPr dirty="0" sz="1500" spc="420">
                <a:solidFill>
                  <a:srgbClr val="FFFFFF"/>
                </a:solidFill>
                <a:latin typeface="Arial"/>
                <a:cs typeface="Arial"/>
              </a:rPr>
              <a:t>МАСШТАБИРУЕМОСТЬ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305549" y="1438274"/>
            <a:ext cx="5000625" cy="4000500"/>
            <a:chOff x="6305549" y="1438274"/>
            <a:chExt cx="5000625" cy="4000500"/>
          </a:xfrm>
        </p:grpSpPr>
        <p:sp>
          <p:nvSpPr>
            <p:cNvPr id="24" name="object 24" descr=""/>
            <p:cNvSpPr/>
            <p:nvPr/>
          </p:nvSpPr>
          <p:spPr>
            <a:xfrm>
              <a:off x="6305549" y="1438274"/>
              <a:ext cx="5000625" cy="4000500"/>
            </a:xfrm>
            <a:custGeom>
              <a:avLst/>
              <a:gdLst/>
              <a:ahLst/>
              <a:cxnLst/>
              <a:rect l="l" t="t" r="r" b="b"/>
              <a:pathLst>
                <a:path w="5000625" h="4000500">
                  <a:moveTo>
                    <a:pt x="500062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5000624" y="0"/>
                  </a:lnTo>
                  <a:lnTo>
                    <a:pt x="5000624" y="4000499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24599" y="1457324"/>
              <a:ext cx="4962525" cy="3962400"/>
            </a:xfrm>
            <a:custGeom>
              <a:avLst/>
              <a:gdLst/>
              <a:ahLst/>
              <a:cxnLst/>
              <a:rect l="l" t="t" r="r" b="b"/>
              <a:pathLst>
                <a:path w="4962525" h="3962400">
                  <a:moveTo>
                    <a:pt x="0" y="0"/>
                  </a:moveTo>
                  <a:lnTo>
                    <a:pt x="4962524" y="0"/>
                  </a:lnTo>
                  <a:lnTo>
                    <a:pt x="4962524" y="3962399"/>
                  </a:lnTo>
                  <a:lnTo>
                    <a:pt x="0" y="39623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648449" y="19907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342899" y="0"/>
                  </a:lnTo>
                  <a:lnTo>
                    <a:pt x="342899" y="3428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648437" y="19907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900" y="247650"/>
                  </a:moveTo>
                  <a:lnTo>
                    <a:pt x="0" y="247650"/>
                  </a:lnTo>
                  <a:lnTo>
                    <a:pt x="0" y="253911"/>
                  </a:lnTo>
                  <a:lnTo>
                    <a:pt x="12585" y="295376"/>
                  </a:lnTo>
                  <a:lnTo>
                    <a:pt x="47536" y="330327"/>
                  </a:lnTo>
                  <a:lnTo>
                    <a:pt x="89001" y="342900"/>
                  </a:lnTo>
                  <a:lnTo>
                    <a:pt x="253911" y="342900"/>
                  </a:lnTo>
                  <a:lnTo>
                    <a:pt x="295376" y="330327"/>
                  </a:lnTo>
                  <a:lnTo>
                    <a:pt x="330327" y="295376"/>
                  </a:lnTo>
                  <a:lnTo>
                    <a:pt x="342900" y="253911"/>
                  </a:lnTo>
                  <a:lnTo>
                    <a:pt x="342900" y="247650"/>
                  </a:lnTo>
                  <a:close/>
                </a:path>
                <a:path w="342900" h="342900">
                  <a:moveTo>
                    <a:pt x="342900" y="89001"/>
                  </a:moveTo>
                  <a:lnTo>
                    <a:pt x="330327" y="47536"/>
                  </a:lnTo>
                  <a:lnTo>
                    <a:pt x="295376" y="12585"/>
                  </a:lnTo>
                  <a:lnTo>
                    <a:pt x="253911" y="0"/>
                  </a:lnTo>
                  <a:lnTo>
                    <a:pt x="89001" y="0"/>
                  </a:lnTo>
                  <a:lnTo>
                    <a:pt x="47536" y="12585"/>
                  </a:lnTo>
                  <a:lnTo>
                    <a:pt x="12585" y="47536"/>
                  </a:lnTo>
                  <a:lnTo>
                    <a:pt x="0" y="89001"/>
                  </a:lnTo>
                  <a:lnTo>
                    <a:pt x="0" y="95250"/>
                  </a:lnTo>
                  <a:lnTo>
                    <a:pt x="342900" y="95250"/>
                  </a:lnTo>
                  <a:lnTo>
                    <a:pt x="342900" y="89001"/>
                  </a:lnTo>
                  <a:close/>
                </a:path>
              </a:pathLst>
            </a:custGeom>
            <a:solidFill>
              <a:srgbClr val="0D46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648450" y="1990725"/>
            <a:ext cx="342900" cy="3429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</a:pPr>
            <a:endParaRPr sz="6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v2v1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187158" y="2082800"/>
            <a:ext cx="21590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</a:tabLst>
            </a:pPr>
            <a:r>
              <a:rPr dirty="0" sz="1050" spc="434">
                <a:solidFill>
                  <a:srgbClr val="FFFFFF"/>
                </a:solidFill>
                <a:latin typeface="Arial"/>
                <a:cs typeface="Arial"/>
              </a:rPr>
              <a:t>Миграции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500">
                <a:solidFill>
                  <a:srgbClr val="FFFFFF"/>
                </a:solidFill>
                <a:latin typeface="Arial"/>
                <a:cs typeface="Arial"/>
              </a:rPr>
              <a:t>Alembic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667500" y="2790824"/>
            <a:ext cx="304800" cy="1111250"/>
            <a:chOff x="6667500" y="2790824"/>
            <a:chExt cx="304800" cy="1111250"/>
          </a:xfrm>
        </p:grpSpPr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00" y="2790824"/>
              <a:ext cx="304799" cy="3047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670728" y="3603677"/>
              <a:ext cx="298450" cy="298450"/>
            </a:xfrm>
            <a:custGeom>
              <a:avLst/>
              <a:gdLst/>
              <a:ahLst/>
              <a:cxnLst/>
              <a:rect l="l" t="t" r="r" b="b"/>
              <a:pathLst>
                <a:path w="298450" h="298450">
                  <a:moveTo>
                    <a:pt x="298343" y="298343"/>
                  </a:moveTo>
                  <a:lnTo>
                    <a:pt x="0" y="298343"/>
                  </a:lnTo>
                  <a:lnTo>
                    <a:pt x="0" y="149171"/>
                  </a:lnTo>
                  <a:lnTo>
                    <a:pt x="6421" y="105869"/>
                  </a:lnTo>
                  <a:lnTo>
                    <a:pt x="25139" y="66296"/>
                  </a:lnTo>
                  <a:lnTo>
                    <a:pt x="54537" y="33859"/>
                  </a:lnTo>
                  <a:lnTo>
                    <a:pt x="92086" y="11355"/>
                  </a:lnTo>
                  <a:lnTo>
                    <a:pt x="134550" y="716"/>
                  </a:lnTo>
                  <a:lnTo>
                    <a:pt x="149171" y="0"/>
                  </a:lnTo>
                  <a:lnTo>
                    <a:pt x="156500" y="179"/>
                  </a:lnTo>
                  <a:lnTo>
                    <a:pt x="199418" y="8716"/>
                  </a:lnTo>
                  <a:lnTo>
                    <a:pt x="238041" y="29360"/>
                  </a:lnTo>
                  <a:lnTo>
                    <a:pt x="268983" y="60302"/>
                  </a:lnTo>
                  <a:lnTo>
                    <a:pt x="289627" y="98925"/>
                  </a:lnTo>
                  <a:lnTo>
                    <a:pt x="298164" y="141843"/>
                  </a:lnTo>
                  <a:lnTo>
                    <a:pt x="298343" y="149171"/>
                  </a:lnTo>
                  <a:lnTo>
                    <a:pt x="298343" y="298343"/>
                  </a:lnTo>
                  <a:close/>
                </a:path>
              </a:pathLst>
            </a:custGeom>
            <a:solidFill>
              <a:srgbClr val="E6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187158" y="2863850"/>
            <a:ext cx="3492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8915" algn="l"/>
                <a:tab pos="2412365" algn="l"/>
                <a:tab pos="2812415" algn="l"/>
              </a:tabLst>
            </a:pPr>
            <a:r>
              <a:rPr dirty="0" sz="1050" spc="440">
                <a:solidFill>
                  <a:srgbClr val="FFFFFF"/>
                </a:solidFill>
                <a:latin typeface="Arial"/>
                <a:cs typeface="Arial"/>
              </a:rPr>
              <a:t>Разделение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95">
                <a:solidFill>
                  <a:srgbClr val="FFFFFF"/>
                </a:solidFill>
                <a:latin typeface="Arial"/>
                <a:cs typeface="Arial"/>
              </a:rPr>
              <a:t>логики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45">
                <a:solidFill>
                  <a:srgbClr val="FFFFFF"/>
                </a:solidFill>
                <a:latin typeface="Arial"/>
                <a:cs typeface="Arial"/>
              </a:rPr>
              <a:t>по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20">
                <a:solidFill>
                  <a:srgbClr val="FFFFFF"/>
                </a:solidFill>
                <a:latin typeface="Arial"/>
                <a:cs typeface="Arial"/>
              </a:rPr>
              <a:t>слоям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758533" y="3625850"/>
            <a:ext cx="1695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187158" y="3644900"/>
            <a:ext cx="26924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2314" algn="l"/>
              </a:tabLst>
            </a:pP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Автоматические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65">
                <a:solidFill>
                  <a:srgbClr val="FFFFFF"/>
                </a:solidFill>
                <a:latin typeface="Arial"/>
                <a:cs typeface="Arial"/>
              </a:rPr>
              <a:t>тесты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670727" y="4384727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8343" y="298343"/>
                </a:moveTo>
                <a:lnTo>
                  <a:pt x="0" y="298343"/>
                </a:lnTo>
                <a:lnTo>
                  <a:pt x="0" y="149171"/>
                </a:lnTo>
                <a:lnTo>
                  <a:pt x="6421" y="105869"/>
                </a:lnTo>
                <a:lnTo>
                  <a:pt x="25139" y="66296"/>
                </a:lnTo>
                <a:lnTo>
                  <a:pt x="54537" y="33859"/>
                </a:lnTo>
                <a:lnTo>
                  <a:pt x="92086" y="11355"/>
                </a:lnTo>
                <a:lnTo>
                  <a:pt x="134550" y="716"/>
                </a:lnTo>
                <a:lnTo>
                  <a:pt x="149171" y="0"/>
                </a:lnTo>
                <a:lnTo>
                  <a:pt x="156500" y="179"/>
                </a:lnTo>
                <a:lnTo>
                  <a:pt x="199418" y="8716"/>
                </a:lnTo>
                <a:lnTo>
                  <a:pt x="238041" y="29360"/>
                </a:lnTo>
                <a:lnTo>
                  <a:pt x="268983" y="60302"/>
                </a:lnTo>
                <a:lnTo>
                  <a:pt x="289627" y="98925"/>
                </a:lnTo>
                <a:lnTo>
                  <a:pt x="298164" y="141843"/>
                </a:lnTo>
                <a:lnTo>
                  <a:pt x="298343" y="149171"/>
                </a:lnTo>
                <a:lnTo>
                  <a:pt x="298343" y="298343"/>
                </a:lnTo>
                <a:close/>
              </a:path>
            </a:pathLst>
          </a:custGeom>
          <a:solidFill>
            <a:srgbClr val="FFC10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6758533" y="4406900"/>
            <a:ext cx="1968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925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187158" y="4425950"/>
            <a:ext cx="33591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215" algn="l"/>
                <a:tab pos="2545715" algn="l"/>
              </a:tabLst>
            </a:pPr>
            <a:r>
              <a:rPr dirty="0" sz="1050" spc="409">
                <a:solidFill>
                  <a:srgbClr val="FFFFFF"/>
                </a:solidFill>
                <a:latin typeface="Arial"/>
                <a:cs typeface="Arial"/>
              </a:rPr>
              <a:t>Надёжная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70">
                <a:solidFill>
                  <a:srgbClr val="FFFFFF"/>
                </a:solidFill>
                <a:latin typeface="Arial"/>
                <a:cs typeface="Arial"/>
              </a:rPr>
              <a:t>обработка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050" spc="425">
                <a:solidFill>
                  <a:srgbClr val="FFFFFF"/>
                </a:solidFill>
                <a:latin typeface="Arial"/>
                <a:cs typeface="Arial"/>
              </a:rPr>
              <a:t>ошибок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667625" y="1285874"/>
            <a:ext cx="2286000" cy="476250"/>
          </a:xfrm>
          <a:prstGeom prst="rect">
            <a:avLst/>
          </a:prstGeom>
          <a:solidFill>
            <a:srgbClr val="E60000"/>
          </a:solidFill>
        </p:spPr>
        <p:txBody>
          <a:bodyPr wrap="square" lIns="0" tIns="14287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125"/>
              </a:spcBef>
            </a:pPr>
            <a:r>
              <a:rPr dirty="0" sz="1500" spc="409">
                <a:solidFill>
                  <a:srgbClr val="FFFFFF"/>
                </a:solidFill>
                <a:latin typeface="Arial"/>
                <a:cs typeface="Arial"/>
              </a:rPr>
              <a:t>НАДЁЖНОСТЬ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740942" y="351684"/>
            <a:ext cx="4817110" cy="3848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990"/>
              <a:t>Масштабируемость</a:t>
            </a:r>
            <a:endParaRPr sz="2350"/>
          </a:p>
        </p:txBody>
      </p:sp>
      <p:sp>
        <p:nvSpPr>
          <p:cNvPr id="41" name="object 41" descr=""/>
          <p:cNvSpPr txBox="1"/>
          <p:nvPr/>
        </p:nvSpPr>
        <p:spPr>
          <a:xfrm>
            <a:off x="6692759" y="351684"/>
            <a:ext cx="3758565" cy="806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05"/>
              </a:spcBef>
              <a:tabLst>
                <a:tab pos="750570" algn="l"/>
              </a:tabLst>
            </a:pPr>
            <a:r>
              <a:rPr dirty="0" sz="2350" spc="985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23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350" spc="1040">
                <a:solidFill>
                  <a:srgbClr val="FFFFFF"/>
                </a:solidFill>
                <a:latin typeface="Arial"/>
                <a:cs typeface="Arial"/>
              </a:rPr>
              <a:t>надёжность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316865" algn="l"/>
                <a:tab pos="1993264" algn="l"/>
                <a:tab pos="2450465" algn="l"/>
              </a:tabLst>
            </a:pPr>
            <a:r>
              <a:rPr dirty="0" sz="1200" spc="465">
                <a:solidFill>
                  <a:srgbClr val="E60000"/>
                </a:solidFill>
                <a:latin typeface="Arial"/>
                <a:cs typeface="Arial"/>
              </a:rPr>
              <a:t>и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465">
                <a:solidFill>
                  <a:srgbClr val="E60000"/>
                </a:solidFill>
                <a:latin typeface="Arial"/>
                <a:cs typeface="Arial"/>
              </a:rPr>
              <a:t>защищённая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60">
                <a:solidFill>
                  <a:srgbClr val="E60000"/>
                </a:solidFill>
                <a:latin typeface="Arial"/>
                <a:cs typeface="Arial"/>
              </a:rPr>
              <a:t>от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35">
                <a:solidFill>
                  <a:srgbClr val="E60000"/>
                </a:solidFill>
                <a:latin typeface="Arial"/>
                <a:cs typeface="Arial"/>
              </a:rPr>
              <a:t>сбоев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273151" y="949325"/>
            <a:ext cx="4293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  <a:tab pos="3212465" algn="l"/>
                <a:tab pos="3517265" algn="l"/>
              </a:tabLst>
            </a:pPr>
            <a:r>
              <a:rPr dirty="0" sz="1200" spc="580">
                <a:solidFill>
                  <a:srgbClr val="E60000"/>
                </a:solidFill>
                <a:latin typeface="Arial"/>
                <a:cs typeface="Arial"/>
              </a:rPr>
              <a:t>Архитектура,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75">
                <a:solidFill>
                  <a:srgbClr val="E60000"/>
                </a:solidFill>
                <a:latin typeface="Arial"/>
                <a:cs typeface="Arial"/>
              </a:rPr>
              <a:t>готовая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620">
                <a:solidFill>
                  <a:srgbClr val="E60000"/>
                </a:solidFill>
                <a:latin typeface="Arial"/>
                <a:cs typeface="Arial"/>
              </a:rPr>
              <a:t>к</a:t>
            </a:r>
            <a:r>
              <a:rPr dirty="0" sz="1200">
                <a:solidFill>
                  <a:srgbClr val="E60000"/>
                </a:solidFill>
                <a:latin typeface="Arial"/>
                <a:cs typeface="Arial"/>
              </a:rPr>
              <a:t>	</a:t>
            </a:r>
            <a:r>
              <a:rPr dirty="0" sz="1200" spc="570">
                <a:solidFill>
                  <a:srgbClr val="E60000"/>
                </a:solidFill>
                <a:latin typeface="Arial"/>
                <a:cs typeface="Arial"/>
              </a:rPr>
              <a:t>росту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524999" y="6343649"/>
            <a:ext cx="2476500" cy="323850"/>
            <a:chOff x="9524999" y="6343649"/>
            <a:chExt cx="2476500" cy="323850"/>
          </a:xfrm>
        </p:grpSpPr>
        <p:sp>
          <p:nvSpPr>
            <p:cNvPr id="44" name="object 44" descr=""/>
            <p:cNvSpPr/>
            <p:nvPr/>
          </p:nvSpPr>
          <p:spPr>
            <a:xfrm>
              <a:off x="9524999" y="6343649"/>
              <a:ext cx="2476500" cy="323850"/>
            </a:xfrm>
            <a:custGeom>
              <a:avLst/>
              <a:gdLst/>
              <a:ahLst/>
              <a:cxnLst/>
              <a:rect l="l" t="t" r="r" b="b"/>
              <a:pathLst>
                <a:path w="2476500" h="323850">
                  <a:moveTo>
                    <a:pt x="24434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43452" y="0"/>
                  </a:lnTo>
                  <a:lnTo>
                    <a:pt x="2475532" y="28187"/>
                  </a:lnTo>
                  <a:lnTo>
                    <a:pt x="2476499" y="33047"/>
                  </a:lnTo>
                  <a:lnTo>
                    <a:pt x="2476499" y="290802"/>
                  </a:lnTo>
                  <a:lnTo>
                    <a:pt x="2448311" y="322883"/>
                  </a:lnTo>
                  <a:lnTo>
                    <a:pt x="24434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2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dirty="0" spc="335"/>
              <a:t>Made</a:t>
            </a:r>
            <a:r>
              <a:rPr dirty="0" spc="200"/>
              <a:t>  </a:t>
            </a:r>
            <a:r>
              <a:rPr dirty="0" spc="440"/>
              <a:t>fiith</a:t>
            </a:r>
            <a:r>
              <a:rPr dirty="0" spc="200"/>
              <a:t>  </a:t>
            </a:r>
            <a:r>
              <a:rPr dirty="0" spc="385"/>
              <a:t>GensPark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2025-07-19T13:44:59Z</dcterms:created>
  <dcterms:modified xsi:type="dcterms:W3CDTF">2025-07-19T13:44:59Z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2025-07-19T00:00:00Z</vt:filetime>
  </property>
</Properties>
</file>