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147479292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1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25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81B07C-0398-4DF7-B1D7-D1EF8D05A0C2}" type="datetimeFigureOut">
              <a:t>7/19/24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5A7D01-B231-462E-B8E2-3D75BFB07D2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6702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509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M - Capability Map Level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75A56-BB5D-B0DD-4D4B-9D03DC757736}"/>
              </a:ext>
            </a:extLst>
          </p:cNvPr>
          <p:cNvSpPr txBox="1">
            <a:spLocks/>
          </p:cNvSpPr>
          <p:nvPr userDrawn="1"/>
        </p:nvSpPr>
        <p:spPr>
          <a:xfrm>
            <a:off x="566132" y="605092"/>
            <a:ext cx="11370476" cy="62428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sz="28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entury Gothic" panose="020F0302020204030204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FF86ED1-ABC3-E524-454E-9DDFEC1D2F62}"/>
              </a:ext>
            </a:extLst>
          </p:cNvPr>
          <p:cNvSpPr/>
          <p:nvPr userDrawn="1"/>
        </p:nvSpPr>
        <p:spPr>
          <a:xfrm>
            <a:off x="1" y="-1"/>
            <a:ext cx="12192000" cy="442800"/>
          </a:xfrm>
          <a:prstGeom prst="rect">
            <a:avLst/>
          </a:prstGeom>
          <a:solidFill>
            <a:srgbClr val="1818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160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5064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7/19/24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7/19/24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7/19/24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7/19/24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Top Corners Rounded 52">
            <a:extLst>
              <a:ext uri="{FF2B5EF4-FFF2-40B4-BE49-F238E27FC236}">
                <a16:creationId xmlns:a16="http://schemas.microsoft.com/office/drawing/2014/main" id="{09BAC6DF-745D-7EAC-F650-014116DF78AF}"/>
              </a:ext>
            </a:extLst>
          </p:cNvPr>
          <p:cNvSpPr/>
          <p:nvPr/>
        </p:nvSpPr>
        <p:spPr>
          <a:xfrm flipV="1">
            <a:off x="372367" y="451709"/>
            <a:ext cx="11797200" cy="6390000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tx1"/>
          </a:solidFill>
          <a:ln w="28575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900">
              <a:solidFill>
                <a:schemeClr val="bg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03B51FF-58AF-C4D3-0C83-72BCCFC16D2D}"/>
              </a:ext>
            </a:extLst>
          </p:cNvPr>
          <p:cNvSpPr/>
          <p:nvPr/>
        </p:nvSpPr>
        <p:spPr>
          <a:xfrm>
            <a:off x="1589" y="-1"/>
            <a:ext cx="12188825" cy="442800"/>
          </a:xfrm>
          <a:prstGeom prst="rect">
            <a:avLst/>
          </a:prstGeom>
          <a:solidFill>
            <a:srgbClr val="1818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1600" err="1">
              <a:solidFill>
                <a:schemeClr val="tx1"/>
              </a:solidFill>
            </a:endParaRPr>
          </a:p>
        </p:txBody>
      </p:sp>
      <p:cxnSp>
        <p:nvCxnSpPr>
          <p:cNvPr id="312" name="Straight Connector 311">
            <a:extLst>
              <a:ext uri="{FF2B5EF4-FFF2-40B4-BE49-F238E27FC236}">
                <a16:creationId xmlns:a16="http://schemas.microsoft.com/office/drawing/2014/main" id="{5684768A-3EF6-C000-1B34-054E10196E68}"/>
              </a:ext>
            </a:extLst>
          </p:cNvPr>
          <p:cNvCxnSpPr/>
          <p:nvPr/>
        </p:nvCxnSpPr>
        <p:spPr>
          <a:xfrm>
            <a:off x="1471537" y="85916"/>
            <a:ext cx="0" cy="274249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4" name="TextBox 313">
            <a:extLst>
              <a:ext uri="{FF2B5EF4-FFF2-40B4-BE49-F238E27FC236}">
                <a16:creationId xmlns:a16="http://schemas.microsoft.com/office/drawing/2014/main" id="{3F7CF197-63ED-A781-0F36-7524E3610DBC}"/>
              </a:ext>
            </a:extLst>
          </p:cNvPr>
          <p:cNvSpPr txBox="1"/>
          <p:nvPr/>
        </p:nvSpPr>
        <p:spPr>
          <a:xfrm>
            <a:off x="1524000" y="64056"/>
            <a:ext cx="4911039" cy="3348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marL="0" marR="0" lvl="0" indent="0" algn="l" defTabSz="45704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Full Capability Map</a:t>
            </a:r>
            <a:endParaRPr kumimoji="0" lang="en-US" sz="1600" b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pic>
        <p:nvPicPr>
          <p:cNvPr id="309" name="Picture 308">
            <a:hlinkClick r:id="" action="ppaction://noaction"/>
            <a:extLst>
              <a:ext uri="{FF2B5EF4-FFF2-40B4-BE49-F238E27FC236}">
                <a16:creationId xmlns:a16="http://schemas.microsoft.com/office/drawing/2014/main" id="{BA3C4172-37E0-3249-C3D7-9753538A6BEE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68" y="431998"/>
            <a:ext cx="348890" cy="6433200"/>
          </a:xfrm>
          <a:prstGeom prst="rect">
            <a:avLst/>
          </a:prstGeom>
        </p:spPr>
      </p:pic>
      <p:pic>
        <p:nvPicPr>
          <p:cNvPr id="8" name="Picture 7">
            <a:hlinkClick r:id="" action="ppaction://noaction"/>
            <a:extLst>
              <a:ext uri="{FF2B5EF4-FFF2-40B4-BE49-F238E27FC236}">
                <a16:creationId xmlns:a16="http://schemas.microsoft.com/office/drawing/2014/main" id="{00AF70C4-E847-8B8D-9FFE-6F66EB0EF796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303" y="4785"/>
            <a:ext cx="1420190" cy="408659"/>
          </a:xfrm>
          <a:prstGeom prst="rect">
            <a:avLst/>
          </a:prstGeom>
        </p:spPr>
      </p:pic>
      <p:sp>
        <p:nvSpPr>
          <p:cNvPr id="388" name="TextBox 387">
            <a:extLst>
              <a:ext uri="{FF2B5EF4-FFF2-40B4-BE49-F238E27FC236}">
                <a16:creationId xmlns:a16="http://schemas.microsoft.com/office/drawing/2014/main" id="{084C0764-DB2F-2AA1-5951-BB7922C11F57}"/>
              </a:ext>
            </a:extLst>
          </p:cNvPr>
          <p:cNvSpPr txBox="1"/>
          <p:nvPr/>
        </p:nvSpPr>
        <p:spPr>
          <a:xfrm>
            <a:off x="4021802" y="2670451"/>
            <a:ext cx="792000" cy="2160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/>
              <a:t>Agent Client Collector</a:t>
            </a:r>
          </a:p>
        </p:txBody>
      </p:sp>
      <p:sp>
        <p:nvSpPr>
          <p:cNvPr id="390" name="TextBox 389">
            <a:extLst>
              <a:ext uri="{FF2B5EF4-FFF2-40B4-BE49-F238E27FC236}">
                <a16:creationId xmlns:a16="http://schemas.microsoft.com/office/drawing/2014/main" id="{BB6F6B42-A7FE-6AEC-F6A0-9CF8FB003655}"/>
              </a:ext>
            </a:extLst>
          </p:cNvPr>
          <p:cNvSpPr txBox="1"/>
          <p:nvPr/>
        </p:nvSpPr>
        <p:spPr>
          <a:xfrm>
            <a:off x="4021802" y="3780911"/>
            <a:ext cx="792000" cy="2160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/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>
                <a:solidFill>
                  <a:schemeClr val="bg1"/>
                </a:solidFill>
              </a:rPr>
              <a:t>Site Reliability Operations</a:t>
            </a:r>
          </a:p>
        </p:txBody>
      </p:sp>
      <p:sp>
        <p:nvSpPr>
          <p:cNvPr id="391" name="TextBox 390">
            <a:extLst>
              <a:ext uri="{FF2B5EF4-FFF2-40B4-BE49-F238E27FC236}">
                <a16:creationId xmlns:a16="http://schemas.microsoft.com/office/drawing/2014/main" id="{E7037440-27C6-76D9-3CC7-CBAA90EA3ABE}"/>
              </a:ext>
            </a:extLst>
          </p:cNvPr>
          <p:cNvSpPr txBox="1"/>
          <p:nvPr/>
        </p:nvSpPr>
        <p:spPr>
          <a:xfrm>
            <a:off x="4021802" y="1337899"/>
            <a:ext cx="792000" cy="2160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/>
              <a:t>Discovery</a:t>
            </a:r>
          </a:p>
        </p:txBody>
      </p:sp>
      <p:sp>
        <p:nvSpPr>
          <p:cNvPr id="392" name="TextBox 391">
            <a:extLst>
              <a:ext uri="{FF2B5EF4-FFF2-40B4-BE49-F238E27FC236}">
                <a16:creationId xmlns:a16="http://schemas.microsoft.com/office/drawing/2014/main" id="{9F1AFC9D-53B2-7B81-A0FA-091B47000113}"/>
              </a:ext>
            </a:extLst>
          </p:cNvPr>
          <p:cNvSpPr txBox="1"/>
          <p:nvPr/>
        </p:nvSpPr>
        <p:spPr>
          <a:xfrm>
            <a:off x="4871184" y="2667214"/>
            <a:ext cx="792000" cy="216000"/>
          </a:xfrm>
          <a:prstGeom prst="rect">
            <a:avLst/>
          </a:prstGeom>
          <a:solidFill>
            <a:srgbClr val="054260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/>
              <a:t>Hardware Asset Mgmt</a:t>
            </a:r>
          </a:p>
        </p:txBody>
      </p:sp>
      <p:sp>
        <p:nvSpPr>
          <p:cNvPr id="393" name="TextBox 392">
            <a:extLst>
              <a:ext uri="{FF2B5EF4-FFF2-40B4-BE49-F238E27FC236}">
                <a16:creationId xmlns:a16="http://schemas.microsoft.com/office/drawing/2014/main" id="{A4886169-2B66-1A89-8DB0-EA500B5E006D}"/>
              </a:ext>
            </a:extLst>
          </p:cNvPr>
          <p:cNvSpPr txBox="1"/>
          <p:nvPr/>
        </p:nvSpPr>
        <p:spPr>
          <a:xfrm>
            <a:off x="4871184" y="1338172"/>
            <a:ext cx="792000" cy="216000"/>
          </a:xfrm>
          <a:prstGeom prst="rect">
            <a:avLst/>
          </a:prstGeom>
          <a:solidFill>
            <a:srgbClr val="054260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/>
              <a:t>Software Asset Mgmt</a:t>
            </a:r>
          </a:p>
        </p:txBody>
      </p:sp>
      <p:sp>
        <p:nvSpPr>
          <p:cNvPr id="394" name="TextBox 393">
            <a:extLst>
              <a:ext uri="{FF2B5EF4-FFF2-40B4-BE49-F238E27FC236}">
                <a16:creationId xmlns:a16="http://schemas.microsoft.com/office/drawing/2014/main" id="{7C17A226-2E8E-25B9-D31D-D63FF2405A7C}"/>
              </a:ext>
            </a:extLst>
          </p:cNvPr>
          <p:cNvSpPr txBox="1"/>
          <p:nvPr/>
        </p:nvSpPr>
        <p:spPr>
          <a:xfrm>
            <a:off x="4871184" y="2002693"/>
            <a:ext cx="792000" cy="216000"/>
          </a:xfrm>
          <a:prstGeom prst="rect">
            <a:avLst/>
          </a:prstGeom>
          <a:solidFill>
            <a:srgbClr val="054260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/>
              <a:t>Software Spend Detection</a:t>
            </a:r>
          </a:p>
        </p:txBody>
      </p:sp>
      <p:sp>
        <p:nvSpPr>
          <p:cNvPr id="395" name="TextBox 394">
            <a:extLst>
              <a:ext uri="{FF2B5EF4-FFF2-40B4-BE49-F238E27FC236}">
                <a16:creationId xmlns:a16="http://schemas.microsoft.com/office/drawing/2014/main" id="{03C06F05-CE5B-039A-4AF6-5D19056D1239}"/>
              </a:ext>
            </a:extLst>
          </p:cNvPr>
          <p:cNvSpPr txBox="1"/>
          <p:nvPr/>
        </p:nvSpPr>
        <p:spPr>
          <a:xfrm>
            <a:off x="5728989" y="1349863"/>
            <a:ext cx="792000" cy="2160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 dirty="0"/>
              <a:t>Business Application Inventory</a:t>
            </a:r>
          </a:p>
        </p:txBody>
      </p:sp>
      <p:sp>
        <p:nvSpPr>
          <p:cNvPr id="396" name="TextBox 395">
            <a:extLst>
              <a:ext uri="{FF2B5EF4-FFF2-40B4-BE49-F238E27FC236}">
                <a16:creationId xmlns:a16="http://schemas.microsoft.com/office/drawing/2014/main" id="{DB04B9F2-A574-62D7-8510-97AE27E0C2C2}"/>
              </a:ext>
            </a:extLst>
          </p:cNvPr>
          <p:cNvSpPr txBox="1"/>
          <p:nvPr/>
        </p:nvSpPr>
        <p:spPr>
          <a:xfrm>
            <a:off x="5732913" y="2812131"/>
            <a:ext cx="792000" cy="2160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/>
              <a:t>Project &amp; Portfolio Mgmt</a:t>
            </a:r>
          </a:p>
        </p:txBody>
      </p:sp>
      <p:sp>
        <p:nvSpPr>
          <p:cNvPr id="397" name="TextBox 396">
            <a:extLst>
              <a:ext uri="{FF2B5EF4-FFF2-40B4-BE49-F238E27FC236}">
                <a16:creationId xmlns:a16="http://schemas.microsoft.com/office/drawing/2014/main" id="{39FE8E79-D371-CC7E-D78A-D432D3AF387A}"/>
              </a:ext>
            </a:extLst>
          </p:cNvPr>
          <p:cNvSpPr txBox="1"/>
          <p:nvPr/>
        </p:nvSpPr>
        <p:spPr>
          <a:xfrm>
            <a:off x="5732913" y="2372181"/>
            <a:ext cx="792000" cy="2160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/>
              <a:t>Demand Mgmt</a:t>
            </a:r>
          </a:p>
        </p:txBody>
      </p:sp>
      <p:sp>
        <p:nvSpPr>
          <p:cNvPr id="398" name="TextBox 397">
            <a:extLst>
              <a:ext uri="{FF2B5EF4-FFF2-40B4-BE49-F238E27FC236}">
                <a16:creationId xmlns:a16="http://schemas.microsoft.com/office/drawing/2014/main" id="{BD68C4B7-6418-4E60-A169-C832383101D1}"/>
              </a:ext>
            </a:extLst>
          </p:cNvPr>
          <p:cNvSpPr txBox="1"/>
          <p:nvPr/>
        </p:nvSpPr>
        <p:spPr>
          <a:xfrm>
            <a:off x="5732913" y="3032106"/>
            <a:ext cx="792000" cy="2160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/>
              <a:t>Resource Mgmt</a:t>
            </a:r>
          </a:p>
        </p:txBody>
      </p:sp>
      <p:sp>
        <p:nvSpPr>
          <p:cNvPr id="407" name="TextBox 406">
            <a:extLst>
              <a:ext uri="{FF2B5EF4-FFF2-40B4-BE49-F238E27FC236}">
                <a16:creationId xmlns:a16="http://schemas.microsoft.com/office/drawing/2014/main" id="{3DB922FB-C8DA-2BDC-4DCE-317357EB91D9}"/>
              </a:ext>
            </a:extLst>
          </p:cNvPr>
          <p:cNvSpPr txBox="1"/>
          <p:nvPr/>
        </p:nvSpPr>
        <p:spPr>
          <a:xfrm>
            <a:off x="4871184" y="3856930"/>
            <a:ext cx="792000" cy="2160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 dirty="0"/>
              <a:t>Security Incident Response</a:t>
            </a:r>
          </a:p>
        </p:txBody>
      </p:sp>
      <p:sp>
        <p:nvSpPr>
          <p:cNvPr id="413" name="TextBox 412">
            <a:extLst>
              <a:ext uri="{FF2B5EF4-FFF2-40B4-BE49-F238E27FC236}">
                <a16:creationId xmlns:a16="http://schemas.microsoft.com/office/drawing/2014/main" id="{BD7BB3EA-365B-8C9E-203A-BCB664687102}"/>
              </a:ext>
            </a:extLst>
          </p:cNvPr>
          <p:cNvSpPr txBox="1"/>
          <p:nvPr/>
        </p:nvSpPr>
        <p:spPr>
          <a:xfrm>
            <a:off x="8548571" y="1779575"/>
            <a:ext cx="792000" cy="2160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 extrusionH="76200" prstMaterial="matte">
            <a:extrusionClr>
              <a:schemeClr val="tx1"/>
            </a:extrusionClr>
            <a:contourClr>
              <a:schemeClr val="bg1">
                <a:lumMod val="50000"/>
              </a:schemeClr>
            </a:contourClr>
          </a:sp3d>
        </p:spPr>
        <p:txBody>
          <a:bodyPr wrap="square" lIns="36000" tIns="0" rIns="0" bIns="0" rtlCol="0" anchor="ctr" anchorCtr="0">
            <a:noAutofit/>
          </a:bodyPr>
          <a:lstStyle>
            <a:defPPr>
              <a:defRPr kern="0"/>
            </a:defPPr>
            <a:lvl1pPr marL="0" marR="0" lvl="0" indent="0" algn="l" defTabSz="456903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600" b="1" i="0" u="none" strike="noStrike" kern="1200" cap="none" spc="0" normalizeH="0" baseline="0">
                <a:ln>
                  <a:noFill/>
                </a:ln>
                <a:solidFill>
                  <a:srgbClr val="036092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defRPr>
            </a:lvl1pPr>
          </a:lstStyle>
          <a:p>
            <a:r>
              <a:rPr lang="en-US" sz="600" b="0">
                <a:solidFill>
                  <a:schemeClr val="bg1"/>
                </a:solidFill>
              </a:rPr>
              <a:t>Audit Mgmt</a:t>
            </a:r>
          </a:p>
        </p:txBody>
      </p:sp>
      <p:sp>
        <p:nvSpPr>
          <p:cNvPr id="414" name="TextBox 413">
            <a:extLst>
              <a:ext uri="{FF2B5EF4-FFF2-40B4-BE49-F238E27FC236}">
                <a16:creationId xmlns:a16="http://schemas.microsoft.com/office/drawing/2014/main" id="{3CDA2EA9-3DDD-9CDB-4591-39B47726B88D}"/>
              </a:ext>
            </a:extLst>
          </p:cNvPr>
          <p:cNvSpPr txBox="1"/>
          <p:nvPr/>
        </p:nvSpPr>
        <p:spPr>
          <a:xfrm>
            <a:off x="8548571" y="2000413"/>
            <a:ext cx="792000" cy="2160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 dirty="0"/>
              <a:t>Compliance Case Mgmt</a:t>
            </a:r>
          </a:p>
        </p:txBody>
      </p:sp>
      <p:sp>
        <p:nvSpPr>
          <p:cNvPr id="415" name="TextBox 414">
            <a:extLst>
              <a:ext uri="{FF2B5EF4-FFF2-40B4-BE49-F238E27FC236}">
                <a16:creationId xmlns:a16="http://schemas.microsoft.com/office/drawing/2014/main" id="{C9D349C7-FC21-AD87-FCED-EA977890110A}"/>
              </a:ext>
            </a:extLst>
          </p:cNvPr>
          <p:cNvSpPr txBox="1"/>
          <p:nvPr/>
        </p:nvSpPr>
        <p:spPr>
          <a:xfrm>
            <a:off x="8548572" y="1337899"/>
            <a:ext cx="792000" cy="2160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/>
              <a:t>Policy &amp; Compliance</a:t>
            </a:r>
          </a:p>
        </p:txBody>
      </p:sp>
      <p:sp>
        <p:nvSpPr>
          <p:cNvPr id="416" name="TextBox 415">
            <a:extLst>
              <a:ext uri="{FF2B5EF4-FFF2-40B4-BE49-F238E27FC236}">
                <a16:creationId xmlns:a16="http://schemas.microsoft.com/office/drawing/2014/main" id="{5F747E6F-775A-F3FA-21E3-828C3403E8C0}"/>
              </a:ext>
            </a:extLst>
          </p:cNvPr>
          <p:cNvSpPr txBox="1"/>
          <p:nvPr/>
        </p:nvSpPr>
        <p:spPr>
          <a:xfrm>
            <a:off x="8548571" y="1558737"/>
            <a:ext cx="792000" cy="2160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/>
              <a:t>Risk Mgmt</a:t>
            </a:r>
          </a:p>
        </p:txBody>
      </p:sp>
      <p:sp>
        <p:nvSpPr>
          <p:cNvPr id="417" name="TextBox 416">
            <a:extLst>
              <a:ext uri="{FF2B5EF4-FFF2-40B4-BE49-F238E27FC236}">
                <a16:creationId xmlns:a16="http://schemas.microsoft.com/office/drawing/2014/main" id="{1995AC92-445C-2E06-177F-901F70BBF3B2}"/>
              </a:ext>
            </a:extLst>
          </p:cNvPr>
          <p:cNvSpPr txBox="1"/>
          <p:nvPr/>
        </p:nvSpPr>
        <p:spPr>
          <a:xfrm>
            <a:off x="6704406" y="2216855"/>
            <a:ext cx="792000" cy="2160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/>
              <a:t>Employee Document Mgmt</a:t>
            </a:r>
          </a:p>
        </p:txBody>
      </p:sp>
      <p:sp>
        <p:nvSpPr>
          <p:cNvPr id="418" name="TextBox 417">
            <a:extLst>
              <a:ext uri="{FF2B5EF4-FFF2-40B4-BE49-F238E27FC236}">
                <a16:creationId xmlns:a16="http://schemas.microsoft.com/office/drawing/2014/main" id="{A0AA09DD-61FF-15BA-284C-A10EC675BC16}"/>
              </a:ext>
            </a:extLst>
          </p:cNvPr>
          <p:cNvSpPr txBox="1"/>
          <p:nvPr/>
        </p:nvSpPr>
        <p:spPr>
          <a:xfrm>
            <a:off x="6704406" y="1337899"/>
            <a:ext cx="792000" cy="2160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/>
              <a:t>HR Case Mgmt</a:t>
            </a:r>
          </a:p>
        </p:txBody>
      </p:sp>
      <p:sp>
        <p:nvSpPr>
          <p:cNvPr id="420" name="TextBox 419">
            <a:extLst>
              <a:ext uri="{FF2B5EF4-FFF2-40B4-BE49-F238E27FC236}">
                <a16:creationId xmlns:a16="http://schemas.microsoft.com/office/drawing/2014/main" id="{DB56C888-0C26-408F-325B-DED79C5B2FB3}"/>
              </a:ext>
            </a:extLst>
          </p:cNvPr>
          <p:cNvSpPr txBox="1"/>
          <p:nvPr/>
        </p:nvSpPr>
        <p:spPr>
          <a:xfrm>
            <a:off x="7553563" y="1337899"/>
            <a:ext cx="792000" cy="2160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/>
              <a:t>Workplace Case Mgmt</a:t>
            </a:r>
          </a:p>
        </p:txBody>
      </p:sp>
      <p:sp>
        <p:nvSpPr>
          <p:cNvPr id="423" name="TextBox 422">
            <a:extLst>
              <a:ext uri="{FF2B5EF4-FFF2-40B4-BE49-F238E27FC236}">
                <a16:creationId xmlns:a16="http://schemas.microsoft.com/office/drawing/2014/main" id="{4C4EC082-1001-D576-D16D-C2AF1364748B}"/>
              </a:ext>
            </a:extLst>
          </p:cNvPr>
          <p:cNvSpPr txBox="1"/>
          <p:nvPr/>
        </p:nvSpPr>
        <p:spPr>
          <a:xfrm>
            <a:off x="7553563" y="1559121"/>
            <a:ext cx="792000" cy="2160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 extrusionH="76200" prstMaterial="matte">
            <a:extrusionClr>
              <a:schemeClr val="tx1"/>
            </a:extrusionClr>
            <a:contourClr>
              <a:schemeClr val="bg1">
                <a:lumMod val="50000"/>
              </a:schemeClr>
            </a:contourClr>
          </a:sp3d>
        </p:spPr>
        <p:txBody>
          <a:bodyPr wrap="square" lIns="36000" tIns="0" rIns="0" bIns="0" rtlCol="0" anchor="ctr" anchorCtr="0">
            <a:noAutofit/>
          </a:bodyPr>
          <a:lstStyle>
            <a:defPPr>
              <a:defRPr kern="0"/>
            </a:defPPr>
            <a:lvl1pPr marL="0" marR="0" lvl="0" indent="0" algn="l" defTabSz="456903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600" b="1" i="0" u="none" strike="noStrike" kern="1200" cap="none" spc="0" normalizeH="0" baseline="0">
                <a:ln>
                  <a:noFill/>
                </a:ln>
                <a:solidFill>
                  <a:srgbClr val="036092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defRPr>
            </a:lvl1pPr>
          </a:lstStyle>
          <a:p>
            <a:r>
              <a:rPr lang="en-US" sz="600" b="0">
                <a:solidFill>
                  <a:schemeClr val="bg1"/>
                </a:solidFill>
              </a:rPr>
              <a:t>Workplace Reservation</a:t>
            </a:r>
          </a:p>
        </p:txBody>
      </p:sp>
      <p:sp>
        <p:nvSpPr>
          <p:cNvPr id="424" name="TextBox 423">
            <a:extLst>
              <a:ext uri="{FF2B5EF4-FFF2-40B4-BE49-F238E27FC236}">
                <a16:creationId xmlns:a16="http://schemas.microsoft.com/office/drawing/2014/main" id="{531DC1A2-1D00-3DC1-F253-212F5F8FF862}"/>
              </a:ext>
            </a:extLst>
          </p:cNvPr>
          <p:cNvSpPr txBox="1"/>
          <p:nvPr/>
        </p:nvSpPr>
        <p:spPr>
          <a:xfrm>
            <a:off x="475065" y="2462034"/>
            <a:ext cx="792000" cy="2160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/>
              <a:t>Communities &amp; Knowledge Mgmt</a:t>
            </a:r>
          </a:p>
        </p:txBody>
      </p:sp>
      <p:sp>
        <p:nvSpPr>
          <p:cNvPr id="425" name="TextBox 424">
            <a:extLst>
              <a:ext uri="{FF2B5EF4-FFF2-40B4-BE49-F238E27FC236}">
                <a16:creationId xmlns:a16="http://schemas.microsoft.com/office/drawing/2014/main" id="{2F3828DF-6D2C-71FD-D1A0-9B4EA6D5F07D}"/>
              </a:ext>
            </a:extLst>
          </p:cNvPr>
          <p:cNvSpPr txBox="1"/>
          <p:nvPr/>
        </p:nvSpPr>
        <p:spPr>
          <a:xfrm>
            <a:off x="475066" y="1337899"/>
            <a:ext cx="792000" cy="2160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/>
              <a:t>Customer Case Mgmt</a:t>
            </a:r>
          </a:p>
        </p:txBody>
      </p:sp>
      <p:sp>
        <p:nvSpPr>
          <p:cNvPr id="428" name="TextBox 427">
            <a:extLst>
              <a:ext uri="{FF2B5EF4-FFF2-40B4-BE49-F238E27FC236}">
                <a16:creationId xmlns:a16="http://schemas.microsoft.com/office/drawing/2014/main" id="{7664D7A8-BA85-5721-14C7-C963EF61A03E}"/>
              </a:ext>
            </a:extLst>
          </p:cNvPr>
          <p:cNvSpPr txBox="1"/>
          <p:nvPr/>
        </p:nvSpPr>
        <p:spPr>
          <a:xfrm>
            <a:off x="475065" y="2686861"/>
            <a:ext cx="792000" cy="2160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 dirty="0"/>
              <a:t>Proactive Customer Service Operations</a:t>
            </a:r>
          </a:p>
        </p:txBody>
      </p:sp>
      <p:sp>
        <p:nvSpPr>
          <p:cNvPr id="429" name="TextBox 428">
            <a:extLst>
              <a:ext uri="{FF2B5EF4-FFF2-40B4-BE49-F238E27FC236}">
                <a16:creationId xmlns:a16="http://schemas.microsoft.com/office/drawing/2014/main" id="{E69D2614-A4D0-38C3-8135-5EDDD0600343}"/>
              </a:ext>
            </a:extLst>
          </p:cNvPr>
          <p:cNvSpPr txBox="1"/>
          <p:nvPr/>
        </p:nvSpPr>
        <p:spPr>
          <a:xfrm>
            <a:off x="1335619" y="1562378"/>
            <a:ext cx="792000" cy="2880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tx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>
                <a:solidFill>
                  <a:schemeClr val="bg1"/>
                </a:solidFill>
              </a:rPr>
              <a:t>Dynamic Scheduling and Dispatch</a:t>
            </a:r>
          </a:p>
        </p:txBody>
      </p:sp>
      <p:sp>
        <p:nvSpPr>
          <p:cNvPr id="430" name="TextBox 429">
            <a:extLst>
              <a:ext uri="{FF2B5EF4-FFF2-40B4-BE49-F238E27FC236}">
                <a16:creationId xmlns:a16="http://schemas.microsoft.com/office/drawing/2014/main" id="{6FB1D9E7-F1DA-FFD5-C6EB-422D28F8FDBA}"/>
              </a:ext>
            </a:extLst>
          </p:cNvPr>
          <p:cNvSpPr txBox="1"/>
          <p:nvPr/>
        </p:nvSpPr>
        <p:spPr>
          <a:xfrm>
            <a:off x="1335619" y="2307815"/>
            <a:ext cx="792000" cy="2160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tx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 dirty="0">
                <a:solidFill>
                  <a:schemeClr val="bg1"/>
                </a:solidFill>
              </a:rPr>
              <a:t>Field Service Contractor Mgmt</a:t>
            </a:r>
          </a:p>
        </p:txBody>
      </p:sp>
      <p:sp>
        <p:nvSpPr>
          <p:cNvPr id="431" name="TextBox 430">
            <a:extLst>
              <a:ext uri="{FF2B5EF4-FFF2-40B4-BE49-F238E27FC236}">
                <a16:creationId xmlns:a16="http://schemas.microsoft.com/office/drawing/2014/main" id="{C5B89781-CC6A-E1C8-5571-B65DA1870C97}"/>
              </a:ext>
            </a:extLst>
          </p:cNvPr>
          <p:cNvSpPr txBox="1"/>
          <p:nvPr/>
        </p:nvSpPr>
        <p:spPr>
          <a:xfrm>
            <a:off x="1335619" y="2533685"/>
            <a:ext cx="792000" cy="2376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tx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>
                <a:solidFill>
                  <a:schemeClr val="bg1"/>
                </a:solidFill>
              </a:rPr>
              <a:t>Dispatcher Workspace</a:t>
            </a:r>
          </a:p>
        </p:txBody>
      </p:sp>
      <p:sp>
        <p:nvSpPr>
          <p:cNvPr id="432" name="TextBox 431">
            <a:extLst>
              <a:ext uri="{FF2B5EF4-FFF2-40B4-BE49-F238E27FC236}">
                <a16:creationId xmlns:a16="http://schemas.microsoft.com/office/drawing/2014/main" id="{1286E167-199E-9B20-610E-CD8A4EE508D5}"/>
              </a:ext>
            </a:extLst>
          </p:cNvPr>
          <p:cNvSpPr txBox="1"/>
          <p:nvPr/>
        </p:nvSpPr>
        <p:spPr>
          <a:xfrm>
            <a:off x="1335619" y="1858857"/>
            <a:ext cx="792000" cy="2160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tx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>
                <a:solidFill>
                  <a:schemeClr val="bg1"/>
                </a:solidFill>
              </a:rPr>
              <a:t>Planned Work Mgmt</a:t>
            </a:r>
          </a:p>
        </p:txBody>
      </p:sp>
      <p:sp>
        <p:nvSpPr>
          <p:cNvPr id="433" name="TextBox 432">
            <a:extLst>
              <a:ext uri="{FF2B5EF4-FFF2-40B4-BE49-F238E27FC236}">
                <a16:creationId xmlns:a16="http://schemas.microsoft.com/office/drawing/2014/main" id="{8784D55D-BFDE-8701-F3F5-05045E747FDA}"/>
              </a:ext>
            </a:extLst>
          </p:cNvPr>
          <p:cNvSpPr txBox="1"/>
          <p:nvPr/>
        </p:nvSpPr>
        <p:spPr>
          <a:xfrm>
            <a:off x="10395827" y="2231390"/>
            <a:ext cx="792000" cy="2160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/>
              <a:t>App Engine Mgmt Center</a:t>
            </a:r>
          </a:p>
        </p:txBody>
      </p:sp>
      <p:sp>
        <p:nvSpPr>
          <p:cNvPr id="434" name="TextBox 433">
            <a:extLst>
              <a:ext uri="{FF2B5EF4-FFF2-40B4-BE49-F238E27FC236}">
                <a16:creationId xmlns:a16="http://schemas.microsoft.com/office/drawing/2014/main" id="{333E53A5-B1FD-B602-B85B-21F7F9DB411E}"/>
              </a:ext>
            </a:extLst>
          </p:cNvPr>
          <p:cNvSpPr txBox="1"/>
          <p:nvPr/>
        </p:nvSpPr>
        <p:spPr>
          <a:xfrm>
            <a:off x="10395827" y="1337899"/>
            <a:ext cx="792000" cy="2160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 dirty="0"/>
              <a:t>App Engine Studio</a:t>
            </a:r>
          </a:p>
        </p:txBody>
      </p:sp>
      <p:sp>
        <p:nvSpPr>
          <p:cNvPr id="435" name="TextBox 434">
            <a:extLst>
              <a:ext uri="{FF2B5EF4-FFF2-40B4-BE49-F238E27FC236}">
                <a16:creationId xmlns:a16="http://schemas.microsoft.com/office/drawing/2014/main" id="{C8A864D7-60CB-DAB1-6E69-33946D49E180}"/>
              </a:ext>
            </a:extLst>
          </p:cNvPr>
          <p:cNvSpPr txBox="1"/>
          <p:nvPr/>
        </p:nvSpPr>
        <p:spPr>
          <a:xfrm>
            <a:off x="475065" y="2911688"/>
            <a:ext cx="792000" cy="2160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 dirty="0"/>
              <a:t>Playbook for CSM</a:t>
            </a:r>
          </a:p>
        </p:txBody>
      </p:sp>
      <p:sp>
        <p:nvSpPr>
          <p:cNvPr id="439" name="TextBox 438">
            <a:extLst>
              <a:ext uri="{FF2B5EF4-FFF2-40B4-BE49-F238E27FC236}">
                <a16:creationId xmlns:a16="http://schemas.microsoft.com/office/drawing/2014/main" id="{726A05E3-AAFA-219E-CBD7-C2DED5A752E6}"/>
              </a:ext>
            </a:extLst>
          </p:cNvPr>
          <p:cNvSpPr txBox="1"/>
          <p:nvPr/>
        </p:nvSpPr>
        <p:spPr>
          <a:xfrm>
            <a:off x="6704406" y="3210590"/>
            <a:ext cx="792000" cy="2160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 dirty="0"/>
              <a:t>Contact Tracing</a:t>
            </a:r>
          </a:p>
        </p:txBody>
      </p:sp>
      <p:sp>
        <p:nvSpPr>
          <p:cNvPr id="445" name="TextBox 444">
            <a:extLst>
              <a:ext uri="{FF2B5EF4-FFF2-40B4-BE49-F238E27FC236}">
                <a16:creationId xmlns:a16="http://schemas.microsoft.com/office/drawing/2014/main" id="{6F860879-2F94-6606-72FB-5E5624687C13}"/>
              </a:ext>
            </a:extLst>
          </p:cNvPr>
          <p:cNvSpPr txBox="1"/>
          <p:nvPr/>
        </p:nvSpPr>
        <p:spPr>
          <a:xfrm>
            <a:off x="6704406" y="3429709"/>
            <a:ext cx="792000" cy="2160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/>
              <a:t>Employee Health Screening</a:t>
            </a:r>
          </a:p>
        </p:txBody>
      </p:sp>
      <p:sp>
        <p:nvSpPr>
          <p:cNvPr id="446" name="TextBox 445">
            <a:extLst>
              <a:ext uri="{FF2B5EF4-FFF2-40B4-BE49-F238E27FC236}">
                <a16:creationId xmlns:a16="http://schemas.microsoft.com/office/drawing/2014/main" id="{D3595694-CB5A-C4E4-2480-35BCEC24FC59}"/>
              </a:ext>
            </a:extLst>
          </p:cNvPr>
          <p:cNvSpPr txBox="1"/>
          <p:nvPr/>
        </p:nvSpPr>
        <p:spPr>
          <a:xfrm>
            <a:off x="6704406" y="3867947"/>
            <a:ext cx="792000" cy="2160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/>
              <a:t>Health &amp; Safety Dashboard</a:t>
            </a:r>
          </a:p>
        </p:txBody>
      </p:sp>
      <p:sp>
        <p:nvSpPr>
          <p:cNvPr id="447" name="TextBox 446">
            <a:extLst>
              <a:ext uri="{FF2B5EF4-FFF2-40B4-BE49-F238E27FC236}">
                <a16:creationId xmlns:a16="http://schemas.microsoft.com/office/drawing/2014/main" id="{2A908263-CD53-5C94-75EF-7189E178FBD5}"/>
              </a:ext>
            </a:extLst>
          </p:cNvPr>
          <p:cNvSpPr txBox="1"/>
          <p:nvPr/>
        </p:nvSpPr>
        <p:spPr>
          <a:xfrm>
            <a:off x="6704406" y="4087066"/>
            <a:ext cx="792000" cy="2160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/>
              <a:t>Workplace  PPE Inventory Mgmt</a:t>
            </a:r>
          </a:p>
        </p:txBody>
      </p:sp>
      <p:sp>
        <p:nvSpPr>
          <p:cNvPr id="448" name="TextBox 447">
            <a:extLst>
              <a:ext uri="{FF2B5EF4-FFF2-40B4-BE49-F238E27FC236}">
                <a16:creationId xmlns:a16="http://schemas.microsoft.com/office/drawing/2014/main" id="{745E6907-B4FB-07DE-4F6F-A56D3DC0B58A}"/>
              </a:ext>
            </a:extLst>
          </p:cNvPr>
          <p:cNvSpPr txBox="1"/>
          <p:nvPr/>
        </p:nvSpPr>
        <p:spPr>
          <a:xfrm>
            <a:off x="6704406" y="3648828"/>
            <a:ext cx="792000" cy="2160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/>
              <a:t>Employee Travel Safety</a:t>
            </a:r>
          </a:p>
        </p:txBody>
      </p:sp>
      <p:sp>
        <p:nvSpPr>
          <p:cNvPr id="449" name="TextBox 448">
            <a:extLst>
              <a:ext uri="{FF2B5EF4-FFF2-40B4-BE49-F238E27FC236}">
                <a16:creationId xmlns:a16="http://schemas.microsoft.com/office/drawing/2014/main" id="{146F4052-0FD5-B764-4A84-4E1A68EBCE0E}"/>
              </a:ext>
            </a:extLst>
          </p:cNvPr>
          <p:cNvSpPr txBox="1"/>
          <p:nvPr/>
        </p:nvSpPr>
        <p:spPr>
          <a:xfrm>
            <a:off x="6704406" y="4525304"/>
            <a:ext cx="792000" cy="2160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/>
              <a:t>Health &amp; Safety Testing</a:t>
            </a:r>
          </a:p>
        </p:txBody>
      </p:sp>
      <p:sp>
        <p:nvSpPr>
          <p:cNvPr id="456" name="TextBox 455">
            <a:extLst>
              <a:ext uri="{FF2B5EF4-FFF2-40B4-BE49-F238E27FC236}">
                <a16:creationId xmlns:a16="http://schemas.microsoft.com/office/drawing/2014/main" id="{7B1D34FF-81C0-31E7-8B8B-AB02E0FE425C}"/>
              </a:ext>
            </a:extLst>
          </p:cNvPr>
          <p:cNvSpPr txBox="1"/>
          <p:nvPr/>
        </p:nvSpPr>
        <p:spPr>
          <a:xfrm>
            <a:off x="7553563" y="1780343"/>
            <a:ext cx="792000" cy="2160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 extrusionH="76200" prstMaterial="matte">
            <a:extrusionClr>
              <a:schemeClr val="tx1"/>
            </a:extrusionClr>
            <a:contourClr>
              <a:schemeClr val="bg1">
                <a:lumMod val="50000"/>
              </a:schemeClr>
            </a:contourClr>
          </a:sp3d>
        </p:spPr>
        <p:txBody>
          <a:bodyPr wrap="square" lIns="36000" tIns="0" rIns="0" bIns="0" rtlCol="0" anchor="ctr" anchorCtr="0">
            <a:noAutofit/>
          </a:bodyPr>
          <a:lstStyle>
            <a:defPPr>
              <a:defRPr kern="0"/>
            </a:defPPr>
            <a:lvl1pPr marL="0" marR="0" lvl="0" indent="0" algn="l" defTabSz="456903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600" b="1" i="0" u="none" strike="noStrike" kern="1200" cap="none" spc="0" normalizeH="0" baseline="0">
                <a:ln>
                  <a:noFill/>
                </a:ln>
                <a:solidFill>
                  <a:srgbClr val="036092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defRPr>
            </a:lvl1pPr>
          </a:lstStyle>
          <a:p>
            <a:r>
              <a:rPr lang="en-US" sz="600" b="0">
                <a:solidFill>
                  <a:schemeClr val="bg1"/>
                </a:solidFill>
              </a:rPr>
              <a:t>Workplace Space Mapping</a:t>
            </a:r>
          </a:p>
        </p:txBody>
      </p:sp>
      <p:sp>
        <p:nvSpPr>
          <p:cNvPr id="463" name="TextBox 462">
            <a:extLst>
              <a:ext uri="{FF2B5EF4-FFF2-40B4-BE49-F238E27FC236}">
                <a16:creationId xmlns:a16="http://schemas.microsoft.com/office/drawing/2014/main" id="{4DA5BA22-1A3D-0FDC-D470-297F3B60E1C8}"/>
              </a:ext>
            </a:extLst>
          </p:cNvPr>
          <p:cNvSpPr txBox="1"/>
          <p:nvPr/>
        </p:nvSpPr>
        <p:spPr>
          <a:xfrm>
            <a:off x="7553563" y="2001565"/>
            <a:ext cx="792000" cy="2160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 extrusionH="76200" prstMaterial="matte">
            <a:extrusionClr>
              <a:schemeClr val="tx1"/>
            </a:extrusionClr>
            <a:contourClr>
              <a:schemeClr val="bg1">
                <a:lumMod val="50000"/>
              </a:schemeClr>
            </a:contourClr>
          </a:sp3d>
        </p:spPr>
        <p:txBody>
          <a:bodyPr wrap="square" lIns="36000" tIns="0" rIns="0" bIns="0" rtlCol="0" anchor="ctr" anchorCtr="0">
            <a:noAutofit/>
          </a:bodyPr>
          <a:lstStyle>
            <a:defPPr>
              <a:defRPr kern="0"/>
            </a:defPPr>
            <a:lvl1pPr marL="0" marR="0" lvl="0" indent="0" algn="l" defTabSz="456903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600" b="1" i="0" u="none" strike="noStrike" kern="1200" cap="none" spc="0" normalizeH="0" baseline="0">
                <a:ln>
                  <a:noFill/>
                </a:ln>
                <a:solidFill>
                  <a:srgbClr val="036092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defRPr>
            </a:lvl1pPr>
          </a:lstStyle>
          <a:p>
            <a:r>
              <a:rPr lang="en-US" sz="600" b="0">
                <a:solidFill>
                  <a:schemeClr val="bg1"/>
                </a:solidFill>
              </a:rPr>
              <a:t>Workspace Visitor Mgmt</a:t>
            </a:r>
          </a:p>
        </p:txBody>
      </p:sp>
      <p:sp>
        <p:nvSpPr>
          <p:cNvPr id="464" name="TextBox 463">
            <a:extLst>
              <a:ext uri="{FF2B5EF4-FFF2-40B4-BE49-F238E27FC236}">
                <a16:creationId xmlns:a16="http://schemas.microsoft.com/office/drawing/2014/main" id="{0CD18F27-17ED-89B3-BE2F-39C688100AAB}"/>
              </a:ext>
            </a:extLst>
          </p:cNvPr>
          <p:cNvSpPr txBox="1"/>
          <p:nvPr/>
        </p:nvSpPr>
        <p:spPr>
          <a:xfrm>
            <a:off x="5732913" y="3252081"/>
            <a:ext cx="792000" cy="2160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/>
              <a:t>Investment Funding</a:t>
            </a:r>
          </a:p>
        </p:txBody>
      </p:sp>
      <p:sp>
        <p:nvSpPr>
          <p:cNvPr id="468" name="TextBox 467">
            <a:extLst>
              <a:ext uri="{FF2B5EF4-FFF2-40B4-BE49-F238E27FC236}">
                <a16:creationId xmlns:a16="http://schemas.microsoft.com/office/drawing/2014/main" id="{A9EA6DE3-DD39-9D44-E6DB-F5A28D1A94DE}"/>
              </a:ext>
            </a:extLst>
          </p:cNvPr>
          <p:cNvSpPr txBox="1"/>
          <p:nvPr/>
        </p:nvSpPr>
        <p:spPr>
          <a:xfrm>
            <a:off x="5732913" y="3692031"/>
            <a:ext cx="792000" cy="2160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/>
              <a:t>Agile Development</a:t>
            </a:r>
          </a:p>
        </p:txBody>
      </p:sp>
      <p:sp>
        <p:nvSpPr>
          <p:cNvPr id="475" name="TextBox 474">
            <a:extLst>
              <a:ext uri="{FF2B5EF4-FFF2-40B4-BE49-F238E27FC236}">
                <a16:creationId xmlns:a16="http://schemas.microsoft.com/office/drawing/2014/main" id="{F624F708-0F3A-8351-4885-75773E3BE350}"/>
              </a:ext>
            </a:extLst>
          </p:cNvPr>
          <p:cNvSpPr txBox="1"/>
          <p:nvPr/>
        </p:nvSpPr>
        <p:spPr>
          <a:xfrm>
            <a:off x="5732913" y="4131981"/>
            <a:ext cx="792000" cy="2160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/>
              <a:t>Test Mgmt</a:t>
            </a:r>
          </a:p>
        </p:txBody>
      </p:sp>
      <p:sp>
        <p:nvSpPr>
          <p:cNvPr id="478" name="TextBox 477">
            <a:extLst>
              <a:ext uri="{FF2B5EF4-FFF2-40B4-BE49-F238E27FC236}">
                <a16:creationId xmlns:a16="http://schemas.microsoft.com/office/drawing/2014/main" id="{E93E808A-1E47-E28E-C67B-3C0D3AC8941F}"/>
              </a:ext>
            </a:extLst>
          </p:cNvPr>
          <p:cNvSpPr txBox="1"/>
          <p:nvPr/>
        </p:nvSpPr>
        <p:spPr>
          <a:xfrm>
            <a:off x="4021802" y="3558819"/>
            <a:ext cx="792000" cy="2160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/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 dirty="0">
                <a:solidFill>
                  <a:schemeClr val="bg1"/>
                </a:solidFill>
              </a:rPr>
              <a:t>Health Log Analytics</a:t>
            </a:r>
          </a:p>
        </p:txBody>
      </p:sp>
      <p:sp>
        <p:nvSpPr>
          <p:cNvPr id="479" name="TextBox 478">
            <a:extLst>
              <a:ext uri="{FF2B5EF4-FFF2-40B4-BE49-F238E27FC236}">
                <a16:creationId xmlns:a16="http://schemas.microsoft.com/office/drawing/2014/main" id="{BC5F3E0C-726B-7B8C-7868-37841FC80F8D}"/>
              </a:ext>
            </a:extLst>
          </p:cNvPr>
          <p:cNvSpPr txBox="1"/>
          <p:nvPr/>
        </p:nvSpPr>
        <p:spPr>
          <a:xfrm>
            <a:off x="4871184" y="2445707"/>
            <a:ext cx="792000" cy="216000"/>
          </a:xfrm>
          <a:prstGeom prst="rect">
            <a:avLst/>
          </a:prstGeom>
          <a:solidFill>
            <a:srgbClr val="054260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/>
              <a:t>SAM Success Tracking </a:t>
            </a:r>
          </a:p>
        </p:txBody>
      </p:sp>
      <p:sp>
        <p:nvSpPr>
          <p:cNvPr id="481" name="TextBox 480">
            <a:extLst>
              <a:ext uri="{FF2B5EF4-FFF2-40B4-BE49-F238E27FC236}">
                <a16:creationId xmlns:a16="http://schemas.microsoft.com/office/drawing/2014/main" id="{E7E50F77-02AA-9FC3-6B01-6E2D2FAD2D3B}"/>
              </a:ext>
            </a:extLst>
          </p:cNvPr>
          <p:cNvSpPr txBox="1"/>
          <p:nvPr/>
        </p:nvSpPr>
        <p:spPr>
          <a:xfrm>
            <a:off x="475065" y="3136519"/>
            <a:ext cx="792000" cy="2160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 dirty="0"/>
              <a:t>Workforce Optimization</a:t>
            </a:r>
          </a:p>
        </p:txBody>
      </p:sp>
      <p:sp>
        <p:nvSpPr>
          <p:cNvPr id="483" name="TextBox 482">
            <a:extLst>
              <a:ext uri="{FF2B5EF4-FFF2-40B4-BE49-F238E27FC236}">
                <a16:creationId xmlns:a16="http://schemas.microsoft.com/office/drawing/2014/main" id="{F03A2F94-79AC-E5DF-0A93-CBD815355228}"/>
              </a:ext>
            </a:extLst>
          </p:cNvPr>
          <p:cNvSpPr txBox="1"/>
          <p:nvPr/>
        </p:nvSpPr>
        <p:spPr>
          <a:xfrm>
            <a:off x="6704406" y="1557638"/>
            <a:ext cx="792000" cy="2160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/>
              <a:t>Campaign Automation</a:t>
            </a:r>
          </a:p>
        </p:txBody>
      </p:sp>
      <p:sp>
        <p:nvSpPr>
          <p:cNvPr id="484" name="TextBox 483">
            <a:extLst>
              <a:ext uri="{FF2B5EF4-FFF2-40B4-BE49-F238E27FC236}">
                <a16:creationId xmlns:a16="http://schemas.microsoft.com/office/drawing/2014/main" id="{3D34C970-1677-3267-CB9E-9CE3562B6DBC}"/>
              </a:ext>
            </a:extLst>
          </p:cNvPr>
          <p:cNvSpPr txBox="1"/>
          <p:nvPr/>
        </p:nvSpPr>
        <p:spPr>
          <a:xfrm>
            <a:off x="6704406" y="2436596"/>
            <a:ext cx="792000" cy="2160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/>
              <a:t>Listening Posts</a:t>
            </a:r>
          </a:p>
        </p:txBody>
      </p:sp>
      <p:sp>
        <p:nvSpPr>
          <p:cNvPr id="485" name="TextBox 484">
            <a:hlinkClick r:id="" action="ppaction://noaction"/>
            <a:extLst>
              <a:ext uri="{FF2B5EF4-FFF2-40B4-BE49-F238E27FC236}">
                <a16:creationId xmlns:a16="http://schemas.microsoft.com/office/drawing/2014/main" id="{1884A2DE-BD79-F1A3-5442-1558E681E90F}"/>
              </a:ext>
            </a:extLst>
          </p:cNvPr>
          <p:cNvSpPr txBox="1"/>
          <p:nvPr/>
        </p:nvSpPr>
        <p:spPr>
          <a:xfrm>
            <a:off x="6704406" y="1997116"/>
            <a:ext cx="792000" cy="2160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/>
              <a:t>Employee Journey Mgmt</a:t>
            </a:r>
          </a:p>
        </p:txBody>
      </p:sp>
      <p:sp>
        <p:nvSpPr>
          <p:cNvPr id="486" name="TextBox 485">
            <a:extLst>
              <a:ext uri="{FF2B5EF4-FFF2-40B4-BE49-F238E27FC236}">
                <a16:creationId xmlns:a16="http://schemas.microsoft.com/office/drawing/2014/main" id="{7CA56B65-CFC5-32DE-12F7-F0E230520BCF}"/>
              </a:ext>
            </a:extLst>
          </p:cNvPr>
          <p:cNvSpPr txBox="1"/>
          <p:nvPr/>
        </p:nvSpPr>
        <p:spPr>
          <a:xfrm>
            <a:off x="2189326" y="1561892"/>
            <a:ext cx="792000" cy="2160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tx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 dirty="0">
                <a:solidFill>
                  <a:schemeClr val="bg1"/>
                </a:solidFill>
              </a:rPr>
              <a:t>Payment Operations</a:t>
            </a:r>
          </a:p>
        </p:txBody>
      </p:sp>
      <p:sp>
        <p:nvSpPr>
          <p:cNvPr id="487" name="TextBox 486">
            <a:extLst>
              <a:ext uri="{FF2B5EF4-FFF2-40B4-BE49-F238E27FC236}">
                <a16:creationId xmlns:a16="http://schemas.microsoft.com/office/drawing/2014/main" id="{25527115-2172-D3F3-0E6D-942345FE442B}"/>
              </a:ext>
            </a:extLst>
          </p:cNvPr>
          <p:cNvSpPr txBox="1"/>
          <p:nvPr/>
        </p:nvSpPr>
        <p:spPr>
          <a:xfrm>
            <a:off x="2189326" y="1785885"/>
            <a:ext cx="792000" cy="2160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tx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 dirty="0">
                <a:solidFill>
                  <a:schemeClr val="bg1"/>
                </a:solidFill>
              </a:rPr>
              <a:t>Card Operations</a:t>
            </a:r>
          </a:p>
        </p:txBody>
      </p:sp>
      <p:sp>
        <p:nvSpPr>
          <p:cNvPr id="488" name="TextBox 487">
            <a:extLst>
              <a:ext uri="{FF2B5EF4-FFF2-40B4-BE49-F238E27FC236}">
                <a16:creationId xmlns:a16="http://schemas.microsoft.com/office/drawing/2014/main" id="{0A6BA913-ECB2-D6D9-D800-7E22ECCB81F6}"/>
              </a:ext>
            </a:extLst>
          </p:cNvPr>
          <p:cNvSpPr txBox="1"/>
          <p:nvPr/>
        </p:nvSpPr>
        <p:spPr>
          <a:xfrm>
            <a:off x="2189326" y="2233871"/>
            <a:ext cx="792000" cy="2160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tx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 dirty="0">
                <a:solidFill>
                  <a:schemeClr val="bg1"/>
                </a:solidFill>
              </a:rPr>
              <a:t>Loan Operations</a:t>
            </a:r>
          </a:p>
        </p:txBody>
      </p:sp>
      <p:sp>
        <p:nvSpPr>
          <p:cNvPr id="489" name="TextBox 488">
            <a:extLst>
              <a:ext uri="{FF2B5EF4-FFF2-40B4-BE49-F238E27FC236}">
                <a16:creationId xmlns:a16="http://schemas.microsoft.com/office/drawing/2014/main" id="{F6408ACE-7C12-503F-27A4-253F8B6E23A7}"/>
              </a:ext>
            </a:extLst>
          </p:cNvPr>
          <p:cNvSpPr txBox="1"/>
          <p:nvPr/>
        </p:nvSpPr>
        <p:spPr>
          <a:xfrm>
            <a:off x="2189326" y="2009878"/>
            <a:ext cx="792000" cy="2160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tx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 dirty="0">
                <a:solidFill>
                  <a:schemeClr val="bg1"/>
                </a:solidFill>
              </a:rPr>
              <a:t>Document Processor</a:t>
            </a:r>
          </a:p>
        </p:txBody>
      </p:sp>
      <p:sp>
        <p:nvSpPr>
          <p:cNvPr id="490" name="Rounded Rectangle 489">
            <a:extLst>
              <a:ext uri="{FF2B5EF4-FFF2-40B4-BE49-F238E27FC236}">
                <a16:creationId xmlns:a16="http://schemas.microsoft.com/office/drawing/2014/main" id="{24303BB1-87D9-D3DA-F276-E2E761107691}"/>
              </a:ext>
            </a:extLst>
          </p:cNvPr>
          <p:cNvSpPr/>
          <p:nvPr/>
        </p:nvSpPr>
        <p:spPr>
          <a:xfrm>
            <a:off x="4037020" y="1087730"/>
            <a:ext cx="935756" cy="237538"/>
          </a:xfrm>
          <a:prstGeom prst="roundRect">
            <a:avLst>
              <a:gd name="adj" fmla="val 0"/>
            </a:avLst>
          </a:prstGeom>
          <a:noFill/>
          <a:ln w="6350">
            <a:noFill/>
          </a:ln>
          <a:effectLst/>
        </p:spPr>
        <p:style>
          <a:lnRef idx="0">
            <a:scrgbClr r="0" g="0" b="0"/>
          </a:lnRef>
          <a:fillRef idx="3">
            <a:scrgbClr r="0" g="0" b="0"/>
          </a:fillRef>
          <a:effectRef idx="3">
            <a:scrgbClr r="0" g="0" b="0"/>
          </a:effectRef>
          <a:fontRef idx="minor">
            <a:schemeClr val="lt1"/>
          </a:fontRef>
        </p:style>
        <p:txBody>
          <a:bodyPr lIns="0" tIns="0" rIns="0" bIns="0" anchor="t"/>
          <a:lstStyle/>
          <a:p>
            <a:pPr marL="0" marR="0" lvl="0" indent="0" algn="l" defTabSz="4567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T" sz="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IT Operations </a:t>
            </a:r>
            <a:br>
              <a:rPr kumimoji="0" lang="en-IT" sz="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</a:br>
            <a:r>
              <a:rPr kumimoji="0" lang="en-IT" sz="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Mgmt</a:t>
            </a:r>
          </a:p>
        </p:txBody>
      </p:sp>
      <p:sp>
        <p:nvSpPr>
          <p:cNvPr id="492" name="Rounded Rectangle 491">
            <a:hlinkClick r:id="" action="ppaction://noaction"/>
            <a:extLst>
              <a:ext uri="{FF2B5EF4-FFF2-40B4-BE49-F238E27FC236}">
                <a16:creationId xmlns:a16="http://schemas.microsoft.com/office/drawing/2014/main" id="{3964600A-39E3-9253-EF47-8C73BDBCF7A0}"/>
              </a:ext>
            </a:extLst>
          </p:cNvPr>
          <p:cNvSpPr/>
          <p:nvPr/>
        </p:nvSpPr>
        <p:spPr>
          <a:xfrm>
            <a:off x="5753344" y="1099694"/>
            <a:ext cx="935756" cy="237538"/>
          </a:xfrm>
          <a:prstGeom prst="roundRect">
            <a:avLst>
              <a:gd name="adj" fmla="val 0"/>
            </a:avLst>
          </a:prstGeom>
          <a:noFill/>
          <a:ln w="6350">
            <a:noFill/>
          </a:ln>
          <a:effectLst/>
        </p:spPr>
        <p:style>
          <a:lnRef idx="0">
            <a:scrgbClr r="0" g="0" b="0"/>
          </a:lnRef>
          <a:fillRef idx="3">
            <a:scrgbClr r="0" g="0" b="0"/>
          </a:fillRef>
          <a:effectRef idx="3">
            <a:scrgbClr r="0" g="0" b="0"/>
          </a:effectRef>
          <a:fontRef idx="minor">
            <a:schemeClr val="lt1"/>
          </a:fontRef>
        </p:style>
        <p:txBody>
          <a:bodyPr lIns="0" tIns="0" rIns="0" bIns="0" anchor="t"/>
          <a:lstStyle/>
          <a:p>
            <a:pPr marL="0" marR="0" lvl="0" indent="0" algn="l" defTabSz="4567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T" sz="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Application </a:t>
            </a:r>
            <a:br>
              <a:rPr kumimoji="0" lang="en-IT" sz="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</a:br>
            <a:r>
              <a:rPr kumimoji="0" lang="en-IT" sz="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Portfolio Mgmt</a:t>
            </a:r>
          </a:p>
        </p:txBody>
      </p:sp>
      <p:sp>
        <p:nvSpPr>
          <p:cNvPr id="493" name="Rounded Rectangle 492">
            <a:extLst>
              <a:ext uri="{FF2B5EF4-FFF2-40B4-BE49-F238E27FC236}">
                <a16:creationId xmlns:a16="http://schemas.microsoft.com/office/drawing/2014/main" id="{9CC577DA-CE0A-990A-872C-91BF934E7CEC}"/>
              </a:ext>
            </a:extLst>
          </p:cNvPr>
          <p:cNvSpPr/>
          <p:nvPr/>
        </p:nvSpPr>
        <p:spPr>
          <a:xfrm>
            <a:off x="4902807" y="3618336"/>
            <a:ext cx="756000" cy="237538"/>
          </a:xfrm>
          <a:prstGeom prst="roundRect">
            <a:avLst>
              <a:gd name="adj" fmla="val 0"/>
            </a:avLst>
          </a:prstGeom>
          <a:noFill/>
          <a:ln w="6350">
            <a:noFill/>
          </a:ln>
          <a:effectLst/>
        </p:spPr>
        <p:style>
          <a:lnRef idx="0">
            <a:scrgbClr r="0" g="0" b="0"/>
          </a:lnRef>
          <a:fillRef idx="3">
            <a:scrgbClr r="0" g="0" b="0"/>
          </a:fillRef>
          <a:effectRef idx="3">
            <a:scrgbClr r="0" g="0" b="0"/>
          </a:effectRef>
          <a:fontRef idx="minor">
            <a:schemeClr val="lt1"/>
          </a:fontRef>
        </p:style>
        <p:txBody>
          <a:bodyPr lIns="0" tIns="0" rIns="0" bIns="0" anchor="t"/>
          <a:lstStyle/>
          <a:p>
            <a:pPr marL="0" marR="0" lvl="0" indent="0" algn="l" defTabSz="4567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T" sz="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Security </a:t>
            </a:r>
          </a:p>
          <a:p>
            <a:pPr marL="0" marR="0" lvl="0" indent="0" algn="l" defTabSz="4567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T" sz="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Operations</a:t>
            </a:r>
          </a:p>
        </p:txBody>
      </p:sp>
      <p:sp>
        <p:nvSpPr>
          <p:cNvPr id="494" name="Rounded Rectangle 493">
            <a:extLst>
              <a:ext uri="{FF2B5EF4-FFF2-40B4-BE49-F238E27FC236}">
                <a16:creationId xmlns:a16="http://schemas.microsoft.com/office/drawing/2014/main" id="{F8EAE412-6B0F-B2AA-11E2-BB13A9418276}"/>
              </a:ext>
            </a:extLst>
          </p:cNvPr>
          <p:cNvSpPr/>
          <p:nvPr/>
        </p:nvSpPr>
        <p:spPr>
          <a:xfrm>
            <a:off x="8559589" y="1087730"/>
            <a:ext cx="792000" cy="237538"/>
          </a:xfrm>
          <a:prstGeom prst="roundRect">
            <a:avLst>
              <a:gd name="adj" fmla="val 0"/>
            </a:avLst>
          </a:prstGeom>
          <a:noFill/>
          <a:ln w="6350">
            <a:noFill/>
          </a:ln>
          <a:effectLst/>
        </p:spPr>
        <p:style>
          <a:lnRef idx="0">
            <a:scrgbClr r="0" g="0" b="0"/>
          </a:lnRef>
          <a:fillRef idx="3">
            <a:scrgbClr r="0" g="0" b="0"/>
          </a:fillRef>
          <a:effectRef idx="3">
            <a:scrgbClr r="0" g="0" b="0"/>
          </a:effectRef>
          <a:fontRef idx="minor">
            <a:schemeClr val="lt1"/>
          </a:fontRef>
        </p:style>
        <p:txBody>
          <a:bodyPr lIns="0" tIns="0" rIns="0" bIns="0" anchor="t"/>
          <a:lstStyle/>
          <a:p>
            <a:pPr marL="0" marR="0" lvl="0" indent="0" algn="l" defTabSz="4567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T" sz="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Integrated Risk Mgmt</a:t>
            </a:r>
          </a:p>
        </p:txBody>
      </p:sp>
      <p:sp>
        <p:nvSpPr>
          <p:cNvPr id="495" name="Rounded Rectangle 494">
            <a:extLst>
              <a:ext uri="{FF2B5EF4-FFF2-40B4-BE49-F238E27FC236}">
                <a16:creationId xmlns:a16="http://schemas.microsoft.com/office/drawing/2014/main" id="{AAD974CA-B2CB-209C-3758-F2FD0EED3497}"/>
              </a:ext>
            </a:extLst>
          </p:cNvPr>
          <p:cNvSpPr/>
          <p:nvPr/>
        </p:nvSpPr>
        <p:spPr>
          <a:xfrm>
            <a:off x="6714345" y="1087730"/>
            <a:ext cx="792000" cy="237538"/>
          </a:xfrm>
          <a:prstGeom prst="roundRect">
            <a:avLst>
              <a:gd name="adj" fmla="val 0"/>
            </a:avLst>
          </a:prstGeom>
          <a:noFill/>
          <a:ln w="6350">
            <a:noFill/>
          </a:ln>
          <a:effectLst/>
        </p:spPr>
        <p:style>
          <a:lnRef idx="0">
            <a:scrgbClr r="0" g="0" b="0"/>
          </a:lnRef>
          <a:fillRef idx="3">
            <a:scrgbClr r="0" g="0" b="0"/>
          </a:fillRef>
          <a:effectRef idx="3">
            <a:scrgbClr r="0" g="0" b="0"/>
          </a:effectRef>
          <a:fontRef idx="minor">
            <a:schemeClr val="lt1"/>
          </a:fontRef>
        </p:style>
        <p:txBody>
          <a:bodyPr lIns="0" tIns="0" rIns="0" bIns="0" anchor="t"/>
          <a:lstStyle/>
          <a:p>
            <a:pPr marL="0" marR="0" lvl="0" indent="0" algn="l" defTabSz="4567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T" sz="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HR Service Delivery</a:t>
            </a:r>
          </a:p>
        </p:txBody>
      </p:sp>
      <p:sp>
        <p:nvSpPr>
          <p:cNvPr id="496" name="Rounded Rectangle 495">
            <a:extLst>
              <a:ext uri="{FF2B5EF4-FFF2-40B4-BE49-F238E27FC236}">
                <a16:creationId xmlns:a16="http://schemas.microsoft.com/office/drawing/2014/main" id="{F249AC46-86CF-903C-CBA0-314776BDA36B}"/>
              </a:ext>
            </a:extLst>
          </p:cNvPr>
          <p:cNvSpPr/>
          <p:nvPr/>
        </p:nvSpPr>
        <p:spPr>
          <a:xfrm>
            <a:off x="6714345" y="2969423"/>
            <a:ext cx="648000" cy="237538"/>
          </a:xfrm>
          <a:prstGeom prst="roundRect">
            <a:avLst>
              <a:gd name="adj" fmla="val 0"/>
            </a:avLst>
          </a:prstGeom>
          <a:noFill/>
          <a:ln w="6350">
            <a:noFill/>
          </a:ln>
          <a:effectLst/>
        </p:spPr>
        <p:style>
          <a:lnRef idx="0">
            <a:scrgbClr r="0" g="0" b="0"/>
          </a:lnRef>
          <a:fillRef idx="3">
            <a:scrgbClr r="0" g="0" b="0"/>
          </a:fillRef>
          <a:effectRef idx="3">
            <a:scrgbClr r="0" g="0" b="0"/>
          </a:effectRef>
          <a:fontRef idx="minor">
            <a:schemeClr val="lt1"/>
          </a:fontRef>
        </p:style>
        <p:txBody>
          <a:bodyPr lIns="0" tIns="0" rIns="0" bIns="0" anchor="t"/>
          <a:lstStyle/>
          <a:p>
            <a:pPr marL="0" marR="0" lvl="0" indent="0" algn="l" defTabSz="4567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T" sz="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Health &amp; Safety</a:t>
            </a:r>
          </a:p>
        </p:txBody>
      </p:sp>
      <p:sp>
        <p:nvSpPr>
          <p:cNvPr id="497" name="Rounded Rectangle 496">
            <a:extLst>
              <a:ext uri="{FF2B5EF4-FFF2-40B4-BE49-F238E27FC236}">
                <a16:creationId xmlns:a16="http://schemas.microsoft.com/office/drawing/2014/main" id="{568B9ACA-E47A-52B4-51F7-442709F4EECB}"/>
              </a:ext>
            </a:extLst>
          </p:cNvPr>
          <p:cNvSpPr/>
          <p:nvPr/>
        </p:nvSpPr>
        <p:spPr>
          <a:xfrm>
            <a:off x="7558846" y="1087730"/>
            <a:ext cx="864000" cy="237538"/>
          </a:xfrm>
          <a:prstGeom prst="roundRect">
            <a:avLst>
              <a:gd name="adj" fmla="val 0"/>
            </a:avLst>
          </a:prstGeom>
          <a:noFill/>
          <a:ln w="6350">
            <a:noFill/>
          </a:ln>
          <a:effectLst/>
        </p:spPr>
        <p:style>
          <a:lnRef idx="0">
            <a:scrgbClr r="0" g="0" b="0"/>
          </a:lnRef>
          <a:fillRef idx="3">
            <a:scrgbClr r="0" g="0" b="0"/>
          </a:fillRef>
          <a:effectRef idx="3">
            <a:scrgbClr r="0" g="0" b="0"/>
          </a:effectRef>
          <a:fontRef idx="minor">
            <a:schemeClr val="lt1"/>
          </a:fontRef>
        </p:style>
        <p:txBody>
          <a:bodyPr lIns="0" tIns="0" rIns="0" bIns="0" anchor="t"/>
          <a:lstStyle/>
          <a:p>
            <a:pPr marL="0" marR="0" lvl="0" indent="0" algn="l" defTabSz="4567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T" sz="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Workplace Service Delivery</a:t>
            </a:r>
          </a:p>
        </p:txBody>
      </p:sp>
      <p:sp>
        <p:nvSpPr>
          <p:cNvPr id="500" name="Rounded Rectangle 499">
            <a:extLst>
              <a:ext uri="{FF2B5EF4-FFF2-40B4-BE49-F238E27FC236}">
                <a16:creationId xmlns:a16="http://schemas.microsoft.com/office/drawing/2014/main" id="{63495304-C5EA-D29C-7AF7-4EF60B735462}"/>
              </a:ext>
            </a:extLst>
          </p:cNvPr>
          <p:cNvSpPr/>
          <p:nvPr/>
        </p:nvSpPr>
        <p:spPr>
          <a:xfrm>
            <a:off x="7553563" y="2527230"/>
            <a:ext cx="900000" cy="237538"/>
          </a:xfrm>
          <a:prstGeom prst="roundRect">
            <a:avLst>
              <a:gd name="adj" fmla="val 0"/>
            </a:avLst>
          </a:prstGeom>
          <a:noFill/>
          <a:ln w="6350">
            <a:noFill/>
          </a:ln>
          <a:effectLst/>
        </p:spPr>
        <p:style>
          <a:lnRef idx="0">
            <a:scrgbClr r="0" g="0" b="0"/>
          </a:lnRef>
          <a:fillRef idx="3">
            <a:scrgbClr r="0" g="0" b="0"/>
          </a:fillRef>
          <a:effectRef idx="3">
            <a:scrgbClr r="0" g="0" b="0"/>
          </a:effectRef>
          <a:fontRef idx="minor">
            <a:schemeClr val="lt1"/>
          </a:fontRef>
        </p:style>
        <p:txBody>
          <a:bodyPr lIns="0" tIns="0" rIns="0" bIns="0" anchor="t"/>
          <a:lstStyle/>
          <a:p>
            <a:pPr marL="0" marR="0" lvl="0" indent="0" algn="l" defTabSz="4567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T" sz="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Legal Service Delivery</a:t>
            </a:r>
          </a:p>
        </p:txBody>
      </p:sp>
      <p:sp>
        <p:nvSpPr>
          <p:cNvPr id="502" name="Rounded Rectangle 501">
            <a:extLst>
              <a:ext uri="{FF2B5EF4-FFF2-40B4-BE49-F238E27FC236}">
                <a16:creationId xmlns:a16="http://schemas.microsoft.com/office/drawing/2014/main" id="{4B954615-7562-AF9E-6086-EA211E31D18D}"/>
              </a:ext>
            </a:extLst>
          </p:cNvPr>
          <p:cNvSpPr/>
          <p:nvPr/>
        </p:nvSpPr>
        <p:spPr>
          <a:xfrm>
            <a:off x="1367520" y="1087730"/>
            <a:ext cx="935755" cy="237538"/>
          </a:xfrm>
          <a:prstGeom prst="roundRect">
            <a:avLst>
              <a:gd name="adj" fmla="val 0"/>
            </a:avLst>
          </a:prstGeom>
          <a:noFill/>
          <a:ln w="6350">
            <a:noFill/>
          </a:ln>
          <a:effectLst/>
        </p:spPr>
        <p:style>
          <a:lnRef idx="0">
            <a:scrgbClr r="0" g="0" b="0"/>
          </a:lnRef>
          <a:fillRef idx="3">
            <a:scrgbClr r="0" g="0" b="0"/>
          </a:fillRef>
          <a:effectRef idx="3">
            <a:scrgbClr r="0" g="0" b="0"/>
          </a:effectRef>
          <a:fontRef idx="minor">
            <a:schemeClr val="lt1"/>
          </a:fontRef>
        </p:style>
        <p:txBody>
          <a:bodyPr lIns="0" tIns="0" rIns="0" bIns="0" anchor="t"/>
          <a:lstStyle/>
          <a:p>
            <a:pPr marL="0" marR="0" lvl="0" indent="0" algn="l" defTabSz="4567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T" sz="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Field Service </a:t>
            </a:r>
            <a:br>
              <a:rPr kumimoji="0" lang="en-IT" sz="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</a:br>
            <a:r>
              <a:rPr kumimoji="0" lang="en-IT" sz="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Mgmt</a:t>
            </a:r>
          </a:p>
        </p:txBody>
      </p:sp>
      <p:sp>
        <p:nvSpPr>
          <p:cNvPr id="504" name="Rounded Rectangle 503">
            <a:extLst>
              <a:ext uri="{FF2B5EF4-FFF2-40B4-BE49-F238E27FC236}">
                <a16:creationId xmlns:a16="http://schemas.microsoft.com/office/drawing/2014/main" id="{0D0466AB-6A75-6B38-8CF1-87B11FA48E78}"/>
              </a:ext>
            </a:extLst>
          </p:cNvPr>
          <p:cNvSpPr/>
          <p:nvPr/>
        </p:nvSpPr>
        <p:spPr>
          <a:xfrm>
            <a:off x="483004" y="3459980"/>
            <a:ext cx="1008000" cy="237538"/>
          </a:xfrm>
          <a:prstGeom prst="roundRect">
            <a:avLst>
              <a:gd name="adj" fmla="val 0"/>
            </a:avLst>
          </a:prstGeom>
          <a:noFill/>
          <a:ln w="6350">
            <a:noFill/>
          </a:ln>
          <a:effectLst/>
        </p:spPr>
        <p:style>
          <a:lnRef idx="0">
            <a:scrgbClr r="0" g="0" b="0"/>
          </a:lnRef>
          <a:fillRef idx="3">
            <a:scrgbClr r="0" g="0" b="0"/>
          </a:fillRef>
          <a:effectRef idx="3">
            <a:scrgbClr r="0" g="0" b="0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l" defTabSz="4567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T" sz="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Telco,</a:t>
            </a:r>
            <a:r>
              <a:rPr kumimoji="0" lang="en-IT" sz="5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 </a:t>
            </a:r>
            <a:r>
              <a:rPr kumimoji="0" lang="en-IT" sz="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Media</a:t>
            </a:r>
            <a:r>
              <a:rPr kumimoji="0" lang="en-IT" sz="5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 </a:t>
            </a:r>
            <a:r>
              <a:rPr kumimoji="0" lang="en-IT" sz="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&amp;</a:t>
            </a:r>
            <a:r>
              <a:rPr kumimoji="0" lang="en-IT" sz="5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 </a:t>
            </a:r>
            <a:br>
              <a:rPr kumimoji="0" lang="en-IT" sz="5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</a:br>
            <a:r>
              <a:rPr kumimoji="0" lang="en-IT" sz="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Technology</a:t>
            </a:r>
          </a:p>
        </p:txBody>
      </p:sp>
      <p:sp>
        <p:nvSpPr>
          <p:cNvPr id="505" name="TextBox 504">
            <a:extLst>
              <a:ext uri="{FF2B5EF4-FFF2-40B4-BE49-F238E27FC236}">
                <a16:creationId xmlns:a16="http://schemas.microsoft.com/office/drawing/2014/main" id="{64856DB0-F28A-0DB3-6820-2852700E26EB}"/>
              </a:ext>
            </a:extLst>
          </p:cNvPr>
          <p:cNvSpPr txBox="1"/>
          <p:nvPr/>
        </p:nvSpPr>
        <p:spPr>
          <a:xfrm>
            <a:off x="3168503" y="1337899"/>
            <a:ext cx="792000" cy="216000"/>
          </a:xfrm>
          <a:prstGeom prst="rect">
            <a:avLst/>
          </a:prstGeom>
          <a:solidFill>
            <a:srgbClr val="034362"/>
          </a:solidFill>
          <a:ln w="6350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 extrusionH="76200" prstMaterial="matte">
            <a:extrusionClr>
              <a:schemeClr val="tx1"/>
            </a:extrusionClr>
            <a:contourClr>
              <a:schemeClr val="bg1">
                <a:lumMod val="50000"/>
              </a:schemeClr>
            </a:contourClr>
          </a:sp3d>
        </p:spPr>
        <p:txBody>
          <a:bodyPr wrap="square" lIns="35991" tIns="0" rIns="0" bIns="0" rtlCol="0" anchor="ctr" anchorCtr="0">
            <a:noAutofit/>
          </a:bodyPr>
          <a:lstStyle>
            <a:defPPr>
              <a:defRPr kern="0"/>
            </a:defPPr>
            <a:lvl1pPr marL="0" marR="0" lvl="0" indent="0" algn="l" defTabSz="456903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600" b="1" i="0" u="none" strike="noStrike" kern="1200" cap="none" spc="0" normalizeH="0" baseline="0">
                <a:ln>
                  <a:noFill/>
                </a:ln>
                <a:solidFill>
                  <a:srgbClr val="036092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defRPr>
            </a:lvl1pPr>
          </a:lstStyle>
          <a:p>
            <a:r>
              <a:rPr lang="en-US" sz="600" b="0" dirty="0">
                <a:solidFill>
                  <a:schemeClr val="bg1"/>
                </a:solidFill>
              </a:rPr>
              <a:t>Incident Mgmt</a:t>
            </a:r>
          </a:p>
        </p:txBody>
      </p:sp>
      <p:sp>
        <p:nvSpPr>
          <p:cNvPr id="507" name="TextBox 506">
            <a:extLst>
              <a:ext uri="{FF2B5EF4-FFF2-40B4-BE49-F238E27FC236}">
                <a16:creationId xmlns:a16="http://schemas.microsoft.com/office/drawing/2014/main" id="{04726CCE-302F-A173-19B0-34505C236E94}"/>
              </a:ext>
            </a:extLst>
          </p:cNvPr>
          <p:cNvSpPr txBox="1"/>
          <p:nvPr/>
        </p:nvSpPr>
        <p:spPr>
          <a:xfrm>
            <a:off x="3168503" y="1775279"/>
            <a:ext cx="792000" cy="216000"/>
          </a:xfrm>
          <a:prstGeom prst="rect">
            <a:avLst/>
          </a:prstGeom>
          <a:solidFill>
            <a:srgbClr val="034362"/>
          </a:solidFill>
          <a:ln w="6350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 extrusionH="76200" prstMaterial="matte">
            <a:extrusionClr>
              <a:schemeClr val="tx1"/>
            </a:extrusionClr>
            <a:contourClr>
              <a:schemeClr val="bg1">
                <a:lumMod val="50000"/>
              </a:schemeClr>
            </a:contourClr>
          </a:sp3d>
        </p:spPr>
        <p:txBody>
          <a:bodyPr wrap="square" lIns="35991" tIns="0" rIns="0" bIns="0" rtlCol="0" anchor="ctr" anchorCtr="0">
            <a:noAutofit/>
          </a:bodyPr>
          <a:lstStyle>
            <a:defPPr>
              <a:defRPr kern="0"/>
            </a:defPPr>
            <a:lvl1pPr marL="0" marR="0" lvl="0" indent="0" algn="l" defTabSz="456903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600" b="1" i="0" u="none" strike="noStrike" kern="1200" cap="none" spc="0" normalizeH="0" baseline="0">
                <a:ln>
                  <a:noFill/>
                </a:ln>
                <a:solidFill>
                  <a:srgbClr val="036092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defRPr>
            </a:lvl1pPr>
          </a:lstStyle>
          <a:p>
            <a:r>
              <a:rPr lang="en-US" sz="600" b="0">
                <a:solidFill>
                  <a:schemeClr val="bg1"/>
                </a:solidFill>
              </a:rPr>
              <a:t>Change Mgmt</a:t>
            </a:r>
          </a:p>
        </p:txBody>
      </p:sp>
      <p:sp>
        <p:nvSpPr>
          <p:cNvPr id="508" name="TextBox 507">
            <a:extLst>
              <a:ext uri="{FF2B5EF4-FFF2-40B4-BE49-F238E27FC236}">
                <a16:creationId xmlns:a16="http://schemas.microsoft.com/office/drawing/2014/main" id="{05CD79E7-FE6C-148C-CA45-8B681CD5A291}"/>
              </a:ext>
            </a:extLst>
          </p:cNvPr>
          <p:cNvSpPr txBox="1"/>
          <p:nvPr/>
        </p:nvSpPr>
        <p:spPr>
          <a:xfrm>
            <a:off x="3168503" y="2431349"/>
            <a:ext cx="792000" cy="216000"/>
          </a:xfrm>
          <a:prstGeom prst="rect">
            <a:avLst/>
          </a:prstGeom>
          <a:solidFill>
            <a:srgbClr val="034362"/>
          </a:solidFill>
          <a:ln w="6350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 extrusionH="76200" prstMaterial="matte">
            <a:extrusionClr>
              <a:schemeClr val="tx1"/>
            </a:extrusionClr>
            <a:contourClr>
              <a:schemeClr val="bg1">
                <a:lumMod val="50000"/>
              </a:schemeClr>
            </a:contourClr>
          </a:sp3d>
        </p:spPr>
        <p:txBody>
          <a:bodyPr wrap="square" lIns="35991" tIns="0" rIns="0" bIns="0" rtlCol="0" anchor="ctr" anchorCtr="0">
            <a:noAutofit/>
          </a:bodyPr>
          <a:lstStyle>
            <a:defPPr>
              <a:defRPr kern="0"/>
            </a:defPPr>
            <a:lvl1pPr marL="0" marR="0" lvl="0" indent="0" algn="l" defTabSz="456903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600" b="1" i="0" u="none" strike="noStrike" kern="1200" cap="none" spc="0" normalizeH="0" baseline="0">
                <a:ln>
                  <a:noFill/>
                </a:ln>
                <a:solidFill>
                  <a:srgbClr val="036092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defRPr>
            </a:lvl1pPr>
          </a:lstStyle>
          <a:p>
            <a:r>
              <a:rPr lang="en-US" sz="600" b="0">
                <a:solidFill>
                  <a:schemeClr val="bg1"/>
                </a:solidFill>
              </a:rPr>
              <a:t>Asset and Cost Mgmt</a:t>
            </a:r>
          </a:p>
        </p:txBody>
      </p:sp>
      <p:sp>
        <p:nvSpPr>
          <p:cNvPr id="509" name="TextBox 508">
            <a:extLst>
              <a:ext uri="{FF2B5EF4-FFF2-40B4-BE49-F238E27FC236}">
                <a16:creationId xmlns:a16="http://schemas.microsoft.com/office/drawing/2014/main" id="{BC2B44AC-15FB-4C00-CD2E-BE2EDA000B59}"/>
              </a:ext>
            </a:extLst>
          </p:cNvPr>
          <p:cNvSpPr txBox="1"/>
          <p:nvPr/>
        </p:nvSpPr>
        <p:spPr>
          <a:xfrm>
            <a:off x="3168503" y="2650039"/>
            <a:ext cx="792000" cy="216000"/>
          </a:xfrm>
          <a:prstGeom prst="rect">
            <a:avLst/>
          </a:prstGeom>
          <a:solidFill>
            <a:srgbClr val="034362"/>
          </a:solidFill>
          <a:ln w="6350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 extrusionH="76200" prstMaterial="matte">
            <a:extrusionClr>
              <a:schemeClr val="tx1"/>
            </a:extrusionClr>
            <a:contourClr>
              <a:schemeClr val="bg1">
                <a:lumMod val="50000"/>
              </a:schemeClr>
            </a:contourClr>
          </a:sp3d>
        </p:spPr>
        <p:txBody>
          <a:bodyPr wrap="square" lIns="35991" tIns="0" rIns="0" bIns="0" rtlCol="0" anchor="ctr" anchorCtr="0">
            <a:noAutofit/>
          </a:bodyPr>
          <a:lstStyle>
            <a:defPPr>
              <a:defRPr kern="0"/>
            </a:defPPr>
            <a:lvl1pPr marL="0" marR="0" lvl="0" indent="0" algn="l" defTabSz="456903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600" b="1" i="0" u="none" strike="noStrike" kern="1200" cap="none" spc="0" normalizeH="0" baseline="0">
                <a:ln>
                  <a:noFill/>
                </a:ln>
                <a:solidFill>
                  <a:srgbClr val="036092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defRPr>
            </a:lvl1pPr>
          </a:lstStyle>
          <a:p>
            <a:r>
              <a:rPr lang="en-US" sz="600" b="0">
                <a:solidFill>
                  <a:schemeClr val="bg1"/>
                </a:solidFill>
              </a:rPr>
              <a:t>Continual Improvement </a:t>
            </a:r>
          </a:p>
        </p:txBody>
      </p:sp>
      <p:sp>
        <p:nvSpPr>
          <p:cNvPr id="510" name="TextBox 509">
            <a:extLst>
              <a:ext uri="{FF2B5EF4-FFF2-40B4-BE49-F238E27FC236}">
                <a16:creationId xmlns:a16="http://schemas.microsoft.com/office/drawing/2014/main" id="{BEFBFEE9-99C0-8229-98F2-94F04EAB40CF}"/>
              </a:ext>
            </a:extLst>
          </p:cNvPr>
          <p:cNvSpPr txBox="1"/>
          <p:nvPr/>
        </p:nvSpPr>
        <p:spPr>
          <a:xfrm>
            <a:off x="3168503" y="1556589"/>
            <a:ext cx="792000" cy="216000"/>
          </a:xfrm>
          <a:prstGeom prst="rect">
            <a:avLst/>
          </a:prstGeom>
          <a:solidFill>
            <a:srgbClr val="034362"/>
          </a:solidFill>
          <a:ln w="6350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 extrusionH="76200" prstMaterial="matte">
            <a:extrusionClr>
              <a:schemeClr val="tx1"/>
            </a:extrusionClr>
            <a:contourClr>
              <a:schemeClr val="bg1">
                <a:lumMod val="50000"/>
              </a:schemeClr>
            </a:contourClr>
          </a:sp3d>
        </p:spPr>
        <p:txBody>
          <a:bodyPr wrap="square" lIns="35991" tIns="0" rIns="0" bIns="0" rtlCol="0" anchor="ctr" anchorCtr="0">
            <a:noAutofit/>
          </a:bodyPr>
          <a:lstStyle>
            <a:defPPr>
              <a:defRPr kern="0"/>
            </a:defPPr>
            <a:lvl1pPr marL="0" marR="0" lvl="0" indent="0" algn="l" defTabSz="456903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600" b="1" i="0" u="none" strike="noStrike" kern="1200" cap="none" spc="0" normalizeH="0" baseline="0">
                <a:ln>
                  <a:noFill/>
                </a:ln>
                <a:solidFill>
                  <a:srgbClr val="036092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defRPr>
            </a:lvl1pPr>
          </a:lstStyle>
          <a:p>
            <a:r>
              <a:rPr lang="en-US" sz="600" b="0">
                <a:solidFill>
                  <a:schemeClr val="bg1"/>
                </a:solidFill>
              </a:rPr>
              <a:t>Problem Mgmt</a:t>
            </a:r>
          </a:p>
        </p:txBody>
      </p:sp>
      <p:sp>
        <p:nvSpPr>
          <p:cNvPr id="511" name="TextBox 510">
            <a:extLst>
              <a:ext uri="{FF2B5EF4-FFF2-40B4-BE49-F238E27FC236}">
                <a16:creationId xmlns:a16="http://schemas.microsoft.com/office/drawing/2014/main" id="{D9D73C76-AFE2-239E-97B9-66E69D58679C}"/>
              </a:ext>
            </a:extLst>
          </p:cNvPr>
          <p:cNvSpPr txBox="1"/>
          <p:nvPr/>
        </p:nvSpPr>
        <p:spPr>
          <a:xfrm>
            <a:off x="3168503" y="2212659"/>
            <a:ext cx="792000" cy="216000"/>
          </a:xfrm>
          <a:prstGeom prst="rect">
            <a:avLst/>
          </a:prstGeom>
          <a:solidFill>
            <a:srgbClr val="034362"/>
          </a:solidFill>
          <a:ln w="6350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 extrusionH="76200" prstMaterial="matte">
            <a:extrusionClr>
              <a:schemeClr val="tx1"/>
            </a:extrusionClr>
            <a:contourClr>
              <a:schemeClr val="bg1">
                <a:lumMod val="50000"/>
              </a:schemeClr>
            </a:contourClr>
          </a:sp3d>
        </p:spPr>
        <p:txBody>
          <a:bodyPr wrap="square" lIns="35991" tIns="0" rIns="0" bIns="0" rtlCol="0" anchor="ctr" anchorCtr="0">
            <a:noAutofit/>
          </a:bodyPr>
          <a:lstStyle>
            <a:defPPr>
              <a:defRPr kern="0"/>
            </a:defPPr>
            <a:lvl1pPr marL="0" marR="0" lvl="0" indent="0" algn="l" defTabSz="456903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600" b="1" i="0" u="none" strike="noStrike" kern="1200" cap="none" spc="0" normalizeH="0" baseline="0">
                <a:ln>
                  <a:noFill/>
                </a:ln>
                <a:solidFill>
                  <a:srgbClr val="036092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defRPr>
            </a:lvl1pPr>
          </a:lstStyle>
          <a:p>
            <a:r>
              <a:rPr lang="en-US" sz="600" b="0">
                <a:solidFill>
                  <a:schemeClr val="bg1"/>
                </a:solidFill>
              </a:rPr>
              <a:t>Request Mgmt</a:t>
            </a:r>
          </a:p>
        </p:txBody>
      </p:sp>
      <p:sp>
        <p:nvSpPr>
          <p:cNvPr id="512" name="TextBox 511">
            <a:extLst>
              <a:ext uri="{FF2B5EF4-FFF2-40B4-BE49-F238E27FC236}">
                <a16:creationId xmlns:a16="http://schemas.microsoft.com/office/drawing/2014/main" id="{3435E246-005E-57DA-A046-0C23F4567788}"/>
              </a:ext>
            </a:extLst>
          </p:cNvPr>
          <p:cNvSpPr txBox="1"/>
          <p:nvPr/>
        </p:nvSpPr>
        <p:spPr>
          <a:xfrm>
            <a:off x="3168503" y="1993969"/>
            <a:ext cx="792000" cy="216000"/>
          </a:xfrm>
          <a:prstGeom prst="rect">
            <a:avLst/>
          </a:prstGeom>
          <a:solidFill>
            <a:srgbClr val="034362"/>
          </a:solidFill>
          <a:ln w="6350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 extrusionH="76200" prstMaterial="matte">
            <a:extrusionClr>
              <a:schemeClr val="tx1"/>
            </a:extrusionClr>
            <a:contourClr>
              <a:schemeClr val="bg1">
                <a:lumMod val="50000"/>
              </a:schemeClr>
            </a:contourClr>
          </a:sp3d>
        </p:spPr>
        <p:txBody>
          <a:bodyPr wrap="square" lIns="35991" tIns="0" rIns="0" bIns="0" rtlCol="0" anchor="ctr" anchorCtr="0">
            <a:noAutofit/>
          </a:bodyPr>
          <a:lstStyle>
            <a:defPPr>
              <a:defRPr kern="0"/>
            </a:defPPr>
            <a:lvl1pPr marL="0" marR="0" lvl="0" indent="0" algn="l" defTabSz="456903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600" b="1" i="0" u="none" strike="noStrike" kern="1200" cap="none" spc="0" normalizeH="0" baseline="0">
                <a:ln>
                  <a:noFill/>
                </a:ln>
                <a:solidFill>
                  <a:srgbClr val="036092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defRPr>
            </a:lvl1pPr>
          </a:lstStyle>
          <a:p>
            <a:r>
              <a:rPr lang="en-US" sz="600" b="0">
                <a:solidFill>
                  <a:schemeClr val="bg1"/>
                </a:solidFill>
              </a:rPr>
              <a:t>Release Mgmt</a:t>
            </a:r>
          </a:p>
        </p:txBody>
      </p:sp>
      <p:sp>
        <p:nvSpPr>
          <p:cNvPr id="513" name="Rounded Rectangle 512">
            <a:extLst>
              <a:ext uri="{FF2B5EF4-FFF2-40B4-BE49-F238E27FC236}">
                <a16:creationId xmlns:a16="http://schemas.microsoft.com/office/drawing/2014/main" id="{36F263DB-0FAC-4719-2407-6519F257DFF5}"/>
              </a:ext>
            </a:extLst>
          </p:cNvPr>
          <p:cNvSpPr/>
          <p:nvPr/>
        </p:nvSpPr>
        <p:spPr>
          <a:xfrm>
            <a:off x="3191090" y="1087730"/>
            <a:ext cx="935756" cy="237538"/>
          </a:xfrm>
          <a:prstGeom prst="roundRect">
            <a:avLst>
              <a:gd name="adj" fmla="val 0"/>
            </a:avLst>
          </a:prstGeom>
          <a:noFill/>
          <a:ln w="6350">
            <a:noFill/>
          </a:ln>
          <a:effectLst/>
        </p:spPr>
        <p:style>
          <a:lnRef idx="0">
            <a:scrgbClr r="0" g="0" b="0"/>
          </a:lnRef>
          <a:fillRef idx="3">
            <a:scrgbClr r="0" g="0" b="0"/>
          </a:fillRef>
          <a:effectRef idx="3">
            <a:scrgbClr r="0" g="0" b="0"/>
          </a:effectRef>
          <a:fontRef idx="minor">
            <a:schemeClr val="lt1"/>
          </a:fontRef>
        </p:style>
        <p:txBody>
          <a:bodyPr lIns="0" tIns="0" rIns="0" bIns="0" anchor="t"/>
          <a:lstStyle/>
          <a:p>
            <a:pPr marL="0" marR="0" lvl="0" indent="0" algn="l" defTabSz="4567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T" sz="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ITSM/</a:t>
            </a:r>
            <a:br>
              <a:rPr kumimoji="0" lang="en-IT" sz="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</a:br>
            <a:r>
              <a:rPr kumimoji="0" lang="en-IT" sz="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DevOps</a:t>
            </a:r>
          </a:p>
        </p:txBody>
      </p:sp>
      <p:sp>
        <p:nvSpPr>
          <p:cNvPr id="514" name="Rounded Rectangle 513">
            <a:extLst>
              <a:ext uri="{FF2B5EF4-FFF2-40B4-BE49-F238E27FC236}">
                <a16:creationId xmlns:a16="http://schemas.microsoft.com/office/drawing/2014/main" id="{C5C3B56A-329A-D8EB-2691-DAA1113361AB}"/>
              </a:ext>
            </a:extLst>
          </p:cNvPr>
          <p:cNvSpPr/>
          <p:nvPr/>
        </p:nvSpPr>
        <p:spPr>
          <a:xfrm>
            <a:off x="2200212" y="2723148"/>
            <a:ext cx="935756" cy="237538"/>
          </a:xfrm>
          <a:prstGeom prst="roundRect">
            <a:avLst>
              <a:gd name="adj" fmla="val 0"/>
            </a:avLst>
          </a:prstGeom>
          <a:noFill/>
          <a:ln w="6350">
            <a:noFill/>
          </a:ln>
          <a:effectLst/>
        </p:spPr>
        <p:style>
          <a:lnRef idx="0">
            <a:scrgbClr r="0" g="0" b="0"/>
          </a:lnRef>
          <a:fillRef idx="3">
            <a:scrgbClr r="0" g="0" b="0"/>
          </a:fillRef>
          <a:effectRef idx="3">
            <a:scrgbClr r="0" g="0" b="0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l" defTabSz="4567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T" sz="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Manufacturing</a:t>
            </a:r>
          </a:p>
        </p:txBody>
      </p:sp>
      <p:sp>
        <p:nvSpPr>
          <p:cNvPr id="515" name="TextBox 514">
            <a:extLst>
              <a:ext uri="{FF2B5EF4-FFF2-40B4-BE49-F238E27FC236}">
                <a16:creationId xmlns:a16="http://schemas.microsoft.com/office/drawing/2014/main" id="{42FACD11-D098-C708-482F-B06FCCBB3A0D}"/>
              </a:ext>
            </a:extLst>
          </p:cNvPr>
          <p:cNvSpPr txBox="1"/>
          <p:nvPr/>
        </p:nvSpPr>
        <p:spPr>
          <a:xfrm>
            <a:off x="4871184" y="2224200"/>
            <a:ext cx="792000" cy="216000"/>
          </a:xfrm>
          <a:prstGeom prst="rect">
            <a:avLst/>
          </a:prstGeom>
          <a:solidFill>
            <a:srgbClr val="054260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/>
              <a:t>License and cloud cost simulator</a:t>
            </a:r>
          </a:p>
        </p:txBody>
      </p:sp>
      <p:sp>
        <p:nvSpPr>
          <p:cNvPr id="517" name="TextBox 516">
            <a:extLst>
              <a:ext uri="{FF2B5EF4-FFF2-40B4-BE49-F238E27FC236}">
                <a16:creationId xmlns:a16="http://schemas.microsoft.com/office/drawing/2014/main" id="{8BAC4F76-4E1E-0DCE-E8C5-3BD9A0EC65DC}"/>
              </a:ext>
            </a:extLst>
          </p:cNvPr>
          <p:cNvSpPr txBox="1"/>
          <p:nvPr/>
        </p:nvSpPr>
        <p:spPr>
          <a:xfrm>
            <a:off x="5732913" y="2592156"/>
            <a:ext cx="792000" cy="2160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/>
              <a:t>Innovation Mgmt</a:t>
            </a:r>
          </a:p>
        </p:txBody>
      </p:sp>
      <p:sp>
        <p:nvSpPr>
          <p:cNvPr id="522" name="TextBox 521">
            <a:extLst>
              <a:ext uri="{FF2B5EF4-FFF2-40B4-BE49-F238E27FC236}">
                <a16:creationId xmlns:a16="http://schemas.microsoft.com/office/drawing/2014/main" id="{48854982-7DA2-5B63-0A31-EF0ED12A1DF2}"/>
              </a:ext>
            </a:extLst>
          </p:cNvPr>
          <p:cNvSpPr txBox="1"/>
          <p:nvPr/>
        </p:nvSpPr>
        <p:spPr>
          <a:xfrm>
            <a:off x="8548571" y="3006067"/>
            <a:ext cx="792000" cy="2160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 dirty="0"/>
              <a:t>Business Continuity Mgmt</a:t>
            </a:r>
          </a:p>
        </p:txBody>
      </p:sp>
      <p:sp>
        <p:nvSpPr>
          <p:cNvPr id="523" name="TextBox 522">
            <a:extLst>
              <a:ext uri="{FF2B5EF4-FFF2-40B4-BE49-F238E27FC236}">
                <a16:creationId xmlns:a16="http://schemas.microsoft.com/office/drawing/2014/main" id="{8E2D1F41-E550-D08A-A961-CBBB65C8D787}"/>
              </a:ext>
            </a:extLst>
          </p:cNvPr>
          <p:cNvSpPr txBox="1"/>
          <p:nvPr/>
        </p:nvSpPr>
        <p:spPr>
          <a:xfrm>
            <a:off x="6704406" y="4306185"/>
            <a:ext cx="792000" cy="2160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/>
              <a:t>Workplace Safety Mgmt</a:t>
            </a:r>
          </a:p>
        </p:txBody>
      </p:sp>
      <p:sp>
        <p:nvSpPr>
          <p:cNvPr id="525" name="TextBox 524">
            <a:extLst>
              <a:ext uri="{FF2B5EF4-FFF2-40B4-BE49-F238E27FC236}">
                <a16:creationId xmlns:a16="http://schemas.microsoft.com/office/drawing/2014/main" id="{A0334ECF-0A31-0CC5-B14A-DF91DB412FAE}"/>
              </a:ext>
            </a:extLst>
          </p:cNvPr>
          <p:cNvSpPr txBox="1"/>
          <p:nvPr/>
        </p:nvSpPr>
        <p:spPr>
          <a:xfrm>
            <a:off x="7553563" y="2778088"/>
            <a:ext cx="792000" cy="2160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/>
              <a:t>Legal Request Mgmt</a:t>
            </a:r>
          </a:p>
        </p:txBody>
      </p:sp>
      <p:sp>
        <p:nvSpPr>
          <p:cNvPr id="528" name="TextBox 527">
            <a:extLst>
              <a:ext uri="{FF2B5EF4-FFF2-40B4-BE49-F238E27FC236}">
                <a16:creationId xmlns:a16="http://schemas.microsoft.com/office/drawing/2014/main" id="{0A032213-BAE7-5CC6-0E09-118B7765E67D}"/>
              </a:ext>
            </a:extLst>
          </p:cNvPr>
          <p:cNvSpPr txBox="1"/>
          <p:nvPr/>
        </p:nvSpPr>
        <p:spPr>
          <a:xfrm>
            <a:off x="8548571" y="4325219"/>
            <a:ext cx="792000" cy="2160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 dirty="0"/>
              <a:t>Purchase and Receipt Automation</a:t>
            </a:r>
          </a:p>
        </p:txBody>
      </p:sp>
      <p:sp>
        <p:nvSpPr>
          <p:cNvPr id="529" name="TextBox 528">
            <a:extLst>
              <a:ext uri="{FF2B5EF4-FFF2-40B4-BE49-F238E27FC236}">
                <a16:creationId xmlns:a16="http://schemas.microsoft.com/office/drawing/2014/main" id="{57BD0772-22D7-1C04-95D6-79B7F730F0EB}"/>
              </a:ext>
            </a:extLst>
          </p:cNvPr>
          <p:cNvSpPr txBox="1"/>
          <p:nvPr/>
        </p:nvSpPr>
        <p:spPr>
          <a:xfrm>
            <a:off x="475065" y="1562726"/>
            <a:ext cx="792000" cy="2160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/>
              <a:t>Customer Data</a:t>
            </a:r>
          </a:p>
        </p:txBody>
      </p:sp>
      <p:sp>
        <p:nvSpPr>
          <p:cNvPr id="530" name="TextBox 529">
            <a:extLst>
              <a:ext uri="{FF2B5EF4-FFF2-40B4-BE49-F238E27FC236}">
                <a16:creationId xmlns:a16="http://schemas.microsoft.com/office/drawing/2014/main" id="{D8D76FB8-BE2C-D938-E4F0-008B6FB4AACC}"/>
              </a:ext>
            </a:extLst>
          </p:cNvPr>
          <p:cNvSpPr txBox="1"/>
          <p:nvPr/>
        </p:nvSpPr>
        <p:spPr>
          <a:xfrm>
            <a:off x="475065" y="1787553"/>
            <a:ext cx="792000" cy="2160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/>
              <a:t>Engagement Messenger</a:t>
            </a:r>
          </a:p>
        </p:txBody>
      </p:sp>
      <p:sp>
        <p:nvSpPr>
          <p:cNvPr id="531" name="TextBox 530">
            <a:extLst>
              <a:ext uri="{FF2B5EF4-FFF2-40B4-BE49-F238E27FC236}">
                <a16:creationId xmlns:a16="http://schemas.microsoft.com/office/drawing/2014/main" id="{FE4E7771-873F-3895-3EA1-00B36F83BAAC}"/>
              </a:ext>
            </a:extLst>
          </p:cNvPr>
          <p:cNvSpPr txBox="1"/>
          <p:nvPr/>
        </p:nvSpPr>
        <p:spPr>
          <a:xfrm>
            <a:off x="475065" y="2012380"/>
            <a:ext cx="792000" cy="2160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/>
              <a:t>Targeted communications</a:t>
            </a:r>
          </a:p>
        </p:txBody>
      </p:sp>
      <p:sp>
        <p:nvSpPr>
          <p:cNvPr id="532" name="TextBox 531">
            <a:extLst>
              <a:ext uri="{FF2B5EF4-FFF2-40B4-BE49-F238E27FC236}">
                <a16:creationId xmlns:a16="http://schemas.microsoft.com/office/drawing/2014/main" id="{FCD8B7C7-2859-0D03-233B-3493D851E1C7}"/>
              </a:ext>
            </a:extLst>
          </p:cNvPr>
          <p:cNvSpPr txBox="1"/>
          <p:nvPr/>
        </p:nvSpPr>
        <p:spPr>
          <a:xfrm>
            <a:off x="1335619" y="1337899"/>
            <a:ext cx="792000" cy="2160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tx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>
                <a:solidFill>
                  <a:schemeClr val="bg1"/>
                </a:solidFill>
              </a:rPr>
              <a:t>Work Order Mgmt</a:t>
            </a:r>
          </a:p>
        </p:txBody>
      </p:sp>
      <p:sp>
        <p:nvSpPr>
          <p:cNvPr id="533" name="TextBox 532">
            <a:extLst>
              <a:ext uri="{FF2B5EF4-FFF2-40B4-BE49-F238E27FC236}">
                <a16:creationId xmlns:a16="http://schemas.microsoft.com/office/drawing/2014/main" id="{AF525D6D-EDEA-87AF-42B8-0FE6A0B1178F}"/>
              </a:ext>
            </a:extLst>
          </p:cNvPr>
          <p:cNvSpPr txBox="1"/>
          <p:nvPr/>
        </p:nvSpPr>
        <p:spPr>
          <a:xfrm>
            <a:off x="1335619" y="2083336"/>
            <a:ext cx="792000" cy="2160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tx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>
                <a:solidFill>
                  <a:schemeClr val="bg1"/>
                </a:solidFill>
              </a:rPr>
              <a:t>Territory Planning</a:t>
            </a:r>
          </a:p>
        </p:txBody>
      </p:sp>
      <p:sp>
        <p:nvSpPr>
          <p:cNvPr id="534" name="Rounded Rectangle 533">
            <a:extLst>
              <a:ext uri="{FF2B5EF4-FFF2-40B4-BE49-F238E27FC236}">
                <a16:creationId xmlns:a16="http://schemas.microsoft.com/office/drawing/2014/main" id="{BFC655C7-5883-A028-18B3-6733FCECEC4F}"/>
              </a:ext>
            </a:extLst>
          </p:cNvPr>
          <p:cNvSpPr/>
          <p:nvPr/>
        </p:nvSpPr>
        <p:spPr>
          <a:xfrm>
            <a:off x="2211229" y="1087730"/>
            <a:ext cx="935756" cy="237538"/>
          </a:xfrm>
          <a:prstGeom prst="roundRect">
            <a:avLst>
              <a:gd name="adj" fmla="val 0"/>
            </a:avLst>
          </a:prstGeom>
          <a:noFill/>
          <a:ln w="6350">
            <a:noFill/>
          </a:ln>
          <a:effectLst/>
        </p:spPr>
        <p:style>
          <a:lnRef idx="0">
            <a:scrgbClr r="0" g="0" b="0"/>
          </a:lnRef>
          <a:fillRef idx="3">
            <a:scrgbClr r="0" g="0" b="0"/>
          </a:fillRef>
          <a:effectRef idx="3">
            <a:scrgbClr r="0" g="0" b="0"/>
          </a:effectRef>
          <a:fontRef idx="minor">
            <a:schemeClr val="lt1"/>
          </a:fontRef>
        </p:style>
        <p:txBody>
          <a:bodyPr lIns="0" tIns="0" rIns="0" bIns="0" anchor="t"/>
          <a:lstStyle/>
          <a:p>
            <a:pPr marL="0" marR="0" lvl="0" indent="0" algn="l" defTabSz="4567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T" sz="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Financial </a:t>
            </a:r>
            <a:br>
              <a:rPr kumimoji="0" lang="en-IT" sz="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</a:br>
            <a:r>
              <a:rPr kumimoji="0" lang="en-IT" sz="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Services Ops</a:t>
            </a:r>
          </a:p>
        </p:txBody>
      </p:sp>
      <p:sp>
        <p:nvSpPr>
          <p:cNvPr id="535" name="TextBox 534">
            <a:extLst>
              <a:ext uri="{FF2B5EF4-FFF2-40B4-BE49-F238E27FC236}">
                <a16:creationId xmlns:a16="http://schemas.microsoft.com/office/drawing/2014/main" id="{ECCDCF76-8529-5517-E50D-CBBA2461A263}"/>
              </a:ext>
            </a:extLst>
          </p:cNvPr>
          <p:cNvSpPr txBox="1"/>
          <p:nvPr/>
        </p:nvSpPr>
        <p:spPr>
          <a:xfrm>
            <a:off x="2189326" y="2457862"/>
            <a:ext cx="792000" cy="2160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tx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 dirty="0">
                <a:solidFill>
                  <a:schemeClr val="bg1"/>
                </a:solidFill>
              </a:rPr>
              <a:t>Deposit Operations</a:t>
            </a:r>
          </a:p>
        </p:txBody>
      </p:sp>
      <p:sp>
        <p:nvSpPr>
          <p:cNvPr id="536" name="TextBox 535">
            <a:extLst>
              <a:ext uri="{FF2B5EF4-FFF2-40B4-BE49-F238E27FC236}">
                <a16:creationId xmlns:a16="http://schemas.microsoft.com/office/drawing/2014/main" id="{5A26DF6C-79FF-2DC4-C48B-A264FE96F742}"/>
              </a:ext>
            </a:extLst>
          </p:cNvPr>
          <p:cNvSpPr txBox="1"/>
          <p:nvPr/>
        </p:nvSpPr>
        <p:spPr>
          <a:xfrm>
            <a:off x="2189326" y="1337899"/>
            <a:ext cx="792000" cy="2160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tx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 dirty="0">
                <a:solidFill>
                  <a:schemeClr val="bg1"/>
                </a:solidFill>
              </a:rPr>
              <a:t>Financial Service Data Model</a:t>
            </a:r>
          </a:p>
        </p:txBody>
      </p:sp>
      <p:sp>
        <p:nvSpPr>
          <p:cNvPr id="537" name="TextBox 536">
            <a:extLst>
              <a:ext uri="{FF2B5EF4-FFF2-40B4-BE49-F238E27FC236}">
                <a16:creationId xmlns:a16="http://schemas.microsoft.com/office/drawing/2014/main" id="{634636E6-60EF-924D-BC27-12DA1470AA4E}"/>
              </a:ext>
            </a:extLst>
          </p:cNvPr>
          <p:cNvSpPr txBox="1"/>
          <p:nvPr/>
        </p:nvSpPr>
        <p:spPr>
          <a:xfrm>
            <a:off x="472370" y="4041142"/>
            <a:ext cx="792000" cy="2160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 dirty="0"/>
              <a:t>Service Bridge</a:t>
            </a:r>
          </a:p>
        </p:txBody>
      </p:sp>
      <p:sp>
        <p:nvSpPr>
          <p:cNvPr id="538" name="TextBox 537">
            <a:extLst>
              <a:ext uri="{FF2B5EF4-FFF2-40B4-BE49-F238E27FC236}">
                <a16:creationId xmlns:a16="http://schemas.microsoft.com/office/drawing/2014/main" id="{5BC6E062-AED9-D305-D7EE-B5A38655685D}"/>
              </a:ext>
            </a:extLst>
          </p:cNvPr>
          <p:cNvSpPr txBox="1"/>
          <p:nvPr/>
        </p:nvSpPr>
        <p:spPr>
          <a:xfrm>
            <a:off x="472370" y="4262033"/>
            <a:ext cx="792000" cy="2160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 dirty="0"/>
              <a:t>Assurance Workflow</a:t>
            </a:r>
          </a:p>
        </p:txBody>
      </p:sp>
      <p:sp>
        <p:nvSpPr>
          <p:cNvPr id="539" name="TextBox 538">
            <a:extLst>
              <a:ext uri="{FF2B5EF4-FFF2-40B4-BE49-F238E27FC236}">
                <a16:creationId xmlns:a16="http://schemas.microsoft.com/office/drawing/2014/main" id="{CC04AE88-FD9D-4176-897B-A15E7E48D236}"/>
              </a:ext>
            </a:extLst>
          </p:cNvPr>
          <p:cNvSpPr txBox="1"/>
          <p:nvPr/>
        </p:nvSpPr>
        <p:spPr>
          <a:xfrm>
            <a:off x="472370" y="3712251"/>
            <a:ext cx="792000" cy="3240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 dirty="0"/>
              <a:t>Telco &amp; Technology Provider Service Mgmt</a:t>
            </a:r>
          </a:p>
        </p:txBody>
      </p:sp>
      <p:sp>
        <p:nvSpPr>
          <p:cNvPr id="540" name="Rounded Rectangle 539">
            <a:extLst>
              <a:ext uri="{FF2B5EF4-FFF2-40B4-BE49-F238E27FC236}">
                <a16:creationId xmlns:a16="http://schemas.microsoft.com/office/drawing/2014/main" id="{8E780A00-347C-CCF8-4E38-AFC8728DE5B1}"/>
              </a:ext>
            </a:extLst>
          </p:cNvPr>
          <p:cNvSpPr/>
          <p:nvPr/>
        </p:nvSpPr>
        <p:spPr>
          <a:xfrm>
            <a:off x="10395827" y="1087730"/>
            <a:ext cx="684000" cy="237538"/>
          </a:xfrm>
          <a:prstGeom prst="roundRect">
            <a:avLst>
              <a:gd name="adj" fmla="val 0"/>
            </a:avLst>
          </a:prstGeom>
          <a:noFill/>
          <a:ln w="6350">
            <a:noFill/>
          </a:ln>
          <a:effectLst/>
        </p:spPr>
        <p:style>
          <a:lnRef idx="0">
            <a:scrgbClr r="0" g="0" b="0"/>
          </a:lnRef>
          <a:fillRef idx="3">
            <a:scrgbClr r="0" g="0" b="0"/>
          </a:fillRef>
          <a:effectRef idx="3">
            <a:scrgbClr r="0" g="0" b="0"/>
          </a:effectRef>
          <a:fontRef idx="minor">
            <a:schemeClr val="lt1"/>
          </a:fontRef>
        </p:style>
        <p:txBody>
          <a:bodyPr lIns="0" tIns="0" rIns="0" bIns="0" anchor="t"/>
          <a:lstStyle/>
          <a:p>
            <a:pPr marL="0" marR="0" lvl="0" indent="0" algn="l" defTabSz="4567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T" sz="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App </a:t>
            </a:r>
            <a:br>
              <a:rPr kumimoji="0" lang="en-IT" sz="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</a:br>
            <a:r>
              <a:rPr kumimoji="0" lang="en-IT" sz="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Engine</a:t>
            </a:r>
          </a:p>
        </p:txBody>
      </p:sp>
      <p:sp>
        <p:nvSpPr>
          <p:cNvPr id="541" name="TextBox 540">
            <a:extLst>
              <a:ext uri="{FF2B5EF4-FFF2-40B4-BE49-F238E27FC236}">
                <a16:creationId xmlns:a16="http://schemas.microsoft.com/office/drawing/2014/main" id="{16DC4B5B-4AE9-3BBB-4A9E-81D63D8AF180}"/>
              </a:ext>
            </a:extLst>
          </p:cNvPr>
          <p:cNvSpPr txBox="1"/>
          <p:nvPr/>
        </p:nvSpPr>
        <p:spPr>
          <a:xfrm>
            <a:off x="10395827" y="1784645"/>
            <a:ext cx="792000" cy="2160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/>
              <a:t>Delegated Development </a:t>
            </a:r>
          </a:p>
        </p:txBody>
      </p:sp>
      <p:sp>
        <p:nvSpPr>
          <p:cNvPr id="543" name="TextBox 542">
            <a:extLst>
              <a:ext uri="{FF2B5EF4-FFF2-40B4-BE49-F238E27FC236}">
                <a16:creationId xmlns:a16="http://schemas.microsoft.com/office/drawing/2014/main" id="{6C96ADEF-9D44-7C27-8853-0237983EEFF9}"/>
              </a:ext>
            </a:extLst>
          </p:cNvPr>
          <p:cNvSpPr txBox="1"/>
          <p:nvPr/>
        </p:nvSpPr>
        <p:spPr>
          <a:xfrm>
            <a:off x="2189326" y="2951796"/>
            <a:ext cx="792000" cy="2160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tx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 dirty="0">
                <a:solidFill>
                  <a:schemeClr val="bg1"/>
                </a:solidFill>
              </a:rPr>
              <a:t>OT Manager</a:t>
            </a:r>
          </a:p>
        </p:txBody>
      </p:sp>
      <p:sp>
        <p:nvSpPr>
          <p:cNvPr id="544" name="Rounded Rectangle 543">
            <a:extLst>
              <a:ext uri="{FF2B5EF4-FFF2-40B4-BE49-F238E27FC236}">
                <a16:creationId xmlns:a16="http://schemas.microsoft.com/office/drawing/2014/main" id="{C00AB8F1-4584-D3A3-97A4-6E17516C1EE3}"/>
              </a:ext>
            </a:extLst>
          </p:cNvPr>
          <p:cNvSpPr/>
          <p:nvPr/>
        </p:nvSpPr>
        <p:spPr>
          <a:xfrm>
            <a:off x="1347812" y="2843058"/>
            <a:ext cx="1023632" cy="237355"/>
          </a:xfrm>
          <a:prstGeom prst="roundRect">
            <a:avLst>
              <a:gd name="adj" fmla="val 0"/>
            </a:avLst>
          </a:prstGeom>
          <a:noFill/>
          <a:ln w="6350">
            <a:noFill/>
          </a:ln>
          <a:effectLst/>
        </p:spPr>
        <p:style>
          <a:lnRef idx="0">
            <a:scrgbClr r="0" g="0" b="0"/>
          </a:lnRef>
          <a:fillRef idx="3">
            <a:scrgbClr r="0" g="0" b="0"/>
          </a:fillRef>
          <a:effectRef idx="3">
            <a:scrgbClr r="0" g="0" b="0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l" defTabSz="4567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T" sz="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Healthcare</a:t>
            </a:r>
            <a:r>
              <a:rPr kumimoji="0" lang="en-IT" sz="5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 </a:t>
            </a:r>
            <a:r>
              <a:rPr kumimoji="0" lang="en-IT" sz="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&amp;</a:t>
            </a:r>
            <a:r>
              <a:rPr kumimoji="0" lang="en-IT" sz="5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 </a:t>
            </a:r>
            <a:r>
              <a:rPr kumimoji="0" lang="en-IT" sz="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Life</a:t>
            </a:r>
            <a:r>
              <a:rPr kumimoji="0" lang="en-IT" sz="5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 </a:t>
            </a:r>
            <a:r>
              <a:rPr kumimoji="0" lang="en-IT" sz="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Sciences</a:t>
            </a:r>
          </a:p>
        </p:txBody>
      </p:sp>
      <p:sp>
        <p:nvSpPr>
          <p:cNvPr id="545" name="TextBox 544">
            <a:extLst>
              <a:ext uri="{FF2B5EF4-FFF2-40B4-BE49-F238E27FC236}">
                <a16:creationId xmlns:a16="http://schemas.microsoft.com/office/drawing/2014/main" id="{8299CCBB-0C8B-5214-36A4-701E09FBB382}"/>
              </a:ext>
            </a:extLst>
          </p:cNvPr>
          <p:cNvSpPr txBox="1"/>
          <p:nvPr/>
        </p:nvSpPr>
        <p:spPr>
          <a:xfrm>
            <a:off x="1335619" y="3322966"/>
            <a:ext cx="792000" cy="2376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tx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 dirty="0">
                <a:solidFill>
                  <a:schemeClr val="bg1"/>
                </a:solidFill>
              </a:rPr>
              <a:t>Patient Support Services</a:t>
            </a:r>
          </a:p>
        </p:txBody>
      </p:sp>
      <p:sp>
        <p:nvSpPr>
          <p:cNvPr id="546" name="TextBox 545">
            <a:extLst>
              <a:ext uri="{FF2B5EF4-FFF2-40B4-BE49-F238E27FC236}">
                <a16:creationId xmlns:a16="http://schemas.microsoft.com/office/drawing/2014/main" id="{44375EEE-A530-EC49-4647-6BF2AFB767E7}"/>
              </a:ext>
            </a:extLst>
          </p:cNvPr>
          <p:cNvSpPr txBox="1"/>
          <p:nvPr/>
        </p:nvSpPr>
        <p:spPr>
          <a:xfrm>
            <a:off x="1335619" y="3554188"/>
            <a:ext cx="792000" cy="2376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tx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 dirty="0">
                <a:solidFill>
                  <a:schemeClr val="bg1"/>
                </a:solidFill>
              </a:rPr>
              <a:t>Pre-visit Mgmt</a:t>
            </a:r>
          </a:p>
        </p:txBody>
      </p:sp>
      <p:sp>
        <p:nvSpPr>
          <p:cNvPr id="547" name="TextBox 546">
            <a:extLst>
              <a:ext uri="{FF2B5EF4-FFF2-40B4-BE49-F238E27FC236}">
                <a16:creationId xmlns:a16="http://schemas.microsoft.com/office/drawing/2014/main" id="{27718176-48F3-DCC6-74C5-8BF19C098C29}"/>
              </a:ext>
            </a:extLst>
          </p:cNvPr>
          <p:cNvSpPr txBox="1"/>
          <p:nvPr/>
        </p:nvSpPr>
        <p:spPr>
          <a:xfrm>
            <a:off x="1335619" y="3785411"/>
            <a:ext cx="792000" cy="2376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tx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 dirty="0">
                <a:solidFill>
                  <a:schemeClr val="bg1"/>
                </a:solidFill>
              </a:rPr>
              <a:t>EMR Operations Mgmt</a:t>
            </a:r>
          </a:p>
        </p:txBody>
      </p:sp>
      <p:sp>
        <p:nvSpPr>
          <p:cNvPr id="548" name="TextBox 547">
            <a:extLst>
              <a:ext uri="{FF2B5EF4-FFF2-40B4-BE49-F238E27FC236}">
                <a16:creationId xmlns:a16="http://schemas.microsoft.com/office/drawing/2014/main" id="{14606EE2-88A5-028E-0DB8-524811728346}"/>
              </a:ext>
            </a:extLst>
          </p:cNvPr>
          <p:cNvSpPr txBox="1"/>
          <p:nvPr/>
        </p:nvSpPr>
        <p:spPr>
          <a:xfrm>
            <a:off x="1335619" y="3091744"/>
            <a:ext cx="792000" cy="2376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tx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 dirty="0">
                <a:solidFill>
                  <a:schemeClr val="bg1"/>
                </a:solidFill>
              </a:rPr>
              <a:t>Healthcare Data Model</a:t>
            </a:r>
          </a:p>
        </p:txBody>
      </p:sp>
      <p:sp>
        <p:nvSpPr>
          <p:cNvPr id="549" name="TextBox 548">
            <a:extLst>
              <a:ext uri="{FF2B5EF4-FFF2-40B4-BE49-F238E27FC236}">
                <a16:creationId xmlns:a16="http://schemas.microsoft.com/office/drawing/2014/main" id="{481562FF-9679-7444-A7A4-590415AEFD82}"/>
              </a:ext>
            </a:extLst>
          </p:cNvPr>
          <p:cNvSpPr txBox="1"/>
          <p:nvPr/>
        </p:nvSpPr>
        <p:spPr>
          <a:xfrm>
            <a:off x="10395827" y="2008018"/>
            <a:ext cx="792000" cy="2160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 extrusionH="76200" prstMaterial="matte">
            <a:extrusionClr>
              <a:schemeClr val="tx1"/>
            </a:extrusionClr>
            <a:contourClr>
              <a:schemeClr val="bg1">
                <a:lumMod val="50000"/>
              </a:schemeClr>
            </a:contourClr>
          </a:sp3d>
        </p:spPr>
        <p:txBody>
          <a:bodyPr wrap="square" lIns="36000" tIns="0" rIns="0" bIns="0" rtlCol="0" anchor="ctr" anchorCtr="0">
            <a:noAutofit/>
          </a:bodyPr>
          <a:lstStyle>
            <a:defPPr>
              <a:defRPr kern="0"/>
            </a:defPPr>
            <a:lvl1pPr marL="0" marR="0" lvl="0" indent="0" algn="l" defTabSz="456903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600" b="1" i="0" u="none" strike="noStrike" kern="1200" cap="none" spc="0" normalizeH="0" baseline="0">
                <a:ln>
                  <a:noFill/>
                </a:ln>
                <a:solidFill>
                  <a:srgbClr val="036092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defRPr>
            </a:lvl1pPr>
          </a:lstStyle>
          <a:p>
            <a:r>
              <a:rPr lang="en-US" sz="600" b="0">
                <a:solidFill>
                  <a:schemeClr val="bg1"/>
                </a:solidFill>
              </a:rPr>
              <a:t>Unlimited custom Apps and tables</a:t>
            </a:r>
          </a:p>
        </p:txBody>
      </p:sp>
      <p:sp>
        <p:nvSpPr>
          <p:cNvPr id="550" name="Rounded Rectangle 549">
            <a:extLst>
              <a:ext uri="{FF2B5EF4-FFF2-40B4-BE49-F238E27FC236}">
                <a16:creationId xmlns:a16="http://schemas.microsoft.com/office/drawing/2014/main" id="{94FC55F0-192C-6046-6411-AF8901B78A34}"/>
              </a:ext>
            </a:extLst>
          </p:cNvPr>
          <p:cNvSpPr/>
          <p:nvPr/>
        </p:nvSpPr>
        <p:spPr>
          <a:xfrm>
            <a:off x="11255870" y="1087730"/>
            <a:ext cx="684000" cy="237538"/>
          </a:xfrm>
          <a:prstGeom prst="roundRect">
            <a:avLst>
              <a:gd name="adj" fmla="val 0"/>
            </a:avLst>
          </a:prstGeom>
          <a:noFill/>
          <a:ln w="6350">
            <a:noFill/>
          </a:ln>
          <a:effectLst/>
        </p:spPr>
        <p:style>
          <a:lnRef idx="0">
            <a:scrgbClr r="0" g="0" b="0"/>
          </a:lnRef>
          <a:fillRef idx="3">
            <a:scrgbClr r="0" g="0" b="0"/>
          </a:fillRef>
          <a:effectRef idx="3">
            <a:scrgbClr r="0" g="0" b="0"/>
          </a:effectRef>
          <a:fontRef idx="minor">
            <a:schemeClr val="lt1"/>
          </a:fontRef>
        </p:style>
        <p:txBody>
          <a:bodyPr lIns="0" tIns="0" rIns="0" bIns="0" anchor="t"/>
          <a:lstStyle/>
          <a:p>
            <a:pPr marL="0" marR="0" lvl="0" indent="0" algn="l" defTabSz="4567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T" sz="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Automation Engine</a:t>
            </a:r>
          </a:p>
        </p:txBody>
      </p:sp>
      <p:sp>
        <p:nvSpPr>
          <p:cNvPr id="553" name="TextBox 552">
            <a:extLst>
              <a:ext uri="{FF2B5EF4-FFF2-40B4-BE49-F238E27FC236}">
                <a16:creationId xmlns:a16="http://schemas.microsoft.com/office/drawing/2014/main" id="{95AB3812-5294-662C-0C5C-EB2B74DA115F}"/>
              </a:ext>
            </a:extLst>
          </p:cNvPr>
          <p:cNvSpPr txBox="1"/>
          <p:nvPr/>
        </p:nvSpPr>
        <p:spPr>
          <a:xfrm>
            <a:off x="11255870" y="1341225"/>
            <a:ext cx="792000" cy="2160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/>
              <a:t>Integration Hub</a:t>
            </a:r>
          </a:p>
        </p:txBody>
      </p:sp>
      <p:sp>
        <p:nvSpPr>
          <p:cNvPr id="554" name="TextBox 553">
            <a:extLst>
              <a:ext uri="{FF2B5EF4-FFF2-40B4-BE49-F238E27FC236}">
                <a16:creationId xmlns:a16="http://schemas.microsoft.com/office/drawing/2014/main" id="{C687DF5A-878A-3151-C5FB-E384E68103AB}"/>
              </a:ext>
            </a:extLst>
          </p:cNvPr>
          <p:cNvSpPr txBox="1"/>
          <p:nvPr/>
        </p:nvSpPr>
        <p:spPr>
          <a:xfrm>
            <a:off x="11255870" y="1563527"/>
            <a:ext cx="792000" cy="2160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 extrusionH="76200" prstMaterial="matte">
            <a:extrusionClr>
              <a:schemeClr val="tx1"/>
            </a:extrusionClr>
            <a:contourClr>
              <a:schemeClr val="bg1">
                <a:lumMod val="50000"/>
              </a:schemeClr>
            </a:contourClr>
          </a:sp3d>
        </p:spPr>
        <p:txBody>
          <a:bodyPr wrap="square" lIns="36000" tIns="0" rIns="0" bIns="0" rtlCol="0" anchor="ctr" anchorCtr="0">
            <a:noAutofit/>
          </a:bodyPr>
          <a:lstStyle>
            <a:defPPr>
              <a:defRPr kern="0"/>
            </a:defPPr>
            <a:lvl1pPr marL="0" marR="0" lvl="0" indent="0" algn="l" defTabSz="456903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600" b="1" i="0" u="none" strike="noStrike" kern="1200" cap="none" spc="0" normalizeH="0" baseline="0">
                <a:ln>
                  <a:noFill/>
                </a:ln>
                <a:solidFill>
                  <a:srgbClr val="036092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defRPr>
            </a:lvl1pPr>
          </a:lstStyle>
          <a:p>
            <a:r>
              <a:rPr lang="en-US" sz="600" b="0" dirty="0">
                <a:solidFill>
                  <a:schemeClr val="bg1"/>
                </a:solidFill>
              </a:rPr>
              <a:t>RPA Hub</a:t>
            </a:r>
          </a:p>
        </p:txBody>
      </p:sp>
      <p:sp>
        <p:nvSpPr>
          <p:cNvPr id="555" name="TextBox 554">
            <a:extLst>
              <a:ext uri="{FF2B5EF4-FFF2-40B4-BE49-F238E27FC236}">
                <a16:creationId xmlns:a16="http://schemas.microsoft.com/office/drawing/2014/main" id="{41C8F9F9-CB77-6B0A-73C5-FB6B4A86735A}"/>
              </a:ext>
            </a:extLst>
          </p:cNvPr>
          <p:cNvSpPr txBox="1"/>
          <p:nvPr/>
        </p:nvSpPr>
        <p:spPr>
          <a:xfrm>
            <a:off x="11255870" y="1785829"/>
            <a:ext cx="792000" cy="1908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 dirty="0"/>
              <a:t>Unattended Robots</a:t>
            </a:r>
          </a:p>
        </p:txBody>
      </p:sp>
      <p:sp>
        <p:nvSpPr>
          <p:cNvPr id="556" name="TextBox 555">
            <a:extLst>
              <a:ext uri="{FF2B5EF4-FFF2-40B4-BE49-F238E27FC236}">
                <a16:creationId xmlns:a16="http://schemas.microsoft.com/office/drawing/2014/main" id="{E839D7F6-266C-BAEB-89E2-B300892D4BA5}"/>
              </a:ext>
            </a:extLst>
          </p:cNvPr>
          <p:cNvSpPr txBox="1"/>
          <p:nvPr/>
        </p:nvSpPr>
        <p:spPr>
          <a:xfrm>
            <a:off x="11255870" y="1982931"/>
            <a:ext cx="792000" cy="1908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extrusionH="76200" prstMaterial="matte">
            <a:extrusionClr>
              <a:schemeClr val="tx1"/>
            </a:extrusionClr>
            <a:contourClr>
              <a:schemeClr val="bg1">
                <a:lumMod val="50000"/>
              </a:schemeClr>
            </a:contourClr>
          </a:sp3d>
        </p:spPr>
        <p:txBody>
          <a:bodyPr wrap="square" lIns="36000" tIns="0" rIns="0" bIns="0" rtlCol="0" anchor="ctr" anchorCtr="0">
            <a:noAutofit/>
          </a:bodyPr>
          <a:lstStyle>
            <a:defPPr>
              <a:defRPr kern="0"/>
            </a:defPPr>
            <a:lvl1pPr marL="0" marR="0" lvl="0" indent="0" algn="l" defTabSz="456903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600" b="1" i="0" u="none" strike="noStrike" kern="1200" cap="none" spc="0" normalizeH="0" baseline="0">
                <a:ln>
                  <a:noFill/>
                </a:ln>
                <a:solidFill>
                  <a:srgbClr val="036092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defRPr>
            </a:lvl1pPr>
          </a:lstStyle>
          <a:p>
            <a:r>
              <a:rPr lang="en-US" sz="600" b="0">
                <a:solidFill>
                  <a:schemeClr val="bg1"/>
                </a:solidFill>
              </a:rPr>
              <a:t>Attended Robots</a:t>
            </a:r>
          </a:p>
        </p:txBody>
      </p:sp>
      <p:sp>
        <p:nvSpPr>
          <p:cNvPr id="557" name="TextBox 556">
            <a:extLst>
              <a:ext uri="{FF2B5EF4-FFF2-40B4-BE49-F238E27FC236}">
                <a16:creationId xmlns:a16="http://schemas.microsoft.com/office/drawing/2014/main" id="{25756CF0-90E6-CB12-8207-4DC47E1B3A14}"/>
              </a:ext>
            </a:extLst>
          </p:cNvPr>
          <p:cNvSpPr txBox="1"/>
          <p:nvPr/>
        </p:nvSpPr>
        <p:spPr>
          <a:xfrm>
            <a:off x="11255870" y="2180033"/>
            <a:ext cx="792000" cy="2160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 dirty="0"/>
              <a:t>Document Intelligence</a:t>
            </a:r>
          </a:p>
        </p:txBody>
      </p:sp>
      <p:sp>
        <p:nvSpPr>
          <p:cNvPr id="569" name="TextBox 568">
            <a:extLst>
              <a:ext uri="{FF2B5EF4-FFF2-40B4-BE49-F238E27FC236}">
                <a16:creationId xmlns:a16="http://schemas.microsoft.com/office/drawing/2014/main" id="{12A5B4F1-8120-62AD-2478-416A2CEC5132}"/>
              </a:ext>
            </a:extLst>
          </p:cNvPr>
          <p:cNvSpPr txBox="1"/>
          <p:nvPr/>
        </p:nvSpPr>
        <p:spPr>
          <a:xfrm>
            <a:off x="2189326" y="3177038"/>
            <a:ext cx="792000" cy="2160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tx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 dirty="0">
                <a:solidFill>
                  <a:schemeClr val="bg1"/>
                </a:solidFill>
              </a:rPr>
              <a:t>Manufacturing Process </a:t>
            </a:r>
            <a:r>
              <a:rPr lang="en-US" sz="600" dirty="0" err="1">
                <a:solidFill>
                  <a:schemeClr val="bg1"/>
                </a:solidFill>
              </a:rPr>
              <a:t>Mgr</a:t>
            </a:r>
            <a:endParaRPr lang="en-US" sz="600" dirty="0">
              <a:solidFill>
                <a:schemeClr val="bg1"/>
              </a:solidFill>
            </a:endParaRPr>
          </a:p>
        </p:txBody>
      </p:sp>
      <p:sp>
        <p:nvSpPr>
          <p:cNvPr id="621" name="TextBox 620">
            <a:extLst>
              <a:ext uri="{FF2B5EF4-FFF2-40B4-BE49-F238E27FC236}">
                <a16:creationId xmlns:a16="http://schemas.microsoft.com/office/drawing/2014/main" id="{35D12329-3EF5-3812-46DB-18CD7F4CF045}"/>
              </a:ext>
            </a:extLst>
          </p:cNvPr>
          <p:cNvSpPr txBox="1"/>
          <p:nvPr/>
        </p:nvSpPr>
        <p:spPr>
          <a:xfrm>
            <a:off x="3168503" y="3087192"/>
            <a:ext cx="792000" cy="216000"/>
          </a:xfrm>
          <a:prstGeom prst="rect">
            <a:avLst/>
          </a:prstGeom>
          <a:solidFill>
            <a:srgbClr val="034362"/>
          </a:solidFill>
          <a:ln w="6350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 extrusionH="76200" prstMaterial="matte">
            <a:extrusionClr>
              <a:schemeClr val="tx1"/>
            </a:extrusionClr>
            <a:contourClr>
              <a:schemeClr val="bg1">
                <a:lumMod val="50000"/>
              </a:schemeClr>
            </a:contourClr>
          </a:sp3d>
        </p:spPr>
        <p:txBody>
          <a:bodyPr wrap="square" lIns="35991" tIns="0" rIns="0" bIns="0" rtlCol="0" anchor="ctr" anchorCtr="0">
            <a:noAutofit/>
          </a:bodyPr>
          <a:lstStyle>
            <a:defPPr>
              <a:defRPr kern="0"/>
            </a:defPPr>
            <a:lvl1pPr marL="0" marR="0" lvl="0" indent="0" algn="l" defTabSz="456903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600" b="1" i="0" u="none" strike="noStrike" kern="1200" cap="none" spc="0" normalizeH="0" baseline="0">
                <a:ln>
                  <a:noFill/>
                </a:ln>
                <a:solidFill>
                  <a:srgbClr val="036092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defRPr>
            </a:lvl1pPr>
          </a:lstStyle>
          <a:p>
            <a:r>
              <a:rPr lang="en-US" sz="600" b="0" dirty="0">
                <a:solidFill>
                  <a:schemeClr val="bg1"/>
                </a:solidFill>
              </a:rPr>
              <a:t>DevOps Change Velocity</a:t>
            </a:r>
          </a:p>
        </p:txBody>
      </p:sp>
      <p:sp>
        <p:nvSpPr>
          <p:cNvPr id="632" name="TextBox 631">
            <a:extLst>
              <a:ext uri="{FF2B5EF4-FFF2-40B4-BE49-F238E27FC236}">
                <a16:creationId xmlns:a16="http://schemas.microsoft.com/office/drawing/2014/main" id="{3A4032FD-C96A-7FB2-84AE-A17D40A2F3DC}"/>
              </a:ext>
            </a:extLst>
          </p:cNvPr>
          <p:cNvSpPr txBox="1"/>
          <p:nvPr/>
        </p:nvSpPr>
        <p:spPr>
          <a:xfrm>
            <a:off x="8548571" y="2221251"/>
            <a:ext cx="792000" cy="2160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 extrusionH="76200" prstMaterial="matte">
            <a:extrusionClr>
              <a:schemeClr val="tx1"/>
            </a:extrusionClr>
            <a:contourClr>
              <a:schemeClr val="bg1">
                <a:lumMod val="50000"/>
              </a:schemeClr>
            </a:contourClr>
          </a:sp3d>
        </p:spPr>
        <p:txBody>
          <a:bodyPr wrap="square" lIns="36000" tIns="0" rIns="0" bIns="0" rtlCol="0" anchor="ctr" anchorCtr="0">
            <a:noAutofit/>
          </a:bodyPr>
          <a:lstStyle>
            <a:defPPr>
              <a:defRPr kern="0"/>
            </a:defPPr>
            <a:lvl1pPr marL="0" marR="0" lvl="0" indent="0" algn="l" defTabSz="456903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600" b="1" i="0" u="none" strike="noStrike" kern="1200" cap="none" spc="0" normalizeH="0" baseline="0">
                <a:ln>
                  <a:noFill/>
                </a:ln>
                <a:solidFill>
                  <a:srgbClr val="036092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defRPr>
            </a:lvl1pPr>
          </a:lstStyle>
          <a:p>
            <a:r>
              <a:rPr lang="en-US" sz="600" b="0" dirty="0">
                <a:solidFill>
                  <a:schemeClr val="bg1"/>
                </a:solidFill>
              </a:rPr>
              <a:t>Third-party Risk Mgmt</a:t>
            </a:r>
          </a:p>
        </p:txBody>
      </p:sp>
      <p:sp>
        <p:nvSpPr>
          <p:cNvPr id="634" name="TextBox 633">
            <a:extLst>
              <a:ext uri="{FF2B5EF4-FFF2-40B4-BE49-F238E27FC236}">
                <a16:creationId xmlns:a16="http://schemas.microsoft.com/office/drawing/2014/main" id="{C4E10DC8-8AB4-D161-CBCE-F0423EE03E23}"/>
              </a:ext>
            </a:extLst>
          </p:cNvPr>
          <p:cNvSpPr txBox="1"/>
          <p:nvPr/>
        </p:nvSpPr>
        <p:spPr>
          <a:xfrm>
            <a:off x="4021802" y="2892543"/>
            <a:ext cx="792000" cy="2160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/>
              <a:t>Event Mgmt</a:t>
            </a:r>
          </a:p>
        </p:txBody>
      </p:sp>
      <p:sp>
        <p:nvSpPr>
          <p:cNvPr id="635" name="TextBox 634">
            <a:extLst>
              <a:ext uri="{FF2B5EF4-FFF2-40B4-BE49-F238E27FC236}">
                <a16:creationId xmlns:a16="http://schemas.microsoft.com/office/drawing/2014/main" id="{BF7FC69F-0C53-EF9F-64AC-BA70E5B8D65B}"/>
              </a:ext>
            </a:extLst>
          </p:cNvPr>
          <p:cNvSpPr txBox="1"/>
          <p:nvPr/>
        </p:nvSpPr>
        <p:spPr>
          <a:xfrm>
            <a:off x="4871184" y="4077862"/>
            <a:ext cx="792000" cy="2160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/>
              <a:t>Vulnerability Response</a:t>
            </a:r>
          </a:p>
        </p:txBody>
      </p:sp>
      <p:sp>
        <p:nvSpPr>
          <p:cNvPr id="640" name="Rounded Rectangle 639">
            <a:extLst>
              <a:ext uri="{FF2B5EF4-FFF2-40B4-BE49-F238E27FC236}">
                <a16:creationId xmlns:a16="http://schemas.microsoft.com/office/drawing/2014/main" id="{0F00A16E-DABE-7737-9BDE-2C381DD2F87C}"/>
              </a:ext>
            </a:extLst>
          </p:cNvPr>
          <p:cNvSpPr/>
          <p:nvPr/>
        </p:nvSpPr>
        <p:spPr>
          <a:xfrm>
            <a:off x="2200212" y="3472157"/>
            <a:ext cx="935756" cy="237538"/>
          </a:xfrm>
          <a:prstGeom prst="roundRect">
            <a:avLst>
              <a:gd name="adj" fmla="val 0"/>
            </a:avLst>
          </a:prstGeom>
          <a:noFill/>
          <a:ln w="6350">
            <a:noFill/>
          </a:ln>
          <a:effectLst/>
        </p:spPr>
        <p:style>
          <a:lnRef idx="0">
            <a:scrgbClr r="0" g="0" b="0"/>
          </a:lnRef>
          <a:fillRef idx="3">
            <a:scrgbClr r="0" g="0" b="0"/>
          </a:fillRef>
          <a:effectRef idx="3">
            <a:scrgbClr r="0" g="0" b="0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l" defTabSz="4567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T" sz="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Public Sector</a:t>
            </a:r>
          </a:p>
        </p:txBody>
      </p:sp>
      <p:sp>
        <p:nvSpPr>
          <p:cNvPr id="646" name="TextBox 645">
            <a:extLst>
              <a:ext uri="{FF2B5EF4-FFF2-40B4-BE49-F238E27FC236}">
                <a16:creationId xmlns:a16="http://schemas.microsoft.com/office/drawing/2014/main" id="{4158614E-3049-EA4F-7115-CC0090C557AF}"/>
              </a:ext>
            </a:extLst>
          </p:cNvPr>
          <p:cNvSpPr txBox="1"/>
          <p:nvPr/>
        </p:nvSpPr>
        <p:spPr>
          <a:xfrm>
            <a:off x="2189326" y="3670232"/>
            <a:ext cx="792000" cy="2160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tx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 dirty="0">
                <a:solidFill>
                  <a:schemeClr val="bg1"/>
                </a:solidFill>
              </a:rPr>
              <a:t>Public Sector Digital </a:t>
            </a:r>
            <a:br>
              <a:rPr lang="en-US" sz="600" dirty="0">
                <a:solidFill>
                  <a:schemeClr val="bg1"/>
                </a:solidFill>
              </a:rPr>
            </a:br>
            <a:r>
              <a:rPr lang="en-US" sz="600" dirty="0">
                <a:solidFill>
                  <a:schemeClr val="bg1"/>
                </a:solidFill>
              </a:rPr>
              <a:t>Services Core</a:t>
            </a:r>
          </a:p>
        </p:txBody>
      </p:sp>
      <p:sp>
        <p:nvSpPr>
          <p:cNvPr id="652" name="TextBox 651">
            <a:extLst>
              <a:ext uri="{FF2B5EF4-FFF2-40B4-BE49-F238E27FC236}">
                <a16:creationId xmlns:a16="http://schemas.microsoft.com/office/drawing/2014/main" id="{B44FE2AA-7913-DD9E-E311-7D6FB950942B}"/>
              </a:ext>
            </a:extLst>
          </p:cNvPr>
          <p:cNvSpPr txBox="1"/>
          <p:nvPr/>
        </p:nvSpPr>
        <p:spPr>
          <a:xfrm>
            <a:off x="6704406" y="1777377"/>
            <a:ext cx="792000" cy="2160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/>
              <a:t>Ent. Onboarding &amp; Transitions</a:t>
            </a:r>
          </a:p>
        </p:txBody>
      </p:sp>
      <p:sp>
        <p:nvSpPr>
          <p:cNvPr id="653" name="TextBox 652">
            <a:extLst>
              <a:ext uri="{FF2B5EF4-FFF2-40B4-BE49-F238E27FC236}">
                <a16:creationId xmlns:a16="http://schemas.microsoft.com/office/drawing/2014/main" id="{F28001FC-072F-C585-121B-9A844B4CF975}"/>
              </a:ext>
            </a:extLst>
          </p:cNvPr>
          <p:cNvSpPr txBox="1"/>
          <p:nvPr/>
        </p:nvSpPr>
        <p:spPr>
          <a:xfrm>
            <a:off x="11255870" y="2402335"/>
            <a:ext cx="792000" cy="2160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/>
              <a:t>Automation Center</a:t>
            </a:r>
          </a:p>
        </p:txBody>
      </p:sp>
      <p:sp>
        <p:nvSpPr>
          <p:cNvPr id="659" name="TextBox 658">
            <a:extLst>
              <a:ext uri="{FF2B5EF4-FFF2-40B4-BE49-F238E27FC236}">
                <a16:creationId xmlns:a16="http://schemas.microsoft.com/office/drawing/2014/main" id="{7F065F2E-4D94-F999-BC0E-91D79D78AFA9}"/>
              </a:ext>
            </a:extLst>
          </p:cNvPr>
          <p:cNvSpPr txBox="1"/>
          <p:nvPr/>
        </p:nvSpPr>
        <p:spPr>
          <a:xfrm>
            <a:off x="3168503" y="3305882"/>
            <a:ext cx="792000" cy="216000"/>
          </a:xfrm>
          <a:prstGeom prst="rect">
            <a:avLst/>
          </a:prstGeom>
          <a:solidFill>
            <a:srgbClr val="034362"/>
          </a:solidFill>
          <a:ln w="6350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 extrusionH="76200" prstMaterial="matte">
            <a:extrusionClr>
              <a:schemeClr val="tx1"/>
            </a:extrusionClr>
            <a:contourClr>
              <a:schemeClr val="bg1">
                <a:lumMod val="50000"/>
              </a:schemeClr>
            </a:contourClr>
          </a:sp3d>
        </p:spPr>
        <p:txBody>
          <a:bodyPr wrap="square" lIns="35991" tIns="0" rIns="0" bIns="0" rtlCol="0" anchor="ctr" anchorCtr="0">
            <a:noAutofit/>
          </a:bodyPr>
          <a:lstStyle>
            <a:defPPr>
              <a:defRPr kern="0"/>
            </a:defPPr>
            <a:lvl1pPr marL="0" marR="0" lvl="0" indent="0" algn="l" defTabSz="456903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600" b="1" i="0" u="none" strike="noStrike" kern="1200" cap="none" spc="0" normalizeH="0" baseline="0">
                <a:ln>
                  <a:noFill/>
                </a:ln>
                <a:solidFill>
                  <a:srgbClr val="036092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defRPr>
            </a:lvl1pPr>
          </a:lstStyle>
          <a:p>
            <a:r>
              <a:rPr lang="en-US" sz="600" b="0" dirty="0">
                <a:solidFill>
                  <a:schemeClr val="bg1"/>
                </a:solidFill>
              </a:rPr>
              <a:t>DevOps Config</a:t>
            </a:r>
          </a:p>
        </p:txBody>
      </p:sp>
      <p:sp>
        <p:nvSpPr>
          <p:cNvPr id="660" name="TextBox 659">
            <a:hlinkClick r:id="" action="ppaction://noaction"/>
            <a:extLst>
              <a:ext uri="{FF2B5EF4-FFF2-40B4-BE49-F238E27FC236}">
                <a16:creationId xmlns:a16="http://schemas.microsoft.com/office/drawing/2014/main" id="{502BE6AB-36B5-E15D-5EBB-A719A3BEBAE1}"/>
              </a:ext>
            </a:extLst>
          </p:cNvPr>
          <p:cNvSpPr txBox="1"/>
          <p:nvPr/>
        </p:nvSpPr>
        <p:spPr>
          <a:xfrm>
            <a:off x="9397319" y="1337613"/>
            <a:ext cx="792000" cy="2160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/>
              <a:t>Enterprise Asset Mgmt </a:t>
            </a:r>
          </a:p>
        </p:txBody>
      </p:sp>
      <p:sp>
        <p:nvSpPr>
          <p:cNvPr id="666" name="TextBox 665">
            <a:extLst>
              <a:ext uri="{FF2B5EF4-FFF2-40B4-BE49-F238E27FC236}">
                <a16:creationId xmlns:a16="http://schemas.microsoft.com/office/drawing/2014/main" id="{B3C7D35B-D1DB-6BFC-FC3A-A3B47C4CEB28}"/>
              </a:ext>
            </a:extLst>
          </p:cNvPr>
          <p:cNvSpPr txBox="1"/>
          <p:nvPr/>
        </p:nvSpPr>
        <p:spPr>
          <a:xfrm>
            <a:off x="9403920" y="3383958"/>
            <a:ext cx="792000" cy="2160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 dirty="0"/>
              <a:t>Supplier Mgmt Workspace</a:t>
            </a:r>
          </a:p>
        </p:txBody>
      </p:sp>
      <p:sp>
        <p:nvSpPr>
          <p:cNvPr id="668" name="TextBox 667">
            <a:extLst>
              <a:ext uri="{FF2B5EF4-FFF2-40B4-BE49-F238E27FC236}">
                <a16:creationId xmlns:a16="http://schemas.microsoft.com/office/drawing/2014/main" id="{53585AC6-D442-4836-EDAA-F28F50115593}"/>
              </a:ext>
            </a:extLst>
          </p:cNvPr>
          <p:cNvSpPr txBox="1"/>
          <p:nvPr/>
        </p:nvSpPr>
        <p:spPr>
          <a:xfrm>
            <a:off x="8548571" y="3667027"/>
            <a:ext cx="792000" cy="2160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 dirty="0"/>
              <a:t>Procurement Case  Mgmt</a:t>
            </a:r>
          </a:p>
        </p:txBody>
      </p:sp>
      <p:sp>
        <p:nvSpPr>
          <p:cNvPr id="669" name="TextBox 668">
            <a:extLst>
              <a:ext uri="{FF2B5EF4-FFF2-40B4-BE49-F238E27FC236}">
                <a16:creationId xmlns:a16="http://schemas.microsoft.com/office/drawing/2014/main" id="{4970E586-D61D-1A00-3284-8CBB50AB73D9}"/>
              </a:ext>
            </a:extLst>
          </p:cNvPr>
          <p:cNvSpPr txBox="1"/>
          <p:nvPr/>
        </p:nvSpPr>
        <p:spPr>
          <a:xfrm>
            <a:off x="7553563" y="2222787"/>
            <a:ext cx="792000" cy="2160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 extrusionH="76200" prstMaterial="matte">
            <a:extrusionClr>
              <a:schemeClr val="tx1"/>
            </a:extrusionClr>
            <a:contourClr>
              <a:schemeClr val="bg1">
                <a:lumMod val="50000"/>
              </a:schemeClr>
            </a:contourClr>
          </a:sp3d>
        </p:spPr>
        <p:txBody>
          <a:bodyPr wrap="square" lIns="36000" tIns="0" rIns="0" bIns="0" rtlCol="0" anchor="ctr" anchorCtr="0">
            <a:noAutofit/>
          </a:bodyPr>
          <a:lstStyle>
            <a:defPPr>
              <a:defRPr kern="0"/>
            </a:defPPr>
            <a:lvl1pPr marL="0" marR="0" lvl="0" indent="0" algn="l" defTabSz="456903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600" b="1" i="0" u="none" strike="noStrike" kern="1200" cap="none" spc="0" normalizeH="0" baseline="0">
                <a:ln>
                  <a:noFill/>
                </a:ln>
                <a:solidFill>
                  <a:srgbClr val="036092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defRPr>
            </a:lvl1pPr>
          </a:lstStyle>
          <a:p>
            <a:r>
              <a:rPr lang="en-US" sz="600" b="0" dirty="0">
                <a:solidFill>
                  <a:schemeClr val="bg1"/>
                </a:solidFill>
              </a:rPr>
              <a:t>Indoor Mapping</a:t>
            </a:r>
          </a:p>
        </p:txBody>
      </p:sp>
      <p:sp>
        <p:nvSpPr>
          <p:cNvPr id="672" name="TextBox 671">
            <a:extLst>
              <a:ext uri="{FF2B5EF4-FFF2-40B4-BE49-F238E27FC236}">
                <a16:creationId xmlns:a16="http://schemas.microsoft.com/office/drawing/2014/main" id="{9F8495C4-784A-7DE9-5CE8-5F488F435B2B}"/>
              </a:ext>
            </a:extLst>
          </p:cNvPr>
          <p:cNvSpPr txBox="1"/>
          <p:nvPr/>
        </p:nvSpPr>
        <p:spPr>
          <a:xfrm>
            <a:off x="4021802" y="3336727"/>
            <a:ext cx="792000" cy="2160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tx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 dirty="0">
                <a:solidFill>
                  <a:schemeClr val="bg1"/>
                </a:solidFill>
              </a:rPr>
              <a:t>Predictive AIOps</a:t>
            </a:r>
          </a:p>
        </p:txBody>
      </p:sp>
      <p:sp>
        <p:nvSpPr>
          <p:cNvPr id="674" name="TextBox 673">
            <a:extLst>
              <a:ext uri="{FF2B5EF4-FFF2-40B4-BE49-F238E27FC236}">
                <a16:creationId xmlns:a16="http://schemas.microsoft.com/office/drawing/2014/main" id="{FB698B8B-7F4E-3E20-507E-AEAD9DE943EF}"/>
              </a:ext>
            </a:extLst>
          </p:cNvPr>
          <p:cNvSpPr txBox="1"/>
          <p:nvPr/>
        </p:nvSpPr>
        <p:spPr>
          <a:xfrm>
            <a:off x="7553563" y="2998010"/>
            <a:ext cx="792000" cy="2160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/>
              <a:t>Legal Matter Mgmt</a:t>
            </a:r>
          </a:p>
        </p:txBody>
      </p:sp>
      <p:sp>
        <p:nvSpPr>
          <p:cNvPr id="675" name="TextBox 674">
            <a:extLst>
              <a:ext uri="{FF2B5EF4-FFF2-40B4-BE49-F238E27FC236}">
                <a16:creationId xmlns:a16="http://schemas.microsoft.com/office/drawing/2014/main" id="{3DB27A15-7F3F-9478-92D0-3460EC7E66CE}"/>
              </a:ext>
            </a:extLst>
          </p:cNvPr>
          <p:cNvSpPr txBox="1"/>
          <p:nvPr/>
        </p:nvSpPr>
        <p:spPr>
          <a:xfrm>
            <a:off x="7553563" y="3217932"/>
            <a:ext cx="792000" cy="2160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/>
              <a:t>Legal Counsel Center</a:t>
            </a:r>
          </a:p>
        </p:txBody>
      </p:sp>
      <p:sp>
        <p:nvSpPr>
          <p:cNvPr id="676" name="TextBox 675">
            <a:extLst>
              <a:ext uri="{FF2B5EF4-FFF2-40B4-BE49-F238E27FC236}">
                <a16:creationId xmlns:a16="http://schemas.microsoft.com/office/drawing/2014/main" id="{2B29A9EA-F46C-BA38-6AB2-7BA446C5014B}"/>
              </a:ext>
            </a:extLst>
          </p:cNvPr>
          <p:cNvSpPr txBox="1"/>
          <p:nvPr/>
        </p:nvSpPr>
        <p:spPr>
          <a:xfrm>
            <a:off x="420069" y="738021"/>
            <a:ext cx="2632934" cy="32391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marL="0" marR="0" lvl="0" indent="0" algn="ctr" defTabSz="456903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86EE79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Customer Experience &amp; Industry Solutions</a:t>
            </a:r>
          </a:p>
        </p:txBody>
      </p:sp>
      <p:sp>
        <p:nvSpPr>
          <p:cNvPr id="677" name="TextBox 676">
            <a:extLst>
              <a:ext uri="{FF2B5EF4-FFF2-40B4-BE49-F238E27FC236}">
                <a16:creationId xmlns:a16="http://schemas.microsoft.com/office/drawing/2014/main" id="{B7D7C928-4B70-8F8E-EA8D-99B5D2433748}"/>
              </a:ext>
            </a:extLst>
          </p:cNvPr>
          <p:cNvSpPr txBox="1"/>
          <p:nvPr/>
        </p:nvSpPr>
        <p:spPr>
          <a:xfrm>
            <a:off x="3518253" y="738021"/>
            <a:ext cx="2662089" cy="32391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>
            <a:defPPr>
              <a:defRPr lang="en-IT"/>
            </a:defPPr>
            <a:lvl1pPr marR="0" lvl="0" indent="0" algn="ctr" defTabSz="45704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100" b="1" i="0" u="none" strike="noStrike" cap="none" spc="0" normalizeH="0" baseline="0">
                <a:ln>
                  <a:noFill/>
                </a:ln>
                <a:solidFill>
                  <a:srgbClr val="86EE79"/>
                </a:solidFill>
                <a:effectLst/>
                <a:uLnTx/>
                <a:uFillTx/>
                <a:latin typeface="Century Gothic" panose="020B0502020202020204" pitchFamily="34" charset="0"/>
              </a:defRPr>
            </a:lvl1pPr>
          </a:lstStyle>
          <a:p>
            <a:pPr marL="0" marR="0" lvl="0" indent="0" algn="ctr" defTabSz="45704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86EE79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Technology Excellence</a:t>
            </a:r>
          </a:p>
        </p:txBody>
      </p:sp>
      <p:sp>
        <p:nvSpPr>
          <p:cNvPr id="679" name="TextBox 678">
            <a:extLst>
              <a:ext uri="{FF2B5EF4-FFF2-40B4-BE49-F238E27FC236}">
                <a16:creationId xmlns:a16="http://schemas.microsoft.com/office/drawing/2014/main" id="{CCA09971-B2EB-F5E9-DF37-6C6412A90C54}"/>
              </a:ext>
            </a:extLst>
          </p:cNvPr>
          <p:cNvSpPr txBox="1"/>
          <p:nvPr/>
        </p:nvSpPr>
        <p:spPr>
          <a:xfrm>
            <a:off x="8507579" y="738021"/>
            <a:ext cx="1726925" cy="325012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>
            <a:defPPr>
              <a:defRPr lang="en-IT"/>
            </a:defPPr>
            <a:lvl1pPr marR="0" lvl="0" indent="0" algn="ctr" defTabSz="45704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100" b="1" i="0" u="none" strike="noStrike" cap="none" spc="0" normalizeH="0" baseline="0">
                <a:ln>
                  <a:noFill/>
                </a:ln>
                <a:solidFill>
                  <a:srgbClr val="86EE79"/>
                </a:solidFill>
                <a:effectLst/>
                <a:uLnTx/>
                <a:uFillTx/>
                <a:latin typeface="Century Gothic" panose="020B0502020202020204" pitchFamily="34" charset="0"/>
              </a:defRPr>
            </a:lvl1pPr>
          </a:lstStyle>
          <a:p>
            <a:pPr marL="0" marR="0" lvl="0" indent="0" algn="ctr" defTabSz="45704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86EE79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Operational Excellence</a:t>
            </a:r>
          </a:p>
        </p:txBody>
      </p:sp>
      <p:sp>
        <p:nvSpPr>
          <p:cNvPr id="680" name="TextBox 679">
            <a:extLst>
              <a:ext uri="{FF2B5EF4-FFF2-40B4-BE49-F238E27FC236}">
                <a16:creationId xmlns:a16="http://schemas.microsoft.com/office/drawing/2014/main" id="{BEF9264E-4A23-39B0-5D94-E4F7A8636F97}"/>
              </a:ext>
            </a:extLst>
          </p:cNvPr>
          <p:cNvSpPr txBox="1"/>
          <p:nvPr/>
        </p:nvSpPr>
        <p:spPr>
          <a:xfrm>
            <a:off x="10339457" y="738021"/>
            <a:ext cx="1790501" cy="32391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>
            <a:defPPr>
              <a:defRPr lang="en-IT"/>
            </a:defPPr>
            <a:lvl1pPr marR="0" lvl="0" indent="0" algn="ctr" defTabSz="45704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100" b="1" i="0" u="none" strike="noStrike" cap="none" spc="0" normalizeH="0" baseline="0">
                <a:ln>
                  <a:noFill/>
                </a:ln>
                <a:solidFill>
                  <a:srgbClr val="86EE79"/>
                </a:solidFill>
                <a:effectLst/>
                <a:uLnTx/>
                <a:uFillTx/>
                <a:latin typeface="Century Gothic" panose="020B0502020202020204" pitchFamily="34" charset="0"/>
              </a:defRPr>
            </a:lvl1pPr>
          </a:lstStyle>
          <a:p>
            <a:pPr marL="0" marR="0" lvl="0" indent="0" algn="ctr" defTabSz="45704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70" b="1" i="0" u="none" strike="noStrike" kern="1200" cap="none" spc="0" normalizeH="0" baseline="0" noProof="0" dirty="0">
                <a:ln>
                  <a:noFill/>
                </a:ln>
                <a:solidFill>
                  <a:srgbClr val="86EE79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Hyperautomation</a:t>
            </a:r>
            <a:r>
              <a:rPr kumimoji="0" lang="en-US" sz="700" b="1" i="0" u="none" strike="noStrike" kern="1200" cap="none" spc="0" normalizeH="0" baseline="0" noProof="0" dirty="0">
                <a:ln>
                  <a:noFill/>
                </a:ln>
                <a:solidFill>
                  <a:srgbClr val="86EE79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 </a:t>
            </a:r>
            <a:r>
              <a:rPr kumimoji="0" lang="en-US" sz="970" b="1" i="0" u="none" strike="noStrike" kern="1200" cap="none" spc="0" normalizeH="0" baseline="0" noProof="0" dirty="0">
                <a:ln>
                  <a:noFill/>
                </a:ln>
                <a:solidFill>
                  <a:srgbClr val="86EE79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&amp;</a:t>
            </a: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86EE79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 </a:t>
            </a:r>
            <a:r>
              <a:rPr kumimoji="0" lang="en-US" sz="970" b="1" i="0" u="none" strike="noStrike" kern="1200" cap="none" spc="0" normalizeH="0" baseline="0" noProof="0" dirty="0">
                <a:ln>
                  <a:noFill/>
                </a:ln>
                <a:solidFill>
                  <a:srgbClr val="86EE79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Low</a:t>
            </a: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86EE79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-</a:t>
            </a:r>
            <a:r>
              <a:rPr kumimoji="0" lang="en-US" sz="970" b="1" i="0" u="none" strike="noStrike" kern="1200" cap="none" spc="0" normalizeH="0" baseline="0" noProof="0" dirty="0">
                <a:ln>
                  <a:noFill/>
                </a:ln>
                <a:solidFill>
                  <a:srgbClr val="86EE79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code</a:t>
            </a:r>
          </a:p>
        </p:txBody>
      </p:sp>
      <p:sp>
        <p:nvSpPr>
          <p:cNvPr id="681" name="TextBox 680">
            <a:extLst>
              <a:ext uri="{FF2B5EF4-FFF2-40B4-BE49-F238E27FC236}">
                <a16:creationId xmlns:a16="http://schemas.microsoft.com/office/drawing/2014/main" id="{1E83193C-96C0-A192-9C03-3EB1F42357FD}"/>
              </a:ext>
            </a:extLst>
          </p:cNvPr>
          <p:cNvSpPr txBox="1"/>
          <p:nvPr/>
        </p:nvSpPr>
        <p:spPr>
          <a:xfrm>
            <a:off x="6619568" y="738021"/>
            <a:ext cx="1836000" cy="32391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>
            <a:defPPr>
              <a:defRPr lang="en-IT"/>
            </a:defPPr>
            <a:lvl1pPr marR="0" lvl="0" indent="0" algn="ctr" defTabSz="45704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100" b="1" i="0" u="none" strike="noStrike" cap="none" spc="0" normalizeH="0" baseline="0">
                <a:ln>
                  <a:noFill/>
                </a:ln>
                <a:solidFill>
                  <a:srgbClr val="86EE79"/>
                </a:solidFill>
                <a:effectLst/>
                <a:uLnTx/>
                <a:uFillTx/>
                <a:latin typeface="Century Gothic" panose="020B0502020202020204" pitchFamily="34" charset="0"/>
              </a:defRPr>
            </a:lvl1pPr>
          </a:lstStyle>
          <a:p>
            <a:pPr marL="0" marR="0" lvl="0" indent="0" algn="ctr" defTabSz="45704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86EE79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Employee Experience</a:t>
            </a:r>
          </a:p>
        </p:txBody>
      </p:sp>
      <p:sp>
        <p:nvSpPr>
          <p:cNvPr id="683" name="Rounded Rectangle 682">
            <a:extLst>
              <a:ext uri="{FF2B5EF4-FFF2-40B4-BE49-F238E27FC236}">
                <a16:creationId xmlns:a16="http://schemas.microsoft.com/office/drawing/2014/main" id="{DA2D41F2-9778-39B5-4F52-7326D409049D}"/>
              </a:ext>
            </a:extLst>
          </p:cNvPr>
          <p:cNvSpPr/>
          <p:nvPr/>
        </p:nvSpPr>
        <p:spPr>
          <a:xfrm>
            <a:off x="9401966" y="2234325"/>
            <a:ext cx="968148" cy="237538"/>
          </a:xfrm>
          <a:prstGeom prst="roundRect">
            <a:avLst>
              <a:gd name="adj" fmla="val 0"/>
            </a:avLst>
          </a:prstGeom>
          <a:noFill/>
          <a:ln w="6350">
            <a:noFill/>
          </a:ln>
          <a:effectLst/>
        </p:spPr>
        <p:style>
          <a:lnRef idx="0">
            <a:scrgbClr r="0" g="0" b="0"/>
          </a:lnRef>
          <a:fillRef idx="3">
            <a:scrgbClr r="0" g="0" b="0"/>
          </a:fillRef>
          <a:effectRef idx="3">
            <a:scrgbClr r="0" g="0" b="0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l" defTabSz="4567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T" sz="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ESG Mgmt</a:t>
            </a:r>
          </a:p>
        </p:txBody>
      </p:sp>
      <p:cxnSp>
        <p:nvCxnSpPr>
          <p:cNvPr id="686" name="Straight Connector 685">
            <a:extLst>
              <a:ext uri="{FF2B5EF4-FFF2-40B4-BE49-F238E27FC236}">
                <a16:creationId xmlns:a16="http://schemas.microsoft.com/office/drawing/2014/main" id="{D76D5650-5747-EB24-1BA3-07E9EBA673C5}"/>
              </a:ext>
            </a:extLst>
          </p:cNvPr>
          <p:cNvCxnSpPr>
            <a:cxnSpLocks/>
          </p:cNvCxnSpPr>
          <p:nvPr/>
        </p:nvCxnSpPr>
        <p:spPr>
          <a:xfrm flipH="1">
            <a:off x="3076953" y="809257"/>
            <a:ext cx="0" cy="3996000"/>
          </a:xfrm>
          <a:prstGeom prst="line">
            <a:avLst/>
          </a:prstGeom>
          <a:ln w="9525">
            <a:solidFill>
              <a:srgbClr val="8AADFD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1" name="Straight Connector 690">
            <a:extLst>
              <a:ext uri="{FF2B5EF4-FFF2-40B4-BE49-F238E27FC236}">
                <a16:creationId xmlns:a16="http://schemas.microsoft.com/office/drawing/2014/main" id="{201F7E3F-0C69-534B-89B3-0DA7D56B7C0A}"/>
              </a:ext>
            </a:extLst>
          </p:cNvPr>
          <p:cNvCxnSpPr>
            <a:cxnSpLocks/>
          </p:cNvCxnSpPr>
          <p:nvPr/>
        </p:nvCxnSpPr>
        <p:spPr>
          <a:xfrm flipH="1">
            <a:off x="6609123" y="809946"/>
            <a:ext cx="0" cy="3996000"/>
          </a:xfrm>
          <a:prstGeom prst="line">
            <a:avLst/>
          </a:prstGeom>
          <a:ln w="9525">
            <a:solidFill>
              <a:srgbClr val="8AADFD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2" name="Straight Connector 691">
            <a:extLst>
              <a:ext uri="{FF2B5EF4-FFF2-40B4-BE49-F238E27FC236}">
                <a16:creationId xmlns:a16="http://schemas.microsoft.com/office/drawing/2014/main" id="{18968EA2-CF83-9B50-E21B-D94AEB889405}"/>
              </a:ext>
            </a:extLst>
          </p:cNvPr>
          <p:cNvCxnSpPr>
            <a:cxnSpLocks/>
          </p:cNvCxnSpPr>
          <p:nvPr/>
        </p:nvCxnSpPr>
        <p:spPr>
          <a:xfrm flipH="1">
            <a:off x="8450142" y="809946"/>
            <a:ext cx="0" cy="3996000"/>
          </a:xfrm>
          <a:prstGeom prst="line">
            <a:avLst/>
          </a:prstGeom>
          <a:ln w="9525">
            <a:solidFill>
              <a:srgbClr val="8AADFD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3" name="Straight Connector 692">
            <a:extLst>
              <a:ext uri="{FF2B5EF4-FFF2-40B4-BE49-F238E27FC236}">
                <a16:creationId xmlns:a16="http://schemas.microsoft.com/office/drawing/2014/main" id="{908331D2-8542-E5BB-341C-0F582EC5CFC5}"/>
              </a:ext>
            </a:extLst>
          </p:cNvPr>
          <p:cNvCxnSpPr>
            <a:cxnSpLocks/>
          </p:cNvCxnSpPr>
          <p:nvPr/>
        </p:nvCxnSpPr>
        <p:spPr>
          <a:xfrm flipH="1">
            <a:off x="10286014" y="809946"/>
            <a:ext cx="0" cy="3996000"/>
          </a:xfrm>
          <a:prstGeom prst="line">
            <a:avLst/>
          </a:prstGeom>
          <a:ln w="9525">
            <a:solidFill>
              <a:srgbClr val="8AADFD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5" name="TextBox 694">
            <a:extLst>
              <a:ext uri="{FF2B5EF4-FFF2-40B4-BE49-F238E27FC236}">
                <a16:creationId xmlns:a16="http://schemas.microsoft.com/office/drawing/2014/main" id="{E12795B6-EA5C-F6E2-1C1B-37EAE9331A2F}"/>
              </a:ext>
            </a:extLst>
          </p:cNvPr>
          <p:cNvSpPr txBox="1"/>
          <p:nvPr/>
        </p:nvSpPr>
        <p:spPr>
          <a:xfrm>
            <a:off x="9408845" y="2641943"/>
            <a:ext cx="792000" cy="2160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/>
              <a:t>ESG Metric Definition</a:t>
            </a:r>
          </a:p>
        </p:txBody>
      </p:sp>
      <p:sp>
        <p:nvSpPr>
          <p:cNvPr id="696" name="TextBox 695">
            <a:extLst>
              <a:ext uri="{FF2B5EF4-FFF2-40B4-BE49-F238E27FC236}">
                <a16:creationId xmlns:a16="http://schemas.microsoft.com/office/drawing/2014/main" id="{F59CB02D-865F-3AA4-477D-922BBC3AE29A}"/>
              </a:ext>
            </a:extLst>
          </p:cNvPr>
          <p:cNvSpPr txBox="1"/>
          <p:nvPr/>
        </p:nvSpPr>
        <p:spPr>
          <a:xfrm>
            <a:off x="9408845" y="2862731"/>
            <a:ext cx="792000" cy="2160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/>
              <a:t>ESG Workspace</a:t>
            </a:r>
          </a:p>
        </p:txBody>
      </p:sp>
      <p:sp>
        <p:nvSpPr>
          <p:cNvPr id="697" name="TextBox 696">
            <a:extLst>
              <a:ext uri="{FF2B5EF4-FFF2-40B4-BE49-F238E27FC236}">
                <a16:creationId xmlns:a16="http://schemas.microsoft.com/office/drawing/2014/main" id="{9BB7AC83-FF26-81B5-93D6-2D35B8C8681E}"/>
              </a:ext>
            </a:extLst>
          </p:cNvPr>
          <p:cNvSpPr txBox="1"/>
          <p:nvPr/>
        </p:nvSpPr>
        <p:spPr>
          <a:xfrm>
            <a:off x="9408845" y="2421154"/>
            <a:ext cx="792000" cy="2160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 dirty="0"/>
              <a:t>ESG Mgmt</a:t>
            </a:r>
          </a:p>
        </p:txBody>
      </p:sp>
      <p:sp>
        <p:nvSpPr>
          <p:cNvPr id="698" name="TextBox 697">
            <a:extLst>
              <a:ext uri="{FF2B5EF4-FFF2-40B4-BE49-F238E27FC236}">
                <a16:creationId xmlns:a16="http://schemas.microsoft.com/office/drawing/2014/main" id="{BA11D3AC-EBD5-8E74-CD13-6AE6F3E65B68}"/>
              </a:ext>
            </a:extLst>
          </p:cNvPr>
          <p:cNvSpPr txBox="1"/>
          <p:nvPr/>
        </p:nvSpPr>
        <p:spPr>
          <a:xfrm>
            <a:off x="2189326" y="3888759"/>
            <a:ext cx="792000" cy="2160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tx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 dirty="0">
                <a:solidFill>
                  <a:schemeClr val="bg1"/>
                </a:solidFill>
              </a:rPr>
              <a:t>Constituent Experience</a:t>
            </a:r>
          </a:p>
        </p:txBody>
      </p:sp>
      <p:sp>
        <p:nvSpPr>
          <p:cNvPr id="699" name="TextBox 698">
            <a:extLst>
              <a:ext uri="{FF2B5EF4-FFF2-40B4-BE49-F238E27FC236}">
                <a16:creationId xmlns:a16="http://schemas.microsoft.com/office/drawing/2014/main" id="{D70050B5-ED32-A07A-34BF-E8043C228A92}"/>
              </a:ext>
            </a:extLst>
          </p:cNvPr>
          <p:cNvSpPr txBox="1"/>
          <p:nvPr/>
        </p:nvSpPr>
        <p:spPr>
          <a:xfrm>
            <a:off x="2189326" y="4110221"/>
            <a:ext cx="792000" cy="2160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tx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 dirty="0">
                <a:solidFill>
                  <a:schemeClr val="bg1"/>
                </a:solidFill>
              </a:rPr>
              <a:t>Government agent experience</a:t>
            </a:r>
          </a:p>
        </p:txBody>
      </p:sp>
      <p:sp>
        <p:nvSpPr>
          <p:cNvPr id="701" name="TextBox 700">
            <a:extLst>
              <a:ext uri="{FF2B5EF4-FFF2-40B4-BE49-F238E27FC236}">
                <a16:creationId xmlns:a16="http://schemas.microsoft.com/office/drawing/2014/main" id="{C48ACC2B-E07E-85F3-C932-952690D1D4B5}"/>
              </a:ext>
            </a:extLst>
          </p:cNvPr>
          <p:cNvSpPr txBox="1"/>
          <p:nvPr/>
        </p:nvSpPr>
        <p:spPr>
          <a:xfrm>
            <a:off x="475065" y="2237207"/>
            <a:ext cx="792000" cy="2160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 dirty="0"/>
              <a:t>Task Intelligence</a:t>
            </a:r>
          </a:p>
        </p:txBody>
      </p:sp>
      <p:sp>
        <p:nvSpPr>
          <p:cNvPr id="702" name="TextBox 701">
            <a:extLst>
              <a:ext uri="{FF2B5EF4-FFF2-40B4-BE49-F238E27FC236}">
                <a16:creationId xmlns:a16="http://schemas.microsoft.com/office/drawing/2014/main" id="{7A2C5674-42D2-46E4-C89E-29D0D1EC716D}"/>
              </a:ext>
            </a:extLst>
          </p:cNvPr>
          <p:cNvSpPr txBox="1"/>
          <p:nvPr/>
        </p:nvSpPr>
        <p:spPr>
          <a:xfrm>
            <a:off x="4021802" y="4225095"/>
            <a:ext cx="792000" cy="2160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/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 dirty="0">
                <a:solidFill>
                  <a:schemeClr val="bg1"/>
                </a:solidFill>
              </a:rPr>
              <a:t>Intelligent CMDB </a:t>
            </a:r>
            <a:br>
              <a:rPr lang="en-US" sz="600" dirty="0">
                <a:solidFill>
                  <a:schemeClr val="bg1"/>
                </a:solidFill>
              </a:rPr>
            </a:br>
            <a:r>
              <a:rPr lang="en-US" sz="600" dirty="0">
                <a:solidFill>
                  <a:schemeClr val="bg1"/>
                </a:solidFill>
              </a:rPr>
              <a:t>Search </a:t>
            </a:r>
          </a:p>
        </p:txBody>
      </p:sp>
      <p:sp>
        <p:nvSpPr>
          <p:cNvPr id="709" name="TextBox 708">
            <a:extLst>
              <a:ext uri="{FF2B5EF4-FFF2-40B4-BE49-F238E27FC236}">
                <a16:creationId xmlns:a16="http://schemas.microsoft.com/office/drawing/2014/main" id="{D74081A6-6FF8-5D6F-C41C-04233BB63485}"/>
              </a:ext>
            </a:extLst>
          </p:cNvPr>
          <p:cNvSpPr txBox="1"/>
          <p:nvPr/>
        </p:nvSpPr>
        <p:spPr>
          <a:xfrm>
            <a:off x="3168503" y="2868502"/>
            <a:ext cx="792000" cy="216000"/>
          </a:xfrm>
          <a:prstGeom prst="rect">
            <a:avLst/>
          </a:prstGeom>
          <a:solidFill>
            <a:srgbClr val="034362"/>
          </a:solidFill>
          <a:ln w="6350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 extrusionH="76200" prstMaterial="matte">
            <a:extrusionClr>
              <a:schemeClr val="tx1"/>
            </a:extrusionClr>
            <a:contourClr>
              <a:schemeClr val="bg1">
                <a:lumMod val="50000"/>
              </a:schemeClr>
            </a:contourClr>
          </a:sp3d>
        </p:spPr>
        <p:txBody>
          <a:bodyPr wrap="square" lIns="35991" tIns="0" rIns="0" bIns="0" rtlCol="0" anchor="ctr" anchorCtr="0">
            <a:noAutofit/>
          </a:bodyPr>
          <a:lstStyle>
            <a:defPPr>
              <a:defRPr kern="0"/>
            </a:defPPr>
            <a:lvl1pPr marL="0" marR="0" lvl="0" indent="0" algn="l" defTabSz="456903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600" b="1" i="0" u="none" strike="noStrike" kern="1200" cap="none" spc="0" normalizeH="0" baseline="0">
                <a:ln>
                  <a:noFill/>
                </a:ln>
                <a:solidFill>
                  <a:srgbClr val="036092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defRPr>
            </a:lvl1pPr>
          </a:lstStyle>
          <a:p>
            <a:r>
              <a:rPr lang="en-US" sz="600" b="0">
                <a:solidFill>
                  <a:schemeClr val="bg1"/>
                </a:solidFill>
              </a:rPr>
              <a:t>Digital Portfolio Mgmt</a:t>
            </a:r>
          </a:p>
        </p:txBody>
      </p:sp>
      <p:sp>
        <p:nvSpPr>
          <p:cNvPr id="714" name="TextBox 713">
            <a:extLst>
              <a:ext uri="{FF2B5EF4-FFF2-40B4-BE49-F238E27FC236}">
                <a16:creationId xmlns:a16="http://schemas.microsoft.com/office/drawing/2014/main" id="{456B56FE-D9B2-07F9-B5E0-4E1FB3222470}"/>
              </a:ext>
            </a:extLst>
          </p:cNvPr>
          <p:cNvSpPr txBox="1"/>
          <p:nvPr/>
        </p:nvSpPr>
        <p:spPr>
          <a:xfrm>
            <a:off x="5732913" y="3472056"/>
            <a:ext cx="792000" cy="2160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/>
              <a:t>Roadmap Planning</a:t>
            </a:r>
          </a:p>
        </p:txBody>
      </p:sp>
      <p:sp>
        <p:nvSpPr>
          <p:cNvPr id="715" name="TextBox 714">
            <a:extLst>
              <a:ext uri="{FF2B5EF4-FFF2-40B4-BE49-F238E27FC236}">
                <a16:creationId xmlns:a16="http://schemas.microsoft.com/office/drawing/2014/main" id="{B7E16FFF-921E-14F1-1378-EA4CA2538663}"/>
              </a:ext>
            </a:extLst>
          </p:cNvPr>
          <p:cNvSpPr txBox="1"/>
          <p:nvPr/>
        </p:nvSpPr>
        <p:spPr>
          <a:xfrm>
            <a:off x="5732913" y="4351958"/>
            <a:ext cx="792000" cy="2160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/>
              <a:t>Timecards</a:t>
            </a:r>
          </a:p>
        </p:txBody>
      </p:sp>
      <p:sp>
        <p:nvSpPr>
          <p:cNvPr id="717" name="TextBox 716">
            <a:extLst>
              <a:ext uri="{FF2B5EF4-FFF2-40B4-BE49-F238E27FC236}">
                <a16:creationId xmlns:a16="http://schemas.microsoft.com/office/drawing/2014/main" id="{33C63609-1595-E43B-D6D2-0625F6B81891}"/>
              </a:ext>
            </a:extLst>
          </p:cNvPr>
          <p:cNvSpPr txBox="1"/>
          <p:nvPr/>
        </p:nvSpPr>
        <p:spPr>
          <a:xfrm>
            <a:off x="4871184" y="1781186"/>
            <a:ext cx="792000" cy="216000"/>
          </a:xfrm>
          <a:prstGeom prst="rect">
            <a:avLst/>
          </a:prstGeom>
          <a:solidFill>
            <a:srgbClr val="054260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 dirty="0"/>
              <a:t>SaaS License Mgmt</a:t>
            </a:r>
          </a:p>
        </p:txBody>
      </p:sp>
      <p:sp>
        <p:nvSpPr>
          <p:cNvPr id="718" name="TextBox 717">
            <a:extLst>
              <a:ext uri="{FF2B5EF4-FFF2-40B4-BE49-F238E27FC236}">
                <a16:creationId xmlns:a16="http://schemas.microsoft.com/office/drawing/2014/main" id="{DE9403DD-E5EB-0E31-984B-2F85BA6CB21F}"/>
              </a:ext>
            </a:extLst>
          </p:cNvPr>
          <p:cNvSpPr txBox="1"/>
          <p:nvPr/>
        </p:nvSpPr>
        <p:spPr>
          <a:xfrm>
            <a:off x="9403920" y="3604287"/>
            <a:ext cx="792000" cy="2160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 dirty="0"/>
              <a:t>Supplier </a:t>
            </a:r>
            <a:br>
              <a:rPr lang="en-US" sz="600" dirty="0"/>
            </a:br>
            <a:r>
              <a:rPr lang="en-US" sz="600" dirty="0"/>
              <a:t>onboarding</a:t>
            </a:r>
          </a:p>
        </p:txBody>
      </p:sp>
      <p:sp>
        <p:nvSpPr>
          <p:cNvPr id="719" name="TextBox 718">
            <a:extLst>
              <a:ext uri="{FF2B5EF4-FFF2-40B4-BE49-F238E27FC236}">
                <a16:creationId xmlns:a16="http://schemas.microsoft.com/office/drawing/2014/main" id="{F08BAD4B-ABC7-850D-83A2-9A5219A352B5}"/>
              </a:ext>
            </a:extLst>
          </p:cNvPr>
          <p:cNvSpPr txBox="1"/>
          <p:nvPr/>
        </p:nvSpPr>
        <p:spPr>
          <a:xfrm>
            <a:off x="9405269" y="3824616"/>
            <a:ext cx="792000" cy="2160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 dirty="0"/>
              <a:t>Supplier collaboration portal</a:t>
            </a:r>
          </a:p>
        </p:txBody>
      </p:sp>
      <p:sp>
        <p:nvSpPr>
          <p:cNvPr id="720" name="TextBox 719">
            <a:extLst>
              <a:ext uri="{FF2B5EF4-FFF2-40B4-BE49-F238E27FC236}">
                <a16:creationId xmlns:a16="http://schemas.microsoft.com/office/drawing/2014/main" id="{3643D453-17E2-1533-08C4-5843D1956594}"/>
              </a:ext>
            </a:extLst>
          </p:cNvPr>
          <p:cNvSpPr txBox="1"/>
          <p:nvPr/>
        </p:nvSpPr>
        <p:spPr>
          <a:xfrm>
            <a:off x="9403920" y="4044945"/>
            <a:ext cx="792000" cy="2160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 dirty="0"/>
              <a:t>Supplier </a:t>
            </a:r>
            <a:br>
              <a:rPr lang="en-US" sz="600" dirty="0"/>
            </a:br>
            <a:r>
              <a:rPr lang="en-US" sz="600" dirty="0"/>
              <a:t>intelligence</a:t>
            </a:r>
          </a:p>
        </p:txBody>
      </p:sp>
      <p:sp>
        <p:nvSpPr>
          <p:cNvPr id="797" name="TextBox 796">
            <a:extLst>
              <a:ext uri="{FF2B5EF4-FFF2-40B4-BE49-F238E27FC236}">
                <a16:creationId xmlns:a16="http://schemas.microsoft.com/office/drawing/2014/main" id="{E495D545-4831-9B9D-868A-6D05310DFE9F}"/>
              </a:ext>
            </a:extLst>
          </p:cNvPr>
          <p:cNvSpPr txBox="1"/>
          <p:nvPr/>
        </p:nvSpPr>
        <p:spPr>
          <a:xfrm>
            <a:off x="4871184" y="4523326"/>
            <a:ext cx="792000" cy="2196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 dirty="0"/>
              <a:t>Data Loss Prevent. Inc. Response </a:t>
            </a:r>
          </a:p>
        </p:txBody>
      </p:sp>
      <p:sp>
        <p:nvSpPr>
          <p:cNvPr id="798" name="TextBox 797">
            <a:extLst>
              <a:ext uri="{FF2B5EF4-FFF2-40B4-BE49-F238E27FC236}">
                <a16:creationId xmlns:a16="http://schemas.microsoft.com/office/drawing/2014/main" id="{B54DBB30-CC21-2BAA-159E-E163EA8F89E1}"/>
              </a:ext>
            </a:extLst>
          </p:cNvPr>
          <p:cNvSpPr txBox="1"/>
          <p:nvPr/>
        </p:nvSpPr>
        <p:spPr>
          <a:xfrm>
            <a:off x="4871184" y="4298794"/>
            <a:ext cx="792000" cy="2196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/>
              <a:t>VR Patch Orchestration</a:t>
            </a:r>
          </a:p>
        </p:txBody>
      </p:sp>
      <p:sp>
        <p:nvSpPr>
          <p:cNvPr id="799" name="TextBox 798">
            <a:extLst>
              <a:ext uri="{FF2B5EF4-FFF2-40B4-BE49-F238E27FC236}">
                <a16:creationId xmlns:a16="http://schemas.microsoft.com/office/drawing/2014/main" id="{396C853C-A0ED-40E2-9E3C-86DA20B0FF37}"/>
              </a:ext>
            </a:extLst>
          </p:cNvPr>
          <p:cNvSpPr txBox="1"/>
          <p:nvPr/>
        </p:nvSpPr>
        <p:spPr>
          <a:xfrm>
            <a:off x="4021802" y="1559991"/>
            <a:ext cx="792000" cy="2160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/>
              <a:t>Service Mapping</a:t>
            </a:r>
          </a:p>
        </p:txBody>
      </p:sp>
      <p:sp>
        <p:nvSpPr>
          <p:cNvPr id="800" name="TextBox 799">
            <a:extLst>
              <a:ext uri="{FF2B5EF4-FFF2-40B4-BE49-F238E27FC236}">
                <a16:creationId xmlns:a16="http://schemas.microsoft.com/office/drawing/2014/main" id="{ADDB5FBE-9F4F-7011-E2CC-CF479FC8E6A0}"/>
              </a:ext>
            </a:extLst>
          </p:cNvPr>
          <p:cNvSpPr txBox="1"/>
          <p:nvPr/>
        </p:nvSpPr>
        <p:spPr>
          <a:xfrm>
            <a:off x="4021802" y="4003003"/>
            <a:ext cx="792000" cy="2160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tx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 dirty="0">
                <a:solidFill>
                  <a:schemeClr val="bg1"/>
                </a:solidFill>
              </a:rPr>
              <a:t>ITOM Governance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3CE88081-4760-B0FA-FFC4-3D320B3AC545}"/>
              </a:ext>
            </a:extLst>
          </p:cNvPr>
          <p:cNvSpPr/>
          <p:nvPr/>
        </p:nvSpPr>
        <p:spPr>
          <a:xfrm>
            <a:off x="4891495" y="1087730"/>
            <a:ext cx="935756" cy="237538"/>
          </a:xfrm>
          <a:prstGeom prst="roundRect">
            <a:avLst>
              <a:gd name="adj" fmla="val 0"/>
            </a:avLst>
          </a:prstGeom>
          <a:noFill/>
          <a:ln w="6350">
            <a:noFill/>
          </a:ln>
          <a:effectLst/>
        </p:spPr>
        <p:style>
          <a:lnRef idx="0">
            <a:scrgbClr r="0" g="0" b="0"/>
          </a:lnRef>
          <a:fillRef idx="3">
            <a:scrgbClr r="0" g="0" b="0"/>
          </a:fillRef>
          <a:effectRef idx="3">
            <a:scrgbClr r="0" g="0" b="0"/>
          </a:effectRef>
          <a:fontRef idx="minor">
            <a:schemeClr val="lt1"/>
          </a:fontRef>
        </p:style>
        <p:txBody>
          <a:bodyPr lIns="0" tIns="0" rIns="0" bIns="0" anchor="t"/>
          <a:lstStyle/>
          <a:p>
            <a:pPr marL="0" marR="0" lvl="0" indent="0" algn="l" defTabSz="4567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T" sz="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IT</a:t>
            </a:r>
            <a:r>
              <a:rPr lang="en-IT" sz="700" b="1">
                <a:solidFill>
                  <a:schemeClr val="bg1"/>
                </a:solidFill>
                <a:latin typeface="Century Gothic" panose="020F0302020204030204"/>
              </a:rPr>
              <a:t> </a:t>
            </a:r>
            <a:r>
              <a:rPr kumimoji="0" lang="en-IT" sz="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Asset </a:t>
            </a:r>
            <a:br>
              <a:rPr kumimoji="0" lang="en-IT" sz="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</a:br>
            <a:r>
              <a:rPr kumimoji="0" lang="en-IT" sz="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Mgmt</a:t>
            </a:r>
          </a:p>
        </p:txBody>
      </p:sp>
      <p:sp>
        <p:nvSpPr>
          <p:cNvPr id="299" name="Rounded Rectangle 298">
            <a:extLst>
              <a:ext uri="{FF2B5EF4-FFF2-40B4-BE49-F238E27FC236}">
                <a16:creationId xmlns:a16="http://schemas.microsoft.com/office/drawing/2014/main" id="{A45C9238-AC6B-8161-A50F-3879EA44D321}"/>
              </a:ext>
            </a:extLst>
          </p:cNvPr>
          <p:cNvSpPr/>
          <p:nvPr/>
        </p:nvSpPr>
        <p:spPr>
          <a:xfrm>
            <a:off x="486083" y="1087730"/>
            <a:ext cx="924082" cy="237538"/>
          </a:xfrm>
          <a:prstGeom prst="roundRect">
            <a:avLst>
              <a:gd name="adj" fmla="val 0"/>
            </a:avLst>
          </a:prstGeom>
          <a:noFill/>
          <a:ln w="6350">
            <a:noFill/>
          </a:ln>
          <a:effectLst/>
        </p:spPr>
        <p:style>
          <a:lnRef idx="0">
            <a:scrgbClr r="0" g="0" b="0"/>
          </a:lnRef>
          <a:fillRef idx="3">
            <a:scrgbClr r="0" g="0" b="0"/>
          </a:fillRef>
          <a:effectRef idx="3">
            <a:scrgbClr r="0" g="0" b="0"/>
          </a:effectRef>
          <a:fontRef idx="minor">
            <a:schemeClr val="lt1"/>
          </a:fontRef>
        </p:style>
        <p:txBody>
          <a:bodyPr lIns="0" tIns="0" rIns="0" bIns="0" anchor="t"/>
          <a:lstStyle/>
          <a:p>
            <a:pPr marL="0" marR="0" lvl="0" indent="0" algn="l" defTabSz="4567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T" sz="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Customer Service Mgmt</a:t>
            </a:r>
          </a:p>
        </p:txBody>
      </p:sp>
      <p:sp>
        <p:nvSpPr>
          <p:cNvPr id="300" name="TextBox 299">
            <a:extLst>
              <a:ext uri="{FF2B5EF4-FFF2-40B4-BE49-F238E27FC236}">
                <a16:creationId xmlns:a16="http://schemas.microsoft.com/office/drawing/2014/main" id="{79A769B8-8CAE-9DFF-53E3-E28931793E0A}"/>
              </a:ext>
            </a:extLst>
          </p:cNvPr>
          <p:cNvSpPr txBox="1"/>
          <p:nvPr/>
        </p:nvSpPr>
        <p:spPr>
          <a:xfrm>
            <a:off x="9397319" y="1559684"/>
            <a:ext cx="792000" cy="2160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/>
              <a:t>Enterprise Asset Lifecycle Mgmt</a:t>
            </a:r>
          </a:p>
        </p:txBody>
      </p:sp>
      <p:sp>
        <p:nvSpPr>
          <p:cNvPr id="301" name="TextBox 300">
            <a:extLst>
              <a:ext uri="{FF2B5EF4-FFF2-40B4-BE49-F238E27FC236}">
                <a16:creationId xmlns:a16="http://schemas.microsoft.com/office/drawing/2014/main" id="{5EBBAAF3-D776-A08C-5089-80BB9E37C109}"/>
              </a:ext>
            </a:extLst>
          </p:cNvPr>
          <p:cNvSpPr txBox="1"/>
          <p:nvPr/>
        </p:nvSpPr>
        <p:spPr>
          <a:xfrm>
            <a:off x="10395827" y="1561272"/>
            <a:ext cx="792000" cy="2160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/>
              <a:t>App Template</a:t>
            </a:r>
          </a:p>
        </p:txBody>
      </p:sp>
      <p:sp>
        <p:nvSpPr>
          <p:cNvPr id="427" name="TextBox 426">
            <a:extLst>
              <a:ext uri="{FF2B5EF4-FFF2-40B4-BE49-F238E27FC236}">
                <a16:creationId xmlns:a16="http://schemas.microsoft.com/office/drawing/2014/main" id="{247EDC4F-6070-12D5-4AA0-396A000873D4}"/>
              </a:ext>
            </a:extLst>
          </p:cNvPr>
          <p:cNvSpPr txBox="1"/>
          <p:nvPr/>
        </p:nvSpPr>
        <p:spPr>
          <a:xfrm>
            <a:off x="472370" y="4482925"/>
            <a:ext cx="792000" cy="2160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/>
              <a:t>Order Mgmt</a:t>
            </a:r>
          </a:p>
        </p:txBody>
      </p:sp>
      <p:sp>
        <p:nvSpPr>
          <p:cNvPr id="442" name="TextBox 441">
            <a:extLst>
              <a:ext uri="{FF2B5EF4-FFF2-40B4-BE49-F238E27FC236}">
                <a16:creationId xmlns:a16="http://schemas.microsoft.com/office/drawing/2014/main" id="{454A4A0F-7AE2-AA0A-C98B-7D98D8F3D121}"/>
              </a:ext>
            </a:extLst>
          </p:cNvPr>
          <p:cNvSpPr txBox="1"/>
          <p:nvPr/>
        </p:nvSpPr>
        <p:spPr>
          <a:xfrm>
            <a:off x="4021802" y="1782083"/>
            <a:ext cx="792000" cy="2160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/>
              <a:t>Service Graph Connectors</a:t>
            </a:r>
          </a:p>
        </p:txBody>
      </p:sp>
      <p:sp>
        <p:nvSpPr>
          <p:cNvPr id="443" name="TextBox 442">
            <a:extLst>
              <a:ext uri="{FF2B5EF4-FFF2-40B4-BE49-F238E27FC236}">
                <a16:creationId xmlns:a16="http://schemas.microsoft.com/office/drawing/2014/main" id="{4EAF4A3A-379A-17A3-35FA-98A96A768AB0}"/>
              </a:ext>
            </a:extLst>
          </p:cNvPr>
          <p:cNvSpPr txBox="1"/>
          <p:nvPr/>
        </p:nvSpPr>
        <p:spPr>
          <a:xfrm>
            <a:off x="4021802" y="2004175"/>
            <a:ext cx="792000" cy="2160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/>
              <a:t>Firewall Audit</a:t>
            </a:r>
          </a:p>
        </p:txBody>
      </p:sp>
      <p:sp>
        <p:nvSpPr>
          <p:cNvPr id="444" name="TextBox 443">
            <a:extLst>
              <a:ext uri="{FF2B5EF4-FFF2-40B4-BE49-F238E27FC236}">
                <a16:creationId xmlns:a16="http://schemas.microsoft.com/office/drawing/2014/main" id="{FC36A875-4F8D-73F3-3E4F-4C3D80977A97}"/>
              </a:ext>
            </a:extLst>
          </p:cNvPr>
          <p:cNvSpPr txBox="1"/>
          <p:nvPr/>
        </p:nvSpPr>
        <p:spPr>
          <a:xfrm>
            <a:off x="4021802" y="2226267"/>
            <a:ext cx="792000" cy="2160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/>
              <a:t>Certificate Mgmt</a:t>
            </a:r>
          </a:p>
        </p:txBody>
      </p:sp>
      <p:sp>
        <p:nvSpPr>
          <p:cNvPr id="450" name="TextBox 449">
            <a:extLst>
              <a:ext uri="{FF2B5EF4-FFF2-40B4-BE49-F238E27FC236}">
                <a16:creationId xmlns:a16="http://schemas.microsoft.com/office/drawing/2014/main" id="{61FD6768-B9A4-1802-AD37-173A0B340BE0}"/>
              </a:ext>
            </a:extLst>
          </p:cNvPr>
          <p:cNvSpPr txBox="1"/>
          <p:nvPr/>
        </p:nvSpPr>
        <p:spPr>
          <a:xfrm>
            <a:off x="4021802" y="2448359"/>
            <a:ext cx="792000" cy="2160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/>
              <a:t>Tag Governance</a:t>
            </a:r>
          </a:p>
        </p:txBody>
      </p:sp>
      <p:sp>
        <p:nvSpPr>
          <p:cNvPr id="596" name="TextBox 595">
            <a:extLst>
              <a:ext uri="{FF2B5EF4-FFF2-40B4-BE49-F238E27FC236}">
                <a16:creationId xmlns:a16="http://schemas.microsoft.com/office/drawing/2014/main" id="{F2623D5C-9CF7-031E-D175-CB959BE57298}"/>
              </a:ext>
            </a:extLst>
          </p:cNvPr>
          <p:cNvSpPr txBox="1"/>
          <p:nvPr/>
        </p:nvSpPr>
        <p:spPr>
          <a:xfrm>
            <a:off x="4871184" y="1559679"/>
            <a:ext cx="792000" cy="216000"/>
          </a:xfrm>
          <a:prstGeom prst="rect">
            <a:avLst/>
          </a:prstGeom>
          <a:solidFill>
            <a:srgbClr val="054260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/>
              <a:t>Content Library &amp; Service</a:t>
            </a:r>
          </a:p>
        </p:txBody>
      </p:sp>
      <p:sp>
        <p:nvSpPr>
          <p:cNvPr id="597" name="TextBox 596">
            <a:extLst>
              <a:ext uri="{FF2B5EF4-FFF2-40B4-BE49-F238E27FC236}">
                <a16:creationId xmlns:a16="http://schemas.microsoft.com/office/drawing/2014/main" id="{45674DDF-4AB4-ED1E-08F2-57F9547E6C91}"/>
              </a:ext>
            </a:extLst>
          </p:cNvPr>
          <p:cNvSpPr txBox="1"/>
          <p:nvPr/>
        </p:nvSpPr>
        <p:spPr>
          <a:xfrm>
            <a:off x="4871184" y="2888721"/>
            <a:ext cx="792000" cy="216000"/>
          </a:xfrm>
          <a:prstGeom prst="rect">
            <a:avLst/>
          </a:prstGeom>
          <a:solidFill>
            <a:srgbClr val="054260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/>
              <a:t>Hardware Asset Lifecycle Mgmt</a:t>
            </a:r>
          </a:p>
        </p:txBody>
      </p:sp>
      <p:sp>
        <p:nvSpPr>
          <p:cNvPr id="598" name="TextBox 597">
            <a:extLst>
              <a:ext uri="{FF2B5EF4-FFF2-40B4-BE49-F238E27FC236}">
                <a16:creationId xmlns:a16="http://schemas.microsoft.com/office/drawing/2014/main" id="{4DD30220-AF8F-E7B1-FD0B-9E6AB1F88687}"/>
              </a:ext>
            </a:extLst>
          </p:cNvPr>
          <p:cNvSpPr txBox="1"/>
          <p:nvPr/>
        </p:nvSpPr>
        <p:spPr>
          <a:xfrm>
            <a:off x="4871184" y="3110228"/>
            <a:ext cx="792000" cy="216000"/>
          </a:xfrm>
          <a:prstGeom prst="rect">
            <a:avLst/>
          </a:prstGeom>
          <a:solidFill>
            <a:srgbClr val="054260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/>
              <a:t>Hardware Asset Reservation</a:t>
            </a:r>
          </a:p>
        </p:txBody>
      </p:sp>
      <p:sp>
        <p:nvSpPr>
          <p:cNvPr id="599" name="TextBox 598">
            <a:extLst>
              <a:ext uri="{FF2B5EF4-FFF2-40B4-BE49-F238E27FC236}">
                <a16:creationId xmlns:a16="http://schemas.microsoft.com/office/drawing/2014/main" id="{E43B7CAD-E37A-2DCE-31C7-A28E51E47FDC}"/>
              </a:ext>
            </a:extLst>
          </p:cNvPr>
          <p:cNvSpPr txBox="1"/>
          <p:nvPr/>
        </p:nvSpPr>
        <p:spPr>
          <a:xfrm>
            <a:off x="4871184" y="3331731"/>
            <a:ext cx="792000" cy="216000"/>
          </a:xfrm>
          <a:prstGeom prst="rect">
            <a:avLst/>
          </a:prstGeom>
          <a:solidFill>
            <a:srgbClr val="054260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/>
              <a:t>Hardware Content Library</a:t>
            </a:r>
          </a:p>
        </p:txBody>
      </p:sp>
      <p:sp>
        <p:nvSpPr>
          <p:cNvPr id="600" name="TextBox 599">
            <a:extLst>
              <a:ext uri="{FF2B5EF4-FFF2-40B4-BE49-F238E27FC236}">
                <a16:creationId xmlns:a16="http://schemas.microsoft.com/office/drawing/2014/main" id="{218EDA77-0CF6-1D1C-9960-1A9963C14AEC}"/>
              </a:ext>
            </a:extLst>
          </p:cNvPr>
          <p:cNvSpPr txBox="1"/>
          <p:nvPr/>
        </p:nvSpPr>
        <p:spPr>
          <a:xfrm>
            <a:off x="9397319" y="1781755"/>
            <a:ext cx="792000" cy="2160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/>
              <a:t>Enterprise Asset Inventory Mgmt</a:t>
            </a:r>
          </a:p>
        </p:txBody>
      </p:sp>
      <p:sp>
        <p:nvSpPr>
          <p:cNvPr id="601" name="TextBox 600">
            <a:extLst>
              <a:ext uri="{FF2B5EF4-FFF2-40B4-BE49-F238E27FC236}">
                <a16:creationId xmlns:a16="http://schemas.microsoft.com/office/drawing/2014/main" id="{08E0EB33-4232-E217-D17C-A9F27304B714}"/>
              </a:ext>
            </a:extLst>
          </p:cNvPr>
          <p:cNvSpPr txBox="1"/>
          <p:nvPr/>
        </p:nvSpPr>
        <p:spPr>
          <a:xfrm>
            <a:off x="9397319" y="2003826"/>
            <a:ext cx="792000" cy="2160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/>
              <a:t>Enterprise Asset Refresh Planning</a:t>
            </a:r>
          </a:p>
        </p:txBody>
      </p:sp>
      <p:sp>
        <p:nvSpPr>
          <p:cNvPr id="306" name="TextBox 305">
            <a:extLst>
              <a:ext uri="{FF2B5EF4-FFF2-40B4-BE49-F238E27FC236}">
                <a16:creationId xmlns:a16="http://schemas.microsoft.com/office/drawing/2014/main" id="{8343C0CC-D0D7-58B8-8AF9-D648DB7C8B43}"/>
              </a:ext>
            </a:extLst>
          </p:cNvPr>
          <p:cNvSpPr txBox="1"/>
          <p:nvPr/>
        </p:nvSpPr>
        <p:spPr>
          <a:xfrm>
            <a:off x="4021802" y="3114635"/>
            <a:ext cx="792000" cy="2160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/>
              <a:t>Metric Intelligence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05AEFF05-5C6C-79B7-5140-482AE04E3CEB}"/>
              </a:ext>
            </a:extLst>
          </p:cNvPr>
          <p:cNvSpPr/>
          <p:nvPr/>
        </p:nvSpPr>
        <p:spPr>
          <a:xfrm>
            <a:off x="9418177" y="1089745"/>
            <a:ext cx="792000" cy="237538"/>
          </a:xfrm>
          <a:prstGeom prst="roundRect">
            <a:avLst>
              <a:gd name="adj" fmla="val 0"/>
            </a:avLst>
          </a:prstGeom>
          <a:noFill/>
          <a:ln w="6350">
            <a:noFill/>
          </a:ln>
          <a:effectLst/>
        </p:spPr>
        <p:style>
          <a:lnRef idx="0">
            <a:scrgbClr r="0" g="0" b="0"/>
          </a:lnRef>
          <a:fillRef idx="3">
            <a:scrgbClr r="0" g="0" b="0"/>
          </a:fillRef>
          <a:effectRef idx="3">
            <a:scrgbClr r="0" g="0" b="0"/>
          </a:effectRef>
          <a:fontRef idx="minor">
            <a:schemeClr val="lt1"/>
          </a:fontRef>
        </p:style>
        <p:txBody>
          <a:bodyPr lIns="0" tIns="0" rIns="0" bIns="0" anchor="t"/>
          <a:lstStyle/>
          <a:p>
            <a:pPr marL="0" marR="0" lvl="0" indent="0" algn="l" defTabSz="4567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T" sz="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Enterprise Asset</a:t>
            </a:r>
            <a:br>
              <a:rPr kumimoji="0" lang="en-IT" sz="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</a:br>
            <a:r>
              <a:rPr kumimoji="0" lang="en-IT" sz="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Mgmt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594DC993-73B0-6D1B-EEF4-390244D88977}"/>
              </a:ext>
            </a:extLst>
          </p:cNvPr>
          <p:cNvSpPr/>
          <p:nvPr/>
        </p:nvSpPr>
        <p:spPr>
          <a:xfrm>
            <a:off x="10408861" y="2541369"/>
            <a:ext cx="684000" cy="237538"/>
          </a:xfrm>
          <a:prstGeom prst="roundRect">
            <a:avLst>
              <a:gd name="adj" fmla="val 0"/>
            </a:avLst>
          </a:prstGeom>
          <a:noFill/>
          <a:ln w="6350">
            <a:noFill/>
          </a:ln>
          <a:effectLst/>
        </p:spPr>
        <p:style>
          <a:lnRef idx="0">
            <a:scrgbClr r="0" g="0" b="0"/>
          </a:lnRef>
          <a:fillRef idx="3">
            <a:scrgbClr r="0" g="0" b="0"/>
          </a:fillRef>
          <a:effectRef idx="3">
            <a:scrgbClr r="0" g="0" b="0"/>
          </a:effectRef>
          <a:fontRef idx="minor">
            <a:schemeClr val="lt1"/>
          </a:fontRef>
        </p:style>
        <p:txBody>
          <a:bodyPr lIns="0" tIns="0" rIns="0" bIns="0" anchor="t"/>
          <a:lstStyle/>
          <a:p>
            <a:pPr marL="0" marR="0" lvl="0" indent="0" algn="l" defTabSz="4567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T" sz="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Vault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D99958E-98B4-0C02-4C90-48F3E3196054}"/>
              </a:ext>
            </a:extLst>
          </p:cNvPr>
          <p:cNvSpPr txBox="1"/>
          <p:nvPr/>
        </p:nvSpPr>
        <p:spPr>
          <a:xfrm>
            <a:off x="10391627" y="2691548"/>
            <a:ext cx="792000" cy="2160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 dirty="0"/>
              <a:t>Platform Encryption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9931108-8081-9F5F-9E37-E7C301AC2785}"/>
              </a:ext>
            </a:extLst>
          </p:cNvPr>
          <p:cNvSpPr txBox="1"/>
          <p:nvPr/>
        </p:nvSpPr>
        <p:spPr>
          <a:xfrm>
            <a:off x="8548571" y="4105821"/>
            <a:ext cx="792000" cy="2160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 dirty="0" err="1"/>
              <a:t>ShoppingHub</a:t>
            </a:r>
            <a:endParaRPr lang="en-US" sz="600" dirty="0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3AC564E3-6AEB-8E81-6464-112D539A1CB5}"/>
              </a:ext>
            </a:extLst>
          </p:cNvPr>
          <p:cNvSpPr/>
          <p:nvPr/>
        </p:nvSpPr>
        <p:spPr>
          <a:xfrm>
            <a:off x="8559204" y="3351875"/>
            <a:ext cx="792000" cy="237538"/>
          </a:xfrm>
          <a:prstGeom prst="roundRect">
            <a:avLst>
              <a:gd name="adj" fmla="val 0"/>
            </a:avLst>
          </a:prstGeom>
          <a:noFill/>
          <a:ln w="6350">
            <a:noFill/>
          </a:ln>
          <a:effectLst/>
        </p:spPr>
        <p:style>
          <a:lnRef idx="0">
            <a:scrgbClr r="0" g="0" b="0"/>
          </a:lnRef>
          <a:fillRef idx="3">
            <a:scrgbClr r="0" g="0" b="0"/>
          </a:fillRef>
          <a:effectRef idx="3">
            <a:scrgbClr r="0" g="0" b="0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l" defTabSz="4567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Sourcing &amp; Procurement Operations</a:t>
            </a:r>
            <a:endParaRPr kumimoji="0" lang="en-IT" sz="7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15" name="TextBox 14">
            <a:hlinkClick r:id="" action="ppaction://noaction"/>
            <a:extLst>
              <a:ext uri="{FF2B5EF4-FFF2-40B4-BE49-F238E27FC236}">
                <a16:creationId xmlns:a16="http://schemas.microsoft.com/office/drawing/2014/main" id="{1EA47496-C98D-ED15-9B45-0C04E8777B61}"/>
              </a:ext>
            </a:extLst>
          </p:cNvPr>
          <p:cNvSpPr txBox="1"/>
          <p:nvPr/>
        </p:nvSpPr>
        <p:spPr>
          <a:xfrm>
            <a:off x="10391627" y="2909613"/>
            <a:ext cx="796200" cy="195038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 dirty="0"/>
              <a:t>Cloud Encryption</a:t>
            </a:r>
          </a:p>
        </p:txBody>
      </p:sp>
      <p:sp>
        <p:nvSpPr>
          <p:cNvPr id="20" name="TextBox 19">
            <a:hlinkClick r:id="" action="ppaction://noaction"/>
            <a:extLst>
              <a:ext uri="{FF2B5EF4-FFF2-40B4-BE49-F238E27FC236}">
                <a16:creationId xmlns:a16="http://schemas.microsoft.com/office/drawing/2014/main" id="{C629A222-F302-CB05-58D6-46C56AAFA20D}"/>
              </a:ext>
            </a:extLst>
          </p:cNvPr>
          <p:cNvSpPr txBox="1"/>
          <p:nvPr/>
        </p:nvSpPr>
        <p:spPr>
          <a:xfrm>
            <a:off x="10391627" y="3106716"/>
            <a:ext cx="796200" cy="195038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 dirty="0"/>
              <a:t>Zero Trust Access</a:t>
            </a:r>
          </a:p>
        </p:txBody>
      </p:sp>
      <p:sp>
        <p:nvSpPr>
          <p:cNvPr id="22" name="Rounded Rectangle 512">
            <a:extLst>
              <a:ext uri="{FF2B5EF4-FFF2-40B4-BE49-F238E27FC236}">
                <a16:creationId xmlns:a16="http://schemas.microsoft.com/office/drawing/2014/main" id="{E39D89D4-8BF2-F42E-0B10-5AD44D6AEDE7}"/>
              </a:ext>
            </a:extLst>
          </p:cNvPr>
          <p:cNvSpPr/>
          <p:nvPr/>
        </p:nvSpPr>
        <p:spPr>
          <a:xfrm>
            <a:off x="3196604" y="3650426"/>
            <a:ext cx="756000" cy="214486"/>
          </a:xfrm>
          <a:prstGeom prst="roundRect">
            <a:avLst>
              <a:gd name="adj" fmla="val 0"/>
            </a:avLst>
          </a:prstGeom>
          <a:noFill/>
          <a:ln w="6350">
            <a:noFill/>
          </a:ln>
          <a:effectLst/>
        </p:spPr>
        <p:style>
          <a:lnRef idx="0">
            <a:scrgbClr r="0" g="0" b="0"/>
          </a:lnRef>
          <a:fillRef idx="3">
            <a:scrgbClr r="0" g="0" b="0"/>
          </a:fillRef>
          <a:effectRef idx="3">
            <a:scrgbClr r="0" g="0" b="0"/>
          </a:effectRef>
          <a:fontRef idx="minor">
            <a:schemeClr val="lt1"/>
          </a:fontRef>
        </p:style>
        <p:txBody>
          <a:bodyPr lIns="0" tIns="0" rIns="0" bIns="0" anchor="t"/>
          <a:lstStyle/>
          <a:p>
            <a:pPr marL="0" marR="0" lvl="0" indent="0" algn="l" defTabSz="4567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1" dirty="0">
                <a:solidFill>
                  <a:schemeClr val="bg1"/>
                </a:solidFill>
                <a:latin typeface="Century Gothic" panose="020F0302020204030204"/>
              </a:rPr>
              <a:t>Operational Technology</a:t>
            </a:r>
            <a:endParaRPr kumimoji="0" lang="en-IT" sz="7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6" name="Rounded Rectangle 5">
            <a:hlinkClick r:id="" action="ppaction://noaction"/>
            <a:extLst>
              <a:ext uri="{FF2B5EF4-FFF2-40B4-BE49-F238E27FC236}">
                <a16:creationId xmlns:a16="http://schemas.microsoft.com/office/drawing/2014/main" id="{86493FEB-A1F0-FF48-7EFE-7474F9F4419C}"/>
              </a:ext>
            </a:extLst>
          </p:cNvPr>
          <p:cNvSpPr/>
          <p:nvPr/>
        </p:nvSpPr>
        <p:spPr>
          <a:xfrm>
            <a:off x="5737286" y="2118315"/>
            <a:ext cx="935756" cy="237538"/>
          </a:xfrm>
          <a:prstGeom prst="roundRect">
            <a:avLst>
              <a:gd name="adj" fmla="val 0"/>
            </a:avLst>
          </a:prstGeom>
          <a:noFill/>
          <a:ln w="6350">
            <a:noFill/>
          </a:ln>
          <a:effectLst/>
        </p:spPr>
        <p:style>
          <a:lnRef idx="0">
            <a:scrgbClr r="0" g="0" b="0"/>
          </a:lnRef>
          <a:fillRef idx="3">
            <a:scrgbClr r="0" g="0" b="0"/>
          </a:fillRef>
          <a:effectRef idx="3">
            <a:scrgbClr r="0" g="0" b="0"/>
          </a:effectRef>
          <a:fontRef idx="minor">
            <a:schemeClr val="lt1"/>
          </a:fontRef>
        </p:style>
        <p:txBody>
          <a:bodyPr lIns="0" tIns="0" rIns="0" bIns="0" anchor="t"/>
          <a:lstStyle/>
          <a:p>
            <a:pPr marL="0" marR="0" lvl="0" indent="0" algn="l" defTabSz="4567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T" sz="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Strategic Portfolio Mgmt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B5CF3F01-5368-0B2A-7E97-68B845093954}"/>
              </a:ext>
            </a:extLst>
          </p:cNvPr>
          <p:cNvSpPr/>
          <p:nvPr/>
        </p:nvSpPr>
        <p:spPr>
          <a:xfrm>
            <a:off x="11267704" y="2994034"/>
            <a:ext cx="780166" cy="281115"/>
          </a:xfrm>
          <a:prstGeom prst="roundRect">
            <a:avLst>
              <a:gd name="adj" fmla="val 0"/>
            </a:avLst>
          </a:prstGeom>
          <a:noFill/>
          <a:ln w="6350">
            <a:noFill/>
          </a:ln>
          <a:effectLst/>
        </p:spPr>
        <p:style>
          <a:lnRef idx="0">
            <a:scrgbClr r="0" g="0" b="0"/>
          </a:lnRef>
          <a:fillRef idx="3">
            <a:scrgbClr r="0" g="0" b="0"/>
          </a:fillRef>
          <a:effectRef idx="3">
            <a:scrgbClr r="0" g="0" b="0"/>
          </a:effectRef>
          <a:fontRef idx="minor">
            <a:schemeClr val="lt1"/>
          </a:fontRef>
        </p:style>
        <p:txBody>
          <a:bodyPr lIns="0" tIns="0" rIns="0" bIns="0" anchor="t"/>
          <a:lstStyle/>
          <a:p>
            <a:pPr marL="0" marR="0" lvl="0" indent="0" algn="l" defTabSz="4567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T" sz="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Clean Core with App Engine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517498C-6E3A-82F5-BB87-5CD4CFE913F5}"/>
              </a:ext>
            </a:extLst>
          </p:cNvPr>
          <p:cNvSpPr txBox="1"/>
          <p:nvPr/>
        </p:nvSpPr>
        <p:spPr>
          <a:xfrm>
            <a:off x="11267704" y="3250544"/>
            <a:ext cx="792000" cy="2160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/>
              <a:t>ERP Customization mining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DC7D584-8F0C-8988-3737-E05CBF42FF37}"/>
              </a:ext>
            </a:extLst>
          </p:cNvPr>
          <p:cNvSpPr txBox="1"/>
          <p:nvPr/>
        </p:nvSpPr>
        <p:spPr>
          <a:xfrm>
            <a:off x="5728989" y="1560243"/>
            <a:ext cx="792000" cy="2160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/>
              <a:t>Application Rationalization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DC8F4D9-C91E-0B38-691A-1B206FF9DF18}"/>
              </a:ext>
            </a:extLst>
          </p:cNvPr>
          <p:cNvSpPr txBox="1"/>
          <p:nvPr/>
        </p:nvSpPr>
        <p:spPr>
          <a:xfrm>
            <a:off x="5728989" y="1782314"/>
            <a:ext cx="792000" cy="2160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 dirty="0"/>
              <a:t>Technology Portfolio Mgmt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6E7F2910-FDD8-D04E-7F4F-4FE4D7D5A951}"/>
              </a:ext>
            </a:extLst>
          </p:cNvPr>
          <p:cNvSpPr/>
          <p:nvPr/>
        </p:nvSpPr>
        <p:spPr>
          <a:xfrm>
            <a:off x="8543703" y="2750002"/>
            <a:ext cx="792000" cy="237538"/>
          </a:xfrm>
          <a:prstGeom prst="roundRect">
            <a:avLst>
              <a:gd name="adj" fmla="val 0"/>
            </a:avLst>
          </a:prstGeom>
          <a:noFill/>
          <a:ln w="6350">
            <a:noFill/>
          </a:ln>
          <a:effectLst/>
        </p:spPr>
        <p:style>
          <a:lnRef idx="0">
            <a:scrgbClr r="0" g="0" b="0"/>
          </a:lnRef>
          <a:fillRef idx="3">
            <a:scrgbClr r="0" g="0" b="0"/>
          </a:fillRef>
          <a:effectRef idx="3">
            <a:scrgbClr r="0" g="0" b="0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l" defTabSz="4567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T" sz="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Business Continuity Mgmt</a:t>
            </a:r>
          </a:p>
        </p:txBody>
      </p:sp>
      <p:cxnSp>
        <p:nvCxnSpPr>
          <p:cNvPr id="519" name="Straight Connector 518">
            <a:extLst>
              <a:ext uri="{FF2B5EF4-FFF2-40B4-BE49-F238E27FC236}">
                <a16:creationId xmlns:a16="http://schemas.microsoft.com/office/drawing/2014/main" id="{0F9C7355-5A89-010B-1E46-7963383BF23A}"/>
              </a:ext>
            </a:extLst>
          </p:cNvPr>
          <p:cNvCxnSpPr>
            <a:cxnSpLocks/>
          </p:cNvCxnSpPr>
          <p:nvPr/>
        </p:nvCxnSpPr>
        <p:spPr>
          <a:xfrm>
            <a:off x="371092" y="803588"/>
            <a:ext cx="11808000" cy="0"/>
          </a:xfrm>
          <a:prstGeom prst="line">
            <a:avLst/>
          </a:prstGeom>
          <a:ln w="9525">
            <a:solidFill>
              <a:srgbClr val="8AADFD">
                <a:alpha val="59988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0" name="TextBox 519">
            <a:extLst>
              <a:ext uri="{FF2B5EF4-FFF2-40B4-BE49-F238E27FC236}">
                <a16:creationId xmlns:a16="http://schemas.microsoft.com/office/drawing/2014/main" id="{69A50579-2C05-6F40-52CA-B38330715552}"/>
              </a:ext>
            </a:extLst>
          </p:cNvPr>
          <p:cNvSpPr txBox="1"/>
          <p:nvPr/>
        </p:nvSpPr>
        <p:spPr>
          <a:xfrm>
            <a:off x="405188" y="390545"/>
            <a:ext cx="1183873" cy="4442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marL="0" marR="0" lvl="0" indent="0" defTabSz="45704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86EE79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Engagement</a:t>
            </a:r>
          </a:p>
        </p:txBody>
      </p:sp>
      <p:sp>
        <p:nvSpPr>
          <p:cNvPr id="552" name="Rounded Rectangle 551">
            <a:extLst>
              <a:ext uri="{FF2B5EF4-FFF2-40B4-BE49-F238E27FC236}">
                <a16:creationId xmlns:a16="http://schemas.microsoft.com/office/drawing/2014/main" id="{E9EEEFED-4565-240B-D36B-9BD280B3B5AA}"/>
              </a:ext>
            </a:extLst>
          </p:cNvPr>
          <p:cNvSpPr/>
          <p:nvPr/>
        </p:nvSpPr>
        <p:spPr>
          <a:xfrm>
            <a:off x="773264" y="5363010"/>
            <a:ext cx="1620000" cy="169200"/>
          </a:xfrm>
          <a:prstGeom prst="roundRect">
            <a:avLst/>
          </a:prstGeom>
          <a:solidFill>
            <a:srgbClr val="034362"/>
          </a:solidFill>
          <a:ln w="63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700">
                <a:solidFill>
                  <a:schemeClr val="bg1"/>
                </a:solidFill>
              </a:rPr>
              <a:t>Service Catalog</a:t>
            </a:r>
          </a:p>
        </p:txBody>
      </p:sp>
      <p:sp>
        <p:nvSpPr>
          <p:cNvPr id="558" name="Rounded Rectangle 557">
            <a:extLst>
              <a:ext uri="{FF2B5EF4-FFF2-40B4-BE49-F238E27FC236}">
                <a16:creationId xmlns:a16="http://schemas.microsoft.com/office/drawing/2014/main" id="{5F345EB9-7F70-AF51-8556-1A95CC2F8792}"/>
              </a:ext>
            </a:extLst>
          </p:cNvPr>
          <p:cNvSpPr/>
          <p:nvPr/>
        </p:nvSpPr>
        <p:spPr>
          <a:xfrm>
            <a:off x="773264" y="5540671"/>
            <a:ext cx="1620000" cy="169200"/>
          </a:xfrm>
          <a:prstGeom prst="roundRect">
            <a:avLst/>
          </a:prstGeom>
          <a:solidFill>
            <a:srgbClr val="034362"/>
          </a:solidFill>
          <a:ln w="63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700">
                <a:solidFill>
                  <a:schemeClr val="bg1"/>
                </a:solidFill>
              </a:rPr>
              <a:t>Knowledge Mgmt</a:t>
            </a:r>
          </a:p>
        </p:txBody>
      </p:sp>
      <p:sp>
        <p:nvSpPr>
          <p:cNvPr id="559" name="Rounded Rectangle 558">
            <a:extLst>
              <a:ext uri="{FF2B5EF4-FFF2-40B4-BE49-F238E27FC236}">
                <a16:creationId xmlns:a16="http://schemas.microsoft.com/office/drawing/2014/main" id="{03210345-1C83-16C0-7844-7429A8EE8552}"/>
              </a:ext>
            </a:extLst>
          </p:cNvPr>
          <p:cNvSpPr/>
          <p:nvPr/>
        </p:nvSpPr>
        <p:spPr>
          <a:xfrm>
            <a:off x="773264" y="5718332"/>
            <a:ext cx="1620000" cy="169200"/>
          </a:xfrm>
          <a:prstGeom prst="roundRect">
            <a:avLst/>
          </a:prstGeom>
          <a:solidFill>
            <a:srgbClr val="034362"/>
          </a:solidFill>
          <a:ln w="63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700">
                <a:solidFill>
                  <a:schemeClr val="bg1"/>
                </a:solidFill>
              </a:rPr>
              <a:t>Service Level Mgmt</a:t>
            </a:r>
          </a:p>
        </p:txBody>
      </p:sp>
      <p:sp>
        <p:nvSpPr>
          <p:cNvPr id="560" name="Rounded Rectangle 559">
            <a:extLst>
              <a:ext uri="{FF2B5EF4-FFF2-40B4-BE49-F238E27FC236}">
                <a16:creationId xmlns:a16="http://schemas.microsoft.com/office/drawing/2014/main" id="{DD9EFB60-F36B-E95C-EF27-1332970DC0A2}"/>
              </a:ext>
            </a:extLst>
          </p:cNvPr>
          <p:cNvSpPr/>
          <p:nvPr/>
        </p:nvSpPr>
        <p:spPr>
          <a:xfrm>
            <a:off x="773264" y="5895993"/>
            <a:ext cx="1620000" cy="169200"/>
          </a:xfrm>
          <a:prstGeom prst="roundRect">
            <a:avLst/>
          </a:prstGeom>
          <a:solidFill>
            <a:srgbClr val="034362"/>
          </a:solidFill>
          <a:ln w="63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700">
                <a:solidFill>
                  <a:schemeClr val="bg1"/>
                </a:solidFill>
              </a:rPr>
              <a:t>CMDB / CSDM</a:t>
            </a:r>
          </a:p>
        </p:txBody>
      </p:sp>
      <p:sp>
        <p:nvSpPr>
          <p:cNvPr id="561" name="Rounded Rectangle 560">
            <a:extLst>
              <a:ext uri="{FF2B5EF4-FFF2-40B4-BE49-F238E27FC236}">
                <a16:creationId xmlns:a16="http://schemas.microsoft.com/office/drawing/2014/main" id="{21F52F8D-DF85-8E35-CBB2-C4128D9B3029}"/>
              </a:ext>
            </a:extLst>
          </p:cNvPr>
          <p:cNvSpPr/>
          <p:nvPr/>
        </p:nvSpPr>
        <p:spPr>
          <a:xfrm>
            <a:off x="773264" y="6073654"/>
            <a:ext cx="1620000" cy="169200"/>
          </a:xfrm>
          <a:prstGeom prst="roundRect">
            <a:avLst/>
          </a:prstGeom>
          <a:solidFill>
            <a:srgbClr val="034362"/>
          </a:solidFill>
          <a:ln w="63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700">
                <a:solidFill>
                  <a:schemeClr val="bg1"/>
                </a:solidFill>
              </a:rPr>
              <a:t>Survey and Assessments</a:t>
            </a:r>
          </a:p>
        </p:txBody>
      </p:sp>
      <p:sp>
        <p:nvSpPr>
          <p:cNvPr id="562" name="Rounded Rectangle 561">
            <a:extLst>
              <a:ext uri="{FF2B5EF4-FFF2-40B4-BE49-F238E27FC236}">
                <a16:creationId xmlns:a16="http://schemas.microsoft.com/office/drawing/2014/main" id="{FF786852-7D45-4FC1-9CFE-E8361EDBF47F}"/>
              </a:ext>
            </a:extLst>
          </p:cNvPr>
          <p:cNvSpPr/>
          <p:nvPr/>
        </p:nvSpPr>
        <p:spPr>
          <a:xfrm>
            <a:off x="773264" y="6251315"/>
            <a:ext cx="1620000" cy="169200"/>
          </a:xfrm>
          <a:prstGeom prst="roundRect">
            <a:avLst/>
          </a:prstGeom>
          <a:solidFill>
            <a:srgbClr val="034362"/>
          </a:solidFill>
          <a:ln w="63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700" dirty="0">
                <a:solidFill>
                  <a:schemeClr val="bg1"/>
                </a:solidFill>
              </a:rPr>
              <a:t>Reports and Dashboards</a:t>
            </a:r>
          </a:p>
        </p:txBody>
      </p:sp>
      <p:sp>
        <p:nvSpPr>
          <p:cNvPr id="563" name="Rounded Rectangle 562">
            <a:extLst>
              <a:ext uri="{FF2B5EF4-FFF2-40B4-BE49-F238E27FC236}">
                <a16:creationId xmlns:a16="http://schemas.microsoft.com/office/drawing/2014/main" id="{19FAE438-9E04-8EE7-A020-F2E5A760122B}"/>
              </a:ext>
            </a:extLst>
          </p:cNvPr>
          <p:cNvSpPr/>
          <p:nvPr/>
        </p:nvSpPr>
        <p:spPr>
          <a:xfrm>
            <a:off x="773264" y="6428976"/>
            <a:ext cx="1620000" cy="169200"/>
          </a:xfrm>
          <a:prstGeom prst="roundRect">
            <a:avLst/>
          </a:prstGeom>
          <a:solidFill>
            <a:srgbClr val="034362"/>
          </a:solidFill>
          <a:ln w="63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700" dirty="0">
                <a:solidFill>
                  <a:schemeClr val="bg1"/>
                </a:solidFill>
              </a:rPr>
              <a:t>Visual Task Board</a:t>
            </a:r>
          </a:p>
        </p:txBody>
      </p:sp>
      <p:sp>
        <p:nvSpPr>
          <p:cNvPr id="588" name="Rounded Rectangle 587">
            <a:extLst>
              <a:ext uri="{FF2B5EF4-FFF2-40B4-BE49-F238E27FC236}">
                <a16:creationId xmlns:a16="http://schemas.microsoft.com/office/drawing/2014/main" id="{D98915D3-E84C-D08B-BE32-6122FF3104F4}"/>
              </a:ext>
            </a:extLst>
          </p:cNvPr>
          <p:cNvSpPr/>
          <p:nvPr/>
        </p:nvSpPr>
        <p:spPr>
          <a:xfrm>
            <a:off x="2645529" y="5363010"/>
            <a:ext cx="1656000" cy="169200"/>
          </a:xfrm>
          <a:prstGeom prst="roundRect">
            <a:avLst/>
          </a:prstGeom>
          <a:solidFill>
            <a:srgbClr val="034362"/>
          </a:solidFill>
          <a:ln w="63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700" dirty="0">
                <a:solidFill>
                  <a:schemeClr val="bg1"/>
                </a:solidFill>
              </a:rPr>
              <a:t>Performance Analytics</a:t>
            </a:r>
          </a:p>
        </p:txBody>
      </p:sp>
      <p:sp>
        <p:nvSpPr>
          <p:cNvPr id="589" name="Rounded Rectangle 588">
            <a:extLst>
              <a:ext uri="{FF2B5EF4-FFF2-40B4-BE49-F238E27FC236}">
                <a16:creationId xmlns:a16="http://schemas.microsoft.com/office/drawing/2014/main" id="{9B517133-5CB7-9689-9F8D-36A05C5A313F}"/>
              </a:ext>
            </a:extLst>
          </p:cNvPr>
          <p:cNvSpPr/>
          <p:nvPr/>
        </p:nvSpPr>
        <p:spPr>
          <a:xfrm>
            <a:off x="2645529" y="5540671"/>
            <a:ext cx="1656000" cy="169200"/>
          </a:xfrm>
          <a:prstGeom prst="roundRect">
            <a:avLst/>
          </a:prstGeom>
          <a:solidFill>
            <a:srgbClr val="034362"/>
          </a:solidFill>
          <a:ln w="63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700" dirty="0">
                <a:solidFill>
                  <a:schemeClr val="bg1"/>
                </a:solidFill>
              </a:rPr>
              <a:t>Natural Language Understanding</a:t>
            </a:r>
          </a:p>
        </p:txBody>
      </p:sp>
      <p:sp>
        <p:nvSpPr>
          <p:cNvPr id="590" name="Rounded Rectangle 589">
            <a:extLst>
              <a:ext uri="{FF2B5EF4-FFF2-40B4-BE49-F238E27FC236}">
                <a16:creationId xmlns:a16="http://schemas.microsoft.com/office/drawing/2014/main" id="{299ABD0F-379F-CAE8-EAFF-7344C5714647}"/>
              </a:ext>
            </a:extLst>
          </p:cNvPr>
          <p:cNvSpPr/>
          <p:nvPr/>
        </p:nvSpPr>
        <p:spPr>
          <a:xfrm>
            <a:off x="2645529" y="5718332"/>
            <a:ext cx="1656000" cy="169200"/>
          </a:xfrm>
          <a:prstGeom prst="roundRect">
            <a:avLst/>
          </a:prstGeom>
          <a:solidFill>
            <a:srgbClr val="034362"/>
          </a:solidFill>
          <a:ln w="63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700" dirty="0">
                <a:solidFill>
                  <a:schemeClr val="bg1"/>
                </a:solidFill>
              </a:rPr>
              <a:t>Predictive Intelligence</a:t>
            </a:r>
          </a:p>
        </p:txBody>
      </p:sp>
      <p:sp>
        <p:nvSpPr>
          <p:cNvPr id="591" name="Rounded Rectangle 590">
            <a:extLst>
              <a:ext uri="{FF2B5EF4-FFF2-40B4-BE49-F238E27FC236}">
                <a16:creationId xmlns:a16="http://schemas.microsoft.com/office/drawing/2014/main" id="{0CFE3B56-6ADC-343C-B7EF-A2CA27E06823}"/>
              </a:ext>
            </a:extLst>
          </p:cNvPr>
          <p:cNvSpPr/>
          <p:nvPr/>
        </p:nvSpPr>
        <p:spPr>
          <a:xfrm>
            <a:off x="2645529" y="6073654"/>
            <a:ext cx="1656000" cy="169200"/>
          </a:xfrm>
          <a:prstGeom prst="roundRect">
            <a:avLst/>
          </a:prstGeom>
          <a:solidFill>
            <a:srgbClr val="034362"/>
          </a:solidFill>
          <a:ln w="63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700" dirty="0">
                <a:solidFill>
                  <a:schemeClr val="bg1"/>
                </a:solidFill>
              </a:rPr>
              <a:t>Automation Discovery</a:t>
            </a:r>
          </a:p>
        </p:txBody>
      </p:sp>
      <p:sp>
        <p:nvSpPr>
          <p:cNvPr id="592" name="Rounded Rectangle 591">
            <a:extLst>
              <a:ext uri="{FF2B5EF4-FFF2-40B4-BE49-F238E27FC236}">
                <a16:creationId xmlns:a16="http://schemas.microsoft.com/office/drawing/2014/main" id="{17743627-EF72-9360-2CEB-06A8B27814D4}"/>
              </a:ext>
            </a:extLst>
          </p:cNvPr>
          <p:cNvSpPr/>
          <p:nvPr/>
        </p:nvSpPr>
        <p:spPr>
          <a:xfrm>
            <a:off x="2645529" y="6251315"/>
            <a:ext cx="1656000" cy="169200"/>
          </a:xfrm>
          <a:prstGeom prst="roundRect">
            <a:avLst/>
          </a:prstGeom>
          <a:solidFill>
            <a:srgbClr val="034362"/>
          </a:solidFill>
          <a:ln w="63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700" dirty="0">
                <a:solidFill>
                  <a:schemeClr val="bg1"/>
                </a:solidFill>
              </a:rPr>
              <a:t>Process Mining</a:t>
            </a:r>
          </a:p>
        </p:txBody>
      </p:sp>
      <p:sp>
        <p:nvSpPr>
          <p:cNvPr id="593" name="Rounded Rectangle 592">
            <a:hlinkClick r:id="" action="ppaction://noaction"/>
            <a:extLst>
              <a:ext uri="{FF2B5EF4-FFF2-40B4-BE49-F238E27FC236}">
                <a16:creationId xmlns:a16="http://schemas.microsoft.com/office/drawing/2014/main" id="{4A23FA27-4CB2-78CB-ADFE-BF6CB1BF6B0E}"/>
              </a:ext>
            </a:extLst>
          </p:cNvPr>
          <p:cNvSpPr/>
          <p:nvPr/>
        </p:nvSpPr>
        <p:spPr>
          <a:xfrm>
            <a:off x="2645529" y="6428976"/>
            <a:ext cx="1656000" cy="169200"/>
          </a:xfrm>
          <a:prstGeom prst="roundRect">
            <a:avLst/>
          </a:prstGeom>
          <a:solidFill>
            <a:srgbClr val="034362"/>
          </a:solidFill>
          <a:ln w="63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700" dirty="0">
                <a:solidFill>
                  <a:schemeClr val="bg1"/>
                </a:solidFill>
              </a:rPr>
              <a:t>Now Assist</a:t>
            </a:r>
          </a:p>
        </p:txBody>
      </p:sp>
      <p:sp>
        <p:nvSpPr>
          <p:cNvPr id="617" name="Rounded Rectangle 616">
            <a:extLst>
              <a:ext uri="{FF2B5EF4-FFF2-40B4-BE49-F238E27FC236}">
                <a16:creationId xmlns:a16="http://schemas.microsoft.com/office/drawing/2014/main" id="{EB82407D-0C7E-FBF7-8EF0-3913379F6DCD}"/>
              </a:ext>
            </a:extLst>
          </p:cNvPr>
          <p:cNvSpPr/>
          <p:nvPr/>
        </p:nvSpPr>
        <p:spPr>
          <a:xfrm>
            <a:off x="4572222" y="5363010"/>
            <a:ext cx="1620000" cy="169200"/>
          </a:xfrm>
          <a:prstGeom prst="roundRect">
            <a:avLst/>
          </a:prstGeom>
          <a:solidFill>
            <a:srgbClr val="034362"/>
          </a:solidFill>
          <a:ln w="63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700">
                <a:solidFill>
                  <a:schemeClr val="bg1"/>
                </a:solidFill>
              </a:rPr>
              <a:t>Admin Center</a:t>
            </a:r>
          </a:p>
        </p:txBody>
      </p:sp>
      <p:sp>
        <p:nvSpPr>
          <p:cNvPr id="618" name="Rounded Rectangle 617">
            <a:extLst>
              <a:ext uri="{FF2B5EF4-FFF2-40B4-BE49-F238E27FC236}">
                <a16:creationId xmlns:a16="http://schemas.microsoft.com/office/drawing/2014/main" id="{BF6F2B85-3B14-EC3E-30DB-DCFCECFA8473}"/>
              </a:ext>
            </a:extLst>
          </p:cNvPr>
          <p:cNvSpPr/>
          <p:nvPr/>
        </p:nvSpPr>
        <p:spPr>
          <a:xfrm>
            <a:off x="4572222" y="5540671"/>
            <a:ext cx="1620000" cy="169200"/>
          </a:xfrm>
          <a:prstGeom prst="roundRect">
            <a:avLst/>
          </a:prstGeom>
          <a:solidFill>
            <a:srgbClr val="034362"/>
          </a:solidFill>
          <a:ln w="63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700">
                <a:solidFill>
                  <a:schemeClr val="bg1"/>
                </a:solidFill>
              </a:rPr>
              <a:t>Web UI &amp; Mobile Builder</a:t>
            </a:r>
          </a:p>
        </p:txBody>
      </p:sp>
      <p:sp>
        <p:nvSpPr>
          <p:cNvPr id="619" name="Rounded Rectangle 618">
            <a:extLst>
              <a:ext uri="{FF2B5EF4-FFF2-40B4-BE49-F238E27FC236}">
                <a16:creationId xmlns:a16="http://schemas.microsoft.com/office/drawing/2014/main" id="{5D03EB5B-3D5D-1A4C-C9EB-3D71F5611BCD}"/>
              </a:ext>
            </a:extLst>
          </p:cNvPr>
          <p:cNvSpPr/>
          <p:nvPr/>
        </p:nvSpPr>
        <p:spPr>
          <a:xfrm>
            <a:off x="4572222" y="5718332"/>
            <a:ext cx="1620000" cy="169200"/>
          </a:xfrm>
          <a:prstGeom prst="roundRect">
            <a:avLst/>
          </a:prstGeom>
          <a:solidFill>
            <a:srgbClr val="034362"/>
          </a:solidFill>
          <a:ln w="63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700" dirty="0">
                <a:solidFill>
                  <a:schemeClr val="bg1"/>
                </a:solidFill>
              </a:rPr>
              <a:t>Process Automation Designer</a:t>
            </a:r>
          </a:p>
        </p:txBody>
      </p:sp>
      <p:sp>
        <p:nvSpPr>
          <p:cNvPr id="620" name="Rounded Rectangle 619">
            <a:extLst>
              <a:ext uri="{FF2B5EF4-FFF2-40B4-BE49-F238E27FC236}">
                <a16:creationId xmlns:a16="http://schemas.microsoft.com/office/drawing/2014/main" id="{7C311FCA-1932-47F1-9236-FA63946E6FB9}"/>
              </a:ext>
            </a:extLst>
          </p:cNvPr>
          <p:cNvSpPr/>
          <p:nvPr/>
        </p:nvSpPr>
        <p:spPr>
          <a:xfrm>
            <a:off x="4572222" y="5895993"/>
            <a:ext cx="1620000" cy="169200"/>
          </a:xfrm>
          <a:prstGeom prst="roundRect">
            <a:avLst/>
          </a:prstGeom>
          <a:solidFill>
            <a:srgbClr val="034362"/>
          </a:solidFill>
          <a:ln w="63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700" dirty="0">
                <a:solidFill>
                  <a:schemeClr val="bg1"/>
                </a:solidFill>
              </a:rPr>
              <a:t>Flow Designer</a:t>
            </a:r>
          </a:p>
        </p:txBody>
      </p:sp>
      <p:sp>
        <p:nvSpPr>
          <p:cNvPr id="622" name="Rounded Rectangle 621">
            <a:extLst>
              <a:ext uri="{FF2B5EF4-FFF2-40B4-BE49-F238E27FC236}">
                <a16:creationId xmlns:a16="http://schemas.microsoft.com/office/drawing/2014/main" id="{B96E7EE5-8413-F52C-3D05-4E63FDB6F21E}"/>
              </a:ext>
            </a:extLst>
          </p:cNvPr>
          <p:cNvSpPr/>
          <p:nvPr/>
        </p:nvSpPr>
        <p:spPr>
          <a:xfrm>
            <a:off x="4572222" y="6073654"/>
            <a:ext cx="1620000" cy="169200"/>
          </a:xfrm>
          <a:prstGeom prst="roundRect">
            <a:avLst/>
          </a:prstGeom>
          <a:solidFill>
            <a:srgbClr val="034362"/>
          </a:solidFill>
          <a:ln w="63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700" dirty="0">
                <a:solidFill>
                  <a:schemeClr val="bg1"/>
                </a:solidFill>
              </a:rPr>
              <a:t>Advanced Work Assignment</a:t>
            </a:r>
          </a:p>
        </p:txBody>
      </p:sp>
      <p:sp>
        <p:nvSpPr>
          <p:cNvPr id="623" name="Rounded Rectangle 622">
            <a:extLst>
              <a:ext uri="{FF2B5EF4-FFF2-40B4-BE49-F238E27FC236}">
                <a16:creationId xmlns:a16="http://schemas.microsoft.com/office/drawing/2014/main" id="{8CB506D3-FC3F-0142-6ACA-FDECE80DB5DB}"/>
              </a:ext>
            </a:extLst>
          </p:cNvPr>
          <p:cNvSpPr/>
          <p:nvPr/>
        </p:nvSpPr>
        <p:spPr>
          <a:xfrm>
            <a:off x="4572222" y="6251315"/>
            <a:ext cx="1620000" cy="169200"/>
          </a:xfrm>
          <a:prstGeom prst="roundRect">
            <a:avLst/>
          </a:prstGeom>
          <a:solidFill>
            <a:srgbClr val="034362"/>
          </a:solidFill>
          <a:ln w="63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700" dirty="0">
                <a:solidFill>
                  <a:schemeClr val="bg1"/>
                </a:solidFill>
              </a:rPr>
              <a:t>Automated Test Framework</a:t>
            </a:r>
          </a:p>
        </p:txBody>
      </p:sp>
      <p:sp>
        <p:nvSpPr>
          <p:cNvPr id="624" name="Rounded Rectangle 623">
            <a:extLst>
              <a:ext uri="{FF2B5EF4-FFF2-40B4-BE49-F238E27FC236}">
                <a16:creationId xmlns:a16="http://schemas.microsoft.com/office/drawing/2014/main" id="{F8C73CEB-B3C3-6C28-8F5A-6EEDFE923D81}"/>
              </a:ext>
            </a:extLst>
          </p:cNvPr>
          <p:cNvSpPr/>
          <p:nvPr/>
        </p:nvSpPr>
        <p:spPr>
          <a:xfrm>
            <a:off x="4572222" y="6428976"/>
            <a:ext cx="1620000" cy="169200"/>
          </a:xfrm>
          <a:prstGeom prst="roundRect">
            <a:avLst/>
          </a:prstGeom>
          <a:solidFill>
            <a:srgbClr val="034362"/>
          </a:solidFill>
          <a:ln w="63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700">
                <a:solidFill>
                  <a:schemeClr val="bg1"/>
                </a:solidFill>
              </a:rPr>
              <a:t>Seamless upgrades</a:t>
            </a:r>
          </a:p>
        </p:txBody>
      </p:sp>
      <p:sp>
        <p:nvSpPr>
          <p:cNvPr id="657" name="Rounded Rectangle 656">
            <a:extLst>
              <a:ext uri="{FF2B5EF4-FFF2-40B4-BE49-F238E27FC236}">
                <a16:creationId xmlns:a16="http://schemas.microsoft.com/office/drawing/2014/main" id="{A6C7C217-5904-9EEB-35D5-CB188F928E52}"/>
              </a:ext>
            </a:extLst>
          </p:cNvPr>
          <p:cNvSpPr/>
          <p:nvPr/>
        </p:nvSpPr>
        <p:spPr>
          <a:xfrm>
            <a:off x="6466262" y="6073654"/>
            <a:ext cx="1620000" cy="169200"/>
          </a:xfrm>
          <a:prstGeom prst="roundRect">
            <a:avLst/>
          </a:prstGeom>
          <a:solidFill>
            <a:srgbClr val="034362"/>
          </a:solidFill>
          <a:ln w="63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700" dirty="0">
                <a:solidFill>
                  <a:schemeClr val="bg1"/>
                </a:solidFill>
              </a:rPr>
              <a:t>Integration Hub</a:t>
            </a:r>
          </a:p>
        </p:txBody>
      </p:sp>
      <p:sp>
        <p:nvSpPr>
          <p:cNvPr id="658" name="Rounded Rectangle 657">
            <a:extLst>
              <a:ext uri="{FF2B5EF4-FFF2-40B4-BE49-F238E27FC236}">
                <a16:creationId xmlns:a16="http://schemas.microsoft.com/office/drawing/2014/main" id="{734CD068-733F-1516-E424-0F43317246BC}"/>
              </a:ext>
            </a:extLst>
          </p:cNvPr>
          <p:cNvSpPr/>
          <p:nvPr/>
        </p:nvSpPr>
        <p:spPr>
          <a:xfrm>
            <a:off x="6466262" y="5540671"/>
            <a:ext cx="1620000" cy="169200"/>
          </a:xfrm>
          <a:prstGeom prst="roundRect">
            <a:avLst/>
          </a:prstGeom>
          <a:solidFill>
            <a:srgbClr val="034362"/>
          </a:solidFill>
          <a:ln w="63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700" dirty="0">
                <a:solidFill>
                  <a:schemeClr val="bg1"/>
                </a:solidFill>
              </a:rPr>
              <a:t>Import &amp; Export</a:t>
            </a:r>
          </a:p>
        </p:txBody>
      </p:sp>
      <p:sp>
        <p:nvSpPr>
          <p:cNvPr id="661" name="Rounded Rectangle 660">
            <a:extLst>
              <a:ext uri="{FF2B5EF4-FFF2-40B4-BE49-F238E27FC236}">
                <a16:creationId xmlns:a16="http://schemas.microsoft.com/office/drawing/2014/main" id="{98888531-C86D-0005-F30D-AECE95A1FE57}"/>
              </a:ext>
            </a:extLst>
          </p:cNvPr>
          <p:cNvSpPr/>
          <p:nvPr/>
        </p:nvSpPr>
        <p:spPr>
          <a:xfrm>
            <a:off x="6466262" y="5718332"/>
            <a:ext cx="1620000" cy="169200"/>
          </a:xfrm>
          <a:prstGeom prst="roundRect">
            <a:avLst/>
          </a:prstGeom>
          <a:solidFill>
            <a:srgbClr val="034362"/>
          </a:solidFill>
          <a:ln w="63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700" dirty="0">
                <a:solidFill>
                  <a:schemeClr val="bg1"/>
                </a:solidFill>
              </a:rPr>
              <a:t>Inbound Email</a:t>
            </a:r>
          </a:p>
        </p:txBody>
      </p:sp>
      <p:sp>
        <p:nvSpPr>
          <p:cNvPr id="662" name="Rounded Rectangle 661">
            <a:extLst>
              <a:ext uri="{FF2B5EF4-FFF2-40B4-BE49-F238E27FC236}">
                <a16:creationId xmlns:a16="http://schemas.microsoft.com/office/drawing/2014/main" id="{099FAB43-02C2-9CB6-9A90-2FAF0BE47BF8}"/>
              </a:ext>
            </a:extLst>
          </p:cNvPr>
          <p:cNvSpPr/>
          <p:nvPr/>
        </p:nvSpPr>
        <p:spPr>
          <a:xfrm>
            <a:off x="6466262" y="5895993"/>
            <a:ext cx="1620000" cy="169200"/>
          </a:xfrm>
          <a:prstGeom prst="roundRect">
            <a:avLst/>
          </a:prstGeom>
          <a:solidFill>
            <a:srgbClr val="034362"/>
          </a:solidFill>
          <a:ln w="63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700" dirty="0">
                <a:solidFill>
                  <a:schemeClr val="bg1"/>
                </a:solidFill>
              </a:rPr>
              <a:t>Embedded Integrations</a:t>
            </a:r>
          </a:p>
        </p:txBody>
      </p:sp>
      <p:sp>
        <p:nvSpPr>
          <p:cNvPr id="204" name="Rounded Rectangle 203">
            <a:extLst>
              <a:ext uri="{FF2B5EF4-FFF2-40B4-BE49-F238E27FC236}">
                <a16:creationId xmlns:a16="http://schemas.microsoft.com/office/drawing/2014/main" id="{F04B03A4-8D59-27A2-AC7B-8396318EFEF9}"/>
              </a:ext>
            </a:extLst>
          </p:cNvPr>
          <p:cNvSpPr/>
          <p:nvPr/>
        </p:nvSpPr>
        <p:spPr>
          <a:xfrm>
            <a:off x="8365999" y="5363010"/>
            <a:ext cx="1656000" cy="169200"/>
          </a:xfrm>
          <a:prstGeom prst="roundRect">
            <a:avLst/>
          </a:prstGeom>
          <a:solidFill>
            <a:srgbClr val="034362"/>
          </a:solidFill>
          <a:ln w="63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700">
                <a:solidFill>
                  <a:schemeClr val="bg1"/>
                </a:solidFill>
              </a:rPr>
              <a:t>ACL &amp; Roles</a:t>
            </a:r>
          </a:p>
        </p:txBody>
      </p:sp>
      <p:sp>
        <p:nvSpPr>
          <p:cNvPr id="205" name="Rounded Rectangle 204">
            <a:extLst>
              <a:ext uri="{FF2B5EF4-FFF2-40B4-BE49-F238E27FC236}">
                <a16:creationId xmlns:a16="http://schemas.microsoft.com/office/drawing/2014/main" id="{518F0E87-2AD0-304D-1163-5C38E0004A75}"/>
              </a:ext>
            </a:extLst>
          </p:cNvPr>
          <p:cNvSpPr/>
          <p:nvPr/>
        </p:nvSpPr>
        <p:spPr>
          <a:xfrm>
            <a:off x="8365999" y="5540671"/>
            <a:ext cx="1656000" cy="169200"/>
          </a:xfrm>
          <a:prstGeom prst="roundRect">
            <a:avLst/>
          </a:prstGeom>
          <a:solidFill>
            <a:srgbClr val="034362"/>
          </a:solidFill>
          <a:ln w="63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700">
                <a:solidFill>
                  <a:schemeClr val="bg1"/>
                </a:solidFill>
              </a:rPr>
              <a:t>LDAP Integration</a:t>
            </a:r>
          </a:p>
        </p:txBody>
      </p:sp>
      <p:sp>
        <p:nvSpPr>
          <p:cNvPr id="206" name="Rounded Rectangle 205">
            <a:extLst>
              <a:ext uri="{FF2B5EF4-FFF2-40B4-BE49-F238E27FC236}">
                <a16:creationId xmlns:a16="http://schemas.microsoft.com/office/drawing/2014/main" id="{9DBC4D34-1C43-EA25-1D37-0F37242C91A9}"/>
              </a:ext>
            </a:extLst>
          </p:cNvPr>
          <p:cNvSpPr/>
          <p:nvPr/>
        </p:nvSpPr>
        <p:spPr>
          <a:xfrm>
            <a:off x="8365999" y="5718332"/>
            <a:ext cx="1656000" cy="169200"/>
          </a:xfrm>
          <a:prstGeom prst="roundRect">
            <a:avLst/>
          </a:prstGeom>
          <a:solidFill>
            <a:srgbClr val="034362"/>
          </a:solidFill>
          <a:ln w="63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700" dirty="0">
                <a:solidFill>
                  <a:schemeClr val="bg1"/>
                </a:solidFill>
              </a:rPr>
              <a:t>Instance Security Center</a:t>
            </a:r>
          </a:p>
        </p:txBody>
      </p:sp>
      <p:sp>
        <p:nvSpPr>
          <p:cNvPr id="207" name="Rounded Rectangle 206">
            <a:extLst>
              <a:ext uri="{FF2B5EF4-FFF2-40B4-BE49-F238E27FC236}">
                <a16:creationId xmlns:a16="http://schemas.microsoft.com/office/drawing/2014/main" id="{2678B753-7BAA-0E58-8C70-9300A8D390E4}"/>
              </a:ext>
            </a:extLst>
          </p:cNvPr>
          <p:cNvSpPr/>
          <p:nvPr/>
        </p:nvSpPr>
        <p:spPr>
          <a:xfrm>
            <a:off x="8365999" y="5895993"/>
            <a:ext cx="1656000" cy="169200"/>
          </a:xfrm>
          <a:prstGeom prst="roundRect">
            <a:avLst/>
          </a:prstGeom>
          <a:solidFill>
            <a:srgbClr val="034362"/>
          </a:solidFill>
          <a:ln w="63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0" rtlCol="0" anchor="ctr"/>
          <a:lstStyle/>
          <a:p>
            <a:r>
              <a:rPr lang="en-US" sz="700" dirty="0">
                <a:solidFill>
                  <a:schemeClr val="bg1"/>
                </a:solidFill>
              </a:rPr>
              <a:t>Multi-factor authentication</a:t>
            </a:r>
          </a:p>
        </p:txBody>
      </p:sp>
      <p:sp>
        <p:nvSpPr>
          <p:cNvPr id="208" name="Rounded Rectangle 207">
            <a:extLst>
              <a:ext uri="{FF2B5EF4-FFF2-40B4-BE49-F238E27FC236}">
                <a16:creationId xmlns:a16="http://schemas.microsoft.com/office/drawing/2014/main" id="{2668F8BD-9EA2-EE31-BDFB-F44E0F0FA34E}"/>
              </a:ext>
            </a:extLst>
          </p:cNvPr>
          <p:cNvSpPr/>
          <p:nvPr/>
        </p:nvSpPr>
        <p:spPr>
          <a:xfrm>
            <a:off x="8365999" y="6073654"/>
            <a:ext cx="1656000" cy="169200"/>
          </a:xfrm>
          <a:prstGeom prst="roundRect">
            <a:avLst/>
          </a:prstGeom>
          <a:solidFill>
            <a:srgbClr val="034362"/>
          </a:solidFill>
          <a:ln w="63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700" dirty="0">
                <a:solidFill>
                  <a:schemeClr val="bg1"/>
                </a:solidFill>
              </a:rPr>
              <a:t>Antivirus Scanning</a:t>
            </a:r>
          </a:p>
        </p:txBody>
      </p:sp>
      <p:sp>
        <p:nvSpPr>
          <p:cNvPr id="209" name="Rounded Rectangle 208">
            <a:extLst>
              <a:ext uri="{FF2B5EF4-FFF2-40B4-BE49-F238E27FC236}">
                <a16:creationId xmlns:a16="http://schemas.microsoft.com/office/drawing/2014/main" id="{B43F5ADF-2634-C125-412B-48C83B8DB315}"/>
              </a:ext>
            </a:extLst>
          </p:cNvPr>
          <p:cNvSpPr/>
          <p:nvPr/>
        </p:nvSpPr>
        <p:spPr>
          <a:xfrm>
            <a:off x="8365999" y="6251315"/>
            <a:ext cx="1656000" cy="169200"/>
          </a:xfrm>
          <a:prstGeom prst="roundRect">
            <a:avLst/>
          </a:prstGeom>
          <a:solidFill>
            <a:srgbClr val="034362"/>
          </a:solidFill>
          <a:ln w="63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700">
                <a:solidFill>
                  <a:schemeClr val="bg1"/>
                </a:solidFill>
              </a:rPr>
              <a:t>Data Certification</a:t>
            </a:r>
          </a:p>
        </p:txBody>
      </p:sp>
      <p:cxnSp>
        <p:nvCxnSpPr>
          <p:cNvPr id="239" name="Straight Connector 238">
            <a:extLst>
              <a:ext uri="{FF2B5EF4-FFF2-40B4-BE49-F238E27FC236}">
                <a16:creationId xmlns:a16="http://schemas.microsoft.com/office/drawing/2014/main" id="{9AA9FE3E-C06F-E990-378B-28108F21D682}"/>
              </a:ext>
            </a:extLst>
          </p:cNvPr>
          <p:cNvCxnSpPr>
            <a:cxnSpLocks/>
          </p:cNvCxnSpPr>
          <p:nvPr/>
        </p:nvCxnSpPr>
        <p:spPr>
          <a:xfrm>
            <a:off x="373285" y="4815114"/>
            <a:ext cx="11808000" cy="0"/>
          </a:xfrm>
          <a:prstGeom prst="line">
            <a:avLst/>
          </a:prstGeom>
          <a:ln w="9525">
            <a:solidFill>
              <a:srgbClr val="8AADFD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Rounded Rectangle 239">
            <a:extLst>
              <a:ext uri="{FF2B5EF4-FFF2-40B4-BE49-F238E27FC236}">
                <a16:creationId xmlns:a16="http://schemas.microsoft.com/office/drawing/2014/main" id="{356C8179-BC49-E11B-FBDC-18A1D322E1ED}"/>
              </a:ext>
            </a:extLst>
          </p:cNvPr>
          <p:cNvSpPr/>
          <p:nvPr/>
        </p:nvSpPr>
        <p:spPr>
          <a:xfrm>
            <a:off x="8365999" y="6428976"/>
            <a:ext cx="1656000" cy="169200"/>
          </a:xfrm>
          <a:prstGeom prst="roundRect">
            <a:avLst/>
          </a:prstGeom>
          <a:solidFill>
            <a:srgbClr val="034362"/>
          </a:solidFill>
          <a:ln w="63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700" dirty="0">
                <a:solidFill>
                  <a:schemeClr val="bg1"/>
                </a:solidFill>
              </a:rPr>
              <a:t>Subscription Mgmt</a:t>
            </a:r>
          </a:p>
        </p:txBody>
      </p:sp>
      <p:sp>
        <p:nvSpPr>
          <p:cNvPr id="244" name="Rounded Rectangle 243">
            <a:extLst>
              <a:ext uri="{FF2B5EF4-FFF2-40B4-BE49-F238E27FC236}">
                <a16:creationId xmlns:a16="http://schemas.microsoft.com/office/drawing/2014/main" id="{39AEB366-1D51-A035-1783-B1882E309EA5}"/>
              </a:ext>
            </a:extLst>
          </p:cNvPr>
          <p:cNvSpPr/>
          <p:nvPr/>
        </p:nvSpPr>
        <p:spPr>
          <a:xfrm>
            <a:off x="2645529" y="5895993"/>
            <a:ext cx="1656000" cy="169200"/>
          </a:xfrm>
          <a:prstGeom prst="roundRect">
            <a:avLst/>
          </a:prstGeom>
          <a:solidFill>
            <a:srgbClr val="034362"/>
          </a:solidFill>
          <a:ln w="63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700" dirty="0">
                <a:solidFill>
                  <a:schemeClr val="bg1"/>
                </a:solidFill>
              </a:rPr>
              <a:t>User Experience Analytics</a:t>
            </a: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5DFACA00-D218-946B-C15E-7B5BCD891AB4}"/>
              </a:ext>
            </a:extLst>
          </p:cNvPr>
          <p:cNvSpPr txBox="1"/>
          <p:nvPr/>
        </p:nvSpPr>
        <p:spPr>
          <a:xfrm>
            <a:off x="4573674" y="5153761"/>
            <a:ext cx="1620000" cy="216000"/>
          </a:xfrm>
          <a:prstGeom prst="rect">
            <a:avLst/>
          </a:prstGeom>
          <a:noFill/>
        </p:spPr>
        <p:txBody>
          <a:bodyPr wrap="square" lIns="73152" rtlCol="0">
            <a:noAutofit/>
          </a:bodyPr>
          <a:lstStyle/>
          <a:p>
            <a:pPr marL="0" marR="0" lvl="0" indent="0" algn="ctr" defTabSz="45704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Admin &amp; Configuration</a:t>
            </a:r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47FAB595-F6EF-EAC1-EDDB-1D54291DA5A8}"/>
              </a:ext>
            </a:extLst>
          </p:cNvPr>
          <p:cNvSpPr txBox="1"/>
          <p:nvPr/>
        </p:nvSpPr>
        <p:spPr>
          <a:xfrm>
            <a:off x="2544376" y="5153761"/>
            <a:ext cx="1944000" cy="216000"/>
          </a:xfrm>
          <a:prstGeom prst="rect">
            <a:avLst/>
          </a:prstGeom>
          <a:noFill/>
        </p:spPr>
        <p:txBody>
          <a:bodyPr wrap="square" lIns="73152" rtlCol="0">
            <a:noAutofit/>
          </a:bodyPr>
          <a:lstStyle/>
          <a:p>
            <a:pPr marL="0" marR="0" lvl="0" indent="0" algn="l" defTabSz="45704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Intelligence &amp; Generative AI</a:t>
            </a: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A6B8172B-E56C-2AF1-6F84-A97BF0DDA461}"/>
              </a:ext>
            </a:extLst>
          </p:cNvPr>
          <p:cNvSpPr txBox="1"/>
          <p:nvPr/>
        </p:nvSpPr>
        <p:spPr>
          <a:xfrm>
            <a:off x="6470652" y="5155691"/>
            <a:ext cx="1620000" cy="216000"/>
          </a:xfrm>
          <a:prstGeom prst="rect">
            <a:avLst/>
          </a:prstGeom>
          <a:noFill/>
        </p:spPr>
        <p:txBody>
          <a:bodyPr wrap="square" lIns="73152" rtlCol="0">
            <a:noAutofit/>
          </a:bodyPr>
          <a:lstStyle/>
          <a:p>
            <a:pPr marL="0" marR="0" lvl="0" indent="0" algn="ctr" defTabSz="45704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Integration Services</a:t>
            </a: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1031B5F9-7C9B-A8F0-3376-70DE32731A9D}"/>
              </a:ext>
            </a:extLst>
          </p:cNvPr>
          <p:cNvSpPr txBox="1"/>
          <p:nvPr/>
        </p:nvSpPr>
        <p:spPr>
          <a:xfrm>
            <a:off x="8399681" y="5157619"/>
            <a:ext cx="3312000" cy="216000"/>
          </a:xfrm>
          <a:prstGeom prst="rect">
            <a:avLst/>
          </a:prstGeom>
          <a:noFill/>
        </p:spPr>
        <p:txBody>
          <a:bodyPr wrap="square" lIns="73152" rtlCol="0">
            <a:noAutofit/>
          </a:bodyPr>
          <a:lstStyle/>
          <a:p>
            <a:pPr marL="0" marR="0" lvl="0" indent="0" algn="ctr" defTabSz="45704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Security and Compliance</a:t>
            </a: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4868436D-0160-C4CC-E20A-AD1AABA01C1E}"/>
              </a:ext>
            </a:extLst>
          </p:cNvPr>
          <p:cNvSpPr txBox="1"/>
          <p:nvPr/>
        </p:nvSpPr>
        <p:spPr>
          <a:xfrm>
            <a:off x="787448" y="5153761"/>
            <a:ext cx="1656000" cy="216000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marL="0" marR="0" lvl="0" indent="0" algn="ctr" defTabSz="45704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Core Services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101E66-A74E-BE15-0623-34FC764F3131}"/>
              </a:ext>
            </a:extLst>
          </p:cNvPr>
          <p:cNvSpPr txBox="1"/>
          <p:nvPr/>
        </p:nvSpPr>
        <p:spPr>
          <a:xfrm>
            <a:off x="5732913" y="3912006"/>
            <a:ext cx="792000" cy="2160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/>
              <a:t>Scaled Agile Framework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1584A19-8F08-8CB0-F5E3-A7531679C857}"/>
              </a:ext>
            </a:extLst>
          </p:cNvPr>
          <p:cNvSpPr txBox="1"/>
          <p:nvPr/>
        </p:nvSpPr>
        <p:spPr>
          <a:xfrm>
            <a:off x="3169560" y="3893369"/>
            <a:ext cx="796200" cy="195038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/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 dirty="0">
                <a:solidFill>
                  <a:schemeClr val="bg1"/>
                </a:solidFill>
              </a:rPr>
              <a:t>OT Visibility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84FCFE5-B773-6D38-DEC9-AC7072990F85}"/>
              </a:ext>
            </a:extLst>
          </p:cNvPr>
          <p:cNvSpPr txBox="1"/>
          <p:nvPr/>
        </p:nvSpPr>
        <p:spPr>
          <a:xfrm>
            <a:off x="3169560" y="4093977"/>
            <a:ext cx="796200" cy="2160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/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 dirty="0">
                <a:solidFill>
                  <a:schemeClr val="bg1"/>
                </a:solidFill>
              </a:rPr>
              <a:t>OT Vulnerability Response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B211DF2-2A08-B7EA-01E8-688627DDE138}"/>
              </a:ext>
            </a:extLst>
          </p:cNvPr>
          <p:cNvSpPr txBox="1"/>
          <p:nvPr/>
        </p:nvSpPr>
        <p:spPr>
          <a:xfrm>
            <a:off x="3169560" y="4315547"/>
            <a:ext cx="796200" cy="2160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/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 dirty="0">
                <a:solidFill>
                  <a:schemeClr val="bg1"/>
                </a:solidFill>
              </a:rPr>
              <a:t>OT Service Mgmt</a:t>
            </a:r>
          </a:p>
        </p:txBody>
      </p:sp>
      <p:sp>
        <p:nvSpPr>
          <p:cNvPr id="615" name="Rounded Rectangle 614">
            <a:extLst>
              <a:ext uri="{FF2B5EF4-FFF2-40B4-BE49-F238E27FC236}">
                <a16:creationId xmlns:a16="http://schemas.microsoft.com/office/drawing/2014/main" id="{38F8260A-01BD-F107-9739-EFC76E8F852B}"/>
              </a:ext>
            </a:extLst>
          </p:cNvPr>
          <p:cNvSpPr/>
          <p:nvPr/>
        </p:nvSpPr>
        <p:spPr>
          <a:xfrm>
            <a:off x="6466262" y="6251315"/>
            <a:ext cx="1620000" cy="169200"/>
          </a:xfrm>
          <a:prstGeom prst="roundRect">
            <a:avLst/>
          </a:prstGeom>
          <a:solidFill>
            <a:srgbClr val="034362"/>
          </a:solidFill>
          <a:ln w="63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700" dirty="0">
                <a:solidFill>
                  <a:schemeClr val="bg1"/>
                </a:solidFill>
              </a:rPr>
              <a:t>Integration with Microsoft Teams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B34ACCF2-6EE8-C0E2-2B7C-743FEA4041C5}"/>
              </a:ext>
            </a:extLst>
          </p:cNvPr>
          <p:cNvSpPr/>
          <p:nvPr/>
        </p:nvSpPr>
        <p:spPr>
          <a:xfrm>
            <a:off x="6466262" y="5363010"/>
            <a:ext cx="1620000" cy="169200"/>
          </a:xfrm>
          <a:prstGeom prst="roundRect">
            <a:avLst/>
          </a:prstGeom>
          <a:solidFill>
            <a:srgbClr val="034362"/>
          </a:solidFill>
          <a:ln w="63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700" dirty="0">
                <a:solidFill>
                  <a:schemeClr val="bg1"/>
                </a:solidFill>
              </a:rPr>
              <a:t>Web services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3D181FA-2876-16A7-D3AE-8F7026AB4E8A}"/>
              </a:ext>
            </a:extLst>
          </p:cNvPr>
          <p:cNvCxnSpPr>
            <a:cxnSpLocks/>
          </p:cNvCxnSpPr>
          <p:nvPr/>
        </p:nvCxnSpPr>
        <p:spPr>
          <a:xfrm>
            <a:off x="362020" y="5128709"/>
            <a:ext cx="11808000" cy="0"/>
          </a:xfrm>
          <a:prstGeom prst="line">
            <a:avLst/>
          </a:prstGeom>
          <a:ln w="9525">
            <a:solidFill>
              <a:srgbClr val="8AADFD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603A03F0-8243-B29A-A887-7B84066A8D17}"/>
              </a:ext>
            </a:extLst>
          </p:cNvPr>
          <p:cNvSpPr txBox="1"/>
          <p:nvPr/>
        </p:nvSpPr>
        <p:spPr>
          <a:xfrm>
            <a:off x="9408845" y="4534202"/>
            <a:ext cx="792000" cy="2160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 dirty="0"/>
              <a:t>Account Payable Invoice Processing</a:t>
            </a: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AF1E78DE-8391-3C5B-53C0-1B39953AC990}"/>
              </a:ext>
            </a:extLst>
          </p:cNvPr>
          <p:cNvSpPr/>
          <p:nvPr/>
        </p:nvSpPr>
        <p:spPr>
          <a:xfrm>
            <a:off x="9408845" y="4286895"/>
            <a:ext cx="792000" cy="237538"/>
          </a:xfrm>
          <a:prstGeom prst="roundRect">
            <a:avLst>
              <a:gd name="adj" fmla="val 0"/>
            </a:avLst>
          </a:prstGeom>
          <a:noFill/>
          <a:ln w="6350">
            <a:noFill/>
          </a:ln>
          <a:effectLst/>
        </p:spPr>
        <p:style>
          <a:lnRef idx="0">
            <a:scrgbClr r="0" g="0" b="0"/>
          </a:lnRef>
          <a:fillRef idx="3">
            <a:scrgbClr r="0" g="0" b="0"/>
          </a:fillRef>
          <a:effectRef idx="3">
            <a:scrgbClr r="0" g="0" b="0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l" defTabSz="4567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T" sz="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Account Payable Operations</a:t>
            </a: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83A18372-3C93-E978-F244-6A305C1B4F0C}"/>
              </a:ext>
            </a:extLst>
          </p:cNvPr>
          <p:cNvSpPr/>
          <p:nvPr/>
        </p:nvSpPr>
        <p:spPr>
          <a:xfrm>
            <a:off x="9408794" y="3124251"/>
            <a:ext cx="792000" cy="237538"/>
          </a:xfrm>
          <a:prstGeom prst="roundRect">
            <a:avLst>
              <a:gd name="adj" fmla="val 0"/>
            </a:avLst>
          </a:prstGeom>
          <a:noFill/>
          <a:ln w="6350">
            <a:noFill/>
          </a:ln>
          <a:effectLst/>
        </p:spPr>
        <p:style>
          <a:lnRef idx="0">
            <a:scrgbClr r="0" g="0" b="0"/>
          </a:lnRef>
          <a:fillRef idx="3">
            <a:scrgbClr r="0" g="0" b="0"/>
          </a:fillRef>
          <a:effectRef idx="3">
            <a:scrgbClr r="0" g="0" b="0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l" defTabSz="4567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T" sz="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Supplier Lifecycle Operations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86A7C8D-6F97-66B3-DA97-721C4AC50AD6}"/>
              </a:ext>
            </a:extLst>
          </p:cNvPr>
          <p:cNvSpPr txBox="1"/>
          <p:nvPr/>
        </p:nvSpPr>
        <p:spPr>
          <a:xfrm>
            <a:off x="8548571" y="3886424"/>
            <a:ext cx="792000" cy="2160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 dirty="0"/>
              <a:t>Procurement Workspace</a:t>
            </a:r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A3B26333-906C-F85D-C274-451B09A5C871}"/>
              </a:ext>
            </a:extLst>
          </p:cNvPr>
          <p:cNvSpPr/>
          <p:nvPr/>
        </p:nvSpPr>
        <p:spPr>
          <a:xfrm>
            <a:off x="1492965" y="518978"/>
            <a:ext cx="900000" cy="237600"/>
          </a:xfrm>
          <a:prstGeom prst="roundRect">
            <a:avLst>
              <a:gd name="adj" fmla="val 0"/>
            </a:avLst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>
                <a:solidFill>
                  <a:schemeClr val="bg1"/>
                </a:solidFill>
              </a:rPr>
              <a:t>Customer Portal</a:t>
            </a:r>
            <a:endParaRPr lang="en-US" sz="600" dirty="0">
              <a:solidFill>
                <a:schemeClr val="bg1"/>
              </a:solidFill>
            </a:endParaRP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896E81DB-6F69-9641-89E6-CA7F8B53C6C2}"/>
              </a:ext>
            </a:extLst>
          </p:cNvPr>
          <p:cNvSpPr/>
          <p:nvPr/>
        </p:nvSpPr>
        <p:spPr>
          <a:xfrm>
            <a:off x="2455862" y="518978"/>
            <a:ext cx="900000" cy="237600"/>
          </a:xfrm>
          <a:prstGeom prst="roundRect">
            <a:avLst>
              <a:gd name="adj" fmla="val 0"/>
            </a:avLst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>
                <a:solidFill>
                  <a:schemeClr val="bg1"/>
                </a:solidFill>
              </a:rPr>
              <a:t>Email</a:t>
            </a:r>
            <a:endParaRPr lang="en-US" sz="600" dirty="0">
              <a:solidFill>
                <a:schemeClr val="bg1"/>
              </a:solidFill>
            </a:endParaRPr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7774D979-34E5-F5F1-4B09-B97838CA2FB1}"/>
              </a:ext>
            </a:extLst>
          </p:cNvPr>
          <p:cNvSpPr/>
          <p:nvPr/>
        </p:nvSpPr>
        <p:spPr>
          <a:xfrm>
            <a:off x="3418759" y="518978"/>
            <a:ext cx="900000" cy="237600"/>
          </a:xfrm>
          <a:prstGeom prst="roundRect">
            <a:avLst>
              <a:gd name="adj" fmla="val 0"/>
            </a:avLst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>
                <a:solidFill>
                  <a:schemeClr val="bg1"/>
                </a:solidFill>
              </a:rPr>
              <a:t>CTI/IVR</a:t>
            </a:r>
            <a:endParaRPr lang="en-US" sz="600" dirty="0">
              <a:solidFill>
                <a:schemeClr val="bg1"/>
              </a:solidFill>
            </a:endParaRPr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4196D317-618E-8D34-321C-93A0E265AB3B}"/>
              </a:ext>
            </a:extLst>
          </p:cNvPr>
          <p:cNvSpPr/>
          <p:nvPr/>
        </p:nvSpPr>
        <p:spPr>
          <a:xfrm>
            <a:off x="4381656" y="518978"/>
            <a:ext cx="900000" cy="237600"/>
          </a:xfrm>
          <a:prstGeom prst="roundRect">
            <a:avLst>
              <a:gd name="adj" fmla="val 0"/>
            </a:avLst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>
                <a:solidFill>
                  <a:schemeClr val="bg1"/>
                </a:solidFill>
              </a:rPr>
              <a:t>Virtual Agent</a:t>
            </a:r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D1177B70-0F6C-CF6B-28B0-F1CF74727C69}"/>
              </a:ext>
            </a:extLst>
          </p:cNvPr>
          <p:cNvSpPr/>
          <p:nvPr/>
        </p:nvSpPr>
        <p:spPr>
          <a:xfrm>
            <a:off x="5344553" y="518978"/>
            <a:ext cx="900000" cy="237600"/>
          </a:xfrm>
          <a:prstGeom prst="roundRect">
            <a:avLst>
              <a:gd name="adj" fmla="val 0"/>
            </a:avLst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>
                <a:solidFill>
                  <a:schemeClr val="bg1"/>
                </a:solidFill>
              </a:rPr>
              <a:t>Live Chat</a:t>
            </a:r>
          </a:p>
        </p:txBody>
      </p: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97948EF6-4510-3F26-4FDB-DC6A70E80A46}"/>
              </a:ext>
            </a:extLst>
          </p:cNvPr>
          <p:cNvSpPr/>
          <p:nvPr/>
        </p:nvSpPr>
        <p:spPr>
          <a:xfrm>
            <a:off x="7270347" y="518978"/>
            <a:ext cx="939600" cy="237600"/>
          </a:xfrm>
          <a:prstGeom prst="roundRect">
            <a:avLst>
              <a:gd name="adj" fmla="val 0"/>
            </a:avLst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>
                <a:solidFill>
                  <a:schemeClr val="bg1"/>
                </a:solidFill>
              </a:rPr>
              <a:t>Walk-up Experience</a:t>
            </a:r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6EB451FD-6CA0-E261-285E-B44F0E8DB5EC}"/>
              </a:ext>
            </a:extLst>
          </p:cNvPr>
          <p:cNvSpPr/>
          <p:nvPr/>
        </p:nvSpPr>
        <p:spPr>
          <a:xfrm>
            <a:off x="8277482" y="518978"/>
            <a:ext cx="900000" cy="237600"/>
          </a:xfrm>
          <a:prstGeom prst="roundRect">
            <a:avLst>
              <a:gd name="adj" fmla="val 0"/>
            </a:avLst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>
                <a:solidFill>
                  <a:schemeClr val="bg1"/>
                </a:solidFill>
              </a:rPr>
              <a:t>Employee Center</a:t>
            </a:r>
            <a:endParaRPr lang="en-US" sz="600" dirty="0">
              <a:solidFill>
                <a:schemeClr val="bg1"/>
              </a:solidFill>
            </a:endParaRPr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535374CF-355B-842A-279F-66FF109C2ECC}"/>
              </a:ext>
            </a:extLst>
          </p:cNvPr>
          <p:cNvSpPr/>
          <p:nvPr/>
        </p:nvSpPr>
        <p:spPr>
          <a:xfrm>
            <a:off x="9252300" y="518978"/>
            <a:ext cx="900000" cy="237600"/>
          </a:xfrm>
          <a:prstGeom prst="roundRect">
            <a:avLst>
              <a:gd name="adj" fmla="val 0"/>
            </a:avLst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>
                <a:solidFill>
                  <a:schemeClr val="bg1"/>
                </a:solidFill>
              </a:rPr>
              <a:t>Mobile App</a:t>
            </a:r>
          </a:p>
        </p:txBody>
      </p: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4667DD2E-D2CC-C916-D60B-F02D58BB111B}"/>
              </a:ext>
            </a:extLst>
          </p:cNvPr>
          <p:cNvSpPr/>
          <p:nvPr/>
        </p:nvSpPr>
        <p:spPr>
          <a:xfrm>
            <a:off x="10215197" y="518978"/>
            <a:ext cx="864000" cy="237600"/>
          </a:xfrm>
          <a:prstGeom prst="roundRect">
            <a:avLst>
              <a:gd name="adj" fmla="val 0"/>
            </a:avLst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>
                <a:solidFill>
                  <a:schemeClr val="bg1"/>
                </a:solidFill>
              </a:rPr>
              <a:t>Workspaces</a:t>
            </a:r>
          </a:p>
        </p:txBody>
      </p:sp>
      <p:sp>
        <p:nvSpPr>
          <p:cNvPr id="452" name="Rounded Rectangle 451">
            <a:extLst>
              <a:ext uri="{FF2B5EF4-FFF2-40B4-BE49-F238E27FC236}">
                <a16:creationId xmlns:a16="http://schemas.microsoft.com/office/drawing/2014/main" id="{2A7D87CF-1A0C-9054-6C39-A005AD3B7C51}"/>
              </a:ext>
            </a:extLst>
          </p:cNvPr>
          <p:cNvSpPr/>
          <p:nvPr/>
        </p:nvSpPr>
        <p:spPr>
          <a:xfrm>
            <a:off x="6307450" y="518978"/>
            <a:ext cx="900000" cy="237600"/>
          </a:xfrm>
          <a:prstGeom prst="roundRect">
            <a:avLst>
              <a:gd name="adj" fmla="val 0"/>
            </a:avLst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>
                <a:solidFill>
                  <a:schemeClr val="bg1"/>
                </a:solidFill>
              </a:rPr>
              <a:t>Universal Request</a:t>
            </a:r>
          </a:p>
        </p:txBody>
      </p:sp>
      <p:sp>
        <p:nvSpPr>
          <p:cNvPr id="453" name="Rounded Rectangle 452">
            <a:extLst>
              <a:ext uri="{FF2B5EF4-FFF2-40B4-BE49-F238E27FC236}">
                <a16:creationId xmlns:a16="http://schemas.microsoft.com/office/drawing/2014/main" id="{E9DD563F-3577-2422-F186-E807ABF6D9CD}"/>
              </a:ext>
            </a:extLst>
          </p:cNvPr>
          <p:cNvSpPr/>
          <p:nvPr/>
        </p:nvSpPr>
        <p:spPr>
          <a:xfrm>
            <a:off x="11153896" y="518978"/>
            <a:ext cx="900000" cy="237600"/>
          </a:xfrm>
          <a:prstGeom prst="roundRect">
            <a:avLst>
              <a:gd name="adj" fmla="val 0"/>
            </a:avLst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>
                <a:solidFill>
                  <a:schemeClr val="bg1"/>
                </a:solidFill>
              </a:rPr>
              <a:t>Sidebar Chat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3281D0F-8421-3081-58BD-14591B7C35E0}"/>
              </a:ext>
            </a:extLst>
          </p:cNvPr>
          <p:cNvSpPr txBox="1"/>
          <p:nvPr/>
        </p:nvSpPr>
        <p:spPr>
          <a:xfrm>
            <a:off x="3750387" y="4862976"/>
            <a:ext cx="795600" cy="2196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 dirty="0"/>
              <a:t>Accelerators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1D016A1-189F-5AD7-FA33-CCF69C1691DA}"/>
              </a:ext>
            </a:extLst>
          </p:cNvPr>
          <p:cNvSpPr txBox="1"/>
          <p:nvPr/>
        </p:nvSpPr>
        <p:spPr>
          <a:xfrm>
            <a:off x="2466306" y="4922996"/>
            <a:ext cx="432000" cy="13617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rgbClr r="0" g="0" b="0"/>
          </a:lnRef>
          <a:fillRef idx="3">
            <a:scrgbClr r="0" g="0" b="0"/>
          </a:fillRef>
          <a:effectRef idx="3">
            <a:scrgbClr r="0" g="0" b="0"/>
          </a:effectRef>
          <a:fontRef idx="minor">
            <a:schemeClr val="lt1"/>
          </a:fontRef>
        </p:style>
        <p:txBody>
          <a:bodyPr lIns="0" tIns="0" rIns="0" bIns="0" anchor="t"/>
          <a:lstStyle>
            <a:defPPr>
              <a:defRPr lang="en-US"/>
            </a:defPPr>
            <a:lvl1pPr marR="0" lvl="0" indent="0" defTabSz="456766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1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F0302020204030204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GB" sz="700" dirty="0"/>
              <a:t>Impact</a:t>
            </a:r>
            <a:endParaRPr lang="en-IT" sz="700" dirty="0"/>
          </a:p>
        </p:txBody>
      </p:sp>
      <p:sp>
        <p:nvSpPr>
          <p:cNvPr id="454" name="TextBox 453">
            <a:extLst>
              <a:ext uri="{FF2B5EF4-FFF2-40B4-BE49-F238E27FC236}">
                <a16:creationId xmlns:a16="http://schemas.microsoft.com/office/drawing/2014/main" id="{58DB470D-B1B8-DEBA-387B-A3F17EA24628}"/>
              </a:ext>
            </a:extLst>
          </p:cNvPr>
          <p:cNvSpPr txBox="1"/>
          <p:nvPr/>
        </p:nvSpPr>
        <p:spPr>
          <a:xfrm>
            <a:off x="4613672" y="4862976"/>
            <a:ext cx="795600" cy="2196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 dirty="0"/>
              <a:t>Product Adoption Roadmap</a:t>
            </a:r>
          </a:p>
        </p:txBody>
      </p:sp>
      <p:sp>
        <p:nvSpPr>
          <p:cNvPr id="455" name="TextBox 454">
            <a:extLst>
              <a:ext uri="{FF2B5EF4-FFF2-40B4-BE49-F238E27FC236}">
                <a16:creationId xmlns:a16="http://schemas.microsoft.com/office/drawing/2014/main" id="{0C91DA4B-B867-ABBE-8EC5-25D1C3F097E4}"/>
              </a:ext>
            </a:extLst>
          </p:cNvPr>
          <p:cNvSpPr txBox="1"/>
          <p:nvPr/>
        </p:nvSpPr>
        <p:spPr>
          <a:xfrm>
            <a:off x="5476957" y="4862976"/>
            <a:ext cx="795600" cy="2196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 dirty="0"/>
              <a:t>Value Reporting</a:t>
            </a:r>
          </a:p>
        </p:txBody>
      </p:sp>
      <p:sp>
        <p:nvSpPr>
          <p:cNvPr id="457" name="TextBox 456">
            <a:extLst>
              <a:ext uri="{FF2B5EF4-FFF2-40B4-BE49-F238E27FC236}">
                <a16:creationId xmlns:a16="http://schemas.microsoft.com/office/drawing/2014/main" id="{BE184F0B-14E9-B791-E064-C0F9972590D5}"/>
              </a:ext>
            </a:extLst>
          </p:cNvPr>
          <p:cNvSpPr txBox="1"/>
          <p:nvPr/>
        </p:nvSpPr>
        <p:spPr>
          <a:xfrm>
            <a:off x="6340242" y="4862976"/>
            <a:ext cx="795600" cy="2196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 dirty="0"/>
              <a:t>Value Journey</a:t>
            </a:r>
          </a:p>
        </p:txBody>
      </p:sp>
      <p:sp>
        <p:nvSpPr>
          <p:cNvPr id="458" name="TextBox 457">
            <a:extLst>
              <a:ext uri="{FF2B5EF4-FFF2-40B4-BE49-F238E27FC236}">
                <a16:creationId xmlns:a16="http://schemas.microsoft.com/office/drawing/2014/main" id="{41F270F3-A895-5490-0CCB-87A9D1020B71}"/>
              </a:ext>
            </a:extLst>
          </p:cNvPr>
          <p:cNvSpPr txBox="1"/>
          <p:nvPr/>
        </p:nvSpPr>
        <p:spPr>
          <a:xfrm>
            <a:off x="7203527" y="4862976"/>
            <a:ext cx="795600" cy="2196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 dirty="0"/>
              <a:t>Training</a:t>
            </a:r>
          </a:p>
        </p:txBody>
      </p:sp>
      <p:sp>
        <p:nvSpPr>
          <p:cNvPr id="459" name="TextBox 458">
            <a:extLst>
              <a:ext uri="{FF2B5EF4-FFF2-40B4-BE49-F238E27FC236}">
                <a16:creationId xmlns:a16="http://schemas.microsoft.com/office/drawing/2014/main" id="{CB52613E-A095-860D-040A-C1D02359C318}"/>
              </a:ext>
            </a:extLst>
          </p:cNvPr>
          <p:cNvSpPr txBox="1"/>
          <p:nvPr/>
        </p:nvSpPr>
        <p:spPr>
          <a:xfrm>
            <a:off x="8066812" y="4862976"/>
            <a:ext cx="795600" cy="2196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 dirty="0"/>
              <a:t>Technical Certification</a:t>
            </a:r>
          </a:p>
        </p:txBody>
      </p:sp>
      <p:sp>
        <p:nvSpPr>
          <p:cNvPr id="460" name="TextBox 459">
            <a:extLst>
              <a:ext uri="{FF2B5EF4-FFF2-40B4-BE49-F238E27FC236}">
                <a16:creationId xmlns:a16="http://schemas.microsoft.com/office/drawing/2014/main" id="{C37E6EC2-2AED-9F50-9232-9DC67129DEB3}"/>
              </a:ext>
            </a:extLst>
          </p:cNvPr>
          <p:cNvSpPr txBox="1"/>
          <p:nvPr/>
        </p:nvSpPr>
        <p:spPr>
          <a:xfrm>
            <a:off x="2887102" y="4862976"/>
            <a:ext cx="795600" cy="2196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 dirty="0"/>
              <a:t>Impact Digital Experience (IDE)</a:t>
            </a:r>
          </a:p>
        </p:txBody>
      </p:sp>
      <p:sp>
        <p:nvSpPr>
          <p:cNvPr id="461" name="TextBox 460">
            <a:extLst>
              <a:ext uri="{FF2B5EF4-FFF2-40B4-BE49-F238E27FC236}">
                <a16:creationId xmlns:a16="http://schemas.microsoft.com/office/drawing/2014/main" id="{774FA947-2B80-0C6F-A9ED-5CC1BE9D72F9}"/>
              </a:ext>
            </a:extLst>
          </p:cNvPr>
          <p:cNvSpPr txBox="1"/>
          <p:nvPr/>
        </p:nvSpPr>
        <p:spPr>
          <a:xfrm>
            <a:off x="8930094" y="4862976"/>
            <a:ext cx="795600" cy="2196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 dirty="0"/>
              <a:t>Instance Observer</a:t>
            </a:r>
          </a:p>
        </p:txBody>
      </p:sp>
      <p:sp>
        <p:nvSpPr>
          <p:cNvPr id="465" name="Rounded Rectangle 464">
            <a:hlinkClick r:id="" action="ppaction://noaction"/>
            <a:extLst>
              <a:ext uri="{FF2B5EF4-FFF2-40B4-BE49-F238E27FC236}">
                <a16:creationId xmlns:a16="http://schemas.microsoft.com/office/drawing/2014/main" id="{7FC2559C-4964-F1FA-1F6D-888AE37CC54D}"/>
              </a:ext>
            </a:extLst>
          </p:cNvPr>
          <p:cNvSpPr/>
          <p:nvPr/>
        </p:nvSpPr>
        <p:spPr>
          <a:xfrm>
            <a:off x="2645529" y="6606640"/>
            <a:ext cx="1656000" cy="169200"/>
          </a:xfrm>
          <a:prstGeom prst="roundRect">
            <a:avLst/>
          </a:prstGeom>
          <a:solidFill>
            <a:srgbClr val="034362"/>
          </a:solidFill>
          <a:ln w="63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700" dirty="0">
                <a:solidFill>
                  <a:schemeClr val="bg1"/>
                </a:solidFill>
              </a:rPr>
              <a:t>Generative AI Controller</a:t>
            </a:r>
          </a:p>
        </p:txBody>
      </p:sp>
      <p:sp>
        <p:nvSpPr>
          <p:cNvPr id="466" name="Rounded Rectangle 465">
            <a:extLst>
              <a:ext uri="{FF2B5EF4-FFF2-40B4-BE49-F238E27FC236}">
                <a16:creationId xmlns:a16="http://schemas.microsoft.com/office/drawing/2014/main" id="{2842B4A6-51B9-08FD-1A0F-540F20775A6F}"/>
              </a:ext>
            </a:extLst>
          </p:cNvPr>
          <p:cNvSpPr/>
          <p:nvPr/>
        </p:nvSpPr>
        <p:spPr>
          <a:xfrm>
            <a:off x="773264" y="6606640"/>
            <a:ext cx="1620000" cy="169200"/>
          </a:xfrm>
          <a:prstGeom prst="roundRect">
            <a:avLst/>
          </a:prstGeom>
          <a:solidFill>
            <a:srgbClr val="034362"/>
          </a:solidFill>
          <a:ln w="63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700" dirty="0">
                <a:solidFill>
                  <a:schemeClr val="bg1"/>
                </a:solidFill>
              </a:rPr>
              <a:t>Document Mgmt</a:t>
            </a:r>
          </a:p>
        </p:txBody>
      </p:sp>
      <p:sp>
        <p:nvSpPr>
          <p:cNvPr id="467" name="Rounded Rectangle 466">
            <a:extLst>
              <a:ext uri="{FF2B5EF4-FFF2-40B4-BE49-F238E27FC236}">
                <a16:creationId xmlns:a16="http://schemas.microsoft.com/office/drawing/2014/main" id="{A066DBE1-C55A-62B7-2DBC-325A8B94FAF7}"/>
              </a:ext>
            </a:extLst>
          </p:cNvPr>
          <p:cNvSpPr/>
          <p:nvPr/>
        </p:nvSpPr>
        <p:spPr>
          <a:xfrm>
            <a:off x="4572222" y="6606640"/>
            <a:ext cx="1620000" cy="169200"/>
          </a:xfrm>
          <a:prstGeom prst="roundRect">
            <a:avLst/>
          </a:prstGeom>
          <a:solidFill>
            <a:srgbClr val="034362"/>
          </a:solidFill>
          <a:ln w="63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700">
                <a:solidFill>
                  <a:schemeClr val="bg1"/>
                </a:solidFill>
              </a:rPr>
              <a:t>Domain Separation</a:t>
            </a:r>
            <a:endParaRPr lang="en-US" sz="700" dirty="0">
              <a:solidFill>
                <a:schemeClr val="bg1"/>
              </a:solidFill>
            </a:endParaRPr>
          </a:p>
        </p:txBody>
      </p:sp>
      <p:sp>
        <p:nvSpPr>
          <p:cNvPr id="470" name="Rounded Rectangle 469">
            <a:extLst>
              <a:ext uri="{FF2B5EF4-FFF2-40B4-BE49-F238E27FC236}">
                <a16:creationId xmlns:a16="http://schemas.microsoft.com/office/drawing/2014/main" id="{EDEDB3F3-108E-8136-8E73-9061FB716977}"/>
              </a:ext>
            </a:extLst>
          </p:cNvPr>
          <p:cNvSpPr/>
          <p:nvPr/>
        </p:nvSpPr>
        <p:spPr>
          <a:xfrm>
            <a:off x="6466262" y="6428976"/>
            <a:ext cx="1620000" cy="169200"/>
          </a:xfrm>
          <a:prstGeom prst="roundRect">
            <a:avLst/>
          </a:prstGeom>
          <a:solidFill>
            <a:srgbClr val="034362"/>
          </a:solidFill>
          <a:ln w="63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0" rtlCol="0" anchor="ctr"/>
          <a:lstStyle/>
          <a:p>
            <a:r>
              <a:rPr lang="en-US" sz="700" dirty="0">
                <a:solidFill>
                  <a:schemeClr val="bg1"/>
                </a:solidFill>
              </a:rPr>
              <a:t>Instance data replication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C9A2AD-BA45-9701-635F-ED526A37E9E9}"/>
              </a:ext>
            </a:extLst>
          </p:cNvPr>
          <p:cNvSpPr txBox="1"/>
          <p:nvPr/>
        </p:nvSpPr>
        <p:spPr>
          <a:xfrm>
            <a:off x="1347695" y="4035903"/>
            <a:ext cx="792000" cy="2376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tx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 dirty="0">
                <a:solidFill>
                  <a:schemeClr val="bg1"/>
                </a:solidFill>
              </a:rPr>
              <a:t>Clinical Device Mgmt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CE7105-E669-2ECA-D414-8841939F51D9}"/>
              </a:ext>
            </a:extLst>
          </p:cNvPr>
          <p:cNvSpPr txBox="1"/>
          <p:nvPr/>
        </p:nvSpPr>
        <p:spPr>
          <a:xfrm>
            <a:off x="8555422" y="2446309"/>
            <a:ext cx="792000" cy="2160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 extrusionH="76200" prstMaterial="matte">
            <a:extrusionClr>
              <a:schemeClr val="tx1"/>
            </a:extrusionClr>
            <a:contourClr>
              <a:schemeClr val="bg1">
                <a:lumMod val="50000"/>
              </a:schemeClr>
            </a:contourClr>
          </a:sp3d>
        </p:spPr>
        <p:txBody>
          <a:bodyPr wrap="square" lIns="36000" tIns="0" rIns="0" bIns="0" rtlCol="0" anchor="ctr" anchorCtr="0">
            <a:noAutofit/>
          </a:bodyPr>
          <a:lstStyle>
            <a:defPPr>
              <a:defRPr kern="0"/>
            </a:defPPr>
            <a:lvl1pPr marL="0" marR="0" lvl="0" indent="0" algn="l" defTabSz="456903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600" b="1" i="0" u="none" strike="noStrike" kern="1200" cap="none" spc="0" normalizeH="0" baseline="0">
                <a:ln>
                  <a:noFill/>
                </a:ln>
                <a:solidFill>
                  <a:srgbClr val="036092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defRPr>
            </a:lvl1pPr>
          </a:lstStyle>
          <a:p>
            <a:r>
              <a:rPr lang="en-US" sz="600" b="0" dirty="0">
                <a:solidFill>
                  <a:schemeClr val="bg1"/>
                </a:solidFill>
              </a:rPr>
              <a:t>Privacy Mgmt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C88CABC-61F1-D489-E35F-A2FE5C53DEC7}"/>
              </a:ext>
            </a:extLst>
          </p:cNvPr>
          <p:cNvSpPr txBox="1"/>
          <p:nvPr/>
        </p:nvSpPr>
        <p:spPr>
          <a:xfrm>
            <a:off x="6709274" y="2671495"/>
            <a:ext cx="792000" cy="2160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 dirty="0"/>
              <a:t>Employee Growth &amp; Development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2C08107-EA64-DC35-70F9-EF9302BF45C3}"/>
              </a:ext>
            </a:extLst>
          </p:cNvPr>
          <p:cNvSpPr txBox="1"/>
          <p:nvPr/>
        </p:nvSpPr>
        <p:spPr>
          <a:xfrm>
            <a:off x="11255870" y="2624637"/>
            <a:ext cx="792000" cy="2520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 dirty="0"/>
              <a:t>Stream Connect for Apache Kafka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D8E0E834-FE95-0704-724D-6ED1D35350A5}"/>
              </a:ext>
            </a:extLst>
          </p:cNvPr>
          <p:cNvSpPr/>
          <p:nvPr/>
        </p:nvSpPr>
        <p:spPr>
          <a:xfrm>
            <a:off x="10085279" y="5363504"/>
            <a:ext cx="1656000" cy="169200"/>
          </a:xfrm>
          <a:prstGeom prst="roundRect">
            <a:avLst/>
          </a:prstGeom>
          <a:solidFill>
            <a:srgbClr val="034362"/>
          </a:solidFill>
          <a:ln w="63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700">
                <a:solidFill>
                  <a:schemeClr val="bg1"/>
                </a:solidFill>
              </a:rPr>
              <a:t>Database Encryption</a:t>
            </a:r>
            <a:endParaRPr lang="en-US" sz="700" dirty="0">
              <a:solidFill>
                <a:schemeClr val="bg1"/>
              </a:solidFill>
            </a:endParaRP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A05C974C-C82E-9F7D-D723-0F6FD59701DF}"/>
              </a:ext>
            </a:extLst>
          </p:cNvPr>
          <p:cNvSpPr/>
          <p:nvPr/>
        </p:nvSpPr>
        <p:spPr>
          <a:xfrm>
            <a:off x="10085279" y="5541165"/>
            <a:ext cx="1656000" cy="169200"/>
          </a:xfrm>
          <a:prstGeom prst="roundRect">
            <a:avLst/>
          </a:prstGeom>
          <a:solidFill>
            <a:srgbClr val="034362"/>
          </a:solidFill>
          <a:ln w="63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700">
                <a:solidFill>
                  <a:schemeClr val="bg1"/>
                </a:solidFill>
              </a:rPr>
              <a:t>Cloud Encryption</a:t>
            </a:r>
            <a:endParaRPr lang="en-US" sz="700" dirty="0">
              <a:solidFill>
                <a:schemeClr val="bg1"/>
              </a:solidFill>
            </a:endParaRP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3751D746-9047-8F3B-B9C4-130673881C3E}"/>
              </a:ext>
            </a:extLst>
          </p:cNvPr>
          <p:cNvSpPr/>
          <p:nvPr/>
        </p:nvSpPr>
        <p:spPr>
          <a:xfrm>
            <a:off x="10085279" y="5718826"/>
            <a:ext cx="1656000" cy="169200"/>
          </a:xfrm>
          <a:prstGeom prst="roundRect">
            <a:avLst/>
          </a:prstGeom>
          <a:solidFill>
            <a:srgbClr val="034362"/>
          </a:solidFill>
          <a:ln w="63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700" dirty="0">
                <a:solidFill>
                  <a:schemeClr val="bg1"/>
                </a:solidFill>
              </a:rPr>
              <a:t>Column Level Encryption ENT</a:t>
            </a: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6D015D1A-74B3-EF20-243E-BD42310A06B8}"/>
              </a:ext>
            </a:extLst>
          </p:cNvPr>
          <p:cNvSpPr/>
          <p:nvPr/>
        </p:nvSpPr>
        <p:spPr>
          <a:xfrm>
            <a:off x="10085279" y="5896487"/>
            <a:ext cx="1656000" cy="169200"/>
          </a:xfrm>
          <a:prstGeom prst="roundRect">
            <a:avLst/>
          </a:prstGeom>
          <a:solidFill>
            <a:srgbClr val="034362"/>
          </a:solidFill>
          <a:ln w="63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700" dirty="0">
                <a:solidFill>
                  <a:schemeClr val="bg1"/>
                </a:solidFill>
              </a:rPr>
              <a:t>Full </a:t>
            </a:r>
            <a:r>
              <a:rPr lang="en-US" sz="700">
                <a:solidFill>
                  <a:schemeClr val="bg1"/>
                </a:solidFill>
              </a:rPr>
              <a:t>Disk Encryption</a:t>
            </a:r>
            <a:endParaRPr lang="en-US" sz="700" dirty="0">
              <a:solidFill>
                <a:schemeClr val="bg1"/>
              </a:solidFill>
            </a:endParaRP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3404A2D1-1B13-D7E1-DAA4-AACE3EE008BA}"/>
              </a:ext>
            </a:extLst>
          </p:cNvPr>
          <p:cNvSpPr/>
          <p:nvPr/>
        </p:nvSpPr>
        <p:spPr>
          <a:xfrm>
            <a:off x="10085279" y="6074148"/>
            <a:ext cx="1656000" cy="169200"/>
          </a:xfrm>
          <a:prstGeom prst="roundRect">
            <a:avLst/>
          </a:prstGeom>
          <a:solidFill>
            <a:srgbClr val="034362"/>
          </a:solidFill>
          <a:ln w="63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700" dirty="0">
                <a:solidFill>
                  <a:schemeClr val="bg1"/>
                </a:solidFill>
              </a:rPr>
              <a:t>CLE </a:t>
            </a:r>
            <a:r>
              <a:rPr lang="en-US" sz="700">
                <a:solidFill>
                  <a:schemeClr val="bg1"/>
                </a:solidFill>
              </a:rPr>
              <a:t>Enterprise KMF</a:t>
            </a:r>
            <a:endParaRPr lang="en-US" sz="700" dirty="0">
              <a:solidFill>
                <a:schemeClr val="bg1"/>
              </a:solidFill>
            </a:endParaRPr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34FB5BAB-926F-755F-F634-D244C728A9EA}"/>
              </a:ext>
            </a:extLst>
          </p:cNvPr>
          <p:cNvSpPr/>
          <p:nvPr/>
        </p:nvSpPr>
        <p:spPr>
          <a:xfrm>
            <a:off x="10085279" y="6251809"/>
            <a:ext cx="1656000" cy="169200"/>
          </a:xfrm>
          <a:prstGeom prst="roundRect">
            <a:avLst/>
          </a:prstGeom>
          <a:solidFill>
            <a:srgbClr val="034362"/>
          </a:solidFill>
          <a:ln w="63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700" dirty="0">
                <a:solidFill>
                  <a:schemeClr val="bg1"/>
                </a:solidFill>
              </a:rPr>
              <a:t>Vault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F3FF79DB-7EE4-6096-9ED4-E2AD40A7235A}"/>
              </a:ext>
            </a:extLst>
          </p:cNvPr>
          <p:cNvSpPr/>
          <p:nvPr/>
        </p:nvSpPr>
        <p:spPr>
          <a:xfrm>
            <a:off x="10085279" y="6429470"/>
            <a:ext cx="1656000" cy="169200"/>
          </a:xfrm>
          <a:prstGeom prst="roundRect">
            <a:avLst/>
          </a:prstGeom>
          <a:solidFill>
            <a:srgbClr val="034362"/>
          </a:solidFill>
          <a:ln w="63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700" dirty="0">
                <a:solidFill>
                  <a:schemeClr val="bg1"/>
                </a:solidFill>
              </a:rPr>
              <a:t>FEDRAMP </a:t>
            </a:r>
            <a:r>
              <a:rPr lang="en-US" sz="700">
                <a:solidFill>
                  <a:schemeClr val="bg1"/>
                </a:solidFill>
              </a:rPr>
              <a:t>/ GCC</a:t>
            </a:r>
            <a:endParaRPr lang="en-US" sz="700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hlinkClick r:id="" action="ppaction://noaction"/>
            <a:extLst>
              <a:ext uri="{FF2B5EF4-FFF2-40B4-BE49-F238E27FC236}">
                <a16:creationId xmlns:a16="http://schemas.microsoft.com/office/drawing/2014/main" id="{E30B5B8C-7B83-15A1-8A1E-601264BA9052}"/>
              </a:ext>
            </a:extLst>
          </p:cNvPr>
          <p:cNvSpPr txBox="1"/>
          <p:nvPr/>
        </p:nvSpPr>
        <p:spPr>
          <a:xfrm>
            <a:off x="10391627" y="3303819"/>
            <a:ext cx="796200" cy="195038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 dirty="0"/>
              <a:t>Data Privacy</a:t>
            </a:r>
          </a:p>
        </p:txBody>
      </p:sp>
      <p:sp>
        <p:nvSpPr>
          <p:cNvPr id="43" name="TextBox 42">
            <a:hlinkClick r:id="" action="ppaction://noaction"/>
            <a:extLst>
              <a:ext uri="{FF2B5EF4-FFF2-40B4-BE49-F238E27FC236}">
                <a16:creationId xmlns:a16="http://schemas.microsoft.com/office/drawing/2014/main" id="{6704A90E-CC95-929F-FF46-B492F80DDD05}"/>
              </a:ext>
            </a:extLst>
          </p:cNvPr>
          <p:cNvSpPr txBox="1"/>
          <p:nvPr/>
        </p:nvSpPr>
        <p:spPr>
          <a:xfrm>
            <a:off x="10391627" y="3500922"/>
            <a:ext cx="796200" cy="195038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 dirty="0"/>
              <a:t>Log Export Services</a:t>
            </a:r>
          </a:p>
        </p:txBody>
      </p:sp>
      <p:sp>
        <p:nvSpPr>
          <p:cNvPr id="53" name="TextBox 52">
            <a:hlinkClick r:id="" action="ppaction://noaction"/>
            <a:extLst>
              <a:ext uri="{FF2B5EF4-FFF2-40B4-BE49-F238E27FC236}">
                <a16:creationId xmlns:a16="http://schemas.microsoft.com/office/drawing/2014/main" id="{BCE61821-53FC-9954-9310-B679EE859FCF}"/>
              </a:ext>
            </a:extLst>
          </p:cNvPr>
          <p:cNvSpPr txBox="1"/>
          <p:nvPr/>
        </p:nvSpPr>
        <p:spPr>
          <a:xfrm>
            <a:off x="10391627" y="3698025"/>
            <a:ext cx="796200" cy="195038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 dirty="0"/>
              <a:t>Code Signing</a:t>
            </a: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AD1919F3-6DC8-87DE-A381-8123146BB06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28612" y="2364763"/>
            <a:ext cx="11231092" cy="2124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801117"/>
      </p:ext>
    </p:extLst>
  </p:cSld>
  <p:clrMapOvr>
    <a:masterClrMapping/>
  </p:clrMapOvr>
  <p:transition advClick="0">
    <p:wipe dir="d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</TotalTime>
  <Words>704</Words>
  <Application>Microsoft Macintosh PowerPoint</Application>
  <PresentationFormat>Widescreen</PresentationFormat>
  <Paragraphs>260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</vt:lpstr>
      <vt:lpstr>Aptos Display</vt:lpstr>
      <vt:lpstr>Arial</vt:lpstr>
      <vt:lpstr>Calibri</vt:lpstr>
      <vt:lpstr>Century Gothic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Matt Sutherland</cp:lastModifiedBy>
  <cp:revision>8</cp:revision>
  <dcterms:created xsi:type="dcterms:W3CDTF">2013-07-15T20:26:40Z</dcterms:created>
  <dcterms:modified xsi:type="dcterms:W3CDTF">2024-07-19T15:35:24Z</dcterms:modified>
</cp:coreProperties>
</file>