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69" r:id="rId4"/>
    <p:sldMasterId id="2147484586" r:id="rId5"/>
  </p:sldMasterIdLst>
  <p:notesMasterIdLst>
    <p:notesMasterId r:id="rId9"/>
  </p:notesMasterIdLst>
  <p:handoutMasterIdLst>
    <p:handoutMasterId r:id="rId10"/>
  </p:handoutMasterIdLst>
  <p:sldIdLst>
    <p:sldId id="2147374897" r:id="rId6"/>
    <p:sldId id="2147479292" r:id="rId7"/>
    <p:sldId id="2142532688"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2" pos="3839">
          <p15:clr>
            <a:srgbClr val="A4A3A4"/>
          </p15:clr>
        </p15:guide>
        <p15:guide id="3" orient="horz" pos="2160" userDrawn="1">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C5B543-D99A-98DF-1C65-F3C69786FDB3}" name="Matt Sutherland" initials="MS" userId="S::matt.s@advancesolutions.com::0ba6480a-5525-4d86-ad0d-12ed3d34c011" providerId="AD"/>
  <p188:author id="{F8E104C2-72C3-5FCB-BFE6-CBA791834F0F}" name="Michael Lynch" initials="ML" userId="S::michael.lynch@servicenow.com::92dacce5-8ea7-45c3-860e-c0ecef68bb1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D42"/>
    <a:srgbClr val="2D3D6C"/>
    <a:srgbClr val="FF6E0C"/>
    <a:srgbClr val="86ED78"/>
    <a:srgbClr val="62D84E"/>
    <a:srgbClr val="22BEE3"/>
    <a:srgbClr val="0875AB"/>
    <a:srgbClr val="DBDBDB"/>
    <a:srgbClr val="90CCD3"/>
    <a:srgbClr val="379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2"/>
    <p:restoredTop sz="94618"/>
  </p:normalViewPr>
  <p:slideViewPr>
    <p:cSldViewPr snapToGrid="0" snapToObjects="1">
      <p:cViewPr varScale="1">
        <p:scale>
          <a:sx n="210" d="100"/>
          <a:sy n="210" d="100"/>
        </p:scale>
        <p:origin x="1704" y="184"/>
      </p:cViewPr>
      <p:guideLst>
        <p:guide pos="3839"/>
        <p:guide orient="horz" pos="216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9/15/24</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pic>
        <p:nvPicPr>
          <p:cNvPr id="35" name="Picture 34">
            <a:extLst>
              <a:ext uri="{FF2B5EF4-FFF2-40B4-BE49-F238E27FC236}">
                <a16:creationId xmlns:a16="http://schemas.microsoft.com/office/drawing/2014/main" id="{4A211A8A-C369-4D94-B82B-7F72C8DB385F}"/>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9/15/24</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pic>
        <p:nvPicPr>
          <p:cNvPr id="35" name="Picture 34">
            <a:extLst>
              <a:ext uri="{FF2B5EF4-FFF2-40B4-BE49-F238E27FC236}">
                <a16:creationId xmlns:a16="http://schemas.microsoft.com/office/drawing/2014/main" id="{AF8886D2-769E-403B-933D-6CB77F4C4F92}"/>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550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sz="1200" kern="1200" dirty="0">
                <a:solidFill>
                  <a:schemeClr val="tx1"/>
                </a:solidFill>
                <a:effectLst/>
                <a:latin typeface="+mj-lt"/>
                <a:ea typeface="+mn-ea"/>
                <a:cs typeface="+mn-cs"/>
              </a:rPr>
              <a:t>This slide includes key differentiated capabilities that are global GA by March 2023 and aligns to .com. </a:t>
            </a:r>
          </a:p>
          <a:p>
            <a:pPr marL="171450" indent="-171450"/>
            <a:r>
              <a:rPr lang="en-EH" sz="1200" kern="1200">
                <a:solidFill>
                  <a:schemeClr val="tx1"/>
                </a:solidFill>
                <a:effectLst/>
                <a:latin typeface="+mj-lt"/>
                <a:ea typeface="+mn-ea"/>
                <a:cs typeface="+mn-cs"/>
              </a:rPr>
              <a:t>The </a:t>
            </a:r>
            <a:r>
              <a:rPr lang="en-US" sz="1200" kern="1200" dirty="0">
                <a:solidFill>
                  <a:schemeClr val="tx1"/>
                </a:solidFill>
                <a:effectLst/>
                <a:latin typeface="+mj-lt"/>
                <a:ea typeface="+mn-ea"/>
                <a:cs typeface="+mn-cs"/>
              </a:rPr>
              <a:t>ServiceNow capabilities slide is intended to be used when customers require more detailed information about our solutions. </a:t>
            </a:r>
            <a:endParaRPr lang="en-EH" sz="1200" kern="1200">
              <a:solidFill>
                <a:schemeClr val="tx1"/>
              </a:solidFill>
              <a:effectLst/>
              <a:latin typeface="+mj-lt"/>
              <a:ea typeface="+mn-ea"/>
              <a:cs typeface="+mn-cs"/>
            </a:endParaRPr>
          </a:p>
          <a:p>
            <a:r>
              <a:rPr lang="en-US" dirty="0"/>
              <a:t>Task Intelligence is only available with CSM in Utah</a:t>
            </a:r>
          </a:p>
          <a:p>
            <a:r>
              <a:rPr lang="en-US" dirty="0"/>
              <a:t>For the list of Next Experience configurable workspaces, visit https://</a:t>
            </a:r>
            <a:r>
              <a:rPr lang="en-US" dirty="0" err="1"/>
              <a:t>www.servicenow.com</a:t>
            </a:r>
            <a:r>
              <a:rPr lang="en-US" dirty="0"/>
              <a:t>/products/workspaces-</a:t>
            </a:r>
            <a:r>
              <a:rPr lang="en-US" dirty="0" err="1"/>
              <a:t>foundations.html</a:t>
            </a:r>
            <a:r>
              <a:rPr lang="en-US" dirty="0"/>
              <a:t> </a:t>
            </a:r>
          </a:p>
        </p:txBody>
      </p:sp>
      <p:sp>
        <p:nvSpPr>
          <p:cNvPr id="4" name="Slide Number Placeholder 3"/>
          <p:cNvSpPr>
            <a:spLocks noGrp="1"/>
          </p:cNvSpPr>
          <p:nvPr>
            <p:ph type="sldNum" sz="quarter" idx="5"/>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395144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0321817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6526281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036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047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1036211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6259448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238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938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10834391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193086370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9756939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079471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714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33936052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8017181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541935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389077985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15530683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7321970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9852015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2761791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00252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01681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6584591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2128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10545621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29748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87366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 Layout">
    <p:spTree>
      <p:nvGrpSpPr>
        <p:cNvPr id="1" name=""/>
        <p:cNvGrpSpPr/>
        <p:nvPr/>
      </p:nvGrpSpPr>
      <p:grpSpPr>
        <a:xfrm>
          <a:off x="0" y="0"/>
          <a:ext cx="0" cy="0"/>
          <a:chOff x="0" y="0"/>
          <a:chExt cx="0" cy="0"/>
        </a:xfrm>
      </p:grpSpPr>
      <p:pic>
        <p:nvPicPr>
          <p:cNvPr id="7" name="Picture 6" descr="A person in front of a red bus&#10;&#10;Description automatically generated with medium confidence">
            <a:extLst>
              <a:ext uri="{FF2B5EF4-FFF2-40B4-BE49-F238E27FC236}">
                <a16:creationId xmlns:a16="http://schemas.microsoft.com/office/drawing/2014/main" id="{D8F609A2-217B-4D8D-9601-5001A65DE5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5"/>
            <a:ext cx="12188825" cy="6857929"/>
          </a:xfrm>
          <a:prstGeom prst="rect">
            <a:avLst/>
          </a:prstGeom>
        </p:spPr>
      </p:pic>
    </p:spTree>
    <p:extLst>
      <p:ext uri="{BB962C8B-B14F-4D97-AF65-F5344CB8AC3E}">
        <p14:creationId xmlns:p14="http://schemas.microsoft.com/office/powerpoint/2010/main" val="8942010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2446248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209694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Tree>
    <p:extLst>
      <p:ext uri="{BB962C8B-B14F-4D97-AF65-F5344CB8AC3E}">
        <p14:creationId xmlns:p14="http://schemas.microsoft.com/office/powerpoint/2010/main" val="285277692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Tree>
    <p:extLst>
      <p:ext uri="{BB962C8B-B14F-4D97-AF65-F5344CB8AC3E}">
        <p14:creationId xmlns:p14="http://schemas.microsoft.com/office/powerpoint/2010/main" val="3560282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4780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34738459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473322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159584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24585410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7483663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271846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LM - Capability Map Level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5A56-BB5D-B0DD-4D4B-9D03DC757736}"/>
              </a:ext>
            </a:extLst>
          </p:cNvPr>
          <p:cNvSpPr txBox="1">
            <a:spLocks/>
          </p:cNvSpPr>
          <p:nvPr userDrawn="1"/>
        </p:nvSpPr>
        <p:spPr>
          <a:xfrm>
            <a:off x="565985" y="605093"/>
            <a:ext cx="11367515" cy="624285"/>
          </a:xfrm>
          <a:prstGeom prst="rect">
            <a:avLst/>
          </a:prstGeom>
        </p:spPr>
        <p:txBody>
          <a:bodyPr vert="horz" lIns="91416" tIns="45708" rIns="91416" bIns="45708" rtlCol="0" anchor="t" anchorCtr="0">
            <a:no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defRPr/>
            </a:pPr>
            <a:endParaRPr lang="en-US" sz="2799" b="1" i="0" u="none" strike="noStrike" kern="1200" cap="none" spc="0" normalizeH="0" baseline="0" noProof="0">
              <a:ln>
                <a:noFill/>
              </a:ln>
              <a:solidFill>
                <a:schemeClr val="bg1"/>
              </a:solidFill>
              <a:effectLst/>
              <a:uLnTx/>
              <a:uFillTx/>
              <a:latin typeface="Century Gothic" panose="020F0302020204030204"/>
            </a:endParaRPr>
          </a:p>
        </p:txBody>
      </p:sp>
      <p:sp>
        <p:nvSpPr>
          <p:cNvPr id="3" name="Rectangle 2">
            <a:extLst>
              <a:ext uri="{FF2B5EF4-FFF2-40B4-BE49-F238E27FC236}">
                <a16:creationId xmlns:a16="http://schemas.microsoft.com/office/drawing/2014/main" id="{3FF86ED1-ABC3-E524-454E-9DDFEC1D2F62}"/>
              </a:ext>
            </a:extLst>
          </p:cNvPr>
          <p:cNvSpPr/>
          <p:nvPr userDrawn="1"/>
        </p:nvSpPr>
        <p:spPr>
          <a:xfrm>
            <a:off x="1" y="-1"/>
            <a:ext cx="12188825" cy="442800"/>
          </a:xfrm>
          <a:prstGeom prst="rect">
            <a:avLst/>
          </a:prstGeom>
          <a:solidFill>
            <a:srgbClr val="1818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err="1">
              <a:solidFill>
                <a:schemeClr val="tx1"/>
              </a:solidFill>
            </a:endParaRPr>
          </a:p>
        </p:txBody>
      </p:sp>
    </p:spTree>
    <p:extLst>
      <p:ext uri="{BB962C8B-B14F-4D97-AF65-F5344CB8AC3E}">
        <p14:creationId xmlns:p14="http://schemas.microsoft.com/office/powerpoint/2010/main" val="349153267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76396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876645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40805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42166066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51103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6460733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7988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35692390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738764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558056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0273681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8434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516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a:cxnSpLocks/>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a:cxnSpLocks/>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solidFill>
                  <a:schemeClr val="bg1"/>
                </a:solidFill>
              </a:rPr>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a:cxnSpLocks/>
          </p:cNvCxnSpPr>
          <p:nvPr userDrawn="1"/>
        </p:nvCxnSpPr>
        <p:spPr>
          <a:xfrm>
            <a:off x="4067598"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a:cxnSpLocks/>
          </p:cNvCxnSpPr>
          <p:nvPr userDrawn="1"/>
        </p:nvCxnSpPr>
        <p:spPr>
          <a:xfrm>
            <a:off x="4067598"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solidFill>
                  <a:schemeClr val="bg1"/>
                </a:solidFill>
              </a:rPr>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a:cxnSpLocks/>
          </p:cNvCxnSpPr>
          <p:nvPr userDrawn="1"/>
        </p:nvCxnSpPr>
        <p:spPr>
          <a:xfrm>
            <a:off x="7569847"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a:cxnSpLocks/>
          </p:cNvCxnSpPr>
          <p:nvPr userDrawn="1"/>
        </p:nvCxnSpPr>
        <p:spPr>
          <a:xfrm>
            <a:off x="7569847"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solidFill>
                  <a:schemeClr val="bg1"/>
                </a:solidFill>
              </a:rPr>
              <a:t>03</a:t>
            </a:r>
          </a:p>
        </p:txBody>
      </p:sp>
    </p:spTree>
    <p:extLst>
      <p:ext uri="{BB962C8B-B14F-4D97-AF65-F5344CB8AC3E}">
        <p14:creationId xmlns:p14="http://schemas.microsoft.com/office/powerpoint/2010/main" val="358431714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31255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solidFill>
                  <a:schemeClr val="bg1"/>
                </a:solidFill>
              </a:rPr>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solidFill>
                  <a:schemeClr val="bg1"/>
                </a:solidFill>
              </a:rPr>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solidFill>
                  <a:schemeClr val="bg1"/>
                </a:solidFill>
              </a:rPr>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solidFill>
                  <a:schemeClr val="bg1"/>
                </a:solidFill>
              </a:rPr>
              <a:t>04</a:t>
            </a:r>
          </a:p>
        </p:txBody>
      </p:sp>
    </p:spTree>
    <p:extLst>
      <p:ext uri="{BB962C8B-B14F-4D97-AF65-F5344CB8AC3E}">
        <p14:creationId xmlns:p14="http://schemas.microsoft.com/office/powerpoint/2010/main" val="18728573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24711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5896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012811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7466544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977148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06262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1022845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5791433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7054229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65303636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731965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755230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76120472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36779190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solidFill>
                  <a:schemeClr val="bg1"/>
                </a:solidFill>
              </a:rPr>
              <a:t>No matter where work happens, digital workﬂows drive productivity and </a:t>
            </a:r>
            <a:br>
              <a:rPr lang="en-US" sz="6800" b="1" spc="-150" baseline="0">
                <a:solidFill>
                  <a:schemeClr val="bg1"/>
                </a:solidFill>
              </a:rPr>
            </a:br>
            <a:r>
              <a:rPr lang="en-US" sz="6800" b="1" spc="-150" baseline="0">
                <a:solidFill>
                  <a:schemeClr val="bg1"/>
                </a:solidFill>
              </a:rPr>
              <a:t>great experiences.</a:t>
            </a:r>
          </a:p>
        </p:txBody>
      </p:sp>
    </p:spTree>
    <p:extLst>
      <p:ext uri="{BB962C8B-B14F-4D97-AF65-F5344CB8AC3E}">
        <p14:creationId xmlns:p14="http://schemas.microsoft.com/office/powerpoint/2010/main" val="30939567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solidFill>
                  <a:schemeClr val="bg1"/>
                </a:solidFill>
              </a:rPr>
              <a:t>Our work makes </a:t>
            </a:r>
            <a:br>
              <a:rPr lang="en-US" sz="6800" b="1" spc="-150" baseline="0">
                <a:solidFill>
                  <a:schemeClr val="bg1"/>
                </a:solidFill>
              </a:rPr>
            </a:br>
            <a:r>
              <a:rPr lang="en-US" sz="6800" b="1" spc="-150" baseline="0">
                <a:solidFill>
                  <a:schemeClr val="bg1"/>
                </a:solidFill>
              </a:rPr>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788186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bg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bg1"/>
                </a:solidFill>
              </a:rPr>
            </a:br>
            <a:r>
              <a:rPr lang="en-US" sz="1600">
                <a:solidFill>
                  <a:schemeClr val="bg1"/>
                </a:solidFill>
              </a:rPr>
              <a:t>or functionality. The development, release, and timing of any features or functionality described </a:t>
            </a:r>
            <a:br>
              <a:rPr lang="en-US" sz="1600">
                <a:solidFill>
                  <a:schemeClr val="bg1"/>
                </a:solidFill>
              </a:rPr>
            </a:br>
            <a:r>
              <a:rPr lang="en-US" sz="1600">
                <a:solidFill>
                  <a:schemeClr val="bg1"/>
                </a:solidFill>
              </a:rPr>
              <a:t>for our products remains at our sole discretion. We undertake no obligation, and do not intend, </a:t>
            </a:r>
            <a:br>
              <a:rPr lang="en-US" sz="1600">
                <a:solidFill>
                  <a:schemeClr val="bg1"/>
                </a:solidFill>
              </a:rPr>
            </a:br>
            <a:r>
              <a:rPr lang="en-US" sz="1600">
                <a:solidFill>
                  <a:schemeClr val="bg1"/>
                </a:solidFill>
              </a:rPr>
              <a:t>to update the forward‑looking statements.</a:t>
            </a:r>
          </a:p>
        </p:txBody>
      </p:sp>
    </p:spTree>
    <p:extLst>
      <p:ext uri="{BB962C8B-B14F-4D97-AF65-F5344CB8AC3E}">
        <p14:creationId xmlns:p14="http://schemas.microsoft.com/office/powerpoint/2010/main" val="8796252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459559" y="3479246"/>
            <a:ext cx="415847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5367084" y="3479246"/>
            <a:ext cx="460133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165729" y="1755774"/>
            <a:ext cx="1632052" cy="1280160"/>
          </a:xfrm>
        </p:spPr>
        <p:txBody>
          <a:bodyPr anchor="ctr"/>
          <a:lstStyle>
            <a:lvl1pPr algn="ctr">
              <a:buNone/>
              <a:defRPr sz="1200"/>
            </a:lvl1pPr>
          </a:lstStyle>
          <a:p>
            <a:r>
              <a:rPr lang="en-US"/>
              <a:t>Place logo</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5053577" y="3565525"/>
            <a:ext cx="0" cy="25964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312782"/>
      </p:ext>
    </p:extLst>
  </p:cSld>
  <p:clrMapOvr>
    <a:masterClrMapping/>
  </p:clrMapOvr>
  <p:transition>
    <p:fade/>
  </p:transition>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1247775"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1161235" y="3479246"/>
            <a:ext cx="4289780"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6759932" y="3479246"/>
            <a:ext cx="4331827"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867404" y="1755774"/>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8468137" y="1755774"/>
            <a:ext cx="1632052" cy="1280160"/>
          </a:xfrm>
        </p:spPr>
        <p:txBody>
          <a:bodyPr anchor="ctr"/>
          <a:lstStyle>
            <a:lvl1pPr algn="ctr">
              <a:buNone/>
              <a:defRPr sz="1200"/>
            </a:lvl1pPr>
          </a:lstStyle>
          <a:p>
            <a:r>
              <a:rPr lang="en-US"/>
              <a:t>Place logo</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685858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6095467" y="1755774"/>
            <a:ext cx="0" cy="38989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5248"/>
      </p:ext>
    </p:extLst>
  </p:cSld>
  <p:clrMapOvr>
    <a:masterClrMapping/>
  </p:clrMapOvr>
  <p:transition>
    <p:fade/>
  </p:transition>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Speaker Intro">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1819143" y="1895882"/>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5718093" y="1895882"/>
            <a:ext cx="1632052" cy="1280160"/>
          </a:xfrm>
        </p:spPr>
        <p:txBody>
          <a:bodyPr anchor="ctr"/>
          <a:lstStyle>
            <a:lvl1pPr algn="ctr">
              <a:buNone/>
              <a:defRPr sz="1200"/>
            </a:lvl1pPr>
          </a:lstStyle>
          <a:p>
            <a:r>
              <a:rPr lang="en-US"/>
              <a:t>Place logo</a:t>
            </a:r>
          </a:p>
        </p:txBody>
      </p:sp>
      <p:sp>
        <p:nvSpPr>
          <p:cNvPr id="23" name="Picture Placeholder 26">
            <a:extLst>
              <a:ext uri="{FF2B5EF4-FFF2-40B4-BE49-F238E27FC236}">
                <a16:creationId xmlns:a16="http://schemas.microsoft.com/office/drawing/2014/main" id="{C1B5F03B-87F7-CC4B-8310-C35AC00889A8}"/>
              </a:ext>
            </a:extLst>
          </p:cNvPr>
          <p:cNvSpPr>
            <a:spLocks noGrp="1"/>
          </p:cNvSpPr>
          <p:nvPr>
            <p:ph type="pic" sz="quarter" idx="20" hasCustomPrompt="1"/>
          </p:nvPr>
        </p:nvSpPr>
        <p:spPr bwMode="invGray">
          <a:xfrm>
            <a:off x="9529763" y="1895882"/>
            <a:ext cx="1632052" cy="1280160"/>
          </a:xfrm>
        </p:spPr>
        <p:txBody>
          <a:bodyPr anchor="ctr"/>
          <a:lstStyle>
            <a:lvl1pPr algn="ctr">
              <a:buNone/>
              <a:defRPr sz="1200"/>
            </a:lvl1pPr>
          </a:lstStyle>
          <a:p>
            <a:r>
              <a:rPr lang="en-US"/>
              <a:t>Place logo</a:t>
            </a:r>
          </a:p>
        </p:txBody>
      </p:sp>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459560" y="3479246"/>
            <a:ext cx="2987006"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4316211" y="3479246"/>
            <a:ext cx="310852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0" name="Content Placeholder 5">
            <a:extLst>
              <a:ext uri="{FF2B5EF4-FFF2-40B4-BE49-F238E27FC236}">
                <a16:creationId xmlns:a16="http://schemas.microsoft.com/office/drawing/2014/main" id="{AE3D3BFE-D8E4-744C-9DC7-45ED04ADA0EA}"/>
              </a:ext>
            </a:extLst>
          </p:cNvPr>
          <p:cNvSpPr>
            <a:spLocks noGrp="1"/>
          </p:cNvSpPr>
          <p:nvPr>
            <p:ph sz="quarter" idx="18" hasCustomPrompt="1"/>
          </p:nvPr>
        </p:nvSpPr>
        <p:spPr bwMode="invGray">
          <a:xfrm>
            <a:off x="8172202" y="3479246"/>
            <a:ext cx="2989613"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443698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31" name="Picture Placeholder 30">
            <a:extLst>
              <a:ext uri="{FF2B5EF4-FFF2-40B4-BE49-F238E27FC236}">
                <a16:creationId xmlns:a16="http://schemas.microsoft.com/office/drawing/2014/main" id="{962560B6-FB4B-4B36-AB57-740126015B9A}"/>
              </a:ext>
            </a:extLst>
          </p:cNvPr>
          <p:cNvSpPr>
            <a:spLocks noGrp="1"/>
          </p:cNvSpPr>
          <p:nvPr>
            <p:ph type="pic" sz="quarter" idx="23" hasCustomPrompt="1"/>
          </p:nvPr>
        </p:nvSpPr>
        <p:spPr bwMode="invGray">
          <a:xfrm>
            <a:off x="8262938" y="1933902"/>
            <a:ext cx="1114097" cy="1114097"/>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Tree>
    <p:extLst>
      <p:ext uri="{BB962C8B-B14F-4D97-AF65-F5344CB8AC3E}">
        <p14:creationId xmlns:p14="http://schemas.microsoft.com/office/powerpoint/2010/main" val="1020072880"/>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17463689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2000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ED2DA47C-926A-4013-BDFD-169260A1CE70}"/>
              </a:ext>
            </a:extLst>
          </p:cNvPr>
          <p:cNvPicPr>
            <a:picLocks noChangeAspect="1"/>
          </p:cNvPicPr>
          <p:nvPr userDrawn="1"/>
        </p:nvPicPr>
        <p:blipFill>
          <a:blip r:embed="rId2"/>
          <a:srcRect/>
          <a:stretch/>
        </p:blipFill>
        <p:spPr>
          <a:xfrm>
            <a:off x="478373" y="6354439"/>
            <a:ext cx="980589" cy="282164"/>
          </a:xfrm>
          <a:prstGeom prst="rect">
            <a:avLst/>
          </a:prstGeom>
        </p:spPr>
      </p:pic>
    </p:spTree>
    <p:extLst>
      <p:ext uri="{BB962C8B-B14F-4D97-AF65-F5344CB8AC3E}">
        <p14:creationId xmlns:p14="http://schemas.microsoft.com/office/powerpoint/2010/main" val="1847768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637555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5006443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d Layout">
    <p:spTree>
      <p:nvGrpSpPr>
        <p:cNvPr id="1" name=""/>
        <p:cNvGrpSpPr/>
        <p:nvPr/>
      </p:nvGrpSpPr>
      <p:grpSpPr>
        <a:xfrm>
          <a:off x="0" y="0"/>
          <a:ext cx="0" cy="0"/>
          <a:chOff x="0" y="0"/>
          <a:chExt cx="0" cy="0"/>
        </a:xfrm>
      </p:grpSpPr>
      <p:pic>
        <p:nvPicPr>
          <p:cNvPr id="7" name="Picture 6" descr="A person in front of a red bus&#10;&#10;Description automatically generated with medium confidence">
            <a:extLst>
              <a:ext uri="{FF2B5EF4-FFF2-40B4-BE49-F238E27FC236}">
                <a16:creationId xmlns:a16="http://schemas.microsoft.com/office/drawing/2014/main" id="{D8F609A2-217B-4D8D-9601-5001A65DE5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5"/>
            <a:ext cx="12188825" cy="6857929"/>
          </a:xfrm>
          <a:prstGeom prst="rect">
            <a:avLst/>
          </a:prstGeom>
        </p:spPr>
      </p:pic>
    </p:spTree>
    <p:extLst>
      <p:ext uri="{BB962C8B-B14F-4D97-AF65-F5344CB8AC3E}">
        <p14:creationId xmlns:p14="http://schemas.microsoft.com/office/powerpoint/2010/main" val="37997555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26219607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7019729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bg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Tree>
    <p:extLst>
      <p:ext uri="{BB962C8B-B14F-4D97-AF65-F5344CB8AC3E}">
        <p14:creationId xmlns:p14="http://schemas.microsoft.com/office/powerpoint/2010/main" val="308190831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bg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Tree>
    <p:extLst>
      <p:ext uri="{BB962C8B-B14F-4D97-AF65-F5344CB8AC3E}">
        <p14:creationId xmlns:p14="http://schemas.microsoft.com/office/powerpoint/2010/main" val="1158645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27358419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3899720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39139798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07866428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2"/>
          <a:srcRect/>
          <a:stretch/>
        </p:blipFill>
        <p:spPr bwMode="gray">
          <a:xfrm>
            <a:off x="428891" y="336108"/>
            <a:ext cx="1520560" cy="437540"/>
          </a:xfrm>
          <a:prstGeom prst="rect">
            <a:avLst/>
          </a:prstGeom>
        </p:spPr>
      </p:pic>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27114576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14284695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8372911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image" Target="../media/image1.png"/><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theme" Target="../theme/theme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image" Target="../media/image2.png"/><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i="1" dirty="0">
                <a:solidFill>
                  <a:srgbClr val="000000"/>
                </a:solidFill>
              </a:rPr>
              <a:t>Matt Sutherland </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521385109"/>
      </p:ext>
    </p:extLst>
  </p:cSld>
  <p:clrMap bg1="lt1" tx1="dk1" bg2="lt2" tx2="dk2" accent1="accent1" accent2="accent2" accent3="accent3" accent4="accent4" accent5="accent5" accent6="accent6" hlink="hlink" folHlink="folHlink"/>
  <p:sldLayoutIdLst>
    <p:sldLayoutId id="2147484498" r:id="rId1"/>
    <p:sldLayoutId id="2147484539" r:id="rId2"/>
    <p:sldLayoutId id="2147484540" r:id="rId3"/>
    <p:sldLayoutId id="2147484471" r:id="rId4"/>
    <p:sldLayoutId id="2147484522" r:id="rId5"/>
    <p:sldLayoutId id="2147484551" r:id="rId6"/>
    <p:sldLayoutId id="2147484581" r:id="rId7"/>
    <p:sldLayoutId id="2147484516" r:id="rId8"/>
    <p:sldLayoutId id="2147484524" r:id="rId9"/>
    <p:sldLayoutId id="2147484582" r:id="rId10"/>
    <p:sldLayoutId id="2147484508" r:id="rId11"/>
    <p:sldLayoutId id="2147484544" r:id="rId12"/>
    <p:sldLayoutId id="2147484509" r:id="rId13"/>
    <p:sldLayoutId id="2147484526" r:id="rId14"/>
    <p:sldLayoutId id="2147484529" r:id="rId15"/>
    <p:sldLayoutId id="2147484530" r:id="rId16"/>
    <p:sldLayoutId id="2147484473" r:id="rId17"/>
    <p:sldLayoutId id="2147484553" r:id="rId18"/>
    <p:sldLayoutId id="2147484474" r:id="rId19"/>
    <p:sldLayoutId id="2147484525" r:id="rId20"/>
    <p:sldLayoutId id="2147484475" r:id="rId21"/>
    <p:sldLayoutId id="2147484479" r:id="rId22"/>
    <p:sldLayoutId id="2147484514" r:id="rId23"/>
    <p:sldLayoutId id="2147484535" r:id="rId24"/>
    <p:sldLayoutId id="2147484476" r:id="rId25"/>
    <p:sldLayoutId id="2147484537" r:id="rId26"/>
    <p:sldLayoutId id="2147484549" r:id="rId27"/>
    <p:sldLayoutId id="2147484527" r:id="rId28"/>
    <p:sldLayoutId id="2147484528" r:id="rId29"/>
    <p:sldLayoutId id="2147484487" r:id="rId30"/>
    <p:sldLayoutId id="2147484536" r:id="rId31"/>
    <p:sldLayoutId id="2147484515" r:id="rId32"/>
    <p:sldLayoutId id="2147484484" r:id="rId33"/>
    <p:sldLayoutId id="2147484538" r:id="rId34"/>
    <p:sldLayoutId id="2147484533" r:id="rId35"/>
    <p:sldLayoutId id="2147484488" r:id="rId36"/>
    <p:sldLayoutId id="2147484542" r:id="rId37"/>
    <p:sldLayoutId id="2147484496" r:id="rId38"/>
    <p:sldLayoutId id="2147484585" r:id="rId39"/>
    <p:sldLayoutId id="2147484543" r:id="rId40"/>
    <p:sldLayoutId id="2147484521" r:id="rId41"/>
    <p:sldLayoutId id="2147484518" r:id="rId42"/>
    <p:sldLayoutId id="2147484635" r:id="rId43"/>
    <p:sldLayoutId id="2147484497" r:id="rId44"/>
    <p:sldLayoutId id="2147484519" r:id="rId45"/>
    <p:sldLayoutId id="2147484636"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userDrawn="1">
          <p15:clr>
            <a:srgbClr val="F26B43"/>
          </p15:clr>
        </p15:guide>
        <p15:guide id="3" orient="horz" pos="2246" userDrawn="1">
          <p15:clr>
            <a:srgbClr val="F26B43"/>
          </p15:clr>
        </p15:guide>
        <p15:guide id="4" pos="344" userDrawn="1">
          <p15:clr>
            <a:srgbClr val="F26B43"/>
          </p15:clr>
        </p15:guide>
        <p15:guide id="5" pos="699" userDrawn="1">
          <p15:clr>
            <a:srgbClr val="F26B43"/>
          </p15:clr>
        </p15:guide>
        <p15:guide id="6" pos="784" userDrawn="1">
          <p15:clr>
            <a:srgbClr val="F26B43"/>
          </p15:clr>
        </p15:guide>
        <p15:guide id="7" pos="1143" userDrawn="1">
          <p15:clr>
            <a:srgbClr val="F26B43"/>
          </p15:clr>
        </p15:guide>
        <p15:guide id="8" pos="1228" userDrawn="1">
          <p15:clr>
            <a:srgbClr val="F26B43"/>
          </p15:clr>
        </p15:guide>
        <p15:guide id="9" pos="1585" userDrawn="1">
          <p15:clr>
            <a:srgbClr val="F26B43"/>
          </p15:clr>
        </p15:guide>
        <p15:guide id="10" pos="1668" userDrawn="1">
          <p15:clr>
            <a:srgbClr val="F26B43"/>
          </p15:clr>
        </p15:guide>
        <p15:guide id="11" pos="2027" userDrawn="1">
          <p15:clr>
            <a:srgbClr val="F26B43"/>
          </p15:clr>
        </p15:guide>
        <p15:guide id="12" pos="2112" userDrawn="1">
          <p15:clr>
            <a:srgbClr val="F26B43"/>
          </p15:clr>
        </p15:guide>
        <p15:guide id="14" pos="2468" userDrawn="1">
          <p15:clr>
            <a:srgbClr val="F26B43"/>
          </p15:clr>
        </p15:guide>
        <p15:guide id="15" pos="2554" userDrawn="1">
          <p15:clr>
            <a:srgbClr val="F26B43"/>
          </p15:clr>
        </p15:guide>
        <p15:guide id="16" pos="2909" userDrawn="1">
          <p15:clr>
            <a:srgbClr val="F26B43"/>
          </p15:clr>
        </p15:guide>
        <p15:guide id="17" pos="2995" userDrawn="1">
          <p15:clr>
            <a:srgbClr val="F26B43"/>
          </p15:clr>
        </p15:guide>
        <p15:guide id="18" pos="3352" userDrawn="1">
          <p15:clr>
            <a:srgbClr val="F26B43"/>
          </p15:clr>
        </p15:guide>
        <p15:guide id="19" pos="3437" userDrawn="1">
          <p15:clr>
            <a:srgbClr val="F26B43"/>
          </p15:clr>
        </p15:guide>
        <p15:guide id="20" pos="3794" userDrawn="1">
          <p15:clr>
            <a:srgbClr val="F26B43"/>
          </p15:clr>
        </p15:guide>
        <p15:guide id="21" pos="3879" userDrawn="1">
          <p15:clr>
            <a:srgbClr val="F26B43"/>
          </p15:clr>
        </p15:guide>
        <p15:guide id="22" pos="4235" userDrawn="1">
          <p15:clr>
            <a:srgbClr val="F26B43"/>
          </p15:clr>
        </p15:guide>
        <p15:guide id="23" pos="4320" userDrawn="1">
          <p15:clr>
            <a:srgbClr val="F26B43"/>
          </p15:clr>
        </p15:guide>
        <p15:guide id="24" pos="4677" userDrawn="1">
          <p15:clr>
            <a:srgbClr val="F26B43"/>
          </p15:clr>
        </p15:guide>
        <p15:guide id="25" pos="4763" userDrawn="1">
          <p15:clr>
            <a:srgbClr val="F26B43"/>
          </p15:clr>
        </p15:guide>
        <p15:guide id="26" pos="5119" userDrawn="1">
          <p15:clr>
            <a:srgbClr val="F26B43"/>
          </p15:clr>
        </p15:guide>
        <p15:guide id="27" pos="5205" userDrawn="1">
          <p15:clr>
            <a:srgbClr val="F26B43"/>
          </p15:clr>
        </p15:guide>
        <p15:guide id="28" pos="5563" userDrawn="1">
          <p15:clr>
            <a:srgbClr val="F26B43"/>
          </p15:clr>
        </p15:guide>
        <p15:guide id="29" pos="5647" userDrawn="1">
          <p15:clr>
            <a:srgbClr val="F26B43"/>
          </p15:clr>
        </p15:guide>
        <p15:guide id="30" pos="6531" userDrawn="1">
          <p15:clr>
            <a:srgbClr val="F26B43"/>
          </p15:clr>
        </p15:guide>
        <p15:guide id="31" pos="6887" userDrawn="1">
          <p15:clr>
            <a:srgbClr val="F26B43"/>
          </p15:clr>
        </p15:guide>
        <p15:guide id="32" pos="6973" userDrawn="1">
          <p15:clr>
            <a:srgbClr val="F26B43"/>
          </p15:clr>
        </p15:guide>
        <p15:guide id="33" pos="7331" userDrawn="1">
          <p15:clr>
            <a:srgbClr val="F26B43"/>
          </p15:clr>
        </p15:guide>
        <p15:guide id="36" pos="6003" userDrawn="1">
          <p15:clr>
            <a:srgbClr val="F26B43"/>
          </p15:clr>
        </p15:guide>
        <p15:guide id="37" pos="6088" userDrawn="1">
          <p15:clr>
            <a:srgbClr val="F26B43"/>
          </p15:clr>
        </p15:guide>
        <p15:guide id="38" pos="6447" userDrawn="1">
          <p15:clr>
            <a:srgbClr val="F26B43"/>
          </p15:clr>
        </p15:guide>
        <p15:guide id="39" orient="horz" pos="696" userDrawn="1">
          <p15:clr>
            <a:srgbClr val="F26B43"/>
          </p15:clr>
        </p15:guide>
        <p15:guide id="40" orient="horz" pos="288" userDrawn="1">
          <p15:clr>
            <a:srgbClr val="F26B43"/>
          </p15:clr>
        </p15:guide>
        <p15:guide id="41" orient="horz" pos="600" userDrawn="1">
          <p15:clr>
            <a:srgbClr val="F26B43"/>
          </p15:clr>
        </p15:guide>
        <p15:guide id="42" orient="horz" pos="1018" userDrawn="1">
          <p15:clr>
            <a:srgbClr val="F26B43"/>
          </p15:clr>
        </p15:guide>
        <p15:guide id="43" orient="horz" pos="1515" userDrawn="1">
          <p15:clr>
            <a:srgbClr val="F26B43"/>
          </p15:clr>
        </p15:guide>
        <p15:guide id="44" orient="horz" pos="1106" userDrawn="1">
          <p15:clr>
            <a:srgbClr val="F26B43"/>
          </p15:clr>
        </p15:guide>
        <p15:guide id="45" orient="horz" pos="1427" userDrawn="1">
          <p15:clr>
            <a:srgbClr val="F26B43"/>
          </p15:clr>
        </p15:guide>
        <p15:guide id="46" orient="horz" pos="1837" userDrawn="1">
          <p15:clr>
            <a:srgbClr val="F26B43"/>
          </p15:clr>
        </p15:guide>
        <p15:guide id="47" orient="horz" pos="1920" userDrawn="1">
          <p15:clr>
            <a:srgbClr val="F26B43"/>
          </p15:clr>
        </p15:guide>
        <p15:guide id="48" orient="horz" pos="2656" userDrawn="1">
          <p15:clr>
            <a:srgbClr val="F26B43"/>
          </p15:clr>
        </p15:guide>
        <p15:guide id="49" orient="horz" pos="2744" userDrawn="1">
          <p15:clr>
            <a:srgbClr val="F26B43"/>
          </p15:clr>
        </p15:guide>
        <p15:guide id="50" orient="horz" pos="3065" userDrawn="1">
          <p15:clr>
            <a:srgbClr val="F26B43"/>
          </p15:clr>
        </p15:guide>
        <p15:guide id="51" orient="horz" pos="3153" userDrawn="1">
          <p15:clr>
            <a:srgbClr val="F26B43"/>
          </p15:clr>
        </p15:guide>
        <p15:guide id="53" orient="horz" pos="3477" userDrawn="1">
          <p15:clr>
            <a:srgbClr val="F26B43"/>
          </p15:clr>
        </p15:guide>
        <p15:guide id="54" orient="horz" pos="3562" userDrawn="1">
          <p15:clr>
            <a:srgbClr val="F26B43"/>
          </p15:clr>
        </p15:guide>
        <p15:guide id="55" orient="horz" pos="4240" userDrawn="1">
          <p15:clr>
            <a:srgbClr val="F26B43"/>
          </p15:clr>
        </p15:guide>
        <p15:guide id="56" orient="horz" pos="3886" userDrawn="1">
          <p15:clr>
            <a:srgbClr val="F26B43"/>
          </p15:clr>
        </p15:guide>
        <p15:guide id="59" pos="761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50"/>
          <a:stretch>
            <a:fillRect/>
          </a:stretch>
        </p:blipFill>
        <p:spPr>
          <a:xfrm>
            <a:off x="0" y="893"/>
            <a:ext cx="12188825" cy="6856214"/>
          </a:xfrm>
          <a:prstGeom prst="rect">
            <a:avLst/>
          </a:prstGeom>
        </p:spPr>
      </p:pic>
      <p:pic>
        <p:nvPicPr>
          <p:cNvPr id="16" name="Picture 15">
            <a:extLst>
              <a:ext uri="{FF2B5EF4-FFF2-40B4-BE49-F238E27FC236}">
                <a16:creationId xmlns:a16="http://schemas.microsoft.com/office/drawing/2014/main" id="{44E75EA1-017C-44DD-90AE-7A57F7A9A66C}"/>
              </a:ext>
            </a:extLst>
          </p:cNvPr>
          <p:cNvPicPr>
            <a:picLocks noChangeAspect="1"/>
          </p:cNvPicPr>
          <p:nvPr userDrawn="1"/>
        </p:nvPicPr>
        <p:blipFill>
          <a:blip r:embed="rId51"/>
          <a:srcRect/>
          <a:stretch/>
        </p:blipFill>
        <p:spPr>
          <a:xfrm>
            <a:off x="478373" y="6354439"/>
            <a:ext cx="980589" cy="28216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3080931873"/>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 id="2147484605" r:id="rId19"/>
    <p:sldLayoutId id="2147484606" r:id="rId20"/>
    <p:sldLayoutId id="2147484607" r:id="rId21"/>
    <p:sldLayoutId id="2147484608" r:id="rId22"/>
    <p:sldLayoutId id="2147484609" r:id="rId23"/>
    <p:sldLayoutId id="2147484610" r:id="rId24"/>
    <p:sldLayoutId id="2147484611" r:id="rId25"/>
    <p:sldLayoutId id="2147484612" r:id="rId26"/>
    <p:sldLayoutId id="2147484613" r:id="rId27"/>
    <p:sldLayoutId id="2147484614" r:id="rId28"/>
    <p:sldLayoutId id="2147484615" r:id="rId29"/>
    <p:sldLayoutId id="2147484616" r:id="rId30"/>
    <p:sldLayoutId id="2147484617" r:id="rId31"/>
    <p:sldLayoutId id="2147484618" r:id="rId32"/>
    <p:sldLayoutId id="2147484619" r:id="rId33"/>
    <p:sldLayoutId id="2147484620" r:id="rId34"/>
    <p:sldLayoutId id="2147484621" r:id="rId35"/>
    <p:sldLayoutId id="2147484622" r:id="rId36"/>
    <p:sldLayoutId id="2147484623" r:id="rId37"/>
    <p:sldLayoutId id="2147484624" r:id="rId38"/>
    <p:sldLayoutId id="2147484625" r:id="rId39"/>
    <p:sldLayoutId id="2147484626" r:id="rId40"/>
    <p:sldLayoutId id="2147484627" r:id="rId41"/>
    <p:sldLayoutId id="2147484628" r:id="rId42"/>
    <p:sldLayoutId id="2147484629" r:id="rId43"/>
    <p:sldLayoutId id="2147484630" r:id="rId44"/>
    <p:sldLayoutId id="2147484631" r:id="rId45"/>
    <p:sldLayoutId id="2147484632" r:id="rId46"/>
    <p:sldLayoutId id="2147484633" r:id="rId47"/>
    <p:sldLayoutId id="2147484634" r:id="rId48"/>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bg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7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902FBF7E-9586-4AD3-A1B1-6F20D8CDCB9C}"/>
              </a:ext>
            </a:extLst>
          </p:cNvPr>
          <p:cNvSpPr/>
          <p:nvPr/>
        </p:nvSpPr>
        <p:spPr>
          <a:xfrm>
            <a:off x="7549466" y="235171"/>
            <a:ext cx="1571790" cy="5662332"/>
          </a:xfrm>
          <a:custGeom>
            <a:avLst/>
            <a:gdLst>
              <a:gd name="connsiteX0" fmla="*/ 0 w 863547"/>
              <a:gd name="connsiteY0" fmla="*/ 86355 h 3894388"/>
              <a:gd name="connsiteX1" fmla="*/ 86355 w 863547"/>
              <a:gd name="connsiteY1" fmla="*/ 0 h 3894388"/>
              <a:gd name="connsiteX2" fmla="*/ 777192 w 863547"/>
              <a:gd name="connsiteY2" fmla="*/ 0 h 3894388"/>
              <a:gd name="connsiteX3" fmla="*/ 863547 w 863547"/>
              <a:gd name="connsiteY3" fmla="*/ 86355 h 3894388"/>
              <a:gd name="connsiteX4" fmla="*/ 863547 w 863547"/>
              <a:gd name="connsiteY4" fmla="*/ 3808033 h 3894388"/>
              <a:gd name="connsiteX5" fmla="*/ 777192 w 863547"/>
              <a:gd name="connsiteY5" fmla="*/ 3894388 h 3894388"/>
              <a:gd name="connsiteX6" fmla="*/ 86355 w 863547"/>
              <a:gd name="connsiteY6" fmla="*/ 3894388 h 3894388"/>
              <a:gd name="connsiteX7" fmla="*/ 0 w 863547"/>
              <a:gd name="connsiteY7" fmla="*/ 3808033 h 3894388"/>
              <a:gd name="connsiteX8" fmla="*/ 0 w 863547"/>
              <a:gd name="connsiteY8" fmla="*/ 86355 h 389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547" h="3894388">
                <a:moveTo>
                  <a:pt x="0" y="86355"/>
                </a:moveTo>
                <a:cubicBezTo>
                  <a:pt x="0" y="38662"/>
                  <a:pt x="38662" y="0"/>
                  <a:pt x="86355" y="0"/>
                </a:cubicBezTo>
                <a:lnTo>
                  <a:pt x="777192" y="0"/>
                </a:lnTo>
                <a:cubicBezTo>
                  <a:pt x="824885" y="0"/>
                  <a:pt x="863547" y="38662"/>
                  <a:pt x="863547" y="86355"/>
                </a:cubicBezTo>
                <a:lnTo>
                  <a:pt x="863547" y="3808033"/>
                </a:lnTo>
                <a:cubicBezTo>
                  <a:pt x="863547" y="3855726"/>
                  <a:pt x="824885" y="3894388"/>
                  <a:pt x="777192" y="3894388"/>
                </a:cubicBezTo>
                <a:lnTo>
                  <a:pt x="86355" y="3894388"/>
                </a:lnTo>
                <a:cubicBezTo>
                  <a:pt x="38662" y="3894388"/>
                  <a:pt x="0" y="3855726"/>
                  <a:pt x="0" y="3808033"/>
                </a:cubicBezTo>
                <a:lnTo>
                  <a:pt x="0" y="86355"/>
                </a:lnTo>
                <a:close/>
              </a:path>
            </a:pathLst>
          </a:custGeom>
          <a:solidFill>
            <a:schemeClr val="bg1">
              <a:lumMod val="95000"/>
            </a:schemeClr>
          </a:solidFill>
          <a:ln>
            <a:solidFill>
              <a:schemeClr val="bg1">
                <a:lumMod val="85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05578" tIns="205578" rIns="205578" bIns="2929523" numCol="1" spcCol="1270" anchor="b" anchorCtr="0">
            <a:noAutofit/>
          </a:bodyPr>
          <a:lstStyle/>
          <a:p>
            <a:pPr algn="ctr" defTabSz="2398098">
              <a:lnSpc>
                <a:spcPct val="90000"/>
              </a:lnSpc>
              <a:spcBef>
                <a:spcPct val="0"/>
              </a:spcBef>
              <a:spcAft>
                <a:spcPct val="35000"/>
              </a:spcAft>
              <a:defRPr/>
            </a:pPr>
            <a:endParaRPr lang="en-US" sz="5394" dirty="0">
              <a:solidFill>
                <a:srgbClr val="293E40">
                  <a:hueOff val="0"/>
                  <a:satOff val="0"/>
                  <a:lumOff val="0"/>
                  <a:alphaOff val="0"/>
                </a:srgbClr>
              </a:solidFill>
              <a:latin typeface="Century Gothic" panose="020F0302020204030204"/>
            </a:endParaRPr>
          </a:p>
        </p:txBody>
      </p:sp>
      <p:sp>
        <p:nvSpPr>
          <p:cNvPr id="5" name="Freeform 5">
            <a:extLst>
              <a:ext uri="{FF2B5EF4-FFF2-40B4-BE49-F238E27FC236}">
                <a16:creationId xmlns:a16="http://schemas.microsoft.com/office/drawing/2014/main" id="{E91CF6EC-469B-46D5-95A9-D724C05DE124}"/>
              </a:ext>
            </a:extLst>
          </p:cNvPr>
          <p:cNvSpPr/>
          <p:nvPr/>
        </p:nvSpPr>
        <p:spPr>
          <a:xfrm>
            <a:off x="7677193" y="11669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Conversational</a:t>
            </a:r>
          </a:p>
        </p:txBody>
      </p:sp>
      <p:sp>
        <p:nvSpPr>
          <p:cNvPr id="9" name="Freeform 5">
            <a:extLst>
              <a:ext uri="{FF2B5EF4-FFF2-40B4-BE49-F238E27FC236}">
                <a16:creationId xmlns:a16="http://schemas.microsoft.com/office/drawing/2014/main" id="{7A126915-596C-47C6-9E46-3360EEAEE1FB}"/>
              </a:ext>
            </a:extLst>
          </p:cNvPr>
          <p:cNvSpPr/>
          <p:nvPr/>
        </p:nvSpPr>
        <p:spPr>
          <a:xfrm>
            <a:off x="7677193" y="950575"/>
            <a:ext cx="1288968" cy="176413"/>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Platform Interfaces</a:t>
            </a:r>
          </a:p>
        </p:txBody>
      </p:sp>
      <p:sp>
        <p:nvSpPr>
          <p:cNvPr id="33" name="Freeform 3">
            <a:extLst>
              <a:ext uri="{FF2B5EF4-FFF2-40B4-BE49-F238E27FC236}">
                <a16:creationId xmlns:a16="http://schemas.microsoft.com/office/drawing/2014/main" id="{FF9E33FA-EDBE-483D-80EF-A2777986B60F}"/>
              </a:ext>
            </a:extLst>
          </p:cNvPr>
          <p:cNvSpPr/>
          <p:nvPr/>
        </p:nvSpPr>
        <p:spPr>
          <a:xfrm>
            <a:off x="3171887" y="235271"/>
            <a:ext cx="4311660" cy="5662332"/>
          </a:xfrm>
          <a:custGeom>
            <a:avLst/>
            <a:gdLst>
              <a:gd name="connsiteX0" fmla="*/ 0 w 863547"/>
              <a:gd name="connsiteY0" fmla="*/ 86355 h 3894388"/>
              <a:gd name="connsiteX1" fmla="*/ 86355 w 863547"/>
              <a:gd name="connsiteY1" fmla="*/ 0 h 3894388"/>
              <a:gd name="connsiteX2" fmla="*/ 777192 w 863547"/>
              <a:gd name="connsiteY2" fmla="*/ 0 h 3894388"/>
              <a:gd name="connsiteX3" fmla="*/ 863547 w 863547"/>
              <a:gd name="connsiteY3" fmla="*/ 86355 h 3894388"/>
              <a:gd name="connsiteX4" fmla="*/ 863547 w 863547"/>
              <a:gd name="connsiteY4" fmla="*/ 3808033 h 3894388"/>
              <a:gd name="connsiteX5" fmla="*/ 777192 w 863547"/>
              <a:gd name="connsiteY5" fmla="*/ 3894388 h 3894388"/>
              <a:gd name="connsiteX6" fmla="*/ 86355 w 863547"/>
              <a:gd name="connsiteY6" fmla="*/ 3894388 h 3894388"/>
              <a:gd name="connsiteX7" fmla="*/ 0 w 863547"/>
              <a:gd name="connsiteY7" fmla="*/ 3808033 h 3894388"/>
              <a:gd name="connsiteX8" fmla="*/ 0 w 863547"/>
              <a:gd name="connsiteY8" fmla="*/ 86355 h 389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547" h="3894388">
                <a:moveTo>
                  <a:pt x="0" y="86355"/>
                </a:moveTo>
                <a:cubicBezTo>
                  <a:pt x="0" y="38662"/>
                  <a:pt x="38662" y="0"/>
                  <a:pt x="86355" y="0"/>
                </a:cubicBezTo>
                <a:lnTo>
                  <a:pt x="777192" y="0"/>
                </a:lnTo>
                <a:cubicBezTo>
                  <a:pt x="824885" y="0"/>
                  <a:pt x="863547" y="38662"/>
                  <a:pt x="863547" y="86355"/>
                </a:cubicBezTo>
                <a:lnTo>
                  <a:pt x="863547" y="3808033"/>
                </a:lnTo>
                <a:cubicBezTo>
                  <a:pt x="863547" y="3855726"/>
                  <a:pt x="824885" y="3894388"/>
                  <a:pt x="777192" y="3894388"/>
                </a:cubicBezTo>
                <a:lnTo>
                  <a:pt x="86355" y="3894388"/>
                </a:lnTo>
                <a:cubicBezTo>
                  <a:pt x="38662" y="3894388"/>
                  <a:pt x="0" y="3855726"/>
                  <a:pt x="0" y="3808033"/>
                </a:cubicBezTo>
                <a:lnTo>
                  <a:pt x="0" y="86355"/>
                </a:lnTo>
                <a:close/>
              </a:path>
            </a:pathLst>
          </a:custGeom>
          <a:solidFill>
            <a:schemeClr val="bg1">
              <a:lumMod val="95000"/>
            </a:schemeClr>
          </a:solidFill>
          <a:ln>
            <a:solidFill>
              <a:schemeClr val="bg1">
                <a:lumMod val="85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05578" tIns="205578" rIns="205578" bIns="2929523" numCol="1" spcCol="1270" anchor="b" anchorCtr="0">
            <a:noAutofit/>
          </a:bodyPr>
          <a:lstStyle/>
          <a:p>
            <a:pPr algn="ctr" defTabSz="2398098">
              <a:lnSpc>
                <a:spcPct val="90000"/>
              </a:lnSpc>
              <a:spcBef>
                <a:spcPct val="0"/>
              </a:spcBef>
              <a:spcAft>
                <a:spcPct val="35000"/>
              </a:spcAft>
              <a:defRPr/>
            </a:pPr>
            <a:endParaRPr lang="en-US" sz="5394">
              <a:solidFill>
                <a:srgbClr val="293E40">
                  <a:hueOff val="0"/>
                  <a:satOff val="0"/>
                  <a:lumOff val="0"/>
                  <a:alphaOff val="0"/>
                </a:srgbClr>
              </a:solidFill>
              <a:latin typeface="Century Gothic" panose="020F0302020204030204"/>
            </a:endParaRPr>
          </a:p>
        </p:txBody>
      </p:sp>
      <p:sp>
        <p:nvSpPr>
          <p:cNvPr id="34" name="Freeform 5">
            <a:extLst>
              <a:ext uri="{FF2B5EF4-FFF2-40B4-BE49-F238E27FC236}">
                <a16:creationId xmlns:a16="http://schemas.microsoft.com/office/drawing/2014/main" id="{A0CDC036-D80E-4D85-B537-2061564941BF}"/>
              </a:ext>
            </a:extLst>
          </p:cNvPr>
          <p:cNvSpPr/>
          <p:nvPr/>
        </p:nvSpPr>
        <p:spPr>
          <a:xfrm>
            <a:off x="3291855" y="107275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Customer Service Management (CSM)</a:t>
            </a:r>
          </a:p>
        </p:txBody>
      </p:sp>
      <p:sp>
        <p:nvSpPr>
          <p:cNvPr id="37" name="TextBox 36">
            <a:extLst>
              <a:ext uri="{FF2B5EF4-FFF2-40B4-BE49-F238E27FC236}">
                <a16:creationId xmlns:a16="http://schemas.microsoft.com/office/drawing/2014/main" id="{2196E4E5-64F5-4596-9A62-FAA3703E9290}"/>
              </a:ext>
            </a:extLst>
          </p:cNvPr>
          <p:cNvSpPr txBox="1"/>
          <p:nvPr/>
        </p:nvSpPr>
        <p:spPr>
          <a:xfrm>
            <a:off x="3666249" y="439250"/>
            <a:ext cx="2416701" cy="379591"/>
          </a:xfrm>
          <a:prstGeom prst="rect">
            <a:avLst/>
          </a:prstGeom>
          <a:noFill/>
        </p:spPr>
        <p:txBody>
          <a:bodyPr wrap="square" rtlCol="0">
            <a:spAutoFit/>
          </a:bodyPr>
          <a:lstStyle/>
          <a:p>
            <a:pPr defTabSz="456621">
              <a:defRPr/>
            </a:pPr>
            <a:r>
              <a:rPr lang="en-US" sz="1400" b="1" baseline="30000" dirty="0">
                <a:solidFill>
                  <a:schemeClr val="tx2"/>
                </a:solidFill>
                <a:latin typeface="Century Gothic" panose="020F0302020204030204"/>
              </a:rPr>
              <a:t>Public Sector Digital Services (PSDS)</a:t>
            </a:r>
          </a:p>
          <a:p>
            <a:pPr defTabSz="456621">
              <a:defRPr/>
            </a:pPr>
            <a:r>
              <a:rPr lang="en-US" sz="1400" i="1" baseline="30000" dirty="0">
                <a:solidFill>
                  <a:schemeClr val="tx2"/>
                </a:solidFill>
                <a:latin typeface="Century Gothic" panose="020F0302020204030204"/>
              </a:rPr>
              <a:t>Entitlements</a:t>
            </a:r>
          </a:p>
        </p:txBody>
      </p:sp>
      <p:sp>
        <p:nvSpPr>
          <p:cNvPr id="38" name="Freeform 5">
            <a:extLst>
              <a:ext uri="{FF2B5EF4-FFF2-40B4-BE49-F238E27FC236}">
                <a16:creationId xmlns:a16="http://schemas.microsoft.com/office/drawing/2014/main" id="{A246BEC8-7304-4EB5-A93C-8AE978109B79}"/>
              </a:ext>
            </a:extLst>
          </p:cNvPr>
          <p:cNvSpPr/>
          <p:nvPr/>
        </p:nvSpPr>
        <p:spPr>
          <a:xfrm>
            <a:off x="3291855" y="85533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Standard</a:t>
            </a:r>
          </a:p>
        </p:txBody>
      </p:sp>
      <p:sp>
        <p:nvSpPr>
          <p:cNvPr id="41" name="Freeform 5">
            <a:extLst>
              <a:ext uri="{FF2B5EF4-FFF2-40B4-BE49-F238E27FC236}">
                <a16:creationId xmlns:a16="http://schemas.microsoft.com/office/drawing/2014/main" id="{2E094B62-EBA8-475C-B1CA-B1FAE2B67123}"/>
              </a:ext>
            </a:extLst>
          </p:cNvPr>
          <p:cNvSpPr/>
          <p:nvPr/>
        </p:nvSpPr>
        <p:spPr>
          <a:xfrm>
            <a:off x="4685740" y="85533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Professional</a:t>
            </a:r>
          </a:p>
        </p:txBody>
      </p:sp>
      <p:sp>
        <p:nvSpPr>
          <p:cNvPr id="42" name="Freeform 5">
            <a:extLst>
              <a:ext uri="{FF2B5EF4-FFF2-40B4-BE49-F238E27FC236}">
                <a16:creationId xmlns:a16="http://schemas.microsoft.com/office/drawing/2014/main" id="{0D794AAA-A3BD-43E6-A381-12E5239EC451}"/>
              </a:ext>
            </a:extLst>
          </p:cNvPr>
          <p:cNvSpPr/>
          <p:nvPr/>
        </p:nvSpPr>
        <p:spPr>
          <a:xfrm>
            <a:off x="3303473" y="2488120"/>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Asset Management</a:t>
            </a:r>
          </a:p>
        </p:txBody>
      </p:sp>
      <p:sp>
        <p:nvSpPr>
          <p:cNvPr id="43" name="Freeform 5">
            <a:extLst>
              <a:ext uri="{FF2B5EF4-FFF2-40B4-BE49-F238E27FC236}">
                <a16:creationId xmlns:a16="http://schemas.microsoft.com/office/drawing/2014/main" id="{A41A6DBD-6DD6-439A-A9C8-C510857F7999}"/>
              </a:ext>
            </a:extLst>
          </p:cNvPr>
          <p:cNvSpPr/>
          <p:nvPr/>
        </p:nvSpPr>
        <p:spPr>
          <a:xfrm>
            <a:off x="3319272" y="2706129"/>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Request Management</a:t>
            </a:r>
          </a:p>
        </p:txBody>
      </p:sp>
      <p:sp>
        <p:nvSpPr>
          <p:cNvPr id="44" name="Freeform 5">
            <a:extLst>
              <a:ext uri="{FF2B5EF4-FFF2-40B4-BE49-F238E27FC236}">
                <a16:creationId xmlns:a16="http://schemas.microsoft.com/office/drawing/2014/main" id="{78641E2C-B625-49C0-8997-56DE8FA999DD}"/>
              </a:ext>
            </a:extLst>
          </p:cNvPr>
          <p:cNvSpPr/>
          <p:nvPr/>
        </p:nvSpPr>
        <p:spPr>
          <a:xfrm>
            <a:off x="3303473" y="225823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Cost Management</a:t>
            </a:r>
          </a:p>
        </p:txBody>
      </p:sp>
      <p:sp>
        <p:nvSpPr>
          <p:cNvPr id="49" name="Freeform 5">
            <a:extLst>
              <a:ext uri="{FF2B5EF4-FFF2-40B4-BE49-F238E27FC236}">
                <a16:creationId xmlns:a16="http://schemas.microsoft.com/office/drawing/2014/main" id="{05B9E715-A08E-4677-A361-00176959F280}"/>
              </a:ext>
            </a:extLst>
          </p:cNvPr>
          <p:cNvSpPr/>
          <p:nvPr/>
        </p:nvSpPr>
        <p:spPr>
          <a:xfrm>
            <a:off x="6093348" y="854857"/>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Enterprise</a:t>
            </a:r>
          </a:p>
        </p:txBody>
      </p:sp>
      <p:sp>
        <p:nvSpPr>
          <p:cNvPr id="50" name="Freeform 5">
            <a:extLst>
              <a:ext uri="{FF2B5EF4-FFF2-40B4-BE49-F238E27FC236}">
                <a16:creationId xmlns:a16="http://schemas.microsoft.com/office/drawing/2014/main" id="{88B66213-A03A-471B-9B47-AE420CE90826}"/>
              </a:ext>
            </a:extLst>
          </p:cNvPr>
          <p:cNvSpPr/>
          <p:nvPr/>
        </p:nvSpPr>
        <p:spPr>
          <a:xfrm>
            <a:off x="4685740" y="1095301"/>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Universal Request Pro</a:t>
            </a:r>
          </a:p>
        </p:txBody>
      </p:sp>
      <p:sp>
        <p:nvSpPr>
          <p:cNvPr id="63" name="Freeform 5">
            <a:extLst>
              <a:ext uri="{FF2B5EF4-FFF2-40B4-BE49-F238E27FC236}">
                <a16:creationId xmlns:a16="http://schemas.microsoft.com/office/drawing/2014/main" id="{E9F362C8-0CE3-4FFC-B8ED-0E049849E86C}"/>
              </a:ext>
            </a:extLst>
          </p:cNvPr>
          <p:cNvSpPr/>
          <p:nvPr/>
        </p:nvSpPr>
        <p:spPr>
          <a:xfrm>
            <a:off x="6079625" y="113021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Workforce Optimization</a:t>
            </a:r>
          </a:p>
        </p:txBody>
      </p:sp>
      <p:sp>
        <p:nvSpPr>
          <p:cNvPr id="65" name="Rectangle 64">
            <a:extLst>
              <a:ext uri="{FF2B5EF4-FFF2-40B4-BE49-F238E27FC236}">
                <a16:creationId xmlns:a16="http://schemas.microsoft.com/office/drawing/2014/main" id="{B0B6060B-90A6-42A5-AC1A-3AFBA0039BA8}"/>
              </a:ext>
            </a:extLst>
          </p:cNvPr>
          <p:cNvSpPr/>
          <p:nvPr/>
        </p:nvSpPr>
        <p:spPr>
          <a:xfrm>
            <a:off x="384229" y="320939"/>
            <a:ext cx="2610110" cy="1538883"/>
          </a:xfrm>
          <a:prstGeom prst="rect">
            <a:avLst/>
          </a:prstGeom>
        </p:spPr>
        <p:txBody>
          <a:bodyPr wrap="square" lIns="91440" tIns="45720" rIns="91440" bIns="45720" anchor="t">
            <a:spAutoFit/>
          </a:bodyPr>
          <a:lstStyle/>
          <a:p>
            <a:r>
              <a:rPr lang="en-US" sz="2350" b="1" dirty="0">
                <a:solidFill>
                  <a:schemeClr val="tx2"/>
                </a:solidFill>
                <a:latin typeface="Century Gothic"/>
              </a:rPr>
              <a:t>Entitlements: Public Sector Digital Services (PSDS)</a:t>
            </a:r>
            <a:endParaRPr lang="en-US" sz="2399" dirty="0">
              <a:solidFill>
                <a:schemeClr val="tx2"/>
              </a:solidFill>
            </a:endParaRPr>
          </a:p>
        </p:txBody>
      </p:sp>
      <p:sp>
        <p:nvSpPr>
          <p:cNvPr id="66" name="TextBox 65">
            <a:extLst>
              <a:ext uri="{FF2B5EF4-FFF2-40B4-BE49-F238E27FC236}">
                <a16:creationId xmlns:a16="http://schemas.microsoft.com/office/drawing/2014/main" id="{0E6C610A-297D-470A-BDB0-D50A2C8652DC}"/>
              </a:ext>
            </a:extLst>
          </p:cNvPr>
          <p:cNvSpPr txBox="1"/>
          <p:nvPr/>
        </p:nvSpPr>
        <p:spPr>
          <a:xfrm>
            <a:off x="7556970" y="719811"/>
            <a:ext cx="1571790" cy="230772"/>
          </a:xfrm>
          <a:prstGeom prst="rect">
            <a:avLst/>
          </a:prstGeom>
          <a:noFill/>
        </p:spPr>
        <p:txBody>
          <a:bodyPr wrap="square" rtlCol="0">
            <a:spAutoFit/>
          </a:bodyPr>
          <a:lstStyle/>
          <a:p>
            <a:pPr algn="ctr" defTabSz="456621">
              <a:defRPr/>
            </a:pPr>
            <a:r>
              <a:rPr lang="en-US" sz="900" b="1" dirty="0">
                <a:solidFill>
                  <a:schemeClr val="tx2"/>
                </a:solidFill>
                <a:latin typeface="Century Gothic" panose="020F0302020204030204"/>
              </a:rPr>
              <a:t>Platform</a:t>
            </a:r>
          </a:p>
        </p:txBody>
      </p:sp>
      <p:sp>
        <p:nvSpPr>
          <p:cNvPr id="67" name="Freeform 5">
            <a:extLst>
              <a:ext uri="{FF2B5EF4-FFF2-40B4-BE49-F238E27FC236}">
                <a16:creationId xmlns:a16="http://schemas.microsoft.com/office/drawing/2014/main" id="{40C5E262-AE11-4462-92B5-C99F66CF2FC6}"/>
              </a:ext>
            </a:extLst>
          </p:cNvPr>
          <p:cNvSpPr/>
          <p:nvPr/>
        </p:nvSpPr>
        <p:spPr>
          <a:xfrm>
            <a:off x="481225" y="2393760"/>
            <a:ext cx="2089248" cy="28594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SUBSCRIPTION</a:t>
            </a:r>
          </a:p>
        </p:txBody>
      </p:sp>
      <p:sp>
        <p:nvSpPr>
          <p:cNvPr id="68" name="Freeform 5">
            <a:extLst>
              <a:ext uri="{FF2B5EF4-FFF2-40B4-BE49-F238E27FC236}">
                <a16:creationId xmlns:a16="http://schemas.microsoft.com/office/drawing/2014/main" id="{5C87A86C-03C9-464A-AF76-8BC13B150C27}"/>
              </a:ext>
            </a:extLst>
          </p:cNvPr>
          <p:cNvSpPr/>
          <p:nvPr/>
        </p:nvSpPr>
        <p:spPr>
          <a:xfrm>
            <a:off x="492099" y="2719518"/>
            <a:ext cx="2089256" cy="28594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ENTITLEMENT</a:t>
            </a:r>
          </a:p>
        </p:txBody>
      </p:sp>
      <p:sp>
        <p:nvSpPr>
          <p:cNvPr id="73" name="TextBox 72">
            <a:extLst>
              <a:ext uri="{FF2B5EF4-FFF2-40B4-BE49-F238E27FC236}">
                <a16:creationId xmlns:a16="http://schemas.microsoft.com/office/drawing/2014/main" id="{0F83B3C1-8A23-4677-8BD1-3A3CA6232377}"/>
              </a:ext>
            </a:extLst>
          </p:cNvPr>
          <p:cNvSpPr txBox="1"/>
          <p:nvPr/>
        </p:nvSpPr>
        <p:spPr>
          <a:xfrm>
            <a:off x="1454142" y="5956671"/>
            <a:ext cx="7734651" cy="400110"/>
          </a:xfrm>
          <a:prstGeom prst="rect">
            <a:avLst/>
          </a:prstGeom>
          <a:noFill/>
        </p:spPr>
        <p:txBody>
          <a:bodyPr wrap="square" rtlCol="0">
            <a:spAutoFit/>
          </a:bodyPr>
          <a:lstStyle/>
          <a:p>
            <a:r>
              <a:rPr lang="en-US" sz="1000" baseline="30000" dirty="0">
                <a:latin typeface="Century Gothic" panose="020B0502020202020204" pitchFamily="34" charset="0"/>
              </a:rPr>
              <a:t>1</a:t>
            </a:r>
            <a:r>
              <a:rPr lang="en-US" sz="1000" dirty="0">
                <a:latin typeface="Century Gothic" panose="020B0502020202020204" pitchFamily="34" charset="0"/>
              </a:rPr>
              <a:t> Professional Subscriptions contain all Entitlements in Standard Subscriptions</a:t>
            </a:r>
            <a:br>
              <a:rPr lang="en-US" sz="1000" dirty="0">
                <a:latin typeface="Century Gothic" panose="020B0502020202020204" pitchFamily="34" charset="0"/>
              </a:rPr>
            </a:br>
            <a:r>
              <a:rPr lang="en-US" sz="1000" baseline="30000" dirty="0">
                <a:latin typeface="Century Gothic" panose="020B0502020202020204" pitchFamily="34" charset="0"/>
              </a:rPr>
              <a:t>2</a:t>
            </a:r>
            <a:r>
              <a:rPr lang="en-US" sz="1000" dirty="0">
                <a:latin typeface="Century Gothic" panose="020B0502020202020204" pitchFamily="34" charset="0"/>
              </a:rPr>
              <a:t> Enterprise Subscriptions contain all Entitlements in Professional and Standard Subscriptions</a:t>
            </a:r>
          </a:p>
        </p:txBody>
      </p:sp>
      <p:sp>
        <p:nvSpPr>
          <p:cNvPr id="76" name="Freeform 5">
            <a:extLst>
              <a:ext uri="{FF2B5EF4-FFF2-40B4-BE49-F238E27FC236}">
                <a16:creationId xmlns:a16="http://schemas.microsoft.com/office/drawing/2014/main" id="{DE411CAB-B2B6-4B29-8BED-AFB8C624035F}"/>
              </a:ext>
            </a:extLst>
          </p:cNvPr>
          <p:cNvSpPr/>
          <p:nvPr/>
        </p:nvSpPr>
        <p:spPr>
          <a:xfrm>
            <a:off x="3319272" y="293282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Communities</a:t>
            </a:r>
          </a:p>
        </p:txBody>
      </p:sp>
      <p:sp>
        <p:nvSpPr>
          <p:cNvPr id="90" name="Freeform 5">
            <a:extLst>
              <a:ext uri="{FF2B5EF4-FFF2-40B4-BE49-F238E27FC236}">
                <a16:creationId xmlns:a16="http://schemas.microsoft.com/office/drawing/2014/main" id="{D9909DAD-19BE-4D21-B13A-02781D34F708}"/>
              </a:ext>
            </a:extLst>
          </p:cNvPr>
          <p:cNvSpPr/>
          <p:nvPr/>
        </p:nvSpPr>
        <p:spPr>
          <a:xfrm>
            <a:off x="3319272" y="317011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Walk-Up Experience</a:t>
            </a:r>
          </a:p>
        </p:txBody>
      </p:sp>
      <p:sp>
        <p:nvSpPr>
          <p:cNvPr id="99" name="Freeform 7">
            <a:extLst>
              <a:ext uri="{FF2B5EF4-FFF2-40B4-BE49-F238E27FC236}">
                <a16:creationId xmlns:a16="http://schemas.microsoft.com/office/drawing/2014/main" id="{BEF8104E-55D4-B7DB-3F1E-CBF41CF1BE75}"/>
              </a:ext>
            </a:extLst>
          </p:cNvPr>
          <p:cNvSpPr/>
          <p:nvPr/>
        </p:nvSpPr>
        <p:spPr>
          <a:xfrm>
            <a:off x="3291855" y="136583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Incident Management</a:t>
            </a:r>
          </a:p>
        </p:txBody>
      </p:sp>
      <p:sp>
        <p:nvSpPr>
          <p:cNvPr id="109" name="Freeform 7">
            <a:extLst>
              <a:ext uri="{FF2B5EF4-FFF2-40B4-BE49-F238E27FC236}">
                <a16:creationId xmlns:a16="http://schemas.microsoft.com/office/drawing/2014/main" id="{41A2CAF1-64D1-B24C-0540-8821103E15E6}"/>
              </a:ext>
            </a:extLst>
          </p:cNvPr>
          <p:cNvSpPr/>
          <p:nvPr/>
        </p:nvSpPr>
        <p:spPr>
          <a:xfrm>
            <a:off x="6070537" y="14345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Process Optimization</a:t>
            </a:r>
          </a:p>
        </p:txBody>
      </p:sp>
      <p:grpSp>
        <p:nvGrpSpPr>
          <p:cNvPr id="156" name="Group 155">
            <a:extLst>
              <a:ext uri="{FF2B5EF4-FFF2-40B4-BE49-F238E27FC236}">
                <a16:creationId xmlns:a16="http://schemas.microsoft.com/office/drawing/2014/main" id="{AFE3C60C-0B38-0E1C-3068-2AD4BBEF055B}"/>
              </a:ext>
            </a:extLst>
          </p:cNvPr>
          <p:cNvGrpSpPr>
            <a:grpSpLocks noChangeAspect="1"/>
          </p:cNvGrpSpPr>
          <p:nvPr/>
        </p:nvGrpSpPr>
        <p:grpSpPr>
          <a:xfrm>
            <a:off x="8140225" y="341431"/>
            <a:ext cx="384484" cy="378380"/>
            <a:chOff x="3960457" y="-1958448"/>
            <a:chExt cx="545523" cy="536863"/>
          </a:xfrm>
          <a:solidFill>
            <a:schemeClr val="tx1"/>
          </a:solidFill>
        </p:grpSpPr>
        <p:sp>
          <p:nvSpPr>
            <p:cNvPr id="157" name="Freeform: Shape 54">
              <a:extLst>
                <a:ext uri="{FF2B5EF4-FFF2-40B4-BE49-F238E27FC236}">
                  <a16:creationId xmlns:a16="http://schemas.microsoft.com/office/drawing/2014/main" id="{702CBC2E-2798-FC5F-3CB8-13A405CDB94A}"/>
                </a:ext>
              </a:extLst>
            </p:cNvPr>
            <p:cNvSpPr/>
            <p:nvPr/>
          </p:nvSpPr>
          <p:spPr>
            <a:xfrm>
              <a:off x="4047048" y="-1932471"/>
              <a:ext cx="432954" cy="103909"/>
            </a:xfrm>
            <a:custGeom>
              <a:avLst/>
              <a:gdLst>
                <a:gd name="connsiteX0" fmla="*/ 0 w 432954"/>
                <a:gd name="connsiteY0" fmla="*/ 0 h 103909"/>
                <a:gd name="connsiteX1" fmla="*/ 0 w 432954"/>
                <a:gd name="connsiteY1" fmla="*/ 103909 h 103909"/>
                <a:gd name="connsiteX2" fmla="*/ 432955 w 432954"/>
                <a:gd name="connsiteY2" fmla="*/ 103909 h 103909"/>
                <a:gd name="connsiteX3" fmla="*/ 432955 w 432954"/>
                <a:gd name="connsiteY3" fmla="*/ 0 h 103909"/>
                <a:gd name="connsiteX4" fmla="*/ 0 w 432954"/>
                <a:gd name="connsiteY4" fmla="*/ 0 h 103909"/>
                <a:gd name="connsiteX5" fmla="*/ 60614 w 432954"/>
                <a:gd name="connsiteY5" fmla="*/ 77932 h 103909"/>
                <a:gd name="connsiteX6" fmla="*/ 34636 w 432954"/>
                <a:gd name="connsiteY6" fmla="*/ 51955 h 103909"/>
                <a:gd name="connsiteX7" fmla="*/ 60614 w 432954"/>
                <a:gd name="connsiteY7" fmla="*/ 25977 h 103909"/>
                <a:gd name="connsiteX8" fmla="*/ 86591 w 432954"/>
                <a:gd name="connsiteY8" fmla="*/ 51955 h 103909"/>
                <a:gd name="connsiteX9" fmla="*/ 60614 w 432954"/>
                <a:gd name="connsiteY9" fmla="*/ 77932 h 103909"/>
                <a:gd name="connsiteX10" fmla="*/ 129886 w 432954"/>
                <a:gd name="connsiteY10" fmla="*/ 77932 h 103909"/>
                <a:gd name="connsiteX11" fmla="*/ 103909 w 432954"/>
                <a:gd name="connsiteY11" fmla="*/ 51955 h 103909"/>
                <a:gd name="connsiteX12" fmla="*/ 129886 w 432954"/>
                <a:gd name="connsiteY12" fmla="*/ 25977 h 103909"/>
                <a:gd name="connsiteX13" fmla="*/ 155864 w 432954"/>
                <a:gd name="connsiteY13" fmla="*/ 51955 h 103909"/>
                <a:gd name="connsiteX14" fmla="*/ 129886 w 432954"/>
                <a:gd name="connsiteY14" fmla="*/ 77932 h 103909"/>
                <a:gd name="connsiteX15" fmla="*/ 199159 w 432954"/>
                <a:gd name="connsiteY15" fmla="*/ 77932 h 103909"/>
                <a:gd name="connsiteX16" fmla="*/ 173182 w 432954"/>
                <a:gd name="connsiteY16" fmla="*/ 51955 h 103909"/>
                <a:gd name="connsiteX17" fmla="*/ 199159 w 432954"/>
                <a:gd name="connsiteY17" fmla="*/ 25977 h 103909"/>
                <a:gd name="connsiteX18" fmla="*/ 225136 w 432954"/>
                <a:gd name="connsiteY18" fmla="*/ 51955 h 103909"/>
                <a:gd name="connsiteX19" fmla="*/ 199159 w 432954"/>
                <a:gd name="connsiteY19" fmla="*/ 77932 h 10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954" h="103909">
                  <a:moveTo>
                    <a:pt x="0" y="0"/>
                  </a:moveTo>
                  <a:lnTo>
                    <a:pt x="0" y="103909"/>
                  </a:lnTo>
                  <a:lnTo>
                    <a:pt x="432955" y="103909"/>
                  </a:lnTo>
                  <a:lnTo>
                    <a:pt x="432955" y="0"/>
                  </a:lnTo>
                  <a:lnTo>
                    <a:pt x="0" y="0"/>
                  </a:lnTo>
                  <a:close/>
                  <a:moveTo>
                    <a:pt x="60614" y="77932"/>
                  </a:moveTo>
                  <a:cubicBezTo>
                    <a:pt x="45893" y="77932"/>
                    <a:pt x="34636" y="66675"/>
                    <a:pt x="34636" y="51955"/>
                  </a:cubicBezTo>
                  <a:cubicBezTo>
                    <a:pt x="34636" y="37234"/>
                    <a:pt x="45893" y="25977"/>
                    <a:pt x="60614" y="25977"/>
                  </a:cubicBezTo>
                  <a:cubicBezTo>
                    <a:pt x="75334" y="25977"/>
                    <a:pt x="86591" y="37234"/>
                    <a:pt x="86591" y="51955"/>
                  </a:cubicBezTo>
                  <a:cubicBezTo>
                    <a:pt x="86591" y="65809"/>
                    <a:pt x="75334" y="77932"/>
                    <a:pt x="60614" y="77932"/>
                  </a:cubicBezTo>
                  <a:close/>
                  <a:moveTo>
                    <a:pt x="129886" y="77932"/>
                  </a:moveTo>
                  <a:cubicBezTo>
                    <a:pt x="115166" y="77932"/>
                    <a:pt x="103909" y="66675"/>
                    <a:pt x="103909" y="51955"/>
                  </a:cubicBezTo>
                  <a:cubicBezTo>
                    <a:pt x="103909" y="37234"/>
                    <a:pt x="115166" y="25977"/>
                    <a:pt x="129886" y="25977"/>
                  </a:cubicBezTo>
                  <a:cubicBezTo>
                    <a:pt x="144607" y="25977"/>
                    <a:pt x="155864" y="37234"/>
                    <a:pt x="155864" y="51955"/>
                  </a:cubicBezTo>
                  <a:cubicBezTo>
                    <a:pt x="155864" y="65809"/>
                    <a:pt x="144607" y="77932"/>
                    <a:pt x="129886" y="77932"/>
                  </a:cubicBezTo>
                  <a:close/>
                  <a:moveTo>
                    <a:pt x="199159" y="77932"/>
                  </a:moveTo>
                  <a:cubicBezTo>
                    <a:pt x="184439" y="77932"/>
                    <a:pt x="173182" y="66675"/>
                    <a:pt x="173182" y="51955"/>
                  </a:cubicBezTo>
                  <a:cubicBezTo>
                    <a:pt x="173182" y="37234"/>
                    <a:pt x="184439" y="25977"/>
                    <a:pt x="199159" y="25977"/>
                  </a:cubicBezTo>
                  <a:cubicBezTo>
                    <a:pt x="213880" y="25977"/>
                    <a:pt x="225136" y="37234"/>
                    <a:pt x="225136" y="51955"/>
                  </a:cubicBezTo>
                  <a:cubicBezTo>
                    <a:pt x="225136" y="65809"/>
                    <a:pt x="213880" y="77932"/>
                    <a:pt x="199159" y="77932"/>
                  </a:cubicBezTo>
                  <a:close/>
                </a:path>
              </a:pathLst>
            </a:custGeom>
            <a:solidFill>
              <a:srgbClr val="62D84E"/>
            </a:solidFill>
            <a:ln w="8653" cap="flat">
              <a:noFill/>
              <a:prstDash val="solid"/>
              <a:miter/>
            </a:ln>
          </p:spPr>
          <p:txBody>
            <a:bodyPr rtlCol="0" anchor="ctr"/>
            <a:lstStyle/>
            <a:p>
              <a:endParaRPr lang="en-US"/>
            </a:p>
          </p:txBody>
        </p:sp>
        <p:sp>
          <p:nvSpPr>
            <p:cNvPr id="158" name="Freeform: Shape 345">
              <a:extLst>
                <a:ext uri="{FF2B5EF4-FFF2-40B4-BE49-F238E27FC236}">
                  <a16:creationId xmlns:a16="http://schemas.microsoft.com/office/drawing/2014/main" id="{3D8901FD-3EEB-4E87-6073-614E558F6F56}"/>
                </a:ext>
              </a:extLst>
            </p:cNvPr>
            <p:cNvSpPr/>
            <p:nvPr/>
          </p:nvSpPr>
          <p:spPr>
            <a:xfrm>
              <a:off x="3960457" y="-1958448"/>
              <a:ext cx="545523" cy="536863"/>
            </a:xfrm>
            <a:custGeom>
              <a:avLst/>
              <a:gdLst>
                <a:gd name="connsiteX0" fmla="*/ 116898 w 545523"/>
                <a:gd name="connsiteY0" fmla="*/ 311727 h 536863"/>
                <a:gd name="connsiteX1" fmla="*/ 69273 w 545523"/>
                <a:gd name="connsiteY1" fmla="*/ 359352 h 536863"/>
                <a:gd name="connsiteX2" fmla="*/ 116898 w 545523"/>
                <a:gd name="connsiteY2" fmla="*/ 406977 h 536863"/>
                <a:gd name="connsiteX3" fmla="*/ 164523 w 545523"/>
                <a:gd name="connsiteY3" fmla="*/ 359352 h 536863"/>
                <a:gd name="connsiteX4" fmla="*/ 116898 w 545523"/>
                <a:gd name="connsiteY4" fmla="*/ 311727 h 536863"/>
                <a:gd name="connsiteX5" fmla="*/ 116032 w 545523"/>
                <a:gd name="connsiteY5" fmla="*/ 286074 h 536863"/>
                <a:gd name="connsiteX6" fmla="*/ 167987 w 545523"/>
                <a:gd name="connsiteY6" fmla="*/ 307397 h 536863"/>
                <a:gd name="connsiteX7" fmla="*/ 168852 w 545523"/>
                <a:gd name="connsiteY7" fmla="*/ 411306 h 536863"/>
                <a:gd name="connsiteX8" fmla="*/ 167987 w 545523"/>
                <a:gd name="connsiteY8" fmla="*/ 412172 h 536863"/>
                <a:gd name="connsiteX9" fmla="*/ 163657 w 545523"/>
                <a:gd name="connsiteY9" fmla="*/ 416502 h 536863"/>
                <a:gd name="connsiteX10" fmla="*/ 168852 w 545523"/>
                <a:gd name="connsiteY10" fmla="*/ 419100 h 536863"/>
                <a:gd name="connsiteX11" fmla="*/ 232930 w 545523"/>
                <a:gd name="connsiteY11" fmla="*/ 516081 h 536863"/>
                <a:gd name="connsiteX12" fmla="*/ 232930 w 545523"/>
                <a:gd name="connsiteY12" fmla="*/ 523875 h 536863"/>
                <a:gd name="connsiteX13" fmla="*/ 220807 w 545523"/>
                <a:gd name="connsiteY13" fmla="*/ 536863 h 536863"/>
                <a:gd name="connsiteX14" fmla="*/ 207818 w 545523"/>
                <a:gd name="connsiteY14" fmla="*/ 523875 h 536863"/>
                <a:gd name="connsiteX15" fmla="*/ 207818 w 545523"/>
                <a:gd name="connsiteY15" fmla="*/ 516081 h 536863"/>
                <a:gd name="connsiteX16" fmla="*/ 116898 w 545523"/>
                <a:gd name="connsiteY16" fmla="*/ 432954 h 536863"/>
                <a:gd name="connsiteX17" fmla="*/ 25977 w 545523"/>
                <a:gd name="connsiteY17" fmla="*/ 516081 h 536863"/>
                <a:gd name="connsiteX18" fmla="*/ 25977 w 545523"/>
                <a:gd name="connsiteY18" fmla="*/ 523875 h 536863"/>
                <a:gd name="connsiteX19" fmla="*/ 12989 w 545523"/>
                <a:gd name="connsiteY19" fmla="*/ 536863 h 536863"/>
                <a:gd name="connsiteX20" fmla="*/ 0 w 545523"/>
                <a:gd name="connsiteY20" fmla="*/ 523875 h 536863"/>
                <a:gd name="connsiteX21" fmla="*/ 0 w 545523"/>
                <a:gd name="connsiteY21" fmla="*/ 516081 h 536863"/>
                <a:gd name="connsiteX22" fmla="*/ 64077 w 545523"/>
                <a:gd name="connsiteY22" fmla="*/ 419100 h 536863"/>
                <a:gd name="connsiteX23" fmla="*/ 69273 w 545523"/>
                <a:gd name="connsiteY23" fmla="*/ 416502 h 536863"/>
                <a:gd name="connsiteX24" fmla="*/ 64943 w 545523"/>
                <a:gd name="connsiteY24" fmla="*/ 412172 h 536863"/>
                <a:gd name="connsiteX25" fmla="*/ 64077 w 545523"/>
                <a:gd name="connsiteY25" fmla="*/ 308263 h 536863"/>
                <a:gd name="connsiteX26" fmla="*/ 116032 w 545523"/>
                <a:gd name="connsiteY26" fmla="*/ 286074 h 536863"/>
                <a:gd name="connsiteX27" fmla="*/ 194830 w 545523"/>
                <a:gd name="connsiteY27" fmla="*/ 164522 h 536863"/>
                <a:gd name="connsiteX28" fmla="*/ 216260 w 545523"/>
                <a:gd name="connsiteY28" fmla="*/ 173399 h 536863"/>
                <a:gd name="connsiteX29" fmla="*/ 219757 w 545523"/>
                <a:gd name="connsiteY29" fmla="*/ 181841 h 536863"/>
                <a:gd name="connsiteX30" fmla="*/ 255443 w 545523"/>
                <a:gd name="connsiteY30" fmla="*/ 181841 h 536863"/>
                <a:gd name="connsiteX31" fmla="*/ 259772 w 545523"/>
                <a:gd name="connsiteY31" fmla="*/ 181841 h 536863"/>
                <a:gd name="connsiteX32" fmla="*/ 377721 w 545523"/>
                <a:gd name="connsiteY32" fmla="*/ 181841 h 536863"/>
                <a:gd name="connsiteX33" fmla="*/ 381218 w 545523"/>
                <a:gd name="connsiteY33" fmla="*/ 173399 h 536863"/>
                <a:gd name="connsiteX34" fmla="*/ 402648 w 545523"/>
                <a:gd name="connsiteY34" fmla="*/ 164522 h 536863"/>
                <a:gd name="connsiteX35" fmla="*/ 432955 w 545523"/>
                <a:gd name="connsiteY35" fmla="*/ 194829 h 536863"/>
                <a:gd name="connsiteX36" fmla="*/ 402648 w 545523"/>
                <a:gd name="connsiteY36" fmla="*/ 225136 h 536863"/>
                <a:gd name="connsiteX37" fmla="*/ 381218 w 545523"/>
                <a:gd name="connsiteY37" fmla="*/ 216259 h 536863"/>
                <a:gd name="connsiteX38" fmla="*/ 377721 w 545523"/>
                <a:gd name="connsiteY38" fmla="*/ 207818 h 536863"/>
                <a:gd name="connsiteX39" fmla="*/ 305126 w 545523"/>
                <a:gd name="connsiteY39" fmla="*/ 207818 h 536863"/>
                <a:gd name="connsiteX40" fmla="*/ 349827 w 545523"/>
                <a:gd name="connsiteY40" fmla="*/ 272761 h 536863"/>
                <a:gd name="connsiteX41" fmla="*/ 372340 w 545523"/>
                <a:gd name="connsiteY41" fmla="*/ 285750 h 536863"/>
                <a:gd name="connsiteX42" fmla="*/ 395040 w 545523"/>
                <a:gd name="connsiteY42" fmla="*/ 285750 h 536863"/>
                <a:gd name="connsiteX43" fmla="*/ 398536 w 545523"/>
                <a:gd name="connsiteY43" fmla="*/ 277309 h 536863"/>
                <a:gd name="connsiteX44" fmla="*/ 419966 w 545523"/>
                <a:gd name="connsiteY44" fmla="*/ 268432 h 536863"/>
                <a:gd name="connsiteX45" fmla="*/ 450273 w 545523"/>
                <a:gd name="connsiteY45" fmla="*/ 298739 h 536863"/>
                <a:gd name="connsiteX46" fmla="*/ 419966 w 545523"/>
                <a:gd name="connsiteY46" fmla="*/ 329046 h 536863"/>
                <a:gd name="connsiteX47" fmla="*/ 398536 w 545523"/>
                <a:gd name="connsiteY47" fmla="*/ 320169 h 536863"/>
                <a:gd name="connsiteX48" fmla="*/ 395039 w 545523"/>
                <a:gd name="connsiteY48" fmla="*/ 311727 h 536863"/>
                <a:gd name="connsiteX49" fmla="*/ 372340 w 545523"/>
                <a:gd name="connsiteY49" fmla="*/ 311727 h 536863"/>
                <a:gd name="connsiteX50" fmla="*/ 328179 w 545523"/>
                <a:gd name="connsiteY50" fmla="*/ 287482 h 536863"/>
                <a:gd name="connsiteX51" fmla="*/ 282286 w 545523"/>
                <a:gd name="connsiteY51" fmla="*/ 220807 h 536863"/>
                <a:gd name="connsiteX52" fmla="*/ 259772 w 545523"/>
                <a:gd name="connsiteY52" fmla="*/ 207818 h 536863"/>
                <a:gd name="connsiteX53" fmla="*/ 255443 w 545523"/>
                <a:gd name="connsiteY53" fmla="*/ 207818 h 536863"/>
                <a:gd name="connsiteX54" fmla="*/ 219757 w 545523"/>
                <a:gd name="connsiteY54" fmla="*/ 207818 h 536863"/>
                <a:gd name="connsiteX55" fmla="*/ 216260 w 545523"/>
                <a:gd name="connsiteY55" fmla="*/ 216259 h 536863"/>
                <a:gd name="connsiteX56" fmla="*/ 194830 w 545523"/>
                <a:gd name="connsiteY56" fmla="*/ 225136 h 536863"/>
                <a:gd name="connsiteX57" fmla="*/ 164523 w 545523"/>
                <a:gd name="connsiteY57" fmla="*/ 194829 h 536863"/>
                <a:gd name="connsiteX58" fmla="*/ 194830 w 545523"/>
                <a:gd name="connsiteY58" fmla="*/ 164522 h 536863"/>
                <a:gd name="connsiteX59" fmla="*/ 108239 w 545523"/>
                <a:gd name="connsiteY59" fmla="*/ 0 h 536863"/>
                <a:gd name="connsiteX60" fmla="*/ 506557 w 545523"/>
                <a:gd name="connsiteY60" fmla="*/ 0 h 536863"/>
                <a:gd name="connsiteX61" fmla="*/ 545523 w 545523"/>
                <a:gd name="connsiteY61" fmla="*/ 38966 h 536863"/>
                <a:gd name="connsiteX62" fmla="*/ 545523 w 545523"/>
                <a:gd name="connsiteY62" fmla="*/ 368011 h 536863"/>
                <a:gd name="connsiteX63" fmla="*/ 506557 w 545523"/>
                <a:gd name="connsiteY63" fmla="*/ 406977 h 536863"/>
                <a:gd name="connsiteX64" fmla="*/ 238125 w 545523"/>
                <a:gd name="connsiteY64" fmla="*/ 406977 h 536863"/>
                <a:gd name="connsiteX65" fmla="*/ 225137 w 545523"/>
                <a:gd name="connsiteY65" fmla="*/ 393989 h 536863"/>
                <a:gd name="connsiteX66" fmla="*/ 238125 w 545523"/>
                <a:gd name="connsiteY66" fmla="*/ 381000 h 536863"/>
                <a:gd name="connsiteX67" fmla="*/ 506557 w 545523"/>
                <a:gd name="connsiteY67" fmla="*/ 381000 h 536863"/>
                <a:gd name="connsiteX68" fmla="*/ 519546 w 545523"/>
                <a:gd name="connsiteY68" fmla="*/ 368011 h 536863"/>
                <a:gd name="connsiteX69" fmla="*/ 519546 w 545523"/>
                <a:gd name="connsiteY69" fmla="*/ 38966 h 536863"/>
                <a:gd name="connsiteX70" fmla="*/ 506557 w 545523"/>
                <a:gd name="connsiteY70" fmla="*/ 25977 h 536863"/>
                <a:gd name="connsiteX71" fmla="*/ 108239 w 545523"/>
                <a:gd name="connsiteY71" fmla="*/ 25977 h 536863"/>
                <a:gd name="connsiteX72" fmla="*/ 95250 w 545523"/>
                <a:gd name="connsiteY72" fmla="*/ 38966 h 536863"/>
                <a:gd name="connsiteX73" fmla="*/ 95250 w 545523"/>
                <a:gd name="connsiteY73" fmla="*/ 238125 h 536863"/>
                <a:gd name="connsiteX74" fmla="*/ 82262 w 545523"/>
                <a:gd name="connsiteY74" fmla="*/ 251114 h 536863"/>
                <a:gd name="connsiteX75" fmla="*/ 69273 w 545523"/>
                <a:gd name="connsiteY75" fmla="*/ 238125 h 536863"/>
                <a:gd name="connsiteX76" fmla="*/ 69273 w 545523"/>
                <a:gd name="connsiteY76" fmla="*/ 38966 h 536863"/>
                <a:gd name="connsiteX77" fmla="*/ 108239 w 545523"/>
                <a:gd name="connsiteY77" fmla="*/ 0 h 5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45523" h="536863">
                  <a:moveTo>
                    <a:pt x="116898" y="311727"/>
                  </a:moveTo>
                  <a:cubicBezTo>
                    <a:pt x="90920" y="311727"/>
                    <a:pt x="69273" y="333375"/>
                    <a:pt x="69273" y="359352"/>
                  </a:cubicBezTo>
                  <a:cubicBezTo>
                    <a:pt x="69273" y="385329"/>
                    <a:pt x="90920" y="406977"/>
                    <a:pt x="116898" y="406977"/>
                  </a:cubicBezTo>
                  <a:cubicBezTo>
                    <a:pt x="142875" y="406977"/>
                    <a:pt x="164523" y="385329"/>
                    <a:pt x="164523" y="359352"/>
                  </a:cubicBezTo>
                  <a:cubicBezTo>
                    <a:pt x="164523" y="332509"/>
                    <a:pt x="143741" y="311727"/>
                    <a:pt x="116898" y="311727"/>
                  </a:cubicBezTo>
                  <a:close/>
                  <a:moveTo>
                    <a:pt x="116032" y="286074"/>
                  </a:moveTo>
                  <a:cubicBezTo>
                    <a:pt x="134865" y="285966"/>
                    <a:pt x="153699" y="293110"/>
                    <a:pt x="167987" y="307397"/>
                  </a:cubicBezTo>
                  <a:cubicBezTo>
                    <a:pt x="197427" y="335972"/>
                    <a:pt x="197427" y="382731"/>
                    <a:pt x="168852" y="411306"/>
                  </a:cubicBezTo>
                  <a:cubicBezTo>
                    <a:pt x="168852" y="411306"/>
                    <a:pt x="167987" y="412172"/>
                    <a:pt x="167987" y="412172"/>
                  </a:cubicBezTo>
                  <a:lnTo>
                    <a:pt x="163657" y="416502"/>
                  </a:lnTo>
                  <a:lnTo>
                    <a:pt x="168852" y="419100"/>
                  </a:lnTo>
                  <a:cubicBezTo>
                    <a:pt x="206953" y="436418"/>
                    <a:pt x="232064" y="473652"/>
                    <a:pt x="232930" y="516081"/>
                  </a:cubicBezTo>
                  <a:lnTo>
                    <a:pt x="232930" y="523875"/>
                  </a:lnTo>
                  <a:cubicBezTo>
                    <a:pt x="233795" y="530802"/>
                    <a:pt x="228600" y="536863"/>
                    <a:pt x="220807" y="536863"/>
                  </a:cubicBezTo>
                  <a:cubicBezTo>
                    <a:pt x="213880" y="536863"/>
                    <a:pt x="207818" y="530802"/>
                    <a:pt x="207818" y="523875"/>
                  </a:cubicBezTo>
                  <a:lnTo>
                    <a:pt x="207818" y="516081"/>
                  </a:lnTo>
                  <a:cubicBezTo>
                    <a:pt x="207818" y="470188"/>
                    <a:pt x="167121" y="432954"/>
                    <a:pt x="116898" y="432954"/>
                  </a:cubicBezTo>
                  <a:cubicBezTo>
                    <a:pt x="66675" y="432954"/>
                    <a:pt x="25977" y="470188"/>
                    <a:pt x="25977" y="516081"/>
                  </a:cubicBezTo>
                  <a:lnTo>
                    <a:pt x="25977" y="523875"/>
                  </a:lnTo>
                  <a:cubicBezTo>
                    <a:pt x="25977" y="530802"/>
                    <a:pt x="19916" y="536863"/>
                    <a:pt x="12989" y="536863"/>
                  </a:cubicBezTo>
                  <a:cubicBezTo>
                    <a:pt x="6061" y="536863"/>
                    <a:pt x="0" y="530802"/>
                    <a:pt x="0" y="523875"/>
                  </a:cubicBezTo>
                  <a:lnTo>
                    <a:pt x="0" y="516081"/>
                  </a:lnTo>
                  <a:cubicBezTo>
                    <a:pt x="866" y="473652"/>
                    <a:pt x="25977" y="436418"/>
                    <a:pt x="64077" y="419100"/>
                  </a:cubicBezTo>
                  <a:lnTo>
                    <a:pt x="69273" y="416502"/>
                  </a:lnTo>
                  <a:lnTo>
                    <a:pt x="64943" y="412172"/>
                  </a:lnTo>
                  <a:cubicBezTo>
                    <a:pt x="35502" y="383597"/>
                    <a:pt x="35502" y="336838"/>
                    <a:pt x="64077" y="308263"/>
                  </a:cubicBezTo>
                  <a:cubicBezTo>
                    <a:pt x="78364" y="293543"/>
                    <a:pt x="97198" y="286182"/>
                    <a:pt x="116032" y="286074"/>
                  </a:cubicBezTo>
                  <a:close/>
                  <a:moveTo>
                    <a:pt x="194830" y="164522"/>
                  </a:moveTo>
                  <a:cubicBezTo>
                    <a:pt x="203199" y="164522"/>
                    <a:pt x="210776" y="167914"/>
                    <a:pt x="216260" y="173399"/>
                  </a:cubicBezTo>
                  <a:lnTo>
                    <a:pt x="219757" y="181841"/>
                  </a:lnTo>
                  <a:lnTo>
                    <a:pt x="255443" y="181841"/>
                  </a:lnTo>
                  <a:lnTo>
                    <a:pt x="259772" y="181841"/>
                  </a:lnTo>
                  <a:lnTo>
                    <a:pt x="377721" y="181841"/>
                  </a:lnTo>
                  <a:lnTo>
                    <a:pt x="381218" y="173399"/>
                  </a:lnTo>
                  <a:cubicBezTo>
                    <a:pt x="386702" y="167914"/>
                    <a:pt x="394279" y="164522"/>
                    <a:pt x="402648" y="164522"/>
                  </a:cubicBezTo>
                  <a:cubicBezTo>
                    <a:pt x="419386" y="164522"/>
                    <a:pt x="432955" y="178091"/>
                    <a:pt x="432955" y="194829"/>
                  </a:cubicBezTo>
                  <a:cubicBezTo>
                    <a:pt x="432955" y="211567"/>
                    <a:pt x="419386" y="225136"/>
                    <a:pt x="402648" y="225136"/>
                  </a:cubicBezTo>
                  <a:cubicBezTo>
                    <a:pt x="394279" y="225136"/>
                    <a:pt x="386702" y="221744"/>
                    <a:pt x="381218" y="216259"/>
                  </a:cubicBezTo>
                  <a:lnTo>
                    <a:pt x="377721" y="207818"/>
                  </a:lnTo>
                  <a:lnTo>
                    <a:pt x="305126" y="207818"/>
                  </a:lnTo>
                  <a:lnTo>
                    <a:pt x="349827" y="272761"/>
                  </a:lnTo>
                  <a:cubicBezTo>
                    <a:pt x="355022" y="280555"/>
                    <a:pt x="363681" y="285750"/>
                    <a:pt x="372340" y="285750"/>
                  </a:cubicBezTo>
                  <a:lnTo>
                    <a:pt x="395040" y="285750"/>
                  </a:lnTo>
                  <a:lnTo>
                    <a:pt x="398536" y="277309"/>
                  </a:lnTo>
                  <a:cubicBezTo>
                    <a:pt x="404021" y="271824"/>
                    <a:pt x="411597" y="268432"/>
                    <a:pt x="419966" y="268432"/>
                  </a:cubicBezTo>
                  <a:cubicBezTo>
                    <a:pt x="436704" y="268432"/>
                    <a:pt x="450273" y="282001"/>
                    <a:pt x="450273" y="298739"/>
                  </a:cubicBezTo>
                  <a:cubicBezTo>
                    <a:pt x="450273" y="315477"/>
                    <a:pt x="436704" y="329046"/>
                    <a:pt x="419966" y="329046"/>
                  </a:cubicBezTo>
                  <a:cubicBezTo>
                    <a:pt x="411597" y="329046"/>
                    <a:pt x="404021" y="325654"/>
                    <a:pt x="398536" y="320169"/>
                  </a:cubicBezTo>
                  <a:lnTo>
                    <a:pt x="395039" y="311727"/>
                  </a:lnTo>
                  <a:lnTo>
                    <a:pt x="372340" y="311727"/>
                  </a:lnTo>
                  <a:cubicBezTo>
                    <a:pt x="354156" y="311727"/>
                    <a:pt x="337704" y="302202"/>
                    <a:pt x="328179" y="287482"/>
                  </a:cubicBezTo>
                  <a:lnTo>
                    <a:pt x="282286" y="220807"/>
                  </a:lnTo>
                  <a:cubicBezTo>
                    <a:pt x="277090" y="213014"/>
                    <a:pt x="268431" y="207818"/>
                    <a:pt x="259772" y="207818"/>
                  </a:cubicBezTo>
                  <a:lnTo>
                    <a:pt x="255443" y="207818"/>
                  </a:lnTo>
                  <a:lnTo>
                    <a:pt x="219757" y="207818"/>
                  </a:lnTo>
                  <a:lnTo>
                    <a:pt x="216260" y="216259"/>
                  </a:lnTo>
                  <a:cubicBezTo>
                    <a:pt x="210776" y="221744"/>
                    <a:pt x="203199" y="225136"/>
                    <a:pt x="194830" y="225136"/>
                  </a:cubicBezTo>
                  <a:cubicBezTo>
                    <a:pt x="178092" y="225136"/>
                    <a:pt x="164523" y="211567"/>
                    <a:pt x="164523" y="194829"/>
                  </a:cubicBezTo>
                  <a:cubicBezTo>
                    <a:pt x="164523" y="178091"/>
                    <a:pt x="178092" y="164522"/>
                    <a:pt x="194830" y="164522"/>
                  </a:cubicBezTo>
                  <a:close/>
                  <a:moveTo>
                    <a:pt x="108239" y="0"/>
                  </a:moveTo>
                  <a:lnTo>
                    <a:pt x="506557" y="0"/>
                  </a:lnTo>
                  <a:cubicBezTo>
                    <a:pt x="528205" y="0"/>
                    <a:pt x="545523" y="17318"/>
                    <a:pt x="545523" y="38966"/>
                  </a:cubicBezTo>
                  <a:lnTo>
                    <a:pt x="545523" y="368011"/>
                  </a:lnTo>
                  <a:cubicBezTo>
                    <a:pt x="545523" y="388793"/>
                    <a:pt x="528205" y="406977"/>
                    <a:pt x="506557" y="406977"/>
                  </a:cubicBezTo>
                  <a:lnTo>
                    <a:pt x="238125" y="406977"/>
                  </a:lnTo>
                  <a:cubicBezTo>
                    <a:pt x="231198" y="406977"/>
                    <a:pt x="225137" y="400916"/>
                    <a:pt x="225137" y="393989"/>
                  </a:cubicBezTo>
                  <a:cubicBezTo>
                    <a:pt x="225137" y="387061"/>
                    <a:pt x="231198" y="381000"/>
                    <a:pt x="238125" y="381000"/>
                  </a:cubicBezTo>
                  <a:lnTo>
                    <a:pt x="506557" y="381000"/>
                  </a:lnTo>
                  <a:cubicBezTo>
                    <a:pt x="513485" y="381000"/>
                    <a:pt x="519546" y="374939"/>
                    <a:pt x="519546" y="368011"/>
                  </a:cubicBezTo>
                  <a:lnTo>
                    <a:pt x="519546" y="38966"/>
                  </a:lnTo>
                  <a:cubicBezTo>
                    <a:pt x="519546" y="32038"/>
                    <a:pt x="513485" y="25977"/>
                    <a:pt x="506557" y="25977"/>
                  </a:cubicBezTo>
                  <a:lnTo>
                    <a:pt x="108239" y="25977"/>
                  </a:lnTo>
                  <a:cubicBezTo>
                    <a:pt x="101312" y="25977"/>
                    <a:pt x="95250" y="32038"/>
                    <a:pt x="95250" y="38966"/>
                  </a:cubicBezTo>
                  <a:lnTo>
                    <a:pt x="95250" y="238125"/>
                  </a:lnTo>
                  <a:cubicBezTo>
                    <a:pt x="95250" y="245052"/>
                    <a:pt x="89189" y="251114"/>
                    <a:pt x="82262" y="251114"/>
                  </a:cubicBezTo>
                  <a:cubicBezTo>
                    <a:pt x="75334" y="251114"/>
                    <a:pt x="69273" y="245052"/>
                    <a:pt x="69273" y="238125"/>
                  </a:cubicBezTo>
                  <a:lnTo>
                    <a:pt x="69273" y="38966"/>
                  </a:lnTo>
                  <a:cubicBezTo>
                    <a:pt x="69273" y="17318"/>
                    <a:pt x="86591" y="0"/>
                    <a:pt x="108239" y="0"/>
                  </a:cubicBezTo>
                  <a:close/>
                </a:path>
              </a:pathLst>
            </a:custGeom>
            <a:grpFill/>
            <a:ln w="8653" cap="flat">
              <a:noFill/>
              <a:prstDash val="solid"/>
              <a:miter/>
            </a:ln>
          </p:spPr>
          <p:txBody>
            <a:bodyPr rtlCol="0" anchor="ctr"/>
            <a:lstStyle/>
            <a:p>
              <a:endParaRPr lang="en-US"/>
            </a:p>
          </p:txBody>
        </p:sp>
      </p:grpSp>
      <p:sp>
        <p:nvSpPr>
          <p:cNvPr id="138" name="Freeform 7">
            <a:extLst>
              <a:ext uri="{FF2B5EF4-FFF2-40B4-BE49-F238E27FC236}">
                <a16:creationId xmlns:a16="http://schemas.microsoft.com/office/drawing/2014/main" id="{2839E936-7506-0D4E-B91C-37D63E2A3020}"/>
              </a:ext>
            </a:extLst>
          </p:cNvPr>
          <p:cNvSpPr/>
          <p:nvPr/>
        </p:nvSpPr>
        <p:spPr>
          <a:xfrm>
            <a:off x="3291855" y="158364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Problem Management</a:t>
            </a:r>
          </a:p>
        </p:txBody>
      </p:sp>
      <p:pic>
        <p:nvPicPr>
          <p:cNvPr id="7170" name="Picture 2">
            <a:extLst>
              <a:ext uri="{FF2B5EF4-FFF2-40B4-BE49-F238E27FC236}">
                <a16:creationId xmlns:a16="http://schemas.microsoft.com/office/drawing/2014/main" id="{9FFAA98B-CB6F-5B44-8488-A8688A7E2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112" y="305966"/>
            <a:ext cx="396762" cy="478674"/>
          </a:xfrm>
          <a:prstGeom prst="rect">
            <a:avLst/>
          </a:prstGeom>
          <a:noFill/>
          <a:extLst>
            <a:ext uri="{909E8E84-426E-40DD-AFC4-6F175D3DCCD1}">
              <a14:hiddenFill xmlns:a14="http://schemas.microsoft.com/office/drawing/2010/main">
                <a:solidFill>
                  <a:srgbClr val="FFFFFF"/>
                </a:solidFill>
              </a14:hiddenFill>
            </a:ext>
          </a:extLst>
        </p:spPr>
      </p:pic>
      <p:sp>
        <p:nvSpPr>
          <p:cNvPr id="159" name="Freeform 7">
            <a:extLst>
              <a:ext uri="{FF2B5EF4-FFF2-40B4-BE49-F238E27FC236}">
                <a16:creationId xmlns:a16="http://schemas.microsoft.com/office/drawing/2014/main" id="{FB9D3DFC-3783-CD4C-8225-3FDAF90E7F2A}"/>
              </a:ext>
            </a:extLst>
          </p:cNvPr>
          <p:cNvSpPr/>
          <p:nvPr/>
        </p:nvSpPr>
        <p:spPr>
          <a:xfrm>
            <a:off x="3291855" y="18058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Change Management</a:t>
            </a:r>
          </a:p>
        </p:txBody>
      </p:sp>
      <p:sp>
        <p:nvSpPr>
          <p:cNvPr id="160" name="Freeform 7">
            <a:extLst>
              <a:ext uri="{FF2B5EF4-FFF2-40B4-BE49-F238E27FC236}">
                <a16:creationId xmlns:a16="http://schemas.microsoft.com/office/drawing/2014/main" id="{A81291A3-D02C-9648-81D5-9C47C6F4EBBF}"/>
              </a:ext>
            </a:extLst>
          </p:cNvPr>
          <p:cNvSpPr/>
          <p:nvPr/>
        </p:nvSpPr>
        <p:spPr>
          <a:xfrm>
            <a:off x="3291855" y="20283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Release Management</a:t>
            </a:r>
          </a:p>
        </p:txBody>
      </p:sp>
      <p:sp>
        <p:nvSpPr>
          <p:cNvPr id="161" name="Freeform 7">
            <a:extLst>
              <a:ext uri="{FF2B5EF4-FFF2-40B4-BE49-F238E27FC236}">
                <a16:creationId xmlns:a16="http://schemas.microsoft.com/office/drawing/2014/main" id="{5CEBA229-47BA-5B48-AE54-66AC7589B67A}"/>
              </a:ext>
            </a:extLst>
          </p:cNvPr>
          <p:cNvSpPr/>
          <p:nvPr/>
        </p:nvSpPr>
        <p:spPr>
          <a:xfrm>
            <a:off x="3319272" y="346522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Engagement Messenger</a:t>
            </a:r>
          </a:p>
        </p:txBody>
      </p:sp>
      <p:sp>
        <p:nvSpPr>
          <p:cNvPr id="162" name="Freeform 7">
            <a:extLst>
              <a:ext uri="{FF2B5EF4-FFF2-40B4-BE49-F238E27FC236}">
                <a16:creationId xmlns:a16="http://schemas.microsoft.com/office/drawing/2014/main" id="{73381C15-1428-544A-90B9-D3B73D3E6CEB}"/>
              </a:ext>
            </a:extLst>
          </p:cNvPr>
          <p:cNvSpPr/>
          <p:nvPr/>
        </p:nvSpPr>
        <p:spPr>
          <a:xfrm>
            <a:off x="3319272" y="3697984"/>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Digital Portfolio Management</a:t>
            </a:r>
          </a:p>
        </p:txBody>
      </p:sp>
      <p:sp>
        <p:nvSpPr>
          <p:cNvPr id="165" name="Freeform 7">
            <a:extLst>
              <a:ext uri="{FF2B5EF4-FFF2-40B4-BE49-F238E27FC236}">
                <a16:creationId xmlns:a16="http://schemas.microsoft.com/office/drawing/2014/main" id="{66C10134-47CC-1647-AC85-EBE8BFFC9281}"/>
              </a:ext>
            </a:extLst>
          </p:cNvPr>
          <p:cNvSpPr/>
          <p:nvPr/>
        </p:nvSpPr>
        <p:spPr>
          <a:xfrm>
            <a:off x="3319042" y="3994742"/>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Public Sector Digital Services Core</a:t>
            </a:r>
          </a:p>
        </p:txBody>
      </p:sp>
      <p:sp>
        <p:nvSpPr>
          <p:cNvPr id="167" name="Freeform 7">
            <a:extLst>
              <a:ext uri="{FF2B5EF4-FFF2-40B4-BE49-F238E27FC236}">
                <a16:creationId xmlns:a16="http://schemas.microsoft.com/office/drawing/2014/main" id="{38026A6F-9A3D-7B4A-A985-49D01111D6BC}"/>
              </a:ext>
            </a:extLst>
          </p:cNvPr>
          <p:cNvSpPr/>
          <p:nvPr/>
        </p:nvSpPr>
        <p:spPr>
          <a:xfrm>
            <a:off x="3311199" y="4297963"/>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Universal Request</a:t>
            </a:r>
          </a:p>
        </p:txBody>
      </p:sp>
      <p:sp>
        <p:nvSpPr>
          <p:cNvPr id="168" name="Freeform 5">
            <a:extLst>
              <a:ext uri="{FF2B5EF4-FFF2-40B4-BE49-F238E27FC236}">
                <a16:creationId xmlns:a16="http://schemas.microsoft.com/office/drawing/2014/main" id="{54B5E80B-3A7C-7C41-A2FF-E44ABC433F32}"/>
              </a:ext>
            </a:extLst>
          </p:cNvPr>
          <p:cNvSpPr/>
          <p:nvPr/>
        </p:nvSpPr>
        <p:spPr>
          <a:xfrm>
            <a:off x="4692600" y="1305795"/>
            <a:ext cx="1301389"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Outsourced Customer Service</a:t>
            </a:r>
          </a:p>
        </p:txBody>
      </p:sp>
      <p:sp>
        <p:nvSpPr>
          <p:cNvPr id="170" name="Freeform 5">
            <a:extLst>
              <a:ext uri="{FF2B5EF4-FFF2-40B4-BE49-F238E27FC236}">
                <a16:creationId xmlns:a16="http://schemas.microsoft.com/office/drawing/2014/main" id="{E4CB0A3D-AD83-2E47-9055-A9DE031FF93B}"/>
              </a:ext>
            </a:extLst>
          </p:cNvPr>
          <p:cNvSpPr/>
          <p:nvPr/>
        </p:nvSpPr>
        <p:spPr>
          <a:xfrm>
            <a:off x="4690576" y="1628961"/>
            <a:ext cx="1282107" cy="24126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Proactive Customer Service Operations</a:t>
            </a:r>
          </a:p>
        </p:txBody>
      </p:sp>
      <p:sp>
        <p:nvSpPr>
          <p:cNvPr id="171" name="Freeform 5">
            <a:extLst>
              <a:ext uri="{FF2B5EF4-FFF2-40B4-BE49-F238E27FC236}">
                <a16:creationId xmlns:a16="http://schemas.microsoft.com/office/drawing/2014/main" id="{2E47A8EB-A372-9943-8C1C-7BAE4AC905E6}"/>
              </a:ext>
            </a:extLst>
          </p:cNvPr>
          <p:cNvSpPr/>
          <p:nvPr/>
        </p:nvSpPr>
        <p:spPr>
          <a:xfrm>
            <a:off x="4683715" y="1943361"/>
            <a:ext cx="1310274" cy="28683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Continual Improvement Management</a:t>
            </a:r>
          </a:p>
        </p:txBody>
      </p:sp>
      <p:sp>
        <p:nvSpPr>
          <p:cNvPr id="173" name="Freeform 5">
            <a:extLst>
              <a:ext uri="{FF2B5EF4-FFF2-40B4-BE49-F238E27FC236}">
                <a16:creationId xmlns:a16="http://schemas.microsoft.com/office/drawing/2014/main" id="{4890A4B7-9886-3042-8117-104AF3EC6526}"/>
              </a:ext>
            </a:extLst>
          </p:cNvPr>
          <p:cNvSpPr/>
          <p:nvPr/>
        </p:nvSpPr>
        <p:spPr>
          <a:xfrm>
            <a:off x="4685740" y="2281064"/>
            <a:ext cx="1308249" cy="23832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Vendor Manager Workspace</a:t>
            </a:r>
          </a:p>
        </p:txBody>
      </p:sp>
      <p:sp>
        <p:nvSpPr>
          <p:cNvPr id="174" name="Freeform 5">
            <a:extLst>
              <a:ext uri="{FF2B5EF4-FFF2-40B4-BE49-F238E27FC236}">
                <a16:creationId xmlns:a16="http://schemas.microsoft.com/office/drawing/2014/main" id="{12D67B88-B391-EE44-B2E9-3A7AF82D0095}"/>
              </a:ext>
            </a:extLst>
          </p:cNvPr>
          <p:cNvSpPr/>
          <p:nvPr/>
        </p:nvSpPr>
        <p:spPr>
          <a:xfrm>
            <a:off x="4692601" y="25784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Mobile Publishing</a:t>
            </a:r>
          </a:p>
        </p:txBody>
      </p:sp>
      <p:sp>
        <p:nvSpPr>
          <p:cNvPr id="175" name="Freeform 5">
            <a:extLst>
              <a:ext uri="{FF2B5EF4-FFF2-40B4-BE49-F238E27FC236}">
                <a16:creationId xmlns:a16="http://schemas.microsoft.com/office/drawing/2014/main" id="{7D929782-F9E2-5F4D-A010-A7FE8A83859D}"/>
              </a:ext>
            </a:extLst>
          </p:cNvPr>
          <p:cNvSpPr/>
          <p:nvPr/>
        </p:nvSpPr>
        <p:spPr>
          <a:xfrm>
            <a:off x="4690576" y="2809192"/>
            <a:ext cx="1288968" cy="23832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DevOps Change Velocity</a:t>
            </a:r>
          </a:p>
        </p:txBody>
      </p:sp>
      <p:sp>
        <p:nvSpPr>
          <p:cNvPr id="177" name="Freeform 5">
            <a:extLst>
              <a:ext uri="{FF2B5EF4-FFF2-40B4-BE49-F238E27FC236}">
                <a16:creationId xmlns:a16="http://schemas.microsoft.com/office/drawing/2014/main" id="{1E7B792C-2DFB-CB45-943D-069B73923F3C}"/>
              </a:ext>
            </a:extLst>
          </p:cNvPr>
          <p:cNvSpPr/>
          <p:nvPr/>
        </p:nvSpPr>
        <p:spPr>
          <a:xfrm>
            <a:off x="4683715" y="308327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C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Studio</a:t>
            </a:r>
          </a:p>
        </p:txBody>
      </p:sp>
      <p:sp>
        <p:nvSpPr>
          <p:cNvPr id="178" name="Freeform 5">
            <a:extLst>
              <a:ext uri="{FF2B5EF4-FFF2-40B4-BE49-F238E27FC236}">
                <a16:creationId xmlns:a16="http://schemas.microsoft.com/office/drawing/2014/main" id="{B8E19268-B3B9-3840-BC8B-430833B83A1A}"/>
              </a:ext>
            </a:extLst>
          </p:cNvPr>
          <p:cNvSpPr/>
          <p:nvPr/>
        </p:nvSpPr>
        <p:spPr>
          <a:xfrm>
            <a:off x="4683715" y="331603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Performance Analytics</a:t>
            </a:r>
          </a:p>
        </p:txBody>
      </p:sp>
      <p:sp>
        <p:nvSpPr>
          <p:cNvPr id="179" name="Freeform 5">
            <a:extLst>
              <a:ext uri="{FF2B5EF4-FFF2-40B4-BE49-F238E27FC236}">
                <a16:creationId xmlns:a16="http://schemas.microsoft.com/office/drawing/2014/main" id="{4FB508DF-D43E-BC43-9417-BD41BB48D282}"/>
              </a:ext>
            </a:extLst>
          </p:cNvPr>
          <p:cNvSpPr/>
          <p:nvPr/>
        </p:nvSpPr>
        <p:spPr>
          <a:xfrm>
            <a:off x="4690576" y="352672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Predictive Intelligence</a:t>
            </a:r>
          </a:p>
        </p:txBody>
      </p:sp>
      <p:sp>
        <p:nvSpPr>
          <p:cNvPr id="180" name="Freeform 5">
            <a:extLst>
              <a:ext uri="{FF2B5EF4-FFF2-40B4-BE49-F238E27FC236}">
                <a16:creationId xmlns:a16="http://schemas.microsoft.com/office/drawing/2014/main" id="{B9A4CAC1-4243-1A49-8BAE-5A8CE7888DD2}"/>
              </a:ext>
            </a:extLst>
          </p:cNvPr>
          <p:cNvSpPr/>
          <p:nvPr/>
        </p:nvSpPr>
        <p:spPr>
          <a:xfrm>
            <a:off x="4675613" y="375339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Virtual Agent</a:t>
            </a:r>
          </a:p>
        </p:txBody>
      </p:sp>
      <p:sp>
        <p:nvSpPr>
          <p:cNvPr id="186" name="Freeform 7">
            <a:extLst>
              <a:ext uri="{FF2B5EF4-FFF2-40B4-BE49-F238E27FC236}">
                <a16:creationId xmlns:a16="http://schemas.microsoft.com/office/drawing/2014/main" id="{82E36B8C-879B-5D41-985F-0D102F119E55}"/>
              </a:ext>
            </a:extLst>
          </p:cNvPr>
          <p:cNvSpPr/>
          <p:nvPr/>
        </p:nvSpPr>
        <p:spPr>
          <a:xfrm>
            <a:off x="4690576" y="3999743"/>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2,000/400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88" name="Freeform 7">
            <a:extLst>
              <a:ext uri="{FF2B5EF4-FFF2-40B4-BE49-F238E27FC236}">
                <a16:creationId xmlns:a16="http://schemas.microsoft.com/office/drawing/2014/main" id="{296A4CC9-452D-7D4D-8F19-053EF96E55D9}"/>
              </a:ext>
            </a:extLst>
          </p:cNvPr>
          <p:cNvSpPr/>
          <p:nvPr/>
        </p:nvSpPr>
        <p:spPr>
          <a:xfrm>
            <a:off x="4683094" y="4606523"/>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89" name="Freeform 7">
            <a:extLst>
              <a:ext uri="{FF2B5EF4-FFF2-40B4-BE49-F238E27FC236}">
                <a16:creationId xmlns:a16="http://schemas.microsoft.com/office/drawing/2014/main" id="{A2381241-075A-2640-89AA-17A9FD6F2160}"/>
              </a:ext>
            </a:extLst>
          </p:cNvPr>
          <p:cNvSpPr/>
          <p:nvPr/>
        </p:nvSpPr>
        <p:spPr>
          <a:xfrm>
            <a:off x="6080325" y="1672849"/>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2,000/400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90" name="Freeform 7">
            <a:extLst>
              <a:ext uri="{FF2B5EF4-FFF2-40B4-BE49-F238E27FC236}">
                <a16:creationId xmlns:a16="http://schemas.microsoft.com/office/drawing/2014/main" id="{BE6BAA1F-87D3-FE4B-8E49-25EFCC35BF2A}"/>
              </a:ext>
            </a:extLst>
          </p:cNvPr>
          <p:cNvSpPr/>
          <p:nvPr/>
        </p:nvSpPr>
        <p:spPr>
          <a:xfrm>
            <a:off x="6072843" y="2279629"/>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91" name="Freeform 7">
            <a:extLst>
              <a:ext uri="{FF2B5EF4-FFF2-40B4-BE49-F238E27FC236}">
                <a16:creationId xmlns:a16="http://schemas.microsoft.com/office/drawing/2014/main" id="{4D3E539F-3C1F-D848-84E3-D0861BF73F52}"/>
              </a:ext>
            </a:extLst>
          </p:cNvPr>
          <p:cNvSpPr/>
          <p:nvPr/>
        </p:nvSpPr>
        <p:spPr>
          <a:xfrm>
            <a:off x="3341487" y="4594378"/>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1,000/200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92" name="Freeform 7">
            <a:extLst>
              <a:ext uri="{FF2B5EF4-FFF2-40B4-BE49-F238E27FC236}">
                <a16:creationId xmlns:a16="http://schemas.microsoft.com/office/drawing/2014/main" id="{9A7339DE-164A-284D-974A-1852FDCCFB4D}"/>
              </a:ext>
            </a:extLst>
          </p:cNvPr>
          <p:cNvSpPr/>
          <p:nvPr/>
        </p:nvSpPr>
        <p:spPr>
          <a:xfrm>
            <a:off x="3334005" y="5201158"/>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25</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95" name="Freeform 5">
            <a:extLst>
              <a:ext uri="{FF2B5EF4-FFF2-40B4-BE49-F238E27FC236}">
                <a16:creationId xmlns:a16="http://schemas.microsoft.com/office/drawing/2014/main" id="{C4F5F225-CEAD-0444-8D40-21D384A43C03}"/>
              </a:ext>
            </a:extLst>
          </p:cNvPr>
          <p:cNvSpPr/>
          <p:nvPr/>
        </p:nvSpPr>
        <p:spPr>
          <a:xfrm>
            <a:off x="7677193" y="137703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Mobile</a:t>
            </a:r>
          </a:p>
        </p:txBody>
      </p:sp>
      <p:sp>
        <p:nvSpPr>
          <p:cNvPr id="200" name="Freeform 5">
            <a:extLst>
              <a:ext uri="{FF2B5EF4-FFF2-40B4-BE49-F238E27FC236}">
                <a16:creationId xmlns:a16="http://schemas.microsoft.com/office/drawing/2014/main" id="{33A90E7E-6AA6-2F42-9160-3566225EF77E}"/>
              </a:ext>
            </a:extLst>
          </p:cNvPr>
          <p:cNvSpPr/>
          <p:nvPr/>
        </p:nvSpPr>
        <p:spPr>
          <a:xfrm>
            <a:off x="7684293" y="1583235"/>
            <a:ext cx="1281868" cy="35499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Government Service Management (GSM) Portal</a:t>
            </a:r>
          </a:p>
        </p:txBody>
      </p:sp>
      <p:sp>
        <p:nvSpPr>
          <p:cNvPr id="201" name="Freeform 5">
            <a:extLst>
              <a:ext uri="{FF2B5EF4-FFF2-40B4-BE49-F238E27FC236}">
                <a16:creationId xmlns:a16="http://schemas.microsoft.com/office/drawing/2014/main" id="{13044A7E-5E30-6440-8EBA-025918B3FE69}"/>
              </a:ext>
            </a:extLst>
          </p:cNvPr>
          <p:cNvSpPr/>
          <p:nvPr/>
        </p:nvSpPr>
        <p:spPr>
          <a:xfrm>
            <a:off x="7677429" y="1951861"/>
            <a:ext cx="1281868" cy="21609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Workspaces</a:t>
            </a:r>
          </a:p>
        </p:txBody>
      </p:sp>
      <p:sp>
        <p:nvSpPr>
          <p:cNvPr id="202" name="Freeform 5">
            <a:extLst>
              <a:ext uri="{FF2B5EF4-FFF2-40B4-BE49-F238E27FC236}">
                <a16:creationId xmlns:a16="http://schemas.microsoft.com/office/drawing/2014/main" id="{1A31BC0D-B750-8D4B-9968-389602DD04F3}"/>
              </a:ext>
            </a:extLst>
          </p:cNvPr>
          <p:cNvSpPr/>
          <p:nvPr/>
        </p:nvSpPr>
        <p:spPr>
          <a:xfrm>
            <a:off x="7674981" y="2189768"/>
            <a:ext cx="1308068" cy="20399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Web Services (API)</a:t>
            </a:r>
          </a:p>
        </p:txBody>
      </p:sp>
      <p:sp>
        <p:nvSpPr>
          <p:cNvPr id="204" name="Freeform 5">
            <a:extLst>
              <a:ext uri="{FF2B5EF4-FFF2-40B4-BE49-F238E27FC236}">
                <a16:creationId xmlns:a16="http://schemas.microsoft.com/office/drawing/2014/main" id="{2A7F64DC-01EA-BD44-928C-B25A46360574}"/>
              </a:ext>
            </a:extLst>
          </p:cNvPr>
          <p:cNvSpPr/>
          <p:nvPr/>
        </p:nvSpPr>
        <p:spPr>
          <a:xfrm>
            <a:off x="7673307" y="3154671"/>
            <a:ext cx="1286411" cy="23240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Knowledge Management</a:t>
            </a:r>
          </a:p>
        </p:txBody>
      </p:sp>
      <p:sp>
        <p:nvSpPr>
          <p:cNvPr id="205" name="Freeform 5">
            <a:extLst>
              <a:ext uri="{FF2B5EF4-FFF2-40B4-BE49-F238E27FC236}">
                <a16:creationId xmlns:a16="http://schemas.microsoft.com/office/drawing/2014/main" id="{FFE9702D-0BEE-ED4A-BF15-B9C024EC487A}"/>
              </a:ext>
            </a:extLst>
          </p:cNvPr>
          <p:cNvSpPr/>
          <p:nvPr/>
        </p:nvSpPr>
        <p:spPr>
          <a:xfrm>
            <a:off x="7671171" y="2434502"/>
            <a:ext cx="1288547" cy="27522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Core Platform Capabilities</a:t>
            </a:r>
          </a:p>
        </p:txBody>
      </p:sp>
      <p:sp>
        <p:nvSpPr>
          <p:cNvPr id="207" name="Freeform 5">
            <a:extLst>
              <a:ext uri="{FF2B5EF4-FFF2-40B4-BE49-F238E27FC236}">
                <a16:creationId xmlns:a16="http://schemas.microsoft.com/office/drawing/2014/main" id="{95B2B619-9DB9-A04F-9A61-5A76BC54A9BE}"/>
              </a:ext>
            </a:extLst>
          </p:cNvPr>
          <p:cNvSpPr/>
          <p:nvPr/>
        </p:nvSpPr>
        <p:spPr>
          <a:xfrm>
            <a:off x="7670750" y="3431116"/>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Service Catalog</a:t>
            </a:r>
          </a:p>
        </p:txBody>
      </p:sp>
      <p:sp>
        <p:nvSpPr>
          <p:cNvPr id="208" name="Freeform 5">
            <a:extLst>
              <a:ext uri="{FF2B5EF4-FFF2-40B4-BE49-F238E27FC236}">
                <a16:creationId xmlns:a16="http://schemas.microsoft.com/office/drawing/2014/main" id="{A9699048-EA27-7740-9FD8-58D71323FB8E}"/>
              </a:ext>
            </a:extLst>
          </p:cNvPr>
          <p:cNvSpPr/>
          <p:nvPr/>
        </p:nvSpPr>
        <p:spPr>
          <a:xfrm>
            <a:off x="7680407" y="3656606"/>
            <a:ext cx="1279311" cy="23986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Service Level Management (SLAs)</a:t>
            </a:r>
          </a:p>
        </p:txBody>
      </p:sp>
      <p:sp>
        <p:nvSpPr>
          <p:cNvPr id="210" name="Freeform 5">
            <a:extLst>
              <a:ext uri="{FF2B5EF4-FFF2-40B4-BE49-F238E27FC236}">
                <a16:creationId xmlns:a16="http://schemas.microsoft.com/office/drawing/2014/main" id="{9DE526BA-A8B5-9D47-B7EC-93CB4786BE9F}"/>
              </a:ext>
            </a:extLst>
          </p:cNvPr>
          <p:cNvSpPr/>
          <p:nvPr/>
        </p:nvSpPr>
        <p:spPr>
          <a:xfrm>
            <a:off x="7670750" y="395358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Notifications</a:t>
            </a:r>
          </a:p>
        </p:txBody>
      </p:sp>
      <p:sp>
        <p:nvSpPr>
          <p:cNvPr id="211" name="Freeform 5">
            <a:extLst>
              <a:ext uri="{FF2B5EF4-FFF2-40B4-BE49-F238E27FC236}">
                <a16:creationId xmlns:a16="http://schemas.microsoft.com/office/drawing/2014/main" id="{E2AEA195-DF5F-B641-AA05-F6F6672C9486}"/>
              </a:ext>
            </a:extLst>
          </p:cNvPr>
          <p:cNvSpPr/>
          <p:nvPr/>
        </p:nvSpPr>
        <p:spPr>
          <a:xfrm>
            <a:off x="7661095" y="2748739"/>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CMDB</a:t>
            </a:r>
          </a:p>
        </p:txBody>
      </p:sp>
      <p:sp>
        <p:nvSpPr>
          <p:cNvPr id="212" name="Freeform 5">
            <a:extLst>
              <a:ext uri="{FF2B5EF4-FFF2-40B4-BE49-F238E27FC236}">
                <a16:creationId xmlns:a16="http://schemas.microsoft.com/office/drawing/2014/main" id="{E55BD0AD-E062-2742-8BEF-AB803FA5229B}"/>
              </a:ext>
            </a:extLst>
          </p:cNvPr>
          <p:cNvSpPr/>
          <p:nvPr/>
        </p:nvSpPr>
        <p:spPr>
          <a:xfrm>
            <a:off x="7671095" y="294779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CSDM</a:t>
            </a:r>
          </a:p>
        </p:txBody>
      </p:sp>
      <p:sp>
        <p:nvSpPr>
          <p:cNvPr id="213" name="Freeform 5">
            <a:extLst>
              <a:ext uri="{FF2B5EF4-FFF2-40B4-BE49-F238E27FC236}">
                <a16:creationId xmlns:a16="http://schemas.microsoft.com/office/drawing/2014/main" id="{5DAECF85-ACD4-E849-8065-DD47D5A4B835}"/>
              </a:ext>
            </a:extLst>
          </p:cNvPr>
          <p:cNvSpPr/>
          <p:nvPr/>
        </p:nvSpPr>
        <p:spPr>
          <a:xfrm>
            <a:off x="7673683" y="418037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Reporting</a:t>
            </a:r>
          </a:p>
        </p:txBody>
      </p:sp>
      <p:sp>
        <p:nvSpPr>
          <p:cNvPr id="214" name="Freeform 5">
            <a:extLst>
              <a:ext uri="{FF2B5EF4-FFF2-40B4-BE49-F238E27FC236}">
                <a16:creationId xmlns:a16="http://schemas.microsoft.com/office/drawing/2014/main" id="{75B5C51C-36A8-0F46-AC3A-4DA9F8121642}"/>
              </a:ext>
            </a:extLst>
          </p:cNvPr>
          <p:cNvSpPr/>
          <p:nvPr/>
        </p:nvSpPr>
        <p:spPr>
          <a:xfrm>
            <a:off x="7677634" y="440716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Surveys &amp; Assessments</a:t>
            </a:r>
          </a:p>
        </p:txBody>
      </p:sp>
      <p:sp>
        <p:nvSpPr>
          <p:cNvPr id="226" name="Freeform 5">
            <a:extLst>
              <a:ext uri="{FF2B5EF4-FFF2-40B4-BE49-F238E27FC236}">
                <a16:creationId xmlns:a16="http://schemas.microsoft.com/office/drawing/2014/main" id="{D2468C68-F7A0-224D-ADD1-73CD50A1760B}"/>
              </a:ext>
            </a:extLst>
          </p:cNvPr>
          <p:cNvSpPr/>
          <p:nvPr/>
        </p:nvSpPr>
        <p:spPr>
          <a:xfrm>
            <a:off x="7661095" y="5148370"/>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Authentication</a:t>
            </a:r>
          </a:p>
        </p:txBody>
      </p:sp>
      <p:sp>
        <p:nvSpPr>
          <p:cNvPr id="227" name="Freeform 5">
            <a:extLst>
              <a:ext uri="{FF2B5EF4-FFF2-40B4-BE49-F238E27FC236}">
                <a16:creationId xmlns:a16="http://schemas.microsoft.com/office/drawing/2014/main" id="{A96B3775-734C-CA40-9D66-A95944F99672}"/>
              </a:ext>
            </a:extLst>
          </p:cNvPr>
          <p:cNvSpPr/>
          <p:nvPr/>
        </p:nvSpPr>
        <p:spPr>
          <a:xfrm>
            <a:off x="7670750" y="53741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Instance Security Center</a:t>
            </a:r>
          </a:p>
        </p:txBody>
      </p:sp>
      <p:sp>
        <p:nvSpPr>
          <p:cNvPr id="228" name="Freeform 5">
            <a:extLst>
              <a:ext uri="{FF2B5EF4-FFF2-40B4-BE49-F238E27FC236}">
                <a16:creationId xmlns:a16="http://schemas.microsoft.com/office/drawing/2014/main" id="{6A3E8975-5B60-D742-A2D8-C00244CCE80E}"/>
              </a:ext>
            </a:extLst>
          </p:cNvPr>
          <p:cNvSpPr/>
          <p:nvPr/>
        </p:nvSpPr>
        <p:spPr>
          <a:xfrm>
            <a:off x="7684293" y="5599293"/>
            <a:ext cx="1288968" cy="23240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Subscription Management</a:t>
            </a:r>
          </a:p>
        </p:txBody>
      </p:sp>
      <p:sp>
        <p:nvSpPr>
          <p:cNvPr id="229" name="Freeform 5">
            <a:extLst>
              <a:ext uri="{FF2B5EF4-FFF2-40B4-BE49-F238E27FC236}">
                <a16:creationId xmlns:a16="http://schemas.microsoft.com/office/drawing/2014/main" id="{998EC006-98D4-6343-9870-D063C6D9BE5E}"/>
              </a:ext>
            </a:extLst>
          </p:cNvPr>
          <p:cNvSpPr/>
          <p:nvPr/>
        </p:nvSpPr>
        <p:spPr>
          <a:xfrm>
            <a:off x="7670750" y="4847398"/>
            <a:ext cx="1288547" cy="27522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Platform Security &amp; Administration</a:t>
            </a:r>
          </a:p>
        </p:txBody>
      </p:sp>
      <p:sp>
        <p:nvSpPr>
          <p:cNvPr id="2" name="Freeform 5">
            <a:extLst>
              <a:ext uri="{FF2B5EF4-FFF2-40B4-BE49-F238E27FC236}">
                <a16:creationId xmlns:a16="http://schemas.microsoft.com/office/drawing/2014/main" id="{57440B9D-F147-0DC4-A6AD-D03D79B2A42E}"/>
              </a:ext>
            </a:extLst>
          </p:cNvPr>
          <p:cNvSpPr/>
          <p:nvPr/>
        </p:nvSpPr>
        <p:spPr>
          <a:xfrm>
            <a:off x="493441" y="3178744"/>
            <a:ext cx="2084613" cy="285308"/>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rgbClr val="032D42"/>
                </a:solidFill>
                <a:latin typeface="Century Gothic" panose="020F0302020204030204"/>
              </a:rPr>
              <a:t>In Scope</a:t>
            </a:r>
          </a:p>
        </p:txBody>
      </p:sp>
      <p:sp>
        <p:nvSpPr>
          <p:cNvPr id="3" name="Freeform 5">
            <a:extLst>
              <a:ext uri="{FF2B5EF4-FFF2-40B4-BE49-F238E27FC236}">
                <a16:creationId xmlns:a16="http://schemas.microsoft.com/office/drawing/2014/main" id="{13D855BF-9D33-69B5-A0A4-B5DC7CC0F35B}"/>
              </a:ext>
            </a:extLst>
          </p:cNvPr>
          <p:cNvSpPr/>
          <p:nvPr/>
        </p:nvSpPr>
        <p:spPr>
          <a:xfrm>
            <a:off x="502597" y="3488477"/>
            <a:ext cx="2084613" cy="285308"/>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Maybe in Scope</a:t>
            </a:r>
          </a:p>
        </p:txBody>
      </p:sp>
      <p:sp>
        <p:nvSpPr>
          <p:cNvPr id="6" name="Freeform 5">
            <a:extLst>
              <a:ext uri="{FF2B5EF4-FFF2-40B4-BE49-F238E27FC236}">
                <a16:creationId xmlns:a16="http://schemas.microsoft.com/office/drawing/2014/main" id="{E3B9B827-7100-E9C3-4F01-12484A9D88F7}"/>
              </a:ext>
            </a:extLst>
          </p:cNvPr>
          <p:cNvSpPr/>
          <p:nvPr/>
        </p:nvSpPr>
        <p:spPr>
          <a:xfrm>
            <a:off x="491723" y="3832853"/>
            <a:ext cx="2082291" cy="28499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C000"/>
          </a:solidFill>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Recommended in Scope</a:t>
            </a:r>
          </a:p>
        </p:txBody>
      </p:sp>
      <p:cxnSp>
        <p:nvCxnSpPr>
          <p:cNvPr id="12" name="Straight Connector 11">
            <a:extLst>
              <a:ext uri="{FF2B5EF4-FFF2-40B4-BE49-F238E27FC236}">
                <a16:creationId xmlns:a16="http://schemas.microsoft.com/office/drawing/2014/main" id="{A9127F4A-9955-C0DF-238F-93AC18C5D3DD}"/>
              </a:ext>
            </a:extLst>
          </p:cNvPr>
          <p:cNvCxnSpPr/>
          <p:nvPr/>
        </p:nvCxnSpPr>
        <p:spPr>
          <a:xfrm>
            <a:off x="308208" y="3098112"/>
            <a:ext cx="26099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1769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52">
            <a:extLst>
              <a:ext uri="{FF2B5EF4-FFF2-40B4-BE49-F238E27FC236}">
                <a16:creationId xmlns:a16="http://schemas.microsoft.com/office/drawing/2014/main" id="{09BAC6DF-745D-7EAC-F650-014116DF78AF}"/>
              </a:ext>
            </a:extLst>
          </p:cNvPr>
          <p:cNvSpPr/>
          <p:nvPr/>
        </p:nvSpPr>
        <p:spPr>
          <a:xfrm flipV="1">
            <a:off x="372269" y="452484"/>
            <a:ext cx="11794128" cy="6388336"/>
          </a:xfrm>
          <a:prstGeom prst="round2SameRect">
            <a:avLst>
              <a:gd name="adj1" fmla="val 0"/>
              <a:gd name="adj2" fmla="val 0"/>
            </a:avLst>
          </a:prstGeom>
          <a:solidFill>
            <a:schemeClr val="tx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schemeClr val="bg1"/>
              </a:solidFill>
            </a:endParaRPr>
          </a:p>
        </p:txBody>
      </p:sp>
      <p:sp>
        <p:nvSpPr>
          <p:cNvPr id="29" name="Rectangle 28">
            <a:extLst>
              <a:ext uri="{FF2B5EF4-FFF2-40B4-BE49-F238E27FC236}">
                <a16:creationId xmlns:a16="http://schemas.microsoft.com/office/drawing/2014/main" id="{303B51FF-58AF-C4D3-0C83-72BCCFC16D2D}"/>
              </a:ext>
            </a:extLst>
          </p:cNvPr>
          <p:cNvSpPr/>
          <p:nvPr/>
        </p:nvSpPr>
        <p:spPr>
          <a:xfrm>
            <a:off x="1588" y="892"/>
            <a:ext cx="12185651" cy="442685"/>
          </a:xfrm>
          <a:prstGeom prst="rect">
            <a:avLst/>
          </a:prstGeom>
          <a:solidFill>
            <a:srgbClr val="1818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err="1">
              <a:solidFill>
                <a:schemeClr val="tx1"/>
              </a:solidFill>
            </a:endParaRPr>
          </a:p>
        </p:txBody>
      </p:sp>
      <p:cxnSp>
        <p:nvCxnSpPr>
          <p:cNvPr id="312" name="Straight Connector 311">
            <a:extLst>
              <a:ext uri="{FF2B5EF4-FFF2-40B4-BE49-F238E27FC236}">
                <a16:creationId xmlns:a16="http://schemas.microsoft.com/office/drawing/2014/main" id="{5684768A-3EF6-C000-1B34-054E10196E68}"/>
              </a:ext>
            </a:extLst>
          </p:cNvPr>
          <p:cNvCxnSpPr/>
          <p:nvPr/>
        </p:nvCxnSpPr>
        <p:spPr>
          <a:xfrm>
            <a:off x="1471153" y="86787"/>
            <a:ext cx="0" cy="27417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3F7CF197-63ED-A781-0F36-7524E3610DBC}"/>
              </a:ext>
            </a:extLst>
          </p:cNvPr>
          <p:cNvSpPr txBox="1"/>
          <p:nvPr/>
        </p:nvSpPr>
        <p:spPr>
          <a:xfrm>
            <a:off x="1523603" y="64932"/>
            <a:ext cx="4909760" cy="334713"/>
          </a:xfrm>
          <a:prstGeom prst="rect">
            <a:avLst/>
          </a:prstGeom>
          <a:noFill/>
        </p:spPr>
        <p:txBody>
          <a:bodyPr wrap="none" rtlCol="0" anchor="ctr">
            <a:noAutofit/>
          </a:bodyPr>
          <a:lstStyle/>
          <a:p>
            <a:pPr defTabSz="456903">
              <a:spcBef>
                <a:spcPts val="300"/>
              </a:spcBef>
              <a:defRPr/>
            </a:pPr>
            <a:r>
              <a:rPr lang="en-US" sz="1600" b="1" dirty="0">
                <a:solidFill>
                  <a:srgbClr val="FFFFFF"/>
                </a:solidFill>
                <a:latin typeface="Century Gothic" panose="020F0302020204030204"/>
              </a:rPr>
              <a:t>Full Capability Map</a:t>
            </a:r>
            <a:endParaRPr lang="en-US" sz="1600" b="1" dirty="0">
              <a:solidFill>
                <a:schemeClr val="bg1"/>
              </a:solidFill>
              <a:latin typeface="Century Gothic" panose="020F0302020204030204"/>
            </a:endParaRPr>
          </a:p>
        </p:txBody>
      </p:sp>
      <p:pic>
        <p:nvPicPr>
          <p:cNvPr id="309" name="Picture 308">
            <a:hlinkClick r:id="" action="ppaction://noaction"/>
            <a:extLst>
              <a:ext uri="{FF2B5EF4-FFF2-40B4-BE49-F238E27FC236}">
                <a16:creationId xmlns:a16="http://schemas.microsoft.com/office/drawing/2014/main" id="{BA3C4172-37E0-3249-C3D7-9753538A6B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6" y="432778"/>
            <a:ext cx="348799" cy="6431525"/>
          </a:xfrm>
          <a:prstGeom prst="rect">
            <a:avLst/>
          </a:prstGeom>
        </p:spPr>
      </p:pic>
      <p:pic>
        <p:nvPicPr>
          <p:cNvPr id="8" name="Picture 7">
            <a:hlinkClick r:id="" action="ppaction://noaction"/>
            <a:extLst>
              <a:ext uri="{FF2B5EF4-FFF2-40B4-BE49-F238E27FC236}">
                <a16:creationId xmlns:a16="http://schemas.microsoft.com/office/drawing/2014/main" id="{00AF70C4-E847-8B8D-9FFE-6F66EB0EF7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295" y="5677"/>
            <a:ext cx="1419820" cy="408553"/>
          </a:xfrm>
          <a:prstGeom prst="rect">
            <a:avLst/>
          </a:prstGeom>
        </p:spPr>
      </p:pic>
      <p:sp>
        <p:nvSpPr>
          <p:cNvPr id="388" name="TextBox 387">
            <a:extLst>
              <a:ext uri="{FF2B5EF4-FFF2-40B4-BE49-F238E27FC236}">
                <a16:creationId xmlns:a16="http://schemas.microsoft.com/office/drawing/2014/main" id="{084C0764-DB2F-2AA1-5951-BB7922C11F57}"/>
              </a:ext>
            </a:extLst>
          </p:cNvPr>
          <p:cNvSpPr txBox="1"/>
          <p:nvPr/>
        </p:nvSpPr>
        <p:spPr>
          <a:xfrm>
            <a:off x="4020754" y="267064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Agent Client Collector</a:t>
            </a:r>
          </a:p>
        </p:txBody>
      </p:sp>
      <p:sp>
        <p:nvSpPr>
          <p:cNvPr id="390" name="TextBox 389">
            <a:extLst>
              <a:ext uri="{FF2B5EF4-FFF2-40B4-BE49-F238E27FC236}">
                <a16:creationId xmlns:a16="http://schemas.microsoft.com/office/drawing/2014/main" id="{BB6F6B42-A7FE-6AEC-F6A0-9CF8FB003655}"/>
              </a:ext>
            </a:extLst>
          </p:cNvPr>
          <p:cNvSpPr txBox="1"/>
          <p:nvPr/>
        </p:nvSpPr>
        <p:spPr>
          <a:xfrm>
            <a:off x="4020754" y="378081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Site Reliability Operations</a:t>
            </a:r>
          </a:p>
        </p:txBody>
      </p:sp>
      <p:sp>
        <p:nvSpPr>
          <p:cNvPr id="391" name="TextBox 390">
            <a:extLst>
              <a:ext uri="{FF2B5EF4-FFF2-40B4-BE49-F238E27FC236}">
                <a16:creationId xmlns:a16="http://schemas.microsoft.com/office/drawing/2014/main" id="{E7037440-27C6-76D9-3CC7-CBAA90EA3ABE}"/>
              </a:ext>
            </a:extLst>
          </p:cNvPr>
          <p:cNvSpPr txBox="1"/>
          <p:nvPr/>
        </p:nvSpPr>
        <p:spPr>
          <a:xfrm>
            <a:off x="4020754"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Discovery</a:t>
            </a:r>
          </a:p>
        </p:txBody>
      </p:sp>
      <p:sp>
        <p:nvSpPr>
          <p:cNvPr id="392" name="TextBox 391">
            <a:extLst>
              <a:ext uri="{FF2B5EF4-FFF2-40B4-BE49-F238E27FC236}">
                <a16:creationId xmlns:a16="http://schemas.microsoft.com/office/drawing/2014/main" id="{9F1AFC9D-53B2-7B81-A0FA-091B47000113}"/>
              </a:ext>
            </a:extLst>
          </p:cNvPr>
          <p:cNvSpPr txBox="1"/>
          <p:nvPr/>
        </p:nvSpPr>
        <p:spPr>
          <a:xfrm>
            <a:off x="4869915" y="2667412"/>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Hardware Asset Mgmt</a:t>
            </a:r>
          </a:p>
        </p:txBody>
      </p:sp>
      <p:sp>
        <p:nvSpPr>
          <p:cNvPr id="393" name="TextBox 392">
            <a:extLst>
              <a:ext uri="{FF2B5EF4-FFF2-40B4-BE49-F238E27FC236}">
                <a16:creationId xmlns:a16="http://schemas.microsoft.com/office/drawing/2014/main" id="{A4886169-2B66-1A89-8DB0-EA500B5E006D}"/>
              </a:ext>
            </a:extLst>
          </p:cNvPr>
          <p:cNvSpPr txBox="1"/>
          <p:nvPr/>
        </p:nvSpPr>
        <p:spPr>
          <a:xfrm>
            <a:off x="4869915" y="1338716"/>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Software Asset Mgmt</a:t>
            </a:r>
          </a:p>
        </p:txBody>
      </p:sp>
      <p:sp>
        <p:nvSpPr>
          <p:cNvPr id="394" name="TextBox 393">
            <a:extLst>
              <a:ext uri="{FF2B5EF4-FFF2-40B4-BE49-F238E27FC236}">
                <a16:creationId xmlns:a16="http://schemas.microsoft.com/office/drawing/2014/main" id="{7C17A226-2E8E-25B9-D31D-D63FF2405A7C}"/>
              </a:ext>
            </a:extLst>
          </p:cNvPr>
          <p:cNvSpPr txBox="1"/>
          <p:nvPr/>
        </p:nvSpPr>
        <p:spPr>
          <a:xfrm>
            <a:off x="4869915" y="2003064"/>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Software Spend Detection</a:t>
            </a:r>
          </a:p>
        </p:txBody>
      </p:sp>
      <p:sp>
        <p:nvSpPr>
          <p:cNvPr id="395" name="TextBox 394">
            <a:extLst>
              <a:ext uri="{FF2B5EF4-FFF2-40B4-BE49-F238E27FC236}">
                <a16:creationId xmlns:a16="http://schemas.microsoft.com/office/drawing/2014/main" id="{03C06F05-CE5B-039A-4AF6-5D19056D1239}"/>
              </a:ext>
            </a:extLst>
          </p:cNvPr>
          <p:cNvSpPr txBox="1"/>
          <p:nvPr/>
        </p:nvSpPr>
        <p:spPr>
          <a:xfrm>
            <a:off x="5727496" y="135040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Business Application Inventory</a:t>
            </a:r>
          </a:p>
        </p:txBody>
      </p:sp>
      <p:sp>
        <p:nvSpPr>
          <p:cNvPr id="396" name="TextBox 395">
            <a:extLst>
              <a:ext uri="{FF2B5EF4-FFF2-40B4-BE49-F238E27FC236}">
                <a16:creationId xmlns:a16="http://schemas.microsoft.com/office/drawing/2014/main" id="{DB04B9F2-A574-62D7-8510-97AE27E0C2C2}"/>
              </a:ext>
            </a:extLst>
          </p:cNvPr>
          <p:cNvSpPr txBox="1"/>
          <p:nvPr/>
        </p:nvSpPr>
        <p:spPr>
          <a:xfrm>
            <a:off x="5731419" y="281229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Project &amp; Portfolio Mgmt</a:t>
            </a:r>
          </a:p>
        </p:txBody>
      </p:sp>
      <p:sp>
        <p:nvSpPr>
          <p:cNvPr id="397" name="TextBox 396">
            <a:extLst>
              <a:ext uri="{FF2B5EF4-FFF2-40B4-BE49-F238E27FC236}">
                <a16:creationId xmlns:a16="http://schemas.microsoft.com/office/drawing/2014/main" id="{39FE8E79-D371-CC7E-D78A-D432D3AF387A}"/>
              </a:ext>
            </a:extLst>
          </p:cNvPr>
          <p:cNvSpPr txBox="1"/>
          <p:nvPr/>
        </p:nvSpPr>
        <p:spPr>
          <a:xfrm>
            <a:off x="5731419" y="237245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Demand Mgmt</a:t>
            </a:r>
          </a:p>
        </p:txBody>
      </p:sp>
      <p:sp>
        <p:nvSpPr>
          <p:cNvPr id="398" name="TextBox 397">
            <a:extLst>
              <a:ext uri="{FF2B5EF4-FFF2-40B4-BE49-F238E27FC236}">
                <a16:creationId xmlns:a16="http://schemas.microsoft.com/office/drawing/2014/main" id="{BD68C4B7-6418-4E60-A169-C832383101D1}"/>
              </a:ext>
            </a:extLst>
          </p:cNvPr>
          <p:cNvSpPr txBox="1"/>
          <p:nvPr/>
        </p:nvSpPr>
        <p:spPr>
          <a:xfrm>
            <a:off x="5731419" y="303220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Resource Mgmt</a:t>
            </a:r>
          </a:p>
        </p:txBody>
      </p:sp>
      <p:sp>
        <p:nvSpPr>
          <p:cNvPr id="407" name="TextBox 406">
            <a:extLst>
              <a:ext uri="{FF2B5EF4-FFF2-40B4-BE49-F238E27FC236}">
                <a16:creationId xmlns:a16="http://schemas.microsoft.com/office/drawing/2014/main" id="{3DB922FB-C8DA-2BDC-4DCE-317357EB91D9}"/>
              </a:ext>
            </a:extLst>
          </p:cNvPr>
          <p:cNvSpPr txBox="1"/>
          <p:nvPr/>
        </p:nvSpPr>
        <p:spPr>
          <a:xfrm>
            <a:off x="4869915" y="385681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Security Incident Response</a:t>
            </a:r>
          </a:p>
        </p:txBody>
      </p:sp>
      <p:sp>
        <p:nvSpPr>
          <p:cNvPr id="413" name="TextBox 412">
            <a:extLst>
              <a:ext uri="{FF2B5EF4-FFF2-40B4-BE49-F238E27FC236}">
                <a16:creationId xmlns:a16="http://schemas.microsoft.com/office/drawing/2014/main" id="{BD7BB3EA-365B-8C9E-203A-BCB664687102}"/>
              </a:ext>
            </a:extLst>
          </p:cNvPr>
          <p:cNvSpPr txBox="1"/>
          <p:nvPr/>
        </p:nvSpPr>
        <p:spPr>
          <a:xfrm>
            <a:off x="8546344" y="1780004"/>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Audit Mgmt</a:t>
            </a:r>
          </a:p>
        </p:txBody>
      </p:sp>
      <p:sp>
        <p:nvSpPr>
          <p:cNvPr id="414" name="TextBox 413">
            <a:extLst>
              <a:ext uri="{FF2B5EF4-FFF2-40B4-BE49-F238E27FC236}">
                <a16:creationId xmlns:a16="http://schemas.microsoft.com/office/drawing/2014/main" id="{3CDA2EA9-3DDD-9CDB-4591-39B47726B88D}"/>
              </a:ext>
            </a:extLst>
          </p:cNvPr>
          <p:cNvSpPr txBox="1"/>
          <p:nvPr/>
        </p:nvSpPr>
        <p:spPr>
          <a:xfrm>
            <a:off x="8546344" y="200078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Compliance Case Mgmt</a:t>
            </a:r>
          </a:p>
        </p:txBody>
      </p:sp>
      <p:sp>
        <p:nvSpPr>
          <p:cNvPr id="415" name="TextBox 414">
            <a:extLst>
              <a:ext uri="{FF2B5EF4-FFF2-40B4-BE49-F238E27FC236}">
                <a16:creationId xmlns:a16="http://schemas.microsoft.com/office/drawing/2014/main" id="{C9D349C7-FC21-AD87-FCED-EA977890110A}"/>
              </a:ext>
            </a:extLst>
          </p:cNvPr>
          <p:cNvSpPr txBox="1"/>
          <p:nvPr/>
        </p:nvSpPr>
        <p:spPr>
          <a:xfrm>
            <a:off x="8546345"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Policy &amp; Compliance</a:t>
            </a:r>
          </a:p>
        </p:txBody>
      </p:sp>
      <p:sp>
        <p:nvSpPr>
          <p:cNvPr id="416" name="TextBox 415">
            <a:extLst>
              <a:ext uri="{FF2B5EF4-FFF2-40B4-BE49-F238E27FC236}">
                <a16:creationId xmlns:a16="http://schemas.microsoft.com/office/drawing/2014/main" id="{5F747E6F-775A-F3FA-21E3-828C3403E8C0}"/>
              </a:ext>
            </a:extLst>
          </p:cNvPr>
          <p:cNvSpPr txBox="1"/>
          <p:nvPr/>
        </p:nvSpPr>
        <p:spPr>
          <a:xfrm>
            <a:off x="8546344" y="155922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Risk Mgmt</a:t>
            </a:r>
          </a:p>
        </p:txBody>
      </p:sp>
      <p:sp>
        <p:nvSpPr>
          <p:cNvPr id="417" name="TextBox 416">
            <a:extLst>
              <a:ext uri="{FF2B5EF4-FFF2-40B4-BE49-F238E27FC236}">
                <a16:creationId xmlns:a16="http://schemas.microsoft.com/office/drawing/2014/main" id="{1995AC92-445C-2E06-177F-901F70BBF3B2}"/>
              </a:ext>
            </a:extLst>
          </p:cNvPr>
          <p:cNvSpPr txBox="1"/>
          <p:nvPr/>
        </p:nvSpPr>
        <p:spPr>
          <a:xfrm>
            <a:off x="6702659" y="2217171"/>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Employee Document Mgmt</a:t>
            </a:r>
          </a:p>
        </p:txBody>
      </p:sp>
      <p:sp>
        <p:nvSpPr>
          <p:cNvPr id="418" name="TextBox 417">
            <a:extLst>
              <a:ext uri="{FF2B5EF4-FFF2-40B4-BE49-F238E27FC236}">
                <a16:creationId xmlns:a16="http://schemas.microsoft.com/office/drawing/2014/main" id="{A0AA09DD-61FF-15BA-284C-A10EC675BC16}"/>
              </a:ext>
            </a:extLst>
          </p:cNvPr>
          <p:cNvSpPr txBox="1"/>
          <p:nvPr/>
        </p:nvSpPr>
        <p:spPr>
          <a:xfrm>
            <a:off x="6702659"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HR Case Mgmt</a:t>
            </a:r>
          </a:p>
        </p:txBody>
      </p:sp>
      <p:sp>
        <p:nvSpPr>
          <p:cNvPr id="420" name="TextBox 419">
            <a:extLst>
              <a:ext uri="{FF2B5EF4-FFF2-40B4-BE49-F238E27FC236}">
                <a16:creationId xmlns:a16="http://schemas.microsoft.com/office/drawing/2014/main" id="{DB56C888-0C26-408F-325B-DED79C5B2FB3}"/>
              </a:ext>
            </a:extLst>
          </p:cNvPr>
          <p:cNvSpPr txBox="1"/>
          <p:nvPr/>
        </p:nvSpPr>
        <p:spPr>
          <a:xfrm>
            <a:off x="7551595"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Workplace Case Mgmt</a:t>
            </a:r>
          </a:p>
        </p:txBody>
      </p:sp>
      <p:sp>
        <p:nvSpPr>
          <p:cNvPr id="423" name="TextBox 422">
            <a:extLst>
              <a:ext uri="{FF2B5EF4-FFF2-40B4-BE49-F238E27FC236}">
                <a16:creationId xmlns:a16="http://schemas.microsoft.com/office/drawing/2014/main" id="{4C4EC082-1001-D576-D16D-C2AF1364748B}"/>
              </a:ext>
            </a:extLst>
          </p:cNvPr>
          <p:cNvSpPr txBox="1"/>
          <p:nvPr/>
        </p:nvSpPr>
        <p:spPr>
          <a:xfrm>
            <a:off x="7551595" y="1559608"/>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Workplace Reservation</a:t>
            </a:r>
          </a:p>
        </p:txBody>
      </p:sp>
      <p:sp>
        <p:nvSpPr>
          <p:cNvPr id="424" name="TextBox 423">
            <a:extLst>
              <a:ext uri="{FF2B5EF4-FFF2-40B4-BE49-F238E27FC236}">
                <a16:creationId xmlns:a16="http://schemas.microsoft.com/office/drawing/2014/main" id="{531DC1A2-1D00-3DC1-F253-212F5F8FF862}"/>
              </a:ext>
            </a:extLst>
          </p:cNvPr>
          <p:cNvSpPr txBox="1"/>
          <p:nvPr/>
        </p:nvSpPr>
        <p:spPr>
          <a:xfrm>
            <a:off x="474941" y="246228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Communities &amp; Knowledge Mgmt</a:t>
            </a:r>
          </a:p>
        </p:txBody>
      </p:sp>
      <p:sp>
        <p:nvSpPr>
          <p:cNvPr id="425" name="TextBox 424">
            <a:extLst>
              <a:ext uri="{FF2B5EF4-FFF2-40B4-BE49-F238E27FC236}">
                <a16:creationId xmlns:a16="http://schemas.microsoft.com/office/drawing/2014/main" id="{2F3828DF-6D2C-71FD-D1A0-9B4EA6D5F07D}"/>
              </a:ext>
            </a:extLst>
          </p:cNvPr>
          <p:cNvSpPr txBox="1"/>
          <p:nvPr/>
        </p:nvSpPr>
        <p:spPr>
          <a:xfrm>
            <a:off x="474942"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Customer Case Mgmt</a:t>
            </a:r>
          </a:p>
        </p:txBody>
      </p:sp>
      <p:sp>
        <p:nvSpPr>
          <p:cNvPr id="428" name="TextBox 427">
            <a:extLst>
              <a:ext uri="{FF2B5EF4-FFF2-40B4-BE49-F238E27FC236}">
                <a16:creationId xmlns:a16="http://schemas.microsoft.com/office/drawing/2014/main" id="{7664D7A8-BA85-5721-14C7-C963EF61A03E}"/>
              </a:ext>
            </a:extLst>
          </p:cNvPr>
          <p:cNvSpPr txBox="1"/>
          <p:nvPr/>
        </p:nvSpPr>
        <p:spPr>
          <a:xfrm>
            <a:off x="474941" y="268705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Proactive Customer Service Operations</a:t>
            </a:r>
          </a:p>
        </p:txBody>
      </p:sp>
      <p:sp>
        <p:nvSpPr>
          <p:cNvPr id="429" name="TextBox 428">
            <a:extLst>
              <a:ext uri="{FF2B5EF4-FFF2-40B4-BE49-F238E27FC236}">
                <a16:creationId xmlns:a16="http://schemas.microsoft.com/office/drawing/2014/main" id="{E69D2614-A4D0-38C3-8135-5EDDD0600343}"/>
              </a:ext>
            </a:extLst>
          </p:cNvPr>
          <p:cNvSpPr txBox="1"/>
          <p:nvPr/>
        </p:nvSpPr>
        <p:spPr>
          <a:xfrm>
            <a:off x="1335271" y="1562864"/>
            <a:ext cx="791794" cy="287925"/>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Dynamic Scheduling and Dispatch</a:t>
            </a:r>
          </a:p>
        </p:txBody>
      </p:sp>
      <p:sp>
        <p:nvSpPr>
          <p:cNvPr id="430" name="TextBox 429">
            <a:extLst>
              <a:ext uri="{FF2B5EF4-FFF2-40B4-BE49-F238E27FC236}">
                <a16:creationId xmlns:a16="http://schemas.microsoft.com/office/drawing/2014/main" id="{6FB1D9E7-F1DA-FFD5-C6EB-422D28F8FDBA}"/>
              </a:ext>
            </a:extLst>
          </p:cNvPr>
          <p:cNvSpPr txBox="1"/>
          <p:nvPr/>
        </p:nvSpPr>
        <p:spPr>
          <a:xfrm>
            <a:off x="1335271" y="230810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Field Service Contractor Mgmt</a:t>
            </a:r>
          </a:p>
        </p:txBody>
      </p:sp>
      <p:sp>
        <p:nvSpPr>
          <p:cNvPr id="431" name="TextBox 430">
            <a:extLst>
              <a:ext uri="{FF2B5EF4-FFF2-40B4-BE49-F238E27FC236}">
                <a16:creationId xmlns:a16="http://schemas.microsoft.com/office/drawing/2014/main" id="{C5B89781-CC6A-E1C8-5571-B65DA1870C97}"/>
              </a:ext>
            </a:extLst>
          </p:cNvPr>
          <p:cNvSpPr txBox="1"/>
          <p:nvPr/>
        </p:nvSpPr>
        <p:spPr>
          <a:xfrm>
            <a:off x="1335271" y="2533918"/>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Dispatcher Workspace</a:t>
            </a:r>
          </a:p>
        </p:txBody>
      </p:sp>
      <p:sp>
        <p:nvSpPr>
          <p:cNvPr id="432" name="TextBox 431">
            <a:extLst>
              <a:ext uri="{FF2B5EF4-FFF2-40B4-BE49-F238E27FC236}">
                <a16:creationId xmlns:a16="http://schemas.microsoft.com/office/drawing/2014/main" id="{1286E167-199E-9B20-610E-CD8A4EE508D5}"/>
              </a:ext>
            </a:extLst>
          </p:cNvPr>
          <p:cNvSpPr txBox="1"/>
          <p:nvPr/>
        </p:nvSpPr>
        <p:spPr>
          <a:xfrm>
            <a:off x="1335271" y="185926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Planned Work Mgmt</a:t>
            </a:r>
          </a:p>
        </p:txBody>
      </p:sp>
      <p:sp>
        <p:nvSpPr>
          <p:cNvPr id="433" name="TextBox 432">
            <a:extLst>
              <a:ext uri="{FF2B5EF4-FFF2-40B4-BE49-F238E27FC236}">
                <a16:creationId xmlns:a16="http://schemas.microsoft.com/office/drawing/2014/main" id="{8784D55D-BFDE-8701-F3F5-05045E747FDA}"/>
              </a:ext>
            </a:extLst>
          </p:cNvPr>
          <p:cNvSpPr txBox="1"/>
          <p:nvPr/>
        </p:nvSpPr>
        <p:spPr>
          <a:xfrm>
            <a:off x="10393119" y="223170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App Engine Mgmt Center</a:t>
            </a:r>
          </a:p>
        </p:txBody>
      </p:sp>
      <p:sp>
        <p:nvSpPr>
          <p:cNvPr id="434" name="TextBox 433">
            <a:extLst>
              <a:ext uri="{FF2B5EF4-FFF2-40B4-BE49-F238E27FC236}">
                <a16:creationId xmlns:a16="http://schemas.microsoft.com/office/drawing/2014/main" id="{333E53A5-B1FD-B602-B85B-21F7F9DB411E}"/>
              </a:ext>
            </a:extLst>
          </p:cNvPr>
          <p:cNvSpPr txBox="1"/>
          <p:nvPr/>
        </p:nvSpPr>
        <p:spPr>
          <a:xfrm>
            <a:off x="10393119"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App Engine Studio</a:t>
            </a:r>
          </a:p>
        </p:txBody>
      </p:sp>
      <p:sp>
        <p:nvSpPr>
          <p:cNvPr id="435" name="TextBox 434">
            <a:extLst>
              <a:ext uri="{FF2B5EF4-FFF2-40B4-BE49-F238E27FC236}">
                <a16:creationId xmlns:a16="http://schemas.microsoft.com/office/drawing/2014/main" id="{C8A864D7-60CB-DAB1-6E69-33946D49E180}"/>
              </a:ext>
            </a:extLst>
          </p:cNvPr>
          <p:cNvSpPr txBox="1"/>
          <p:nvPr/>
        </p:nvSpPr>
        <p:spPr>
          <a:xfrm>
            <a:off x="474941" y="291182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Playbook for CSM</a:t>
            </a:r>
          </a:p>
        </p:txBody>
      </p:sp>
      <p:sp>
        <p:nvSpPr>
          <p:cNvPr id="439" name="TextBox 438">
            <a:extLst>
              <a:ext uri="{FF2B5EF4-FFF2-40B4-BE49-F238E27FC236}">
                <a16:creationId xmlns:a16="http://schemas.microsoft.com/office/drawing/2014/main" id="{726A05E3-AAFA-219E-CBD7-C2DED5A752E6}"/>
              </a:ext>
            </a:extLst>
          </p:cNvPr>
          <p:cNvSpPr txBox="1"/>
          <p:nvPr/>
        </p:nvSpPr>
        <p:spPr>
          <a:xfrm>
            <a:off x="6702659" y="321064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Contact Tracing</a:t>
            </a:r>
          </a:p>
        </p:txBody>
      </p:sp>
      <p:sp>
        <p:nvSpPr>
          <p:cNvPr id="445" name="TextBox 444">
            <a:extLst>
              <a:ext uri="{FF2B5EF4-FFF2-40B4-BE49-F238E27FC236}">
                <a16:creationId xmlns:a16="http://schemas.microsoft.com/office/drawing/2014/main" id="{6F860879-2F94-6606-72FB-5E5624687C13}"/>
              </a:ext>
            </a:extLst>
          </p:cNvPr>
          <p:cNvSpPr txBox="1"/>
          <p:nvPr/>
        </p:nvSpPr>
        <p:spPr>
          <a:xfrm>
            <a:off x="6702659" y="342970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Employee Health Screening</a:t>
            </a:r>
          </a:p>
        </p:txBody>
      </p:sp>
      <p:sp>
        <p:nvSpPr>
          <p:cNvPr id="446" name="TextBox 445">
            <a:extLst>
              <a:ext uri="{FF2B5EF4-FFF2-40B4-BE49-F238E27FC236}">
                <a16:creationId xmlns:a16="http://schemas.microsoft.com/office/drawing/2014/main" id="{D3595694-CB5A-C4E4-2480-35BCEC24FC59}"/>
              </a:ext>
            </a:extLst>
          </p:cNvPr>
          <p:cNvSpPr txBox="1"/>
          <p:nvPr/>
        </p:nvSpPr>
        <p:spPr>
          <a:xfrm>
            <a:off x="6702659" y="386783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Health &amp; Safety Dashboard</a:t>
            </a:r>
          </a:p>
        </p:txBody>
      </p:sp>
      <p:sp>
        <p:nvSpPr>
          <p:cNvPr id="447" name="TextBox 446">
            <a:extLst>
              <a:ext uri="{FF2B5EF4-FFF2-40B4-BE49-F238E27FC236}">
                <a16:creationId xmlns:a16="http://schemas.microsoft.com/office/drawing/2014/main" id="{2A908263-CD53-5C94-75EF-7189E178FBD5}"/>
              </a:ext>
            </a:extLst>
          </p:cNvPr>
          <p:cNvSpPr txBox="1"/>
          <p:nvPr/>
        </p:nvSpPr>
        <p:spPr>
          <a:xfrm>
            <a:off x="6702659" y="408689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Workplace  PPE Inventory Mgmt</a:t>
            </a:r>
          </a:p>
        </p:txBody>
      </p:sp>
      <p:sp>
        <p:nvSpPr>
          <p:cNvPr id="448" name="TextBox 447">
            <a:extLst>
              <a:ext uri="{FF2B5EF4-FFF2-40B4-BE49-F238E27FC236}">
                <a16:creationId xmlns:a16="http://schemas.microsoft.com/office/drawing/2014/main" id="{745E6907-B4FB-07DE-4F6F-A56D3DC0B58A}"/>
              </a:ext>
            </a:extLst>
          </p:cNvPr>
          <p:cNvSpPr txBox="1"/>
          <p:nvPr/>
        </p:nvSpPr>
        <p:spPr>
          <a:xfrm>
            <a:off x="6702659" y="3648771"/>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Employee Travel Safety</a:t>
            </a:r>
          </a:p>
        </p:txBody>
      </p:sp>
      <p:sp>
        <p:nvSpPr>
          <p:cNvPr id="449" name="TextBox 448">
            <a:extLst>
              <a:ext uri="{FF2B5EF4-FFF2-40B4-BE49-F238E27FC236}">
                <a16:creationId xmlns:a16="http://schemas.microsoft.com/office/drawing/2014/main" id="{146F4052-0FD5-B764-4A84-4E1A68EBCE0E}"/>
              </a:ext>
            </a:extLst>
          </p:cNvPr>
          <p:cNvSpPr txBox="1"/>
          <p:nvPr/>
        </p:nvSpPr>
        <p:spPr>
          <a:xfrm>
            <a:off x="6702659" y="452501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Health &amp; Safety Testing</a:t>
            </a:r>
          </a:p>
        </p:txBody>
      </p:sp>
      <p:sp>
        <p:nvSpPr>
          <p:cNvPr id="456" name="TextBox 455">
            <a:extLst>
              <a:ext uri="{FF2B5EF4-FFF2-40B4-BE49-F238E27FC236}">
                <a16:creationId xmlns:a16="http://schemas.microsoft.com/office/drawing/2014/main" id="{7B1D34FF-81C0-31E7-8B8B-AB02E0FE425C}"/>
              </a:ext>
            </a:extLst>
          </p:cNvPr>
          <p:cNvSpPr txBox="1"/>
          <p:nvPr/>
        </p:nvSpPr>
        <p:spPr>
          <a:xfrm>
            <a:off x="7551595" y="1780772"/>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Workplace Space Mapping</a:t>
            </a:r>
          </a:p>
        </p:txBody>
      </p:sp>
      <p:sp>
        <p:nvSpPr>
          <p:cNvPr id="463" name="TextBox 462">
            <a:extLst>
              <a:ext uri="{FF2B5EF4-FFF2-40B4-BE49-F238E27FC236}">
                <a16:creationId xmlns:a16="http://schemas.microsoft.com/office/drawing/2014/main" id="{4DA5BA22-1A3D-0FDC-D470-297F3B60E1C8}"/>
              </a:ext>
            </a:extLst>
          </p:cNvPr>
          <p:cNvSpPr txBox="1"/>
          <p:nvPr/>
        </p:nvSpPr>
        <p:spPr>
          <a:xfrm>
            <a:off x="7551595" y="2001937"/>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Workspace Visitor Mgmt</a:t>
            </a:r>
          </a:p>
        </p:txBody>
      </p:sp>
      <p:sp>
        <p:nvSpPr>
          <p:cNvPr id="464" name="TextBox 463">
            <a:extLst>
              <a:ext uri="{FF2B5EF4-FFF2-40B4-BE49-F238E27FC236}">
                <a16:creationId xmlns:a16="http://schemas.microsoft.com/office/drawing/2014/main" id="{0CD18F27-17ED-89B3-BE2F-39C688100AAB}"/>
              </a:ext>
            </a:extLst>
          </p:cNvPr>
          <p:cNvSpPr txBox="1"/>
          <p:nvPr/>
        </p:nvSpPr>
        <p:spPr>
          <a:xfrm>
            <a:off x="5731419" y="325212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Investment Funding</a:t>
            </a:r>
          </a:p>
        </p:txBody>
      </p:sp>
      <p:sp>
        <p:nvSpPr>
          <p:cNvPr id="468" name="TextBox 467">
            <a:extLst>
              <a:ext uri="{FF2B5EF4-FFF2-40B4-BE49-F238E27FC236}">
                <a16:creationId xmlns:a16="http://schemas.microsoft.com/office/drawing/2014/main" id="{A9EA6DE3-DD39-9D44-E6DB-F5A28D1A94DE}"/>
              </a:ext>
            </a:extLst>
          </p:cNvPr>
          <p:cNvSpPr txBox="1"/>
          <p:nvPr/>
        </p:nvSpPr>
        <p:spPr>
          <a:xfrm>
            <a:off x="5731419" y="369196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Agile Development</a:t>
            </a:r>
          </a:p>
        </p:txBody>
      </p:sp>
      <p:sp>
        <p:nvSpPr>
          <p:cNvPr id="475" name="TextBox 474">
            <a:extLst>
              <a:ext uri="{FF2B5EF4-FFF2-40B4-BE49-F238E27FC236}">
                <a16:creationId xmlns:a16="http://schemas.microsoft.com/office/drawing/2014/main" id="{F624F708-0F3A-8351-4885-75773E3BE350}"/>
              </a:ext>
            </a:extLst>
          </p:cNvPr>
          <p:cNvSpPr txBox="1"/>
          <p:nvPr/>
        </p:nvSpPr>
        <p:spPr>
          <a:xfrm>
            <a:off x="5731419" y="413179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Test Mgmt</a:t>
            </a:r>
          </a:p>
        </p:txBody>
      </p:sp>
      <p:sp>
        <p:nvSpPr>
          <p:cNvPr id="478" name="TextBox 477">
            <a:extLst>
              <a:ext uri="{FF2B5EF4-FFF2-40B4-BE49-F238E27FC236}">
                <a16:creationId xmlns:a16="http://schemas.microsoft.com/office/drawing/2014/main" id="{E93E808A-1E47-E28E-C67B-3C0D3AC8941F}"/>
              </a:ext>
            </a:extLst>
          </p:cNvPr>
          <p:cNvSpPr txBox="1"/>
          <p:nvPr/>
        </p:nvSpPr>
        <p:spPr>
          <a:xfrm>
            <a:off x="4020754" y="355878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Health Log Analytics</a:t>
            </a:r>
          </a:p>
        </p:txBody>
      </p:sp>
      <p:sp>
        <p:nvSpPr>
          <p:cNvPr id="479" name="TextBox 478">
            <a:extLst>
              <a:ext uri="{FF2B5EF4-FFF2-40B4-BE49-F238E27FC236}">
                <a16:creationId xmlns:a16="http://schemas.microsoft.com/office/drawing/2014/main" id="{BC5F3E0C-726B-7B8C-7868-37841FC80F8D}"/>
              </a:ext>
            </a:extLst>
          </p:cNvPr>
          <p:cNvSpPr txBox="1"/>
          <p:nvPr/>
        </p:nvSpPr>
        <p:spPr>
          <a:xfrm>
            <a:off x="4869915" y="2445963"/>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SAM Success Tracking </a:t>
            </a:r>
          </a:p>
        </p:txBody>
      </p:sp>
      <p:sp>
        <p:nvSpPr>
          <p:cNvPr id="481" name="TextBox 480">
            <a:extLst>
              <a:ext uri="{FF2B5EF4-FFF2-40B4-BE49-F238E27FC236}">
                <a16:creationId xmlns:a16="http://schemas.microsoft.com/office/drawing/2014/main" id="{E7E50F77-02AA-9FC3-6B01-6E2D2FAD2D3B}"/>
              </a:ext>
            </a:extLst>
          </p:cNvPr>
          <p:cNvSpPr txBox="1"/>
          <p:nvPr/>
        </p:nvSpPr>
        <p:spPr>
          <a:xfrm>
            <a:off x="474941" y="313659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Workforce Optimization</a:t>
            </a:r>
          </a:p>
        </p:txBody>
      </p:sp>
      <p:sp>
        <p:nvSpPr>
          <p:cNvPr id="483" name="TextBox 482">
            <a:extLst>
              <a:ext uri="{FF2B5EF4-FFF2-40B4-BE49-F238E27FC236}">
                <a16:creationId xmlns:a16="http://schemas.microsoft.com/office/drawing/2014/main" id="{F03A2F94-79AC-E5DF-0A93-CBD815355228}"/>
              </a:ext>
            </a:extLst>
          </p:cNvPr>
          <p:cNvSpPr txBox="1"/>
          <p:nvPr/>
        </p:nvSpPr>
        <p:spPr>
          <a:xfrm>
            <a:off x="6702659" y="155812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Campaign Automation</a:t>
            </a:r>
          </a:p>
        </p:txBody>
      </p:sp>
      <p:sp>
        <p:nvSpPr>
          <p:cNvPr id="484" name="TextBox 483">
            <a:extLst>
              <a:ext uri="{FF2B5EF4-FFF2-40B4-BE49-F238E27FC236}">
                <a16:creationId xmlns:a16="http://schemas.microsoft.com/office/drawing/2014/main" id="{3D34C970-1677-3267-CB9E-9CE3562B6DBC}"/>
              </a:ext>
            </a:extLst>
          </p:cNvPr>
          <p:cNvSpPr txBox="1"/>
          <p:nvPr/>
        </p:nvSpPr>
        <p:spPr>
          <a:xfrm>
            <a:off x="6702659" y="243685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Listening Posts</a:t>
            </a:r>
          </a:p>
        </p:txBody>
      </p:sp>
      <p:sp>
        <p:nvSpPr>
          <p:cNvPr id="485" name="TextBox 484">
            <a:hlinkClick r:id="" action="ppaction://noaction"/>
            <a:extLst>
              <a:ext uri="{FF2B5EF4-FFF2-40B4-BE49-F238E27FC236}">
                <a16:creationId xmlns:a16="http://schemas.microsoft.com/office/drawing/2014/main" id="{1884A2DE-BD79-F1A3-5442-1558E681E90F}"/>
              </a:ext>
            </a:extLst>
          </p:cNvPr>
          <p:cNvSpPr txBox="1"/>
          <p:nvPr/>
        </p:nvSpPr>
        <p:spPr>
          <a:xfrm>
            <a:off x="6702659" y="199748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Employee Journey Mgmt</a:t>
            </a:r>
          </a:p>
        </p:txBody>
      </p:sp>
      <p:sp>
        <p:nvSpPr>
          <p:cNvPr id="486" name="TextBox 485">
            <a:extLst>
              <a:ext uri="{FF2B5EF4-FFF2-40B4-BE49-F238E27FC236}">
                <a16:creationId xmlns:a16="http://schemas.microsoft.com/office/drawing/2014/main" id="{7CA56B65-CFC5-32DE-12F7-F0E230520BCF}"/>
              </a:ext>
            </a:extLst>
          </p:cNvPr>
          <p:cNvSpPr txBox="1"/>
          <p:nvPr/>
        </p:nvSpPr>
        <p:spPr>
          <a:xfrm>
            <a:off x="2188755" y="156237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Payment Operations</a:t>
            </a:r>
          </a:p>
        </p:txBody>
      </p:sp>
      <p:sp>
        <p:nvSpPr>
          <p:cNvPr id="487" name="TextBox 486">
            <a:extLst>
              <a:ext uri="{FF2B5EF4-FFF2-40B4-BE49-F238E27FC236}">
                <a16:creationId xmlns:a16="http://schemas.microsoft.com/office/drawing/2014/main" id="{25527115-2172-D3F3-0E6D-942345FE442B}"/>
              </a:ext>
            </a:extLst>
          </p:cNvPr>
          <p:cNvSpPr txBox="1"/>
          <p:nvPr/>
        </p:nvSpPr>
        <p:spPr>
          <a:xfrm>
            <a:off x="2188755" y="178631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Card Operations</a:t>
            </a:r>
          </a:p>
        </p:txBody>
      </p:sp>
      <p:sp>
        <p:nvSpPr>
          <p:cNvPr id="488" name="TextBox 487">
            <a:extLst>
              <a:ext uri="{FF2B5EF4-FFF2-40B4-BE49-F238E27FC236}">
                <a16:creationId xmlns:a16="http://schemas.microsoft.com/office/drawing/2014/main" id="{0A6BA913-ECB2-D6D9-D800-7E22ECCB81F6}"/>
              </a:ext>
            </a:extLst>
          </p:cNvPr>
          <p:cNvSpPr txBox="1"/>
          <p:nvPr/>
        </p:nvSpPr>
        <p:spPr>
          <a:xfrm>
            <a:off x="2188755" y="223418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Loan Operations</a:t>
            </a:r>
          </a:p>
        </p:txBody>
      </p:sp>
      <p:sp>
        <p:nvSpPr>
          <p:cNvPr id="489" name="TextBox 488">
            <a:extLst>
              <a:ext uri="{FF2B5EF4-FFF2-40B4-BE49-F238E27FC236}">
                <a16:creationId xmlns:a16="http://schemas.microsoft.com/office/drawing/2014/main" id="{F6408ACE-7C12-503F-27A4-253F8B6E23A7}"/>
              </a:ext>
            </a:extLst>
          </p:cNvPr>
          <p:cNvSpPr txBox="1"/>
          <p:nvPr/>
        </p:nvSpPr>
        <p:spPr>
          <a:xfrm>
            <a:off x="2188755" y="201024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Document Processor</a:t>
            </a:r>
          </a:p>
        </p:txBody>
      </p:sp>
      <p:sp>
        <p:nvSpPr>
          <p:cNvPr id="490" name="Rounded Rectangle 489">
            <a:extLst>
              <a:ext uri="{FF2B5EF4-FFF2-40B4-BE49-F238E27FC236}">
                <a16:creationId xmlns:a16="http://schemas.microsoft.com/office/drawing/2014/main" id="{24303BB1-87D9-D3DA-F276-E2E761107691}"/>
              </a:ext>
            </a:extLst>
          </p:cNvPr>
          <p:cNvSpPr/>
          <p:nvPr/>
        </p:nvSpPr>
        <p:spPr>
          <a:xfrm>
            <a:off x="4035968" y="1088340"/>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IT Operations </a:t>
            </a:r>
            <a:br>
              <a:rPr lang="en-IT" sz="700" b="1">
                <a:solidFill>
                  <a:schemeClr val="bg1"/>
                </a:solidFill>
                <a:latin typeface="Century Gothic" panose="020F0302020204030204"/>
              </a:rPr>
            </a:br>
            <a:r>
              <a:rPr lang="en-IT" sz="700" b="1">
                <a:solidFill>
                  <a:schemeClr val="bg1"/>
                </a:solidFill>
                <a:latin typeface="Century Gothic" panose="020F0302020204030204"/>
              </a:rPr>
              <a:t>Mgmt</a:t>
            </a:r>
          </a:p>
        </p:txBody>
      </p:sp>
      <p:sp>
        <p:nvSpPr>
          <p:cNvPr id="492" name="Rounded Rectangle 491">
            <a:hlinkClick r:id="" action="ppaction://noaction"/>
            <a:extLst>
              <a:ext uri="{FF2B5EF4-FFF2-40B4-BE49-F238E27FC236}">
                <a16:creationId xmlns:a16="http://schemas.microsoft.com/office/drawing/2014/main" id="{3964600A-39E3-9253-EF47-8C73BDBCF7A0}"/>
              </a:ext>
            </a:extLst>
          </p:cNvPr>
          <p:cNvSpPr/>
          <p:nvPr/>
        </p:nvSpPr>
        <p:spPr>
          <a:xfrm>
            <a:off x="5751845" y="1100301"/>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Application </a:t>
            </a:r>
            <a:br>
              <a:rPr lang="en-IT" sz="700" b="1" dirty="0">
                <a:solidFill>
                  <a:schemeClr val="bg1"/>
                </a:solidFill>
                <a:latin typeface="Century Gothic" panose="020F0302020204030204"/>
              </a:rPr>
            </a:br>
            <a:r>
              <a:rPr lang="en-IT" sz="700" b="1" dirty="0">
                <a:solidFill>
                  <a:schemeClr val="bg1"/>
                </a:solidFill>
                <a:latin typeface="Century Gothic" panose="020F0302020204030204"/>
              </a:rPr>
              <a:t>Portfolio Mgmt</a:t>
            </a:r>
          </a:p>
        </p:txBody>
      </p:sp>
      <p:sp>
        <p:nvSpPr>
          <p:cNvPr id="493" name="Rounded Rectangle 492">
            <a:extLst>
              <a:ext uri="{FF2B5EF4-FFF2-40B4-BE49-F238E27FC236}">
                <a16:creationId xmlns:a16="http://schemas.microsoft.com/office/drawing/2014/main" id="{9CC577DA-CE0A-990A-872C-91BF934E7CEC}"/>
              </a:ext>
            </a:extLst>
          </p:cNvPr>
          <p:cNvSpPr/>
          <p:nvPr/>
        </p:nvSpPr>
        <p:spPr>
          <a:xfrm>
            <a:off x="4901530" y="3618287"/>
            <a:ext cx="755803"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Security </a:t>
            </a:r>
          </a:p>
          <a:p>
            <a:pPr defTabSz="456629">
              <a:defRPr/>
            </a:pPr>
            <a:r>
              <a:rPr lang="en-IT" sz="700" b="1" dirty="0">
                <a:solidFill>
                  <a:schemeClr val="bg1"/>
                </a:solidFill>
                <a:latin typeface="Century Gothic" panose="020F0302020204030204"/>
              </a:rPr>
              <a:t>Operations</a:t>
            </a:r>
          </a:p>
        </p:txBody>
      </p:sp>
      <p:sp>
        <p:nvSpPr>
          <p:cNvPr id="494" name="Rounded Rectangle 493">
            <a:extLst>
              <a:ext uri="{FF2B5EF4-FFF2-40B4-BE49-F238E27FC236}">
                <a16:creationId xmlns:a16="http://schemas.microsoft.com/office/drawing/2014/main" id="{F8EAE412-6B0F-B2AA-11E2-BB13A9418276}"/>
              </a:ext>
            </a:extLst>
          </p:cNvPr>
          <p:cNvSpPr/>
          <p:nvPr/>
        </p:nvSpPr>
        <p:spPr>
          <a:xfrm>
            <a:off x="8557359" y="1088340"/>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Integrated Risk Mgmt</a:t>
            </a:r>
          </a:p>
        </p:txBody>
      </p:sp>
      <p:sp>
        <p:nvSpPr>
          <p:cNvPr id="495" name="Rounded Rectangle 494">
            <a:extLst>
              <a:ext uri="{FF2B5EF4-FFF2-40B4-BE49-F238E27FC236}">
                <a16:creationId xmlns:a16="http://schemas.microsoft.com/office/drawing/2014/main" id="{AAD974CA-B2CB-209C-3758-F2FD0EED3497}"/>
              </a:ext>
            </a:extLst>
          </p:cNvPr>
          <p:cNvSpPr/>
          <p:nvPr/>
        </p:nvSpPr>
        <p:spPr>
          <a:xfrm>
            <a:off x="6712596" y="1088340"/>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HR Service Delivery</a:t>
            </a:r>
          </a:p>
        </p:txBody>
      </p:sp>
      <p:sp>
        <p:nvSpPr>
          <p:cNvPr id="496" name="Rounded Rectangle 495">
            <a:extLst>
              <a:ext uri="{FF2B5EF4-FFF2-40B4-BE49-F238E27FC236}">
                <a16:creationId xmlns:a16="http://schemas.microsoft.com/office/drawing/2014/main" id="{F249AC46-86CF-903C-CBA0-314776BDA36B}"/>
              </a:ext>
            </a:extLst>
          </p:cNvPr>
          <p:cNvSpPr/>
          <p:nvPr/>
        </p:nvSpPr>
        <p:spPr>
          <a:xfrm>
            <a:off x="6712596" y="2969543"/>
            <a:ext cx="647831"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Health &amp; Safety</a:t>
            </a:r>
          </a:p>
        </p:txBody>
      </p:sp>
      <p:sp>
        <p:nvSpPr>
          <p:cNvPr id="497" name="Rounded Rectangle 496">
            <a:extLst>
              <a:ext uri="{FF2B5EF4-FFF2-40B4-BE49-F238E27FC236}">
                <a16:creationId xmlns:a16="http://schemas.microsoft.com/office/drawing/2014/main" id="{568B9ACA-E47A-52B4-51F7-442709F4EECB}"/>
              </a:ext>
            </a:extLst>
          </p:cNvPr>
          <p:cNvSpPr/>
          <p:nvPr/>
        </p:nvSpPr>
        <p:spPr>
          <a:xfrm>
            <a:off x="7556877" y="1088340"/>
            <a:ext cx="863775"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Workplace Service Delivery</a:t>
            </a:r>
          </a:p>
        </p:txBody>
      </p:sp>
      <p:sp>
        <p:nvSpPr>
          <p:cNvPr id="500" name="Rounded Rectangle 499">
            <a:extLst>
              <a:ext uri="{FF2B5EF4-FFF2-40B4-BE49-F238E27FC236}">
                <a16:creationId xmlns:a16="http://schemas.microsoft.com/office/drawing/2014/main" id="{63495304-C5EA-D29C-7AF7-4EF60B735462}"/>
              </a:ext>
            </a:extLst>
          </p:cNvPr>
          <p:cNvSpPr/>
          <p:nvPr/>
        </p:nvSpPr>
        <p:spPr>
          <a:xfrm>
            <a:off x="7551595" y="2527465"/>
            <a:ext cx="899766"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Legal Service Delivery</a:t>
            </a:r>
          </a:p>
        </p:txBody>
      </p:sp>
      <p:sp>
        <p:nvSpPr>
          <p:cNvPr id="502" name="Rounded Rectangle 501">
            <a:extLst>
              <a:ext uri="{FF2B5EF4-FFF2-40B4-BE49-F238E27FC236}">
                <a16:creationId xmlns:a16="http://schemas.microsoft.com/office/drawing/2014/main" id="{4B954615-7562-AF9E-6086-EA211E31D18D}"/>
              </a:ext>
            </a:extLst>
          </p:cNvPr>
          <p:cNvSpPr/>
          <p:nvPr/>
        </p:nvSpPr>
        <p:spPr>
          <a:xfrm>
            <a:off x="1367164" y="1088340"/>
            <a:ext cx="935511"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Field Service </a:t>
            </a:r>
            <a:br>
              <a:rPr lang="en-IT" sz="700" b="1" dirty="0">
                <a:solidFill>
                  <a:schemeClr val="bg1"/>
                </a:solidFill>
                <a:latin typeface="Century Gothic" panose="020F0302020204030204"/>
              </a:rPr>
            </a:br>
            <a:r>
              <a:rPr lang="en-IT" sz="700" b="1" dirty="0">
                <a:solidFill>
                  <a:schemeClr val="bg1"/>
                </a:solidFill>
                <a:latin typeface="Century Gothic" panose="020F0302020204030204"/>
              </a:rPr>
              <a:t>Mgmt</a:t>
            </a:r>
          </a:p>
        </p:txBody>
      </p:sp>
      <p:sp>
        <p:nvSpPr>
          <p:cNvPr id="504" name="Rounded Rectangle 503">
            <a:extLst>
              <a:ext uri="{FF2B5EF4-FFF2-40B4-BE49-F238E27FC236}">
                <a16:creationId xmlns:a16="http://schemas.microsoft.com/office/drawing/2014/main" id="{0D0466AB-6A75-6B38-8CF1-87B11FA48E78}"/>
              </a:ext>
            </a:extLst>
          </p:cNvPr>
          <p:cNvSpPr/>
          <p:nvPr/>
        </p:nvSpPr>
        <p:spPr>
          <a:xfrm>
            <a:off x="482877" y="3459972"/>
            <a:ext cx="1007738"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Telco,</a:t>
            </a:r>
            <a:r>
              <a:rPr lang="en-IT" sz="500" b="1" dirty="0">
                <a:solidFill>
                  <a:schemeClr val="bg1"/>
                </a:solidFill>
                <a:latin typeface="Century Gothic" panose="020F0302020204030204"/>
              </a:rPr>
              <a:t> </a:t>
            </a:r>
            <a:r>
              <a:rPr lang="en-IT" sz="700" b="1" dirty="0">
                <a:solidFill>
                  <a:schemeClr val="bg1"/>
                </a:solidFill>
                <a:latin typeface="Century Gothic" panose="020F0302020204030204"/>
              </a:rPr>
              <a:t>Media</a:t>
            </a:r>
            <a:r>
              <a:rPr lang="en-IT" sz="500" b="1" dirty="0">
                <a:solidFill>
                  <a:schemeClr val="bg1"/>
                </a:solidFill>
                <a:latin typeface="Century Gothic" panose="020F0302020204030204"/>
              </a:rPr>
              <a:t> </a:t>
            </a:r>
            <a:r>
              <a:rPr lang="en-IT" sz="600" b="1" dirty="0">
                <a:solidFill>
                  <a:schemeClr val="bg1"/>
                </a:solidFill>
                <a:latin typeface="Century Gothic" panose="020F0302020204030204"/>
              </a:rPr>
              <a:t>&amp;</a:t>
            </a:r>
            <a:r>
              <a:rPr lang="en-IT" sz="500" b="1" dirty="0">
                <a:solidFill>
                  <a:schemeClr val="bg1"/>
                </a:solidFill>
                <a:latin typeface="Century Gothic" panose="020F0302020204030204"/>
              </a:rPr>
              <a:t> </a:t>
            </a:r>
            <a:br>
              <a:rPr lang="en-IT" sz="500" b="1" dirty="0">
                <a:solidFill>
                  <a:schemeClr val="bg1"/>
                </a:solidFill>
                <a:latin typeface="Century Gothic" panose="020F0302020204030204"/>
              </a:rPr>
            </a:br>
            <a:r>
              <a:rPr lang="en-IT" sz="700" b="1" dirty="0">
                <a:solidFill>
                  <a:schemeClr val="bg1"/>
                </a:solidFill>
                <a:latin typeface="Century Gothic" panose="020F0302020204030204"/>
              </a:rPr>
              <a:t>Technology</a:t>
            </a:r>
          </a:p>
        </p:txBody>
      </p:sp>
      <p:sp>
        <p:nvSpPr>
          <p:cNvPr id="505" name="TextBox 504">
            <a:extLst>
              <a:ext uri="{FF2B5EF4-FFF2-40B4-BE49-F238E27FC236}">
                <a16:creationId xmlns:a16="http://schemas.microsoft.com/office/drawing/2014/main" id="{64856DB0-F28A-0DB3-6820-2852700E26EB}"/>
              </a:ext>
            </a:extLst>
          </p:cNvPr>
          <p:cNvSpPr txBox="1"/>
          <p:nvPr/>
        </p:nvSpPr>
        <p:spPr>
          <a:xfrm>
            <a:off x="3167677" y="1338443"/>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Incident Mgmt</a:t>
            </a:r>
          </a:p>
        </p:txBody>
      </p:sp>
      <p:sp>
        <p:nvSpPr>
          <p:cNvPr id="507" name="TextBox 506">
            <a:extLst>
              <a:ext uri="{FF2B5EF4-FFF2-40B4-BE49-F238E27FC236}">
                <a16:creationId xmlns:a16="http://schemas.microsoft.com/office/drawing/2014/main" id="{04726CCE-302F-A173-19B0-34505C236E94}"/>
              </a:ext>
            </a:extLst>
          </p:cNvPr>
          <p:cNvSpPr txBox="1"/>
          <p:nvPr/>
        </p:nvSpPr>
        <p:spPr>
          <a:xfrm>
            <a:off x="3167677" y="1775710"/>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Change Mgmt</a:t>
            </a:r>
          </a:p>
        </p:txBody>
      </p:sp>
      <p:sp>
        <p:nvSpPr>
          <p:cNvPr id="508" name="TextBox 507">
            <a:extLst>
              <a:ext uri="{FF2B5EF4-FFF2-40B4-BE49-F238E27FC236}">
                <a16:creationId xmlns:a16="http://schemas.microsoft.com/office/drawing/2014/main" id="{05CD79E7-FE6C-148C-CA45-8B681CD5A291}"/>
              </a:ext>
            </a:extLst>
          </p:cNvPr>
          <p:cNvSpPr txBox="1"/>
          <p:nvPr/>
        </p:nvSpPr>
        <p:spPr>
          <a:xfrm>
            <a:off x="3167677" y="2431609"/>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Asset and Cost Mgmt</a:t>
            </a:r>
          </a:p>
        </p:txBody>
      </p:sp>
      <p:sp>
        <p:nvSpPr>
          <p:cNvPr id="509" name="TextBox 508">
            <a:extLst>
              <a:ext uri="{FF2B5EF4-FFF2-40B4-BE49-F238E27FC236}">
                <a16:creationId xmlns:a16="http://schemas.microsoft.com/office/drawing/2014/main" id="{BC2B44AC-15FB-4C00-CD2E-BE2EDA000B59}"/>
              </a:ext>
            </a:extLst>
          </p:cNvPr>
          <p:cNvSpPr txBox="1"/>
          <p:nvPr/>
        </p:nvSpPr>
        <p:spPr>
          <a:xfrm>
            <a:off x="3167677" y="2650242"/>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Continual Improvement </a:t>
            </a:r>
          </a:p>
        </p:txBody>
      </p:sp>
      <p:sp>
        <p:nvSpPr>
          <p:cNvPr id="510" name="TextBox 509">
            <a:extLst>
              <a:ext uri="{FF2B5EF4-FFF2-40B4-BE49-F238E27FC236}">
                <a16:creationId xmlns:a16="http://schemas.microsoft.com/office/drawing/2014/main" id="{BEFBFEE9-99C0-8229-98F2-94F04EAB40CF}"/>
              </a:ext>
            </a:extLst>
          </p:cNvPr>
          <p:cNvSpPr txBox="1"/>
          <p:nvPr/>
        </p:nvSpPr>
        <p:spPr>
          <a:xfrm>
            <a:off x="3167677" y="1557076"/>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Problem Mgmt</a:t>
            </a:r>
          </a:p>
        </p:txBody>
      </p:sp>
      <p:sp>
        <p:nvSpPr>
          <p:cNvPr id="511" name="TextBox 510">
            <a:extLst>
              <a:ext uri="{FF2B5EF4-FFF2-40B4-BE49-F238E27FC236}">
                <a16:creationId xmlns:a16="http://schemas.microsoft.com/office/drawing/2014/main" id="{D9D73C76-AFE2-239E-97B9-66E69D58679C}"/>
              </a:ext>
            </a:extLst>
          </p:cNvPr>
          <p:cNvSpPr txBox="1"/>
          <p:nvPr/>
        </p:nvSpPr>
        <p:spPr>
          <a:xfrm>
            <a:off x="3167677" y="2212976"/>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Request Mgmt</a:t>
            </a:r>
          </a:p>
        </p:txBody>
      </p:sp>
      <p:sp>
        <p:nvSpPr>
          <p:cNvPr id="512" name="TextBox 511">
            <a:extLst>
              <a:ext uri="{FF2B5EF4-FFF2-40B4-BE49-F238E27FC236}">
                <a16:creationId xmlns:a16="http://schemas.microsoft.com/office/drawing/2014/main" id="{3435E246-005E-57DA-A046-0C23F4567788}"/>
              </a:ext>
            </a:extLst>
          </p:cNvPr>
          <p:cNvSpPr txBox="1"/>
          <p:nvPr/>
        </p:nvSpPr>
        <p:spPr>
          <a:xfrm>
            <a:off x="3167677" y="1994343"/>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Release Mgmt</a:t>
            </a:r>
          </a:p>
        </p:txBody>
      </p:sp>
      <p:sp>
        <p:nvSpPr>
          <p:cNvPr id="513" name="Rounded Rectangle 512">
            <a:extLst>
              <a:ext uri="{FF2B5EF4-FFF2-40B4-BE49-F238E27FC236}">
                <a16:creationId xmlns:a16="http://schemas.microsoft.com/office/drawing/2014/main" id="{36F263DB-0FAC-4719-2407-6519F257DFF5}"/>
              </a:ext>
            </a:extLst>
          </p:cNvPr>
          <p:cNvSpPr/>
          <p:nvPr/>
        </p:nvSpPr>
        <p:spPr>
          <a:xfrm>
            <a:off x="3190259" y="1088340"/>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ITSM/</a:t>
            </a:r>
            <a:br>
              <a:rPr lang="en-IT" sz="700" b="1" dirty="0">
                <a:solidFill>
                  <a:schemeClr val="bg1"/>
                </a:solidFill>
                <a:latin typeface="Century Gothic" panose="020F0302020204030204"/>
              </a:rPr>
            </a:br>
            <a:r>
              <a:rPr lang="en-IT" sz="700" b="1" dirty="0">
                <a:solidFill>
                  <a:schemeClr val="bg1"/>
                </a:solidFill>
                <a:latin typeface="Century Gothic" panose="020F0302020204030204"/>
              </a:rPr>
              <a:t>DevOps</a:t>
            </a:r>
          </a:p>
        </p:txBody>
      </p:sp>
      <p:sp>
        <p:nvSpPr>
          <p:cNvPr id="514" name="Rounded Rectangle 513">
            <a:extLst>
              <a:ext uri="{FF2B5EF4-FFF2-40B4-BE49-F238E27FC236}">
                <a16:creationId xmlns:a16="http://schemas.microsoft.com/office/drawing/2014/main" id="{C5C3B56A-329A-D8EB-2691-DAA1113361AB}"/>
              </a:ext>
            </a:extLst>
          </p:cNvPr>
          <p:cNvSpPr/>
          <p:nvPr/>
        </p:nvSpPr>
        <p:spPr>
          <a:xfrm>
            <a:off x="2199639" y="2723332"/>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Manufacturing</a:t>
            </a:r>
          </a:p>
        </p:txBody>
      </p:sp>
      <p:sp>
        <p:nvSpPr>
          <p:cNvPr id="515" name="TextBox 514">
            <a:extLst>
              <a:ext uri="{FF2B5EF4-FFF2-40B4-BE49-F238E27FC236}">
                <a16:creationId xmlns:a16="http://schemas.microsoft.com/office/drawing/2014/main" id="{42FACD11-D098-C708-482F-B06FCCBB3A0D}"/>
              </a:ext>
            </a:extLst>
          </p:cNvPr>
          <p:cNvSpPr txBox="1"/>
          <p:nvPr/>
        </p:nvSpPr>
        <p:spPr>
          <a:xfrm>
            <a:off x="4869915" y="2224514"/>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License and cloud cost simulator</a:t>
            </a:r>
          </a:p>
        </p:txBody>
      </p:sp>
      <p:sp>
        <p:nvSpPr>
          <p:cNvPr id="517" name="TextBox 516">
            <a:extLst>
              <a:ext uri="{FF2B5EF4-FFF2-40B4-BE49-F238E27FC236}">
                <a16:creationId xmlns:a16="http://schemas.microsoft.com/office/drawing/2014/main" id="{8BAC4F76-4E1E-0DCE-E8C5-3BD9A0EC65DC}"/>
              </a:ext>
            </a:extLst>
          </p:cNvPr>
          <p:cNvSpPr txBox="1"/>
          <p:nvPr/>
        </p:nvSpPr>
        <p:spPr>
          <a:xfrm>
            <a:off x="5731419" y="259237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Innovation Mgmt</a:t>
            </a:r>
          </a:p>
        </p:txBody>
      </p:sp>
      <p:sp>
        <p:nvSpPr>
          <p:cNvPr id="522" name="TextBox 521">
            <a:extLst>
              <a:ext uri="{FF2B5EF4-FFF2-40B4-BE49-F238E27FC236}">
                <a16:creationId xmlns:a16="http://schemas.microsoft.com/office/drawing/2014/main" id="{48854982-7DA2-5B63-0A31-EF0ED12A1DF2}"/>
              </a:ext>
            </a:extLst>
          </p:cNvPr>
          <p:cNvSpPr txBox="1"/>
          <p:nvPr/>
        </p:nvSpPr>
        <p:spPr>
          <a:xfrm>
            <a:off x="8546344" y="300617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Business Continuity Mgmt</a:t>
            </a:r>
          </a:p>
        </p:txBody>
      </p:sp>
      <p:sp>
        <p:nvSpPr>
          <p:cNvPr id="523" name="TextBox 522">
            <a:extLst>
              <a:ext uri="{FF2B5EF4-FFF2-40B4-BE49-F238E27FC236}">
                <a16:creationId xmlns:a16="http://schemas.microsoft.com/office/drawing/2014/main" id="{8E2D1F41-E550-D08A-A961-CBBB65C8D787}"/>
              </a:ext>
            </a:extLst>
          </p:cNvPr>
          <p:cNvSpPr txBox="1"/>
          <p:nvPr/>
        </p:nvSpPr>
        <p:spPr>
          <a:xfrm>
            <a:off x="6702659" y="430595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Workplace Safety Mgmt</a:t>
            </a:r>
          </a:p>
        </p:txBody>
      </p:sp>
      <p:sp>
        <p:nvSpPr>
          <p:cNvPr id="525" name="TextBox 524">
            <a:extLst>
              <a:ext uri="{FF2B5EF4-FFF2-40B4-BE49-F238E27FC236}">
                <a16:creationId xmlns:a16="http://schemas.microsoft.com/office/drawing/2014/main" id="{A0334ECF-0A31-0CC5-B14A-DF91DB412FAE}"/>
              </a:ext>
            </a:extLst>
          </p:cNvPr>
          <p:cNvSpPr txBox="1"/>
          <p:nvPr/>
        </p:nvSpPr>
        <p:spPr>
          <a:xfrm>
            <a:off x="7551595" y="277825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Legal Request Mgmt</a:t>
            </a:r>
          </a:p>
        </p:txBody>
      </p:sp>
      <p:sp>
        <p:nvSpPr>
          <p:cNvPr id="528" name="TextBox 527">
            <a:extLst>
              <a:ext uri="{FF2B5EF4-FFF2-40B4-BE49-F238E27FC236}">
                <a16:creationId xmlns:a16="http://schemas.microsoft.com/office/drawing/2014/main" id="{0A032213-BAE7-5CC6-0E09-118B7765E67D}"/>
              </a:ext>
            </a:extLst>
          </p:cNvPr>
          <p:cNvSpPr txBox="1"/>
          <p:nvPr/>
        </p:nvSpPr>
        <p:spPr>
          <a:xfrm>
            <a:off x="8546344" y="432498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Purchase and Receipt Automation</a:t>
            </a:r>
          </a:p>
        </p:txBody>
      </p:sp>
      <p:sp>
        <p:nvSpPr>
          <p:cNvPr id="529" name="TextBox 528">
            <a:extLst>
              <a:ext uri="{FF2B5EF4-FFF2-40B4-BE49-F238E27FC236}">
                <a16:creationId xmlns:a16="http://schemas.microsoft.com/office/drawing/2014/main" id="{57BD0772-22D7-1C04-95D6-79B7F730F0EB}"/>
              </a:ext>
            </a:extLst>
          </p:cNvPr>
          <p:cNvSpPr txBox="1"/>
          <p:nvPr/>
        </p:nvSpPr>
        <p:spPr>
          <a:xfrm>
            <a:off x="474941" y="156321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Customer Data</a:t>
            </a:r>
          </a:p>
        </p:txBody>
      </p:sp>
      <p:sp>
        <p:nvSpPr>
          <p:cNvPr id="530" name="TextBox 529">
            <a:extLst>
              <a:ext uri="{FF2B5EF4-FFF2-40B4-BE49-F238E27FC236}">
                <a16:creationId xmlns:a16="http://schemas.microsoft.com/office/drawing/2014/main" id="{D8D76FB8-BE2C-D938-E4F0-008B6FB4AACC}"/>
              </a:ext>
            </a:extLst>
          </p:cNvPr>
          <p:cNvSpPr txBox="1"/>
          <p:nvPr/>
        </p:nvSpPr>
        <p:spPr>
          <a:xfrm>
            <a:off x="474941" y="178798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Engagement Messenger</a:t>
            </a:r>
          </a:p>
        </p:txBody>
      </p:sp>
      <p:sp>
        <p:nvSpPr>
          <p:cNvPr id="531" name="TextBox 530">
            <a:extLst>
              <a:ext uri="{FF2B5EF4-FFF2-40B4-BE49-F238E27FC236}">
                <a16:creationId xmlns:a16="http://schemas.microsoft.com/office/drawing/2014/main" id="{FE4E7771-873F-3895-3EA1-00B36F83BAAC}"/>
              </a:ext>
            </a:extLst>
          </p:cNvPr>
          <p:cNvSpPr txBox="1"/>
          <p:nvPr/>
        </p:nvSpPr>
        <p:spPr>
          <a:xfrm>
            <a:off x="474941" y="201274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Targeted communications</a:t>
            </a:r>
          </a:p>
        </p:txBody>
      </p:sp>
      <p:sp>
        <p:nvSpPr>
          <p:cNvPr id="532" name="TextBox 531">
            <a:extLst>
              <a:ext uri="{FF2B5EF4-FFF2-40B4-BE49-F238E27FC236}">
                <a16:creationId xmlns:a16="http://schemas.microsoft.com/office/drawing/2014/main" id="{FCD8B7C7-2859-0D03-233B-3493D851E1C7}"/>
              </a:ext>
            </a:extLst>
          </p:cNvPr>
          <p:cNvSpPr txBox="1"/>
          <p:nvPr/>
        </p:nvSpPr>
        <p:spPr>
          <a:xfrm>
            <a:off x="1335271"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Work Order Mgmt</a:t>
            </a:r>
          </a:p>
        </p:txBody>
      </p:sp>
      <p:sp>
        <p:nvSpPr>
          <p:cNvPr id="533" name="TextBox 532">
            <a:extLst>
              <a:ext uri="{FF2B5EF4-FFF2-40B4-BE49-F238E27FC236}">
                <a16:creationId xmlns:a16="http://schemas.microsoft.com/office/drawing/2014/main" id="{AF525D6D-EDEA-87AF-42B8-0FE6A0B1178F}"/>
              </a:ext>
            </a:extLst>
          </p:cNvPr>
          <p:cNvSpPr txBox="1"/>
          <p:nvPr/>
        </p:nvSpPr>
        <p:spPr>
          <a:xfrm>
            <a:off x="1335271" y="208368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bg1"/>
                </a:solidFill>
              </a:rPr>
              <a:t>Territory Planning</a:t>
            </a:r>
          </a:p>
        </p:txBody>
      </p:sp>
      <p:sp>
        <p:nvSpPr>
          <p:cNvPr id="534" name="Rounded Rectangle 533">
            <a:extLst>
              <a:ext uri="{FF2B5EF4-FFF2-40B4-BE49-F238E27FC236}">
                <a16:creationId xmlns:a16="http://schemas.microsoft.com/office/drawing/2014/main" id="{BFC655C7-5883-A028-18B3-6733FCECEC4F}"/>
              </a:ext>
            </a:extLst>
          </p:cNvPr>
          <p:cNvSpPr/>
          <p:nvPr/>
        </p:nvSpPr>
        <p:spPr>
          <a:xfrm>
            <a:off x="2210653" y="1088340"/>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Financial </a:t>
            </a:r>
            <a:br>
              <a:rPr lang="en-IT" sz="700" b="1" dirty="0">
                <a:solidFill>
                  <a:schemeClr val="bg1"/>
                </a:solidFill>
                <a:latin typeface="Century Gothic" panose="020F0302020204030204"/>
              </a:rPr>
            </a:br>
            <a:r>
              <a:rPr lang="en-IT" sz="700" b="1" dirty="0">
                <a:solidFill>
                  <a:schemeClr val="bg1"/>
                </a:solidFill>
                <a:latin typeface="Century Gothic" panose="020F0302020204030204"/>
              </a:rPr>
              <a:t>Services Ops</a:t>
            </a:r>
          </a:p>
        </p:txBody>
      </p:sp>
      <p:sp>
        <p:nvSpPr>
          <p:cNvPr id="535" name="TextBox 534">
            <a:extLst>
              <a:ext uri="{FF2B5EF4-FFF2-40B4-BE49-F238E27FC236}">
                <a16:creationId xmlns:a16="http://schemas.microsoft.com/office/drawing/2014/main" id="{ECCDCF76-8529-5517-E50D-CBBA2461A263}"/>
              </a:ext>
            </a:extLst>
          </p:cNvPr>
          <p:cNvSpPr txBox="1"/>
          <p:nvPr/>
        </p:nvSpPr>
        <p:spPr>
          <a:xfrm>
            <a:off x="2188755" y="245811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Deposit Operations</a:t>
            </a:r>
          </a:p>
        </p:txBody>
      </p:sp>
      <p:sp>
        <p:nvSpPr>
          <p:cNvPr id="536" name="TextBox 535">
            <a:extLst>
              <a:ext uri="{FF2B5EF4-FFF2-40B4-BE49-F238E27FC236}">
                <a16:creationId xmlns:a16="http://schemas.microsoft.com/office/drawing/2014/main" id="{5A26DF6C-79FF-2DC4-C48B-A264FE96F742}"/>
              </a:ext>
            </a:extLst>
          </p:cNvPr>
          <p:cNvSpPr txBox="1"/>
          <p:nvPr/>
        </p:nvSpPr>
        <p:spPr>
          <a:xfrm>
            <a:off x="2188755" y="13384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Financial Service Data Model</a:t>
            </a:r>
          </a:p>
        </p:txBody>
      </p:sp>
      <p:sp>
        <p:nvSpPr>
          <p:cNvPr id="537" name="TextBox 536">
            <a:extLst>
              <a:ext uri="{FF2B5EF4-FFF2-40B4-BE49-F238E27FC236}">
                <a16:creationId xmlns:a16="http://schemas.microsoft.com/office/drawing/2014/main" id="{634636E6-60EF-924D-BC27-12DA1470AA4E}"/>
              </a:ext>
            </a:extLst>
          </p:cNvPr>
          <p:cNvSpPr txBox="1"/>
          <p:nvPr/>
        </p:nvSpPr>
        <p:spPr>
          <a:xfrm>
            <a:off x="472246" y="404098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Service Bridge</a:t>
            </a:r>
          </a:p>
        </p:txBody>
      </p:sp>
      <p:sp>
        <p:nvSpPr>
          <p:cNvPr id="538" name="TextBox 537">
            <a:extLst>
              <a:ext uri="{FF2B5EF4-FFF2-40B4-BE49-F238E27FC236}">
                <a16:creationId xmlns:a16="http://schemas.microsoft.com/office/drawing/2014/main" id="{5BC6E062-AED9-D305-D7EE-B5A38655685D}"/>
              </a:ext>
            </a:extLst>
          </p:cNvPr>
          <p:cNvSpPr txBox="1"/>
          <p:nvPr/>
        </p:nvSpPr>
        <p:spPr>
          <a:xfrm>
            <a:off x="472246" y="426181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Assurance Workflow</a:t>
            </a:r>
          </a:p>
        </p:txBody>
      </p:sp>
      <p:sp>
        <p:nvSpPr>
          <p:cNvPr id="539" name="TextBox 538">
            <a:extLst>
              <a:ext uri="{FF2B5EF4-FFF2-40B4-BE49-F238E27FC236}">
                <a16:creationId xmlns:a16="http://schemas.microsoft.com/office/drawing/2014/main" id="{CC04AE88-FD9D-4176-897B-A15E7E48D236}"/>
              </a:ext>
            </a:extLst>
          </p:cNvPr>
          <p:cNvSpPr txBox="1"/>
          <p:nvPr/>
        </p:nvSpPr>
        <p:spPr>
          <a:xfrm>
            <a:off x="472246" y="3712177"/>
            <a:ext cx="791794" cy="323916"/>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Telco &amp; Technology Provider Service Mgmt</a:t>
            </a:r>
          </a:p>
        </p:txBody>
      </p:sp>
      <p:sp>
        <p:nvSpPr>
          <p:cNvPr id="540" name="Rounded Rectangle 539">
            <a:extLst>
              <a:ext uri="{FF2B5EF4-FFF2-40B4-BE49-F238E27FC236}">
                <a16:creationId xmlns:a16="http://schemas.microsoft.com/office/drawing/2014/main" id="{8E780A00-347C-CCF8-4E38-AFC8728DE5B1}"/>
              </a:ext>
            </a:extLst>
          </p:cNvPr>
          <p:cNvSpPr/>
          <p:nvPr/>
        </p:nvSpPr>
        <p:spPr>
          <a:xfrm>
            <a:off x="10393119" y="1088340"/>
            <a:ext cx="68382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App </a:t>
            </a:r>
            <a:br>
              <a:rPr lang="en-IT" sz="700" b="1">
                <a:solidFill>
                  <a:schemeClr val="bg1"/>
                </a:solidFill>
                <a:latin typeface="Century Gothic" panose="020F0302020204030204"/>
              </a:rPr>
            </a:br>
            <a:r>
              <a:rPr lang="en-IT" sz="700" b="1">
                <a:solidFill>
                  <a:schemeClr val="bg1"/>
                </a:solidFill>
                <a:latin typeface="Century Gothic" panose="020F0302020204030204"/>
              </a:rPr>
              <a:t>Engine</a:t>
            </a:r>
          </a:p>
        </p:txBody>
      </p:sp>
      <p:sp>
        <p:nvSpPr>
          <p:cNvPr id="541" name="TextBox 540">
            <a:extLst>
              <a:ext uri="{FF2B5EF4-FFF2-40B4-BE49-F238E27FC236}">
                <a16:creationId xmlns:a16="http://schemas.microsoft.com/office/drawing/2014/main" id="{16DC4B5B-4AE9-3BBB-4A9E-81D63D8AF180}"/>
              </a:ext>
            </a:extLst>
          </p:cNvPr>
          <p:cNvSpPr txBox="1"/>
          <p:nvPr/>
        </p:nvSpPr>
        <p:spPr>
          <a:xfrm>
            <a:off x="10393119" y="178507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Delegated Development </a:t>
            </a:r>
          </a:p>
        </p:txBody>
      </p:sp>
      <p:sp>
        <p:nvSpPr>
          <p:cNvPr id="543" name="TextBox 542">
            <a:extLst>
              <a:ext uri="{FF2B5EF4-FFF2-40B4-BE49-F238E27FC236}">
                <a16:creationId xmlns:a16="http://schemas.microsoft.com/office/drawing/2014/main" id="{6C96ADEF-9D44-7C27-8853-0237983EEFF9}"/>
              </a:ext>
            </a:extLst>
          </p:cNvPr>
          <p:cNvSpPr txBox="1"/>
          <p:nvPr/>
        </p:nvSpPr>
        <p:spPr>
          <a:xfrm>
            <a:off x="2188755" y="295192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OT Manager</a:t>
            </a:r>
          </a:p>
        </p:txBody>
      </p:sp>
      <p:sp>
        <p:nvSpPr>
          <p:cNvPr id="544" name="Rounded Rectangle 543">
            <a:extLst>
              <a:ext uri="{FF2B5EF4-FFF2-40B4-BE49-F238E27FC236}">
                <a16:creationId xmlns:a16="http://schemas.microsoft.com/office/drawing/2014/main" id="{C00AB8F1-4584-D3A3-97A4-6E17516C1EE3}"/>
              </a:ext>
            </a:extLst>
          </p:cNvPr>
          <p:cNvSpPr/>
          <p:nvPr/>
        </p:nvSpPr>
        <p:spPr>
          <a:xfrm>
            <a:off x="1347461" y="2843211"/>
            <a:ext cx="1023365" cy="237293"/>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Healthcare</a:t>
            </a:r>
            <a:r>
              <a:rPr lang="en-IT" sz="500" b="1" dirty="0">
                <a:solidFill>
                  <a:schemeClr val="bg1"/>
                </a:solidFill>
                <a:latin typeface="Century Gothic" panose="020F0302020204030204"/>
              </a:rPr>
              <a:t> </a:t>
            </a:r>
            <a:r>
              <a:rPr lang="en-IT" sz="700" b="1" dirty="0">
                <a:solidFill>
                  <a:schemeClr val="bg1"/>
                </a:solidFill>
                <a:latin typeface="Century Gothic" panose="020F0302020204030204"/>
              </a:rPr>
              <a:t>&amp;</a:t>
            </a:r>
            <a:r>
              <a:rPr lang="en-IT" sz="500" b="1" dirty="0">
                <a:solidFill>
                  <a:schemeClr val="bg1"/>
                </a:solidFill>
                <a:latin typeface="Century Gothic" panose="020F0302020204030204"/>
              </a:rPr>
              <a:t> </a:t>
            </a:r>
            <a:r>
              <a:rPr lang="en-IT" sz="700" b="1" dirty="0">
                <a:solidFill>
                  <a:schemeClr val="bg1"/>
                </a:solidFill>
                <a:latin typeface="Century Gothic" panose="020F0302020204030204"/>
              </a:rPr>
              <a:t>Life</a:t>
            </a:r>
            <a:r>
              <a:rPr lang="en-IT" sz="500" b="1" dirty="0">
                <a:solidFill>
                  <a:schemeClr val="bg1"/>
                </a:solidFill>
                <a:latin typeface="Century Gothic" panose="020F0302020204030204"/>
              </a:rPr>
              <a:t> </a:t>
            </a:r>
            <a:r>
              <a:rPr lang="en-IT" sz="700" b="1" dirty="0">
                <a:solidFill>
                  <a:schemeClr val="bg1"/>
                </a:solidFill>
                <a:latin typeface="Century Gothic" panose="020F0302020204030204"/>
              </a:rPr>
              <a:t>Sciences</a:t>
            </a:r>
          </a:p>
        </p:txBody>
      </p:sp>
      <p:sp>
        <p:nvSpPr>
          <p:cNvPr id="545" name="TextBox 544">
            <a:extLst>
              <a:ext uri="{FF2B5EF4-FFF2-40B4-BE49-F238E27FC236}">
                <a16:creationId xmlns:a16="http://schemas.microsoft.com/office/drawing/2014/main" id="{8299CCBB-0C8B-5214-36A4-701E09FBB382}"/>
              </a:ext>
            </a:extLst>
          </p:cNvPr>
          <p:cNvSpPr txBox="1"/>
          <p:nvPr/>
        </p:nvSpPr>
        <p:spPr>
          <a:xfrm>
            <a:off x="1335271" y="3322994"/>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Patient Support Services</a:t>
            </a:r>
          </a:p>
        </p:txBody>
      </p:sp>
      <p:sp>
        <p:nvSpPr>
          <p:cNvPr id="546" name="TextBox 545">
            <a:extLst>
              <a:ext uri="{FF2B5EF4-FFF2-40B4-BE49-F238E27FC236}">
                <a16:creationId xmlns:a16="http://schemas.microsoft.com/office/drawing/2014/main" id="{44375EEE-A530-EC49-4647-6BF2AFB767E7}"/>
              </a:ext>
            </a:extLst>
          </p:cNvPr>
          <p:cNvSpPr txBox="1"/>
          <p:nvPr/>
        </p:nvSpPr>
        <p:spPr>
          <a:xfrm>
            <a:off x="1335271" y="3554155"/>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Pre-visit Mgmt</a:t>
            </a:r>
          </a:p>
        </p:txBody>
      </p:sp>
      <p:sp>
        <p:nvSpPr>
          <p:cNvPr id="547" name="TextBox 546">
            <a:extLst>
              <a:ext uri="{FF2B5EF4-FFF2-40B4-BE49-F238E27FC236}">
                <a16:creationId xmlns:a16="http://schemas.microsoft.com/office/drawing/2014/main" id="{27718176-48F3-DCC6-74C5-8BF19C098C29}"/>
              </a:ext>
            </a:extLst>
          </p:cNvPr>
          <p:cNvSpPr txBox="1"/>
          <p:nvPr/>
        </p:nvSpPr>
        <p:spPr>
          <a:xfrm>
            <a:off x="1335271" y="3785318"/>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EMR Operations Mgmt</a:t>
            </a:r>
          </a:p>
        </p:txBody>
      </p:sp>
      <p:sp>
        <p:nvSpPr>
          <p:cNvPr id="548" name="TextBox 547">
            <a:extLst>
              <a:ext uri="{FF2B5EF4-FFF2-40B4-BE49-F238E27FC236}">
                <a16:creationId xmlns:a16="http://schemas.microsoft.com/office/drawing/2014/main" id="{14606EE2-88A5-028E-0DB8-524811728346}"/>
              </a:ext>
            </a:extLst>
          </p:cNvPr>
          <p:cNvSpPr txBox="1"/>
          <p:nvPr/>
        </p:nvSpPr>
        <p:spPr>
          <a:xfrm>
            <a:off x="1335271" y="3091832"/>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Healthcare Data Model</a:t>
            </a:r>
          </a:p>
        </p:txBody>
      </p:sp>
      <p:sp>
        <p:nvSpPr>
          <p:cNvPr id="549" name="TextBox 548">
            <a:extLst>
              <a:ext uri="{FF2B5EF4-FFF2-40B4-BE49-F238E27FC236}">
                <a16:creationId xmlns:a16="http://schemas.microsoft.com/office/drawing/2014/main" id="{481562FF-9679-7444-A7A4-590415AEFD82}"/>
              </a:ext>
            </a:extLst>
          </p:cNvPr>
          <p:cNvSpPr txBox="1"/>
          <p:nvPr/>
        </p:nvSpPr>
        <p:spPr>
          <a:xfrm>
            <a:off x="10393119" y="2008388"/>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Unlimited custom Apps and tables</a:t>
            </a:r>
          </a:p>
        </p:txBody>
      </p:sp>
      <p:sp>
        <p:nvSpPr>
          <p:cNvPr id="550" name="Rounded Rectangle 549">
            <a:extLst>
              <a:ext uri="{FF2B5EF4-FFF2-40B4-BE49-F238E27FC236}">
                <a16:creationId xmlns:a16="http://schemas.microsoft.com/office/drawing/2014/main" id="{94FC55F0-192C-6046-6411-AF8901B78A34}"/>
              </a:ext>
            </a:extLst>
          </p:cNvPr>
          <p:cNvSpPr/>
          <p:nvPr/>
        </p:nvSpPr>
        <p:spPr>
          <a:xfrm>
            <a:off x="11252938" y="1088340"/>
            <a:ext cx="68382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Automation Engine</a:t>
            </a:r>
          </a:p>
        </p:txBody>
      </p:sp>
      <p:sp>
        <p:nvSpPr>
          <p:cNvPr id="553" name="TextBox 552">
            <a:extLst>
              <a:ext uri="{FF2B5EF4-FFF2-40B4-BE49-F238E27FC236}">
                <a16:creationId xmlns:a16="http://schemas.microsoft.com/office/drawing/2014/main" id="{95AB3812-5294-662C-0C5C-EB2B74DA115F}"/>
              </a:ext>
            </a:extLst>
          </p:cNvPr>
          <p:cNvSpPr txBox="1"/>
          <p:nvPr/>
        </p:nvSpPr>
        <p:spPr>
          <a:xfrm>
            <a:off x="11252938" y="134176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Integration Hub</a:t>
            </a:r>
          </a:p>
        </p:txBody>
      </p:sp>
      <p:sp>
        <p:nvSpPr>
          <p:cNvPr id="554" name="TextBox 553">
            <a:extLst>
              <a:ext uri="{FF2B5EF4-FFF2-40B4-BE49-F238E27FC236}">
                <a16:creationId xmlns:a16="http://schemas.microsoft.com/office/drawing/2014/main" id="{C687DF5A-878A-3151-C5FB-E384E68103AB}"/>
              </a:ext>
            </a:extLst>
          </p:cNvPr>
          <p:cNvSpPr txBox="1"/>
          <p:nvPr/>
        </p:nvSpPr>
        <p:spPr>
          <a:xfrm>
            <a:off x="11252938" y="1564013"/>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RPA Hub</a:t>
            </a:r>
          </a:p>
        </p:txBody>
      </p:sp>
      <p:sp>
        <p:nvSpPr>
          <p:cNvPr id="555" name="TextBox 554">
            <a:extLst>
              <a:ext uri="{FF2B5EF4-FFF2-40B4-BE49-F238E27FC236}">
                <a16:creationId xmlns:a16="http://schemas.microsoft.com/office/drawing/2014/main" id="{41C8F9F9-CB77-6B0A-73C5-FB6B4A86735A}"/>
              </a:ext>
            </a:extLst>
          </p:cNvPr>
          <p:cNvSpPr txBox="1"/>
          <p:nvPr/>
        </p:nvSpPr>
        <p:spPr>
          <a:xfrm>
            <a:off x="11252938" y="1786257"/>
            <a:ext cx="791794" cy="190750"/>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Unattended Robots</a:t>
            </a:r>
          </a:p>
        </p:txBody>
      </p:sp>
      <p:sp>
        <p:nvSpPr>
          <p:cNvPr id="556" name="TextBox 555">
            <a:extLst>
              <a:ext uri="{FF2B5EF4-FFF2-40B4-BE49-F238E27FC236}">
                <a16:creationId xmlns:a16="http://schemas.microsoft.com/office/drawing/2014/main" id="{E839D7F6-266C-BAEB-89E2-B300892D4BA5}"/>
              </a:ext>
            </a:extLst>
          </p:cNvPr>
          <p:cNvSpPr txBox="1"/>
          <p:nvPr/>
        </p:nvSpPr>
        <p:spPr>
          <a:xfrm>
            <a:off x="11252938" y="1983308"/>
            <a:ext cx="791794" cy="190750"/>
          </a:xfrm>
          <a:prstGeom prst="rect">
            <a:avLst/>
          </a:prstGeom>
          <a:solidFill>
            <a:srgbClr val="034362"/>
          </a:solidFill>
          <a:ln w="9525">
            <a:solidFill>
              <a:schemeClr val="tx1"/>
            </a:solidFill>
          </a:ln>
          <a:effectLst>
            <a:outerShdw blurRad="63500" sx="102000" sy="102000" algn="ctr" rotWithShape="0">
              <a:prstClr val="black">
                <a:alpha val="40000"/>
              </a:prstClr>
            </a:outerShdw>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Attended Robots</a:t>
            </a:r>
          </a:p>
        </p:txBody>
      </p:sp>
      <p:sp>
        <p:nvSpPr>
          <p:cNvPr id="557" name="TextBox 556">
            <a:extLst>
              <a:ext uri="{FF2B5EF4-FFF2-40B4-BE49-F238E27FC236}">
                <a16:creationId xmlns:a16="http://schemas.microsoft.com/office/drawing/2014/main" id="{25756CF0-90E6-CB12-8207-4DC47E1B3A14}"/>
              </a:ext>
            </a:extLst>
          </p:cNvPr>
          <p:cNvSpPr txBox="1"/>
          <p:nvPr/>
        </p:nvSpPr>
        <p:spPr>
          <a:xfrm>
            <a:off x="11252938" y="218035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Document Intelligence</a:t>
            </a:r>
          </a:p>
        </p:txBody>
      </p:sp>
      <p:sp>
        <p:nvSpPr>
          <p:cNvPr id="569" name="TextBox 568">
            <a:extLst>
              <a:ext uri="{FF2B5EF4-FFF2-40B4-BE49-F238E27FC236}">
                <a16:creationId xmlns:a16="http://schemas.microsoft.com/office/drawing/2014/main" id="{12A5B4F1-8120-62AD-2478-416A2CEC5132}"/>
              </a:ext>
            </a:extLst>
          </p:cNvPr>
          <p:cNvSpPr txBox="1"/>
          <p:nvPr/>
        </p:nvSpPr>
        <p:spPr>
          <a:xfrm>
            <a:off x="2188755" y="317710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Manufacturing Process </a:t>
            </a:r>
            <a:r>
              <a:rPr lang="en-US" dirty="0" err="1">
                <a:solidFill>
                  <a:schemeClr val="bg1"/>
                </a:solidFill>
              </a:rPr>
              <a:t>Mgr</a:t>
            </a:r>
            <a:endParaRPr lang="en-US" dirty="0">
              <a:solidFill>
                <a:schemeClr val="bg1"/>
              </a:solidFill>
            </a:endParaRPr>
          </a:p>
        </p:txBody>
      </p:sp>
      <p:sp>
        <p:nvSpPr>
          <p:cNvPr id="621" name="TextBox 620">
            <a:extLst>
              <a:ext uri="{FF2B5EF4-FFF2-40B4-BE49-F238E27FC236}">
                <a16:creationId xmlns:a16="http://schemas.microsoft.com/office/drawing/2014/main" id="{35D12329-3EF5-3812-46DB-18CD7F4CF045}"/>
              </a:ext>
            </a:extLst>
          </p:cNvPr>
          <p:cNvSpPr txBox="1"/>
          <p:nvPr/>
        </p:nvSpPr>
        <p:spPr>
          <a:xfrm>
            <a:off x="3167677" y="3087281"/>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DevOps Change Velocity</a:t>
            </a:r>
          </a:p>
        </p:txBody>
      </p:sp>
      <p:sp>
        <p:nvSpPr>
          <p:cNvPr id="632" name="TextBox 631">
            <a:extLst>
              <a:ext uri="{FF2B5EF4-FFF2-40B4-BE49-F238E27FC236}">
                <a16:creationId xmlns:a16="http://schemas.microsoft.com/office/drawing/2014/main" id="{3A4032FD-C96A-7FB2-84AE-A17D40A2F3DC}"/>
              </a:ext>
            </a:extLst>
          </p:cNvPr>
          <p:cNvSpPr txBox="1"/>
          <p:nvPr/>
        </p:nvSpPr>
        <p:spPr>
          <a:xfrm>
            <a:off x="8546344" y="2221565"/>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Third-party Risk Mgmt</a:t>
            </a:r>
          </a:p>
        </p:txBody>
      </p:sp>
      <p:sp>
        <p:nvSpPr>
          <p:cNvPr id="634" name="TextBox 633">
            <a:extLst>
              <a:ext uri="{FF2B5EF4-FFF2-40B4-BE49-F238E27FC236}">
                <a16:creationId xmlns:a16="http://schemas.microsoft.com/office/drawing/2014/main" id="{C4E10DC8-8AB4-D161-CBCE-F0423EE03E23}"/>
              </a:ext>
            </a:extLst>
          </p:cNvPr>
          <p:cNvSpPr txBox="1"/>
          <p:nvPr/>
        </p:nvSpPr>
        <p:spPr>
          <a:xfrm>
            <a:off x="4020754" y="289268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Event Mgmt</a:t>
            </a:r>
          </a:p>
        </p:txBody>
      </p:sp>
      <p:sp>
        <p:nvSpPr>
          <p:cNvPr id="635" name="TextBox 634">
            <a:extLst>
              <a:ext uri="{FF2B5EF4-FFF2-40B4-BE49-F238E27FC236}">
                <a16:creationId xmlns:a16="http://schemas.microsoft.com/office/drawing/2014/main" id="{BF7FC69F-0C53-EF9F-64AC-BA70E5B8D65B}"/>
              </a:ext>
            </a:extLst>
          </p:cNvPr>
          <p:cNvSpPr txBox="1"/>
          <p:nvPr/>
        </p:nvSpPr>
        <p:spPr>
          <a:xfrm>
            <a:off x="4869915" y="407769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Vulnerability Response</a:t>
            </a:r>
          </a:p>
        </p:txBody>
      </p:sp>
      <p:sp>
        <p:nvSpPr>
          <p:cNvPr id="640" name="Rounded Rectangle 639">
            <a:extLst>
              <a:ext uri="{FF2B5EF4-FFF2-40B4-BE49-F238E27FC236}">
                <a16:creationId xmlns:a16="http://schemas.microsoft.com/office/drawing/2014/main" id="{0F00A16E-DABE-7737-9BDE-2C381DD2F87C}"/>
              </a:ext>
            </a:extLst>
          </p:cNvPr>
          <p:cNvSpPr/>
          <p:nvPr/>
        </p:nvSpPr>
        <p:spPr>
          <a:xfrm>
            <a:off x="2199639" y="3472146"/>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Public Sector</a:t>
            </a:r>
          </a:p>
        </p:txBody>
      </p:sp>
      <p:sp>
        <p:nvSpPr>
          <p:cNvPr id="646" name="TextBox 645">
            <a:extLst>
              <a:ext uri="{FF2B5EF4-FFF2-40B4-BE49-F238E27FC236}">
                <a16:creationId xmlns:a16="http://schemas.microsoft.com/office/drawing/2014/main" id="{4158614E-3049-EA4F-7115-CC0090C557AF}"/>
              </a:ext>
            </a:extLst>
          </p:cNvPr>
          <p:cNvSpPr txBox="1"/>
          <p:nvPr/>
        </p:nvSpPr>
        <p:spPr>
          <a:xfrm>
            <a:off x="2188755" y="367016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Public Sector Digital </a:t>
            </a:r>
            <a:br>
              <a:rPr lang="en-US" dirty="0">
                <a:solidFill>
                  <a:schemeClr val="bg1"/>
                </a:solidFill>
              </a:rPr>
            </a:br>
            <a:r>
              <a:rPr lang="en-US" dirty="0">
                <a:solidFill>
                  <a:schemeClr val="bg1"/>
                </a:solidFill>
              </a:rPr>
              <a:t>Services Core</a:t>
            </a:r>
          </a:p>
        </p:txBody>
      </p:sp>
      <p:sp>
        <p:nvSpPr>
          <p:cNvPr id="652" name="TextBox 651">
            <a:extLst>
              <a:ext uri="{FF2B5EF4-FFF2-40B4-BE49-F238E27FC236}">
                <a16:creationId xmlns:a16="http://schemas.microsoft.com/office/drawing/2014/main" id="{B44FE2AA-7913-DD9E-E311-7D6FB950942B}"/>
              </a:ext>
            </a:extLst>
          </p:cNvPr>
          <p:cNvSpPr txBox="1"/>
          <p:nvPr/>
        </p:nvSpPr>
        <p:spPr>
          <a:xfrm>
            <a:off x="6702659" y="177780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Ent. Onboarding &amp; Transitions</a:t>
            </a:r>
          </a:p>
        </p:txBody>
      </p:sp>
      <p:sp>
        <p:nvSpPr>
          <p:cNvPr id="653" name="TextBox 652">
            <a:extLst>
              <a:ext uri="{FF2B5EF4-FFF2-40B4-BE49-F238E27FC236}">
                <a16:creationId xmlns:a16="http://schemas.microsoft.com/office/drawing/2014/main" id="{F28001FC-072F-C585-121B-9A844B4CF975}"/>
              </a:ext>
            </a:extLst>
          </p:cNvPr>
          <p:cNvSpPr txBox="1"/>
          <p:nvPr/>
        </p:nvSpPr>
        <p:spPr>
          <a:xfrm>
            <a:off x="11252938" y="240260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Automation Center</a:t>
            </a:r>
          </a:p>
        </p:txBody>
      </p:sp>
      <p:sp>
        <p:nvSpPr>
          <p:cNvPr id="659" name="TextBox 658">
            <a:extLst>
              <a:ext uri="{FF2B5EF4-FFF2-40B4-BE49-F238E27FC236}">
                <a16:creationId xmlns:a16="http://schemas.microsoft.com/office/drawing/2014/main" id="{7F065F2E-4D94-F999-BC0E-91D79D78AFA9}"/>
              </a:ext>
            </a:extLst>
          </p:cNvPr>
          <p:cNvSpPr txBox="1"/>
          <p:nvPr/>
        </p:nvSpPr>
        <p:spPr>
          <a:xfrm>
            <a:off x="3167677" y="3305914"/>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DevOps Config</a:t>
            </a:r>
          </a:p>
        </p:txBody>
      </p:sp>
      <p:sp>
        <p:nvSpPr>
          <p:cNvPr id="660" name="TextBox 659">
            <a:hlinkClick r:id="" action="ppaction://noaction"/>
            <a:extLst>
              <a:ext uri="{FF2B5EF4-FFF2-40B4-BE49-F238E27FC236}">
                <a16:creationId xmlns:a16="http://schemas.microsoft.com/office/drawing/2014/main" id="{502BE6AB-36B5-E15D-5EBB-A719A3BEBAE1}"/>
              </a:ext>
            </a:extLst>
          </p:cNvPr>
          <p:cNvSpPr txBox="1"/>
          <p:nvPr/>
        </p:nvSpPr>
        <p:spPr>
          <a:xfrm>
            <a:off x="9394871" y="133815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Enterprise Asset Mgmt </a:t>
            </a:r>
          </a:p>
        </p:txBody>
      </p:sp>
      <p:sp>
        <p:nvSpPr>
          <p:cNvPr id="666" name="TextBox 665">
            <a:extLst>
              <a:ext uri="{FF2B5EF4-FFF2-40B4-BE49-F238E27FC236}">
                <a16:creationId xmlns:a16="http://schemas.microsoft.com/office/drawing/2014/main" id="{B3C7D35B-D1DB-6BFC-FC3A-A3B47C4CEB28}"/>
              </a:ext>
            </a:extLst>
          </p:cNvPr>
          <p:cNvSpPr txBox="1"/>
          <p:nvPr/>
        </p:nvSpPr>
        <p:spPr>
          <a:xfrm>
            <a:off x="9401470" y="338397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Supplier Mgmt Workspace</a:t>
            </a:r>
          </a:p>
        </p:txBody>
      </p:sp>
      <p:sp>
        <p:nvSpPr>
          <p:cNvPr id="668" name="TextBox 667">
            <a:extLst>
              <a:ext uri="{FF2B5EF4-FFF2-40B4-BE49-F238E27FC236}">
                <a16:creationId xmlns:a16="http://schemas.microsoft.com/office/drawing/2014/main" id="{53585AC6-D442-4836-EDAA-F28F50115593}"/>
              </a:ext>
            </a:extLst>
          </p:cNvPr>
          <p:cNvSpPr txBox="1"/>
          <p:nvPr/>
        </p:nvSpPr>
        <p:spPr>
          <a:xfrm>
            <a:off x="8546344" y="366696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Procurement Case  Mgmt</a:t>
            </a:r>
          </a:p>
        </p:txBody>
      </p:sp>
      <p:sp>
        <p:nvSpPr>
          <p:cNvPr id="669" name="TextBox 668">
            <a:extLst>
              <a:ext uri="{FF2B5EF4-FFF2-40B4-BE49-F238E27FC236}">
                <a16:creationId xmlns:a16="http://schemas.microsoft.com/office/drawing/2014/main" id="{4970E586-D61D-1A00-3284-8CBB50AB73D9}"/>
              </a:ext>
            </a:extLst>
          </p:cNvPr>
          <p:cNvSpPr txBox="1"/>
          <p:nvPr/>
        </p:nvSpPr>
        <p:spPr>
          <a:xfrm>
            <a:off x="7551595" y="2223101"/>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Indoor Mapping</a:t>
            </a:r>
          </a:p>
        </p:txBody>
      </p:sp>
      <p:sp>
        <p:nvSpPr>
          <p:cNvPr id="672" name="TextBox 671">
            <a:extLst>
              <a:ext uri="{FF2B5EF4-FFF2-40B4-BE49-F238E27FC236}">
                <a16:creationId xmlns:a16="http://schemas.microsoft.com/office/drawing/2014/main" id="{9F8495C4-784A-7DE9-5CE8-5F488F435B2B}"/>
              </a:ext>
            </a:extLst>
          </p:cNvPr>
          <p:cNvSpPr txBox="1"/>
          <p:nvPr/>
        </p:nvSpPr>
        <p:spPr>
          <a:xfrm>
            <a:off x="4020754" y="3336751"/>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Predictive AIOps</a:t>
            </a:r>
          </a:p>
        </p:txBody>
      </p:sp>
      <p:sp>
        <p:nvSpPr>
          <p:cNvPr id="674" name="TextBox 673">
            <a:extLst>
              <a:ext uri="{FF2B5EF4-FFF2-40B4-BE49-F238E27FC236}">
                <a16:creationId xmlns:a16="http://schemas.microsoft.com/office/drawing/2014/main" id="{FB698B8B-7F4E-3E20-507E-AEAD9DE943EF}"/>
              </a:ext>
            </a:extLst>
          </p:cNvPr>
          <p:cNvSpPr txBox="1"/>
          <p:nvPr/>
        </p:nvSpPr>
        <p:spPr>
          <a:xfrm>
            <a:off x="7551595" y="299812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Legal Matter Mgmt</a:t>
            </a:r>
          </a:p>
        </p:txBody>
      </p:sp>
      <p:sp>
        <p:nvSpPr>
          <p:cNvPr id="675" name="TextBox 674">
            <a:extLst>
              <a:ext uri="{FF2B5EF4-FFF2-40B4-BE49-F238E27FC236}">
                <a16:creationId xmlns:a16="http://schemas.microsoft.com/office/drawing/2014/main" id="{3DB27A15-7F3F-9478-92D0-3460EC7E66CE}"/>
              </a:ext>
            </a:extLst>
          </p:cNvPr>
          <p:cNvSpPr txBox="1"/>
          <p:nvPr/>
        </p:nvSpPr>
        <p:spPr>
          <a:xfrm>
            <a:off x="7551595" y="321798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Legal Counsel Center</a:t>
            </a:r>
          </a:p>
        </p:txBody>
      </p:sp>
      <p:sp>
        <p:nvSpPr>
          <p:cNvPr id="676" name="TextBox 675">
            <a:extLst>
              <a:ext uri="{FF2B5EF4-FFF2-40B4-BE49-F238E27FC236}">
                <a16:creationId xmlns:a16="http://schemas.microsoft.com/office/drawing/2014/main" id="{2B29A9EA-F46C-BA38-6AB2-7BA446C5014B}"/>
              </a:ext>
            </a:extLst>
          </p:cNvPr>
          <p:cNvSpPr txBox="1"/>
          <p:nvPr/>
        </p:nvSpPr>
        <p:spPr>
          <a:xfrm>
            <a:off x="419959" y="738722"/>
            <a:ext cx="2632248" cy="323832"/>
          </a:xfrm>
          <a:prstGeom prst="rect">
            <a:avLst/>
          </a:prstGeom>
          <a:noFill/>
        </p:spPr>
        <p:txBody>
          <a:bodyPr wrap="none" rtlCol="0" anchor="ctr">
            <a:noAutofit/>
          </a:bodyPr>
          <a:lstStyle/>
          <a:p>
            <a:pPr algn="ctr" defTabSz="456766">
              <a:spcBef>
                <a:spcPts val="300"/>
              </a:spcBef>
              <a:defRPr/>
            </a:pPr>
            <a:r>
              <a:rPr lang="en-US" sz="1000" b="1" dirty="0">
                <a:solidFill>
                  <a:srgbClr val="86EE79"/>
                </a:solidFill>
                <a:latin typeface="Century Gothic" panose="020B0502020202020204" pitchFamily="34" charset="0"/>
              </a:rPr>
              <a:t>Customer Experience &amp; Industry Solutions</a:t>
            </a:r>
          </a:p>
        </p:txBody>
      </p:sp>
      <p:sp>
        <p:nvSpPr>
          <p:cNvPr id="677" name="TextBox 676">
            <a:extLst>
              <a:ext uri="{FF2B5EF4-FFF2-40B4-BE49-F238E27FC236}">
                <a16:creationId xmlns:a16="http://schemas.microsoft.com/office/drawing/2014/main" id="{B7D7C928-4B70-8F8E-EA8D-99B5D2433748}"/>
              </a:ext>
            </a:extLst>
          </p:cNvPr>
          <p:cNvSpPr txBox="1"/>
          <p:nvPr/>
        </p:nvSpPr>
        <p:spPr>
          <a:xfrm>
            <a:off x="3517337" y="738722"/>
            <a:ext cx="2661396" cy="323832"/>
          </a:xfrm>
          <a:prstGeom prst="rect">
            <a:avLst/>
          </a:prstGeom>
          <a:noFill/>
        </p:spPr>
        <p:txBody>
          <a:bodyPr wrap="none" rtlCol="0" anchor="ctr">
            <a:noAutofit/>
          </a:bodyPr>
          <a:lstStyle>
            <a:defPPr>
              <a:defRPr lang="en-IT"/>
            </a:defPPr>
            <a:lvl1pPr marR="0" lvl="0" indent="0" algn="ctr" defTabSz="457040" fontAlgn="auto">
              <a:lnSpc>
                <a:spcPct val="100000"/>
              </a:lnSpc>
              <a:spcBef>
                <a:spcPts val="300"/>
              </a:spcBef>
              <a:spcAft>
                <a:spcPts val="0"/>
              </a:spcAft>
              <a:buClrTx/>
              <a:buSzTx/>
              <a:buFontTx/>
              <a:buNone/>
              <a:tabLst/>
              <a:defRPr kumimoji="0" sz="1100" b="1" i="0" u="none" strike="noStrike" cap="none" spc="0" normalizeH="0" baseline="0">
                <a:ln>
                  <a:noFill/>
                </a:ln>
                <a:solidFill>
                  <a:srgbClr val="86EE79"/>
                </a:solidFill>
                <a:effectLst/>
                <a:uLnTx/>
                <a:uFillTx/>
                <a:latin typeface="Century Gothic" panose="020B0502020202020204" pitchFamily="34" charset="0"/>
              </a:defRPr>
            </a:lvl1pPr>
          </a:lstStyle>
          <a:p>
            <a:pPr defTabSz="456903">
              <a:defRPr/>
            </a:pPr>
            <a:r>
              <a:rPr lang="en-US" sz="1000" dirty="0"/>
              <a:t>Technology Excellence</a:t>
            </a:r>
          </a:p>
        </p:txBody>
      </p:sp>
      <p:sp>
        <p:nvSpPr>
          <p:cNvPr id="679" name="TextBox 678">
            <a:extLst>
              <a:ext uri="{FF2B5EF4-FFF2-40B4-BE49-F238E27FC236}">
                <a16:creationId xmlns:a16="http://schemas.microsoft.com/office/drawing/2014/main" id="{CCA09971-B2EB-F5E9-DF37-6C6412A90C54}"/>
              </a:ext>
            </a:extLst>
          </p:cNvPr>
          <p:cNvSpPr txBox="1"/>
          <p:nvPr/>
        </p:nvSpPr>
        <p:spPr>
          <a:xfrm>
            <a:off x="8505364" y="738722"/>
            <a:ext cx="1726475" cy="324927"/>
          </a:xfrm>
          <a:prstGeom prst="rect">
            <a:avLst/>
          </a:prstGeom>
          <a:noFill/>
        </p:spPr>
        <p:txBody>
          <a:bodyPr wrap="none" rtlCol="0" anchor="ctr">
            <a:noAutofit/>
          </a:bodyPr>
          <a:lstStyle>
            <a:defPPr>
              <a:defRPr lang="en-IT"/>
            </a:defPPr>
            <a:lvl1pPr marR="0" lvl="0" indent="0" algn="ctr" defTabSz="457040" fontAlgn="auto">
              <a:lnSpc>
                <a:spcPct val="100000"/>
              </a:lnSpc>
              <a:spcBef>
                <a:spcPts val="300"/>
              </a:spcBef>
              <a:spcAft>
                <a:spcPts val="0"/>
              </a:spcAft>
              <a:buClrTx/>
              <a:buSzTx/>
              <a:buFontTx/>
              <a:buNone/>
              <a:tabLst/>
              <a:defRPr kumimoji="0" sz="1100" b="1" i="0" u="none" strike="noStrike" cap="none" spc="0" normalizeH="0" baseline="0">
                <a:ln>
                  <a:noFill/>
                </a:ln>
                <a:solidFill>
                  <a:srgbClr val="86EE79"/>
                </a:solidFill>
                <a:effectLst/>
                <a:uLnTx/>
                <a:uFillTx/>
                <a:latin typeface="Century Gothic" panose="020B0502020202020204" pitchFamily="34" charset="0"/>
              </a:defRPr>
            </a:lvl1pPr>
          </a:lstStyle>
          <a:p>
            <a:pPr defTabSz="456903">
              <a:defRPr/>
            </a:pPr>
            <a:r>
              <a:rPr lang="en-US" sz="1000" dirty="0"/>
              <a:t>Operational Excellence</a:t>
            </a:r>
          </a:p>
        </p:txBody>
      </p:sp>
      <p:sp>
        <p:nvSpPr>
          <p:cNvPr id="680" name="TextBox 679">
            <a:extLst>
              <a:ext uri="{FF2B5EF4-FFF2-40B4-BE49-F238E27FC236}">
                <a16:creationId xmlns:a16="http://schemas.microsoft.com/office/drawing/2014/main" id="{BEF9264E-4A23-39B0-5D94-E4F7A8636F97}"/>
              </a:ext>
            </a:extLst>
          </p:cNvPr>
          <p:cNvSpPr txBox="1"/>
          <p:nvPr/>
        </p:nvSpPr>
        <p:spPr>
          <a:xfrm>
            <a:off x="10336764" y="738722"/>
            <a:ext cx="1790035" cy="323832"/>
          </a:xfrm>
          <a:prstGeom prst="rect">
            <a:avLst/>
          </a:prstGeom>
          <a:noFill/>
        </p:spPr>
        <p:txBody>
          <a:bodyPr wrap="none" rtlCol="0" anchor="ctr">
            <a:noAutofit/>
          </a:bodyPr>
          <a:lstStyle>
            <a:defPPr>
              <a:defRPr lang="en-IT"/>
            </a:defPPr>
            <a:lvl1pPr marR="0" lvl="0" indent="0" algn="ctr" defTabSz="457040" fontAlgn="auto">
              <a:lnSpc>
                <a:spcPct val="100000"/>
              </a:lnSpc>
              <a:spcBef>
                <a:spcPts val="300"/>
              </a:spcBef>
              <a:spcAft>
                <a:spcPts val="0"/>
              </a:spcAft>
              <a:buClrTx/>
              <a:buSzTx/>
              <a:buFontTx/>
              <a:buNone/>
              <a:tabLst/>
              <a:defRPr kumimoji="0" sz="1100" b="1" i="0" u="none" strike="noStrike" cap="none" spc="0" normalizeH="0" baseline="0">
                <a:ln>
                  <a:noFill/>
                </a:ln>
                <a:solidFill>
                  <a:srgbClr val="86EE79"/>
                </a:solidFill>
                <a:effectLst/>
                <a:uLnTx/>
                <a:uFillTx/>
                <a:latin typeface="Century Gothic" panose="020B0502020202020204" pitchFamily="34" charset="0"/>
              </a:defRPr>
            </a:lvl1pPr>
          </a:lstStyle>
          <a:p>
            <a:pPr defTabSz="456903">
              <a:defRPr/>
            </a:pPr>
            <a:r>
              <a:rPr lang="en-US" sz="970" dirty="0"/>
              <a:t>Hyperautomation</a:t>
            </a:r>
            <a:r>
              <a:rPr lang="en-US" sz="700" dirty="0"/>
              <a:t> </a:t>
            </a:r>
            <a:r>
              <a:rPr lang="en-US" sz="970" dirty="0"/>
              <a:t>&amp;</a:t>
            </a:r>
            <a:r>
              <a:rPr lang="en-US" sz="800" dirty="0"/>
              <a:t> </a:t>
            </a:r>
            <a:r>
              <a:rPr lang="en-US" sz="970" dirty="0"/>
              <a:t>Low</a:t>
            </a:r>
            <a:r>
              <a:rPr lang="en-US" sz="800" dirty="0"/>
              <a:t>-</a:t>
            </a:r>
            <a:r>
              <a:rPr lang="en-US" sz="970" dirty="0"/>
              <a:t>code</a:t>
            </a:r>
          </a:p>
        </p:txBody>
      </p:sp>
      <p:sp>
        <p:nvSpPr>
          <p:cNvPr id="681" name="TextBox 680">
            <a:extLst>
              <a:ext uri="{FF2B5EF4-FFF2-40B4-BE49-F238E27FC236}">
                <a16:creationId xmlns:a16="http://schemas.microsoft.com/office/drawing/2014/main" id="{1E83193C-96C0-A192-9C03-3EB1F42357FD}"/>
              </a:ext>
            </a:extLst>
          </p:cNvPr>
          <p:cNvSpPr txBox="1"/>
          <p:nvPr/>
        </p:nvSpPr>
        <p:spPr>
          <a:xfrm>
            <a:off x="6617844" y="738722"/>
            <a:ext cx="1835522" cy="323832"/>
          </a:xfrm>
          <a:prstGeom prst="rect">
            <a:avLst/>
          </a:prstGeom>
          <a:noFill/>
        </p:spPr>
        <p:txBody>
          <a:bodyPr wrap="none" rtlCol="0" anchor="ctr">
            <a:noAutofit/>
          </a:bodyPr>
          <a:lstStyle>
            <a:defPPr>
              <a:defRPr lang="en-IT"/>
            </a:defPPr>
            <a:lvl1pPr marR="0" lvl="0" indent="0" algn="ctr" defTabSz="457040" fontAlgn="auto">
              <a:lnSpc>
                <a:spcPct val="100000"/>
              </a:lnSpc>
              <a:spcBef>
                <a:spcPts val="300"/>
              </a:spcBef>
              <a:spcAft>
                <a:spcPts val="0"/>
              </a:spcAft>
              <a:buClrTx/>
              <a:buSzTx/>
              <a:buFontTx/>
              <a:buNone/>
              <a:tabLst/>
              <a:defRPr kumimoji="0" sz="1100" b="1" i="0" u="none" strike="noStrike" cap="none" spc="0" normalizeH="0" baseline="0">
                <a:ln>
                  <a:noFill/>
                </a:ln>
                <a:solidFill>
                  <a:srgbClr val="86EE79"/>
                </a:solidFill>
                <a:effectLst/>
                <a:uLnTx/>
                <a:uFillTx/>
                <a:latin typeface="Century Gothic" panose="020B0502020202020204" pitchFamily="34" charset="0"/>
              </a:defRPr>
            </a:lvl1pPr>
          </a:lstStyle>
          <a:p>
            <a:pPr defTabSz="456903">
              <a:defRPr/>
            </a:pPr>
            <a:r>
              <a:rPr lang="en-US" sz="1000" dirty="0"/>
              <a:t>Employee Experience</a:t>
            </a:r>
          </a:p>
        </p:txBody>
      </p:sp>
      <p:sp>
        <p:nvSpPr>
          <p:cNvPr id="683" name="Rounded Rectangle 682">
            <a:extLst>
              <a:ext uri="{FF2B5EF4-FFF2-40B4-BE49-F238E27FC236}">
                <a16:creationId xmlns:a16="http://schemas.microsoft.com/office/drawing/2014/main" id="{DA2D41F2-9778-39B5-4F52-7326D409049D}"/>
              </a:ext>
            </a:extLst>
          </p:cNvPr>
          <p:cNvSpPr/>
          <p:nvPr/>
        </p:nvSpPr>
        <p:spPr>
          <a:xfrm>
            <a:off x="9399517" y="2234636"/>
            <a:ext cx="967896"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600" b="1" dirty="0">
                <a:solidFill>
                  <a:schemeClr val="bg1"/>
                </a:solidFill>
                <a:latin typeface="Century Gothic" panose="020F0302020204030204"/>
              </a:rPr>
              <a:t>ESG Mgmt</a:t>
            </a:r>
          </a:p>
        </p:txBody>
      </p:sp>
      <p:cxnSp>
        <p:nvCxnSpPr>
          <p:cNvPr id="686" name="Straight Connector 685">
            <a:extLst>
              <a:ext uri="{FF2B5EF4-FFF2-40B4-BE49-F238E27FC236}">
                <a16:creationId xmlns:a16="http://schemas.microsoft.com/office/drawing/2014/main" id="{D76D5650-5747-EB24-1BA3-07E9EBA673C5}"/>
              </a:ext>
            </a:extLst>
          </p:cNvPr>
          <p:cNvCxnSpPr>
            <a:cxnSpLocks/>
          </p:cNvCxnSpPr>
          <p:nvPr/>
        </p:nvCxnSpPr>
        <p:spPr>
          <a:xfrm flipH="1">
            <a:off x="3076151" y="809939"/>
            <a:ext cx="0" cy="3994959"/>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201F7E3F-0C69-534B-89B3-0DA7D56B7C0A}"/>
              </a:ext>
            </a:extLst>
          </p:cNvPr>
          <p:cNvCxnSpPr>
            <a:cxnSpLocks/>
          </p:cNvCxnSpPr>
          <p:nvPr/>
        </p:nvCxnSpPr>
        <p:spPr>
          <a:xfrm flipH="1">
            <a:off x="6607401" y="810628"/>
            <a:ext cx="0" cy="3994959"/>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18968EA2-CF83-9B50-E21B-D94AEB889405}"/>
              </a:ext>
            </a:extLst>
          </p:cNvPr>
          <p:cNvCxnSpPr>
            <a:cxnSpLocks/>
          </p:cNvCxnSpPr>
          <p:nvPr/>
        </p:nvCxnSpPr>
        <p:spPr>
          <a:xfrm flipH="1">
            <a:off x="8447941" y="810628"/>
            <a:ext cx="0" cy="3994959"/>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908331D2-8542-E5BB-341C-0F582EC5CFC5}"/>
              </a:ext>
            </a:extLst>
          </p:cNvPr>
          <p:cNvCxnSpPr>
            <a:cxnSpLocks/>
          </p:cNvCxnSpPr>
          <p:nvPr/>
        </p:nvCxnSpPr>
        <p:spPr>
          <a:xfrm flipH="1">
            <a:off x="10283335" y="810628"/>
            <a:ext cx="0" cy="3994959"/>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sp>
        <p:nvSpPr>
          <p:cNvPr id="695" name="TextBox 694">
            <a:extLst>
              <a:ext uri="{FF2B5EF4-FFF2-40B4-BE49-F238E27FC236}">
                <a16:creationId xmlns:a16="http://schemas.microsoft.com/office/drawing/2014/main" id="{E12795B6-EA5C-F6E2-1C1B-37EAE9331A2F}"/>
              </a:ext>
            </a:extLst>
          </p:cNvPr>
          <p:cNvSpPr txBox="1"/>
          <p:nvPr/>
        </p:nvSpPr>
        <p:spPr>
          <a:xfrm>
            <a:off x="9406394" y="264214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ESG Metric Definition</a:t>
            </a:r>
          </a:p>
        </p:txBody>
      </p:sp>
      <p:sp>
        <p:nvSpPr>
          <p:cNvPr id="696" name="TextBox 695">
            <a:extLst>
              <a:ext uri="{FF2B5EF4-FFF2-40B4-BE49-F238E27FC236}">
                <a16:creationId xmlns:a16="http://schemas.microsoft.com/office/drawing/2014/main" id="{F59CB02D-865F-3AA4-477D-922BBC3AE29A}"/>
              </a:ext>
            </a:extLst>
          </p:cNvPr>
          <p:cNvSpPr txBox="1"/>
          <p:nvPr/>
        </p:nvSpPr>
        <p:spPr>
          <a:xfrm>
            <a:off x="9406394" y="286287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ESG Workspace</a:t>
            </a:r>
          </a:p>
        </p:txBody>
      </p:sp>
      <p:sp>
        <p:nvSpPr>
          <p:cNvPr id="697" name="TextBox 696">
            <a:extLst>
              <a:ext uri="{FF2B5EF4-FFF2-40B4-BE49-F238E27FC236}">
                <a16:creationId xmlns:a16="http://schemas.microsoft.com/office/drawing/2014/main" id="{9BB7AC83-FF26-81B5-93D6-2D35B8C8681E}"/>
              </a:ext>
            </a:extLst>
          </p:cNvPr>
          <p:cNvSpPr txBox="1"/>
          <p:nvPr/>
        </p:nvSpPr>
        <p:spPr>
          <a:xfrm>
            <a:off x="9406394" y="242141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ESG Mgmt</a:t>
            </a:r>
          </a:p>
        </p:txBody>
      </p:sp>
      <p:sp>
        <p:nvSpPr>
          <p:cNvPr id="698" name="TextBox 697">
            <a:extLst>
              <a:ext uri="{FF2B5EF4-FFF2-40B4-BE49-F238E27FC236}">
                <a16:creationId xmlns:a16="http://schemas.microsoft.com/office/drawing/2014/main" id="{BA11D3AC-EBD5-8E74-CD13-6AE6F3E65B68}"/>
              </a:ext>
            </a:extLst>
          </p:cNvPr>
          <p:cNvSpPr txBox="1"/>
          <p:nvPr/>
        </p:nvSpPr>
        <p:spPr>
          <a:xfrm>
            <a:off x="2188755" y="3888639"/>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Constituent Experience</a:t>
            </a:r>
          </a:p>
        </p:txBody>
      </p:sp>
      <p:sp>
        <p:nvSpPr>
          <p:cNvPr id="699" name="TextBox 698">
            <a:extLst>
              <a:ext uri="{FF2B5EF4-FFF2-40B4-BE49-F238E27FC236}">
                <a16:creationId xmlns:a16="http://schemas.microsoft.com/office/drawing/2014/main" id="{D70050B5-ED32-A07A-34BF-E8043C228A92}"/>
              </a:ext>
            </a:extLst>
          </p:cNvPr>
          <p:cNvSpPr txBox="1"/>
          <p:nvPr/>
        </p:nvSpPr>
        <p:spPr>
          <a:xfrm>
            <a:off x="2188755" y="41100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Government agent experience</a:t>
            </a:r>
          </a:p>
        </p:txBody>
      </p:sp>
      <p:sp>
        <p:nvSpPr>
          <p:cNvPr id="701" name="TextBox 700">
            <a:extLst>
              <a:ext uri="{FF2B5EF4-FFF2-40B4-BE49-F238E27FC236}">
                <a16:creationId xmlns:a16="http://schemas.microsoft.com/office/drawing/2014/main" id="{C48ACC2B-E07E-85F3-C932-952690D1D4B5}"/>
              </a:ext>
            </a:extLst>
          </p:cNvPr>
          <p:cNvSpPr txBox="1"/>
          <p:nvPr/>
        </p:nvSpPr>
        <p:spPr>
          <a:xfrm>
            <a:off x="474941" y="223751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Task Intelligence</a:t>
            </a:r>
          </a:p>
        </p:txBody>
      </p:sp>
      <p:sp>
        <p:nvSpPr>
          <p:cNvPr id="702" name="TextBox 701">
            <a:extLst>
              <a:ext uri="{FF2B5EF4-FFF2-40B4-BE49-F238E27FC236}">
                <a16:creationId xmlns:a16="http://schemas.microsoft.com/office/drawing/2014/main" id="{7A2C5674-42D2-46E4-C89E-29D0D1EC716D}"/>
              </a:ext>
            </a:extLst>
          </p:cNvPr>
          <p:cNvSpPr txBox="1"/>
          <p:nvPr/>
        </p:nvSpPr>
        <p:spPr>
          <a:xfrm>
            <a:off x="4020754" y="422488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Intelligent CMDB </a:t>
            </a:r>
            <a:br>
              <a:rPr lang="en-US" dirty="0">
                <a:solidFill>
                  <a:schemeClr val="bg1"/>
                </a:solidFill>
              </a:rPr>
            </a:br>
            <a:r>
              <a:rPr lang="en-US" dirty="0">
                <a:solidFill>
                  <a:schemeClr val="bg1"/>
                </a:solidFill>
              </a:rPr>
              <a:t>Search </a:t>
            </a:r>
          </a:p>
        </p:txBody>
      </p:sp>
      <p:sp>
        <p:nvSpPr>
          <p:cNvPr id="709" name="TextBox 708">
            <a:extLst>
              <a:ext uri="{FF2B5EF4-FFF2-40B4-BE49-F238E27FC236}">
                <a16:creationId xmlns:a16="http://schemas.microsoft.com/office/drawing/2014/main" id="{D74081A6-6FF8-5D6F-C41C-04233BB63485}"/>
              </a:ext>
            </a:extLst>
          </p:cNvPr>
          <p:cNvSpPr txBox="1"/>
          <p:nvPr/>
        </p:nvSpPr>
        <p:spPr>
          <a:xfrm>
            <a:off x="3167677" y="2868648"/>
            <a:ext cx="791794" cy="215944"/>
          </a:xfrm>
          <a:prstGeom prst="rect">
            <a:avLst/>
          </a:prstGeom>
          <a:solidFill>
            <a:srgbClr val="034362"/>
          </a:solidFill>
          <a:ln w="6350">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82"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a:solidFill>
                  <a:schemeClr val="bg1"/>
                </a:solidFill>
              </a:rPr>
              <a:t>Digital Portfolio Mgmt</a:t>
            </a:r>
          </a:p>
        </p:txBody>
      </p:sp>
      <p:sp>
        <p:nvSpPr>
          <p:cNvPr id="714" name="TextBox 713">
            <a:extLst>
              <a:ext uri="{FF2B5EF4-FFF2-40B4-BE49-F238E27FC236}">
                <a16:creationId xmlns:a16="http://schemas.microsoft.com/office/drawing/2014/main" id="{456B56FE-D9B2-07F9-B5E0-4E1FB3222470}"/>
              </a:ext>
            </a:extLst>
          </p:cNvPr>
          <p:cNvSpPr txBox="1"/>
          <p:nvPr/>
        </p:nvSpPr>
        <p:spPr>
          <a:xfrm>
            <a:off x="5731419" y="347204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Roadmap Planning</a:t>
            </a:r>
          </a:p>
        </p:txBody>
      </p:sp>
      <p:sp>
        <p:nvSpPr>
          <p:cNvPr id="715" name="TextBox 714">
            <a:extLst>
              <a:ext uri="{FF2B5EF4-FFF2-40B4-BE49-F238E27FC236}">
                <a16:creationId xmlns:a16="http://schemas.microsoft.com/office/drawing/2014/main" id="{B7E16FFF-921E-14F1-1378-EA4CA2538663}"/>
              </a:ext>
            </a:extLst>
          </p:cNvPr>
          <p:cNvSpPr txBox="1"/>
          <p:nvPr/>
        </p:nvSpPr>
        <p:spPr>
          <a:xfrm>
            <a:off x="5731419" y="435171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Timecards</a:t>
            </a:r>
          </a:p>
        </p:txBody>
      </p:sp>
      <p:sp>
        <p:nvSpPr>
          <p:cNvPr id="717" name="TextBox 716">
            <a:extLst>
              <a:ext uri="{FF2B5EF4-FFF2-40B4-BE49-F238E27FC236}">
                <a16:creationId xmlns:a16="http://schemas.microsoft.com/office/drawing/2014/main" id="{33C63609-1595-E43B-D6D2-0625F6B81891}"/>
              </a:ext>
            </a:extLst>
          </p:cNvPr>
          <p:cNvSpPr txBox="1"/>
          <p:nvPr/>
        </p:nvSpPr>
        <p:spPr>
          <a:xfrm>
            <a:off x="4869915" y="1781615"/>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SaaS License Mgmt</a:t>
            </a:r>
          </a:p>
        </p:txBody>
      </p:sp>
      <p:sp>
        <p:nvSpPr>
          <p:cNvPr id="718" name="TextBox 717">
            <a:extLst>
              <a:ext uri="{FF2B5EF4-FFF2-40B4-BE49-F238E27FC236}">
                <a16:creationId xmlns:a16="http://schemas.microsoft.com/office/drawing/2014/main" id="{DE9403DD-E5EB-0E31-984B-2F85BA6CB21F}"/>
              </a:ext>
            </a:extLst>
          </p:cNvPr>
          <p:cNvSpPr txBox="1"/>
          <p:nvPr/>
        </p:nvSpPr>
        <p:spPr>
          <a:xfrm>
            <a:off x="9401470" y="3604241"/>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Supplier </a:t>
            </a:r>
            <a:br>
              <a:rPr lang="en-US" dirty="0"/>
            </a:br>
            <a:r>
              <a:rPr lang="en-US" dirty="0"/>
              <a:t>onboarding</a:t>
            </a:r>
          </a:p>
        </p:txBody>
      </p:sp>
      <p:sp>
        <p:nvSpPr>
          <p:cNvPr id="719" name="TextBox 718">
            <a:extLst>
              <a:ext uri="{FF2B5EF4-FFF2-40B4-BE49-F238E27FC236}">
                <a16:creationId xmlns:a16="http://schemas.microsoft.com/office/drawing/2014/main" id="{F08BAD4B-ABC7-850D-83A2-9A5219A352B5}"/>
              </a:ext>
            </a:extLst>
          </p:cNvPr>
          <p:cNvSpPr txBox="1"/>
          <p:nvPr/>
        </p:nvSpPr>
        <p:spPr>
          <a:xfrm>
            <a:off x="9402819" y="382451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Supplier collaboration portal</a:t>
            </a:r>
          </a:p>
        </p:txBody>
      </p:sp>
      <p:sp>
        <p:nvSpPr>
          <p:cNvPr id="720" name="TextBox 719">
            <a:extLst>
              <a:ext uri="{FF2B5EF4-FFF2-40B4-BE49-F238E27FC236}">
                <a16:creationId xmlns:a16="http://schemas.microsoft.com/office/drawing/2014/main" id="{3643D453-17E2-1533-08C4-5843D1956594}"/>
              </a:ext>
            </a:extLst>
          </p:cNvPr>
          <p:cNvSpPr txBox="1"/>
          <p:nvPr/>
        </p:nvSpPr>
        <p:spPr>
          <a:xfrm>
            <a:off x="9401470" y="404478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Supplier </a:t>
            </a:r>
            <a:br>
              <a:rPr lang="en-US" dirty="0"/>
            </a:br>
            <a:r>
              <a:rPr lang="en-US" dirty="0"/>
              <a:t>intelligence</a:t>
            </a:r>
          </a:p>
        </p:txBody>
      </p:sp>
      <p:sp>
        <p:nvSpPr>
          <p:cNvPr id="797" name="TextBox 796">
            <a:extLst>
              <a:ext uri="{FF2B5EF4-FFF2-40B4-BE49-F238E27FC236}">
                <a16:creationId xmlns:a16="http://schemas.microsoft.com/office/drawing/2014/main" id="{E495D545-4831-9B9D-868A-6D05310DFE9F}"/>
              </a:ext>
            </a:extLst>
          </p:cNvPr>
          <p:cNvSpPr txBox="1"/>
          <p:nvPr/>
        </p:nvSpPr>
        <p:spPr>
          <a:xfrm>
            <a:off x="4869915" y="4523041"/>
            <a:ext cx="791794"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Loss Prevent. Inc. Response </a:t>
            </a:r>
          </a:p>
        </p:txBody>
      </p:sp>
      <p:sp>
        <p:nvSpPr>
          <p:cNvPr id="798" name="TextBox 797">
            <a:extLst>
              <a:ext uri="{FF2B5EF4-FFF2-40B4-BE49-F238E27FC236}">
                <a16:creationId xmlns:a16="http://schemas.microsoft.com/office/drawing/2014/main" id="{B54DBB30-CC21-2BAA-159E-E163EA8F89E1}"/>
              </a:ext>
            </a:extLst>
          </p:cNvPr>
          <p:cNvSpPr txBox="1"/>
          <p:nvPr/>
        </p:nvSpPr>
        <p:spPr>
          <a:xfrm>
            <a:off x="4869915" y="4298567"/>
            <a:ext cx="791794"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VR Patch Orchestration</a:t>
            </a:r>
          </a:p>
        </p:txBody>
      </p:sp>
      <p:sp>
        <p:nvSpPr>
          <p:cNvPr id="799" name="TextBox 798">
            <a:extLst>
              <a:ext uri="{FF2B5EF4-FFF2-40B4-BE49-F238E27FC236}">
                <a16:creationId xmlns:a16="http://schemas.microsoft.com/office/drawing/2014/main" id="{396C853C-A0ED-40E2-9E3C-86DA20B0FF37}"/>
              </a:ext>
            </a:extLst>
          </p:cNvPr>
          <p:cNvSpPr txBox="1"/>
          <p:nvPr/>
        </p:nvSpPr>
        <p:spPr>
          <a:xfrm>
            <a:off x="4020754" y="156047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Service Mapping</a:t>
            </a:r>
          </a:p>
        </p:txBody>
      </p:sp>
      <p:sp>
        <p:nvSpPr>
          <p:cNvPr id="800" name="TextBox 799">
            <a:extLst>
              <a:ext uri="{FF2B5EF4-FFF2-40B4-BE49-F238E27FC236}">
                <a16:creationId xmlns:a16="http://schemas.microsoft.com/office/drawing/2014/main" id="{ADDB5FBE-9F4F-7011-E2CC-CF479FC8E6A0}"/>
              </a:ext>
            </a:extLst>
          </p:cNvPr>
          <p:cNvSpPr txBox="1"/>
          <p:nvPr/>
        </p:nvSpPr>
        <p:spPr>
          <a:xfrm>
            <a:off x="4020754" y="400285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ITOM Governance</a:t>
            </a:r>
          </a:p>
        </p:txBody>
      </p:sp>
      <p:sp>
        <p:nvSpPr>
          <p:cNvPr id="10" name="Rounded Rectangle 9">
            <a:extLst>
              <a:ext uri="{FF2B5EF4-FFF2-40B4-BE49-F238E27FC236}">
                <a16:creationId xmlns:a16="http://schemas.microsoft.com/office/drawing/2014/main" id="{3CE88081-4760-B0FA-FFC4-3D320B3AC545}"/>
              </a:ext>
            </a:extLst>
          </p:cNvPr>
          <p:cNvSpPr/>
          <p:nvPr/>
        </p:nvSpPr>
        <p:spPr>
          <a:xfrm>
            <a:off x="4890221" y="1088340"/>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IT Asset </a:t>
            </a:r>
            <a:br>
              <a:rPr lang="en-IT" sz="700" b="1">
                <a:solidFill>
                  <a:schemeClr val="bg1"/>
                </a:solidFill>
                <a:latin typeface="Century Gothic" panose="020F0302020204030204"/>
              </a:rPr>
            </a:br>
            <a:r>
              <a:rPr lang="en-IT" sz="700" b="1">
                <a:solidFill>
                  <a:schemeClr val="bg1"/>
                </a:solidFill>
                <a:latin typeface="Century Gothic" panose="020F0302020204030204"/>
              </a:rPr>
              <a:t>Mgmt</a:t>
            </a:r>
          </a:p>
        </p:txBody>
      </p:sp>
      <p:sp>
        <p:nvSpPr>
          <p:cNvPr id="299" name="Rounded Rectangle 298">
            <a:extLst>
              <a:ext uri="{FF2B5EF4-FFF2-40B4-BE49-F238E27FC236}">
                <a16:creationId xmlns:a16="http://schemas.microsoft.com/office/drawing/2014/main" id="{A45C9238-AC6B-8161-A50F-3879EA44D321}"/>
              </a:ext>
            </a:extLst>
          </p:cNvPr>
          <p:cNvSpPr/>
          <p:nvPr/>
        </p:nvSpPr>
        <p:spPr>
          <a:xfrm>
            <a:off x="485956" y="1088340"/>
            <a:ext cx="923841"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Customer Service Mgmt</a:t>
            </a:r>
          </a:p>
        </p:txBody>
      </p:sp>
      <p:sp>
        <p:nvSpPr>
          <p:cNvPr id="300" name="TextBox 299">
            <a:extLst>
              <a:ext uri="{FF2B5EF4-FFF2-40B4-BE49-F238E27FC236}">
                <a16:creationId xmlns:a16="http://schemas.microsoft.com/office/drawing/2014/main" id="{79A769B8-8CAE-9DFF-53E3-E28931793E0A}"/>
              </a:ext>
            </a:extLst>
          </p:cNvPr>
          <p:cNvSpPr txBox="1"/>
          <p:nvPr/>
        </p:nvSpPr>
        <p:spPr>
          <a:xfrm>
            <a:off x="9394871" y="1560171"/>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Enterprise Asset Lifecycle Mgmt</a:t>
            </a:r>
          </a:p>
        </p:txBody>
      </p:sp>
      <p:sp>
        <p:nvSpPr>
          <p:cNvPr id="301" name="TextBox 300">
            <a:extLst>
              <a:ext uri="{FF2B5EF4-FFF2-40B4-BE49-F238E27FC236}">
                <a16:creationId xmlns:a16="http://schemas.microsoft.com/office/drawing/2014/main" id="{5EBBAAF3-D776-A08C-5089-80BB9E37C109}"/>
              </a:ext>
            </a:extLst>
          </p:cNvPr>
          <p:cNvSpPr txBox="1"/>
          <p:nvPr/>
        </p:nvSpPr>
        <p:spPr>
          <a:xfrm>
            <a:off x="10393119" y="1561758"/>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App Template</a:t>
            </a:r>
          </a:p>
        </p:txBody>
      </p:sp>
      <p:sp>
        <p:nvSpPr>
          <p:cNvPr id="427" name="TextBox 426">
            <a:extLst>
              <a:ext uri="{FF2B5EF4-FFF2-40B4-BE49-F238E27FC236}">
                <a16:creationId xmlns:a16="http://schemas.microsoft.com/office/drawing/2014/main" id="{247EDC4F-6070-12D5-4AA0-396A000873D4}"/>
              </a:ext>
            </a:extLst>
          </p:cNvPr>
          <p:cNvSpPr txBox="1"/>
          <p:nvPr/>
        </p:nvSpPr>
        <p:spPr>
          <a:xfrm>
            <a:off x="472246" y="448265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Order Mgmt</a:t>
            </a:r>
          </a:p>
        </p:txBody>
      </p:sp>
      <p:sp>
        <p:nvSpPr>
          <p:cNvPr id="442" name="TextBox 441">
            <a:extLst>
              <a:ext uri="{FF2B5EF4-FFF2-40B4-BE49-F238E27FC236}">
                <a16:creationId xmlns:a16="http://schemas.microsoft.com/office/drawing/2014/main" id="{454A4A0F-7AE2-AA0A-C98B-7D98D8F3D121}"/>
              </a:ext>
            </a:extLst>
          </p:cNvPr>
          <p:cNvSpPr txBox="1"/>
          <p:nvPr/>
        </p:nvSpPr>
        <p:spPr>
          <a:xfrm>
            <a:off x="4020754" y="178251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Service Graph Connectors</a:t>
            </a:r>
          </a:p>
        </p:txBody>
      </p:sp>
      <p:sp>
        <p:nvSpPr>
          <p:cNvPr id="443" name="TextBox 442">
            <a:extLst>
              <a:ext uri="{FF2B5EF4-FFF2-40B4-BE49-F238E27FC236}">
                <a16:creationId xmlns:a16="http://schemas.microsoft.com/office/drawing/2014/main" id="{4EAF4A3A-379A-17A3-35FA-98A96A768AB0}"/>
              </a:ext>
            </a:extLst>
          </p:cNvPr>
          <p:cNvSpPr txBox="1"/>
          <p:nvPr/>
        </p:nvSpPr>
        <p:spPr>
          <a:xfrm>
            <a:off x="4020754" y="2004546"/>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Firewall Audit</a:t>
            </a:r>
          </a:p>
        </p:txBody>
      </p:sp>
      <p:sp>
        <p:nvSpPr>
          <p:cNvPr id="444" name="TextBox 443">
            <a:extLst>
              <a:ext uri="{FF2B5EF4-FFF2-40B4-BE49-F238E27FC236}">
                <a16:creationId xmlns:a16="http://schemas.microsoft.com/office/drawing/2014/main" id="{FC36A875-4F8D-73F3-3E4F-4C3D80977A97}"/>
              </a:ext>
            </a:extLst>
          </p:cNvPr>
          <p:cNvSpPr txBox="1"/>
          <p:nvPr/>
        </p:nvSpPr>
        <p:spPr>
          <a:xfrm>
            <a:off x="4020754" y="222658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Certificate Mgmt</a:t>
            </a:r>
          </a:p>
        </p:txBody>
      </p:sp>
      <p:sp>
        <p:nvSpPr>
          <p:cNvPr id="450" name="TextBox 449">
            <a:extLst>
              <a:ext uri="{FF2B5EF4-FFF2-40B4-BE49-F238E27FC236}">
                <a16:creationId xmlns:a16="http://schemas.microsoft.com/office/drawing/2014/main" id="{61FD6768-B9A4-1802-AD37-173A0B340BE0}"/>
              </a:ext>
            </a:extLst>
          </p:cNvPr>
          <p:cNvSpPr txBox="1"/>
          <p:nvPr/>
        </p:nvSpPr>
        <p:spPr>
          <a:xfrm>
            <a:off x="4020754" y="244861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Tag Governance</a:t>
            </a:r>
          </a:p>
        </p:txBody>
      </p:sp>
      <p:sp>
        <p:nvSpPr>
          <p:cNvPr id="596" name="TextBox 595">
            <a:extLst>
              <a:ext uri="{FF2B5EF4-FFF2-40B4-BE49-F238E27FC236}">
                <a16:creationId xmlns:a16="http://schemas.microsoft.com/office/drawing/2014/main" id="{F2623D5C-9CF7-031E-D175-CB959BE57298}"/>
              </a:ext>
            </a:extLst>
          </p:cNvPr>
          <p:cNvSpPr txBox="1"/>
          <p:nvPr/>
        </p:nvSpPr>
        <p:spPr>
          <a:xfrm>
            <a:off x="4869915" y="1560166"/>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Content Library &amp; Service</a:t>
            </a:r>
          </a:p>
        </p:txBody>
      </p:sp>
      <p:sp>
        <p:nvSpPr>
          <p:cNvPr id="597" name="TextBox 596">
            <a:extLst>
              <a:ext uri="{FF2B5EF4-FFF2-40B4-BE49-F238E27FC236}">
                <a16:creationId xmlns:a16="http://schemas.microsoft.com/office/drawing/2014/main" id="{45674DDF-4AB4-ED1E-08F2-57F9547E6C91}"/>
              </a:ext>
            </a:extLst>
          </p:cNvPr>
          <p:cNvSpPr txBox="1"/>
          <p:nvPr/>
        </p:nvSpPr>
        <p:spPr>
          <a:xfrm>
            <a:off x="4869915" y="2888862"/>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Hardware Asset Lifecycle Mgmt</a:t>
            </a:r>
          </a:p>
        </p:txBody>
      </p:sp>
      <p:sp>
        <p:nvSpPr>
          <p:cNvPr id="598" name="TextBox 597">
            <a:extLst>
              <a:ext uri="{FF2B5EF4-FFF2-40B4-BE49-F238E27FC236}">
                <a16:creationId xmlns:a16="http://schemas.microsoft.com/office/drawing/2014/main" id="{4DD30220-AF8F-E7B1-FD0B-9E6AB1F88687}"/>
              </a:ext>
            </a:extLst>
          </p:cNvPr>
          <p:cNvSpPr txBox="1"/>
          <p:nvPr/>
        </p:nvSpPr>
        <p:spPr>
          <a:xfrm>
            <a:off x="4869915" y="3110311"/>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Hardware Asset Reservation</a:t>
            </a:r>
          </a:p>
        </p:txBody>
      </p:sp>
      <p:sp>
        <p:nvSpPr>
          <p:cNvPr id="599" name="TextBox 598">
            <a:extLst>
              <a:ext uri="{FF2B5EF4-FFF2-40B4-BE49-F238E27FC236}">
                <a16:creationId xmlns:a16="http://schemas.microsoft.com/office/drawing/2014/main" id="{E43B7CAD-E37A-2DCE-31C7-A28E51E47FDC}"/>
              </a:ext>
            </a:extLst>
          </p:cNvPr>
          <p:cNvSpPr txBox="1"/>
          <p:nvPr/>
        </p:nvSpPr>
        <p:spPr>
          <a:xfrm>
            <a:off x="4869915" y="3331756"/>
            <a:ext cx="791794" cy="215944"/>
          </a:xfrm>
          <a:prstGeom prst="rect">
            <a:avLst/>
          </a:prstGeom>
          <a:solidFill>
            <a:srgbClr val="05426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Hardware Content Library</a:t>
            </a:r>
          </a:p>
        </p:txBody>
      </p:sp>
      <p:sp>
        <p:nvSpPr>
          <p:cNvPr id="600" name="TextBox 599">
            <a:extLst>
              <a:ext uri="{FF2B5EF4-FFF2-40B4-BE49-F238E27FC236}">
                <a16:creationId xmlns:a16="http://schemas.microsoft.com/office/drawing/2014/main" id="{218EDA77-0CF6-1D1C-9960-1A9963C14AEC}"/>
              </a:ext>
            </a:extLst>
          </p:cNvPr>
          <p:cNvSpPr txBox="1"/>
          <p:nvPr/>
        </p:nvSpPr>
        <p:spPr>
          <a:xfrm>
            <a:off x="9394871" y="178218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Enterprise Asset Inventory Mgmt</a:t>
            </a:r>
          </a:p>
        </p:txBody>
      </p:sp>
      <p:sp>
        <p:nvSpPr>
          <p:cNvPr id="601" name="TextBox 600">
            <a:extLst>
              <a:ext uri="{FF2B5EF4-FFF2-40B4-BE49-F238E27FC236}">
                <a16:creationId xmlns:a16="http://schemas.microsoft.com/office/drawing/2014/main" id="{08E0EB33-4232-E217-D17C-A9F27304B714}"/>
              </a:ext>
            </a:extLst>
          </p:cNvPr>
          <p:cNvSpPr txBox="1"/>
          <p:nvPr/>
        </p:nvSpPr>
        <p:spPr>
          <a:xfrm>
            <a:off x="9394871" y="200419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Enterprise Asset Refresh Planning</a:t>
            </a:r>
          </a:p>
        </p:txBody>
      </p:sp>
      <p:sp>
        <p:nvSpPr>
          <p:cNvPr id="306" name="TextBox 305">
            <a:extLst>
              <a:ext uri="{FF2B5EF4-FFF2-40B4-BE49-F238E27FC236}">
                <a16:creationId xmlns:a16="http://schemas.microsoft.com/office/drawing/2014/main" id="{8343C0CC-D0D7-58B8-8AF9-D648DB7C8B43}"/>
              </a:ext>
            </a:extLst>
          </p:cNvPr>
          <p:cNvSpPr txBox="1"/>
          <p:nvPr/>
        </p:nvSpPr>
        <p:spPr>
          <a:xfrm>
            <a:off x="4020754" y="3114717"/>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Metric Intelligence</a:t>
            </a:r>
          </a:p>
        </p:txBody>
      </p:sp>
      <p:sp>
        <p:nvSpPr>
          <p:cNvPr id="2" name="Rounded Rectangle 1">
            <a:extLst>
              <a:ext uri="{FF2B5EF4-FFF2-40B4-BE49-F238E27FC236}">
                <a16:creationId xmlns:a16="http://schemas.microsoft.com/office/drawing/2014/main" id="{05AEFF05-5C6C-79B7-5140-482AE04E3CEB}"/>
              </a:ext>
            </a:extLst>
          </p:cNvPr>
          <p:cNvSpPr/>
          <p:nvPr/>
        </p:nvSpPr>
        <p:spPr>
          <a:xfrm>
            <a:off x="9415724" y="1090354"/>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Enterprise Asset</a:t>
            </a:r>
            <a:br>
              <a:rPr lang="en-IT" sz="700" b="1">
                <a:solidFill>
                  <a:schemeClr val="bg1"/>
                </a:solidFill>
                <a:latin typeface="Century Gothic" panose="020F0302020204030204"/>
              </a:rPr>
            </a:br>
            <a:r>
              <a:rPr lang="en-IT" sz="700" b="1">
                <a:solidFill>
                  <a:schemeClr val="bg1"/>
                </a:solidFill>
                <a:latin typeface="Century Gothic" panose="020F0302020204030204"/>
              </a:rPr>
              <a:t>Mgmt</a:t>
            </a:r>
          </a:p>
        </p:txBody>
      </p:sp>
      <p:sp>
        <p:nvSpPr>
          <p:cNvPr id="11" name="Rounded Rectangle 10">
            <a:extLst>
              <a:ext uri="{FF2B5EF4-FFF2-40B4-BE49-F238E27FC236}">
                <a16:creationId xmlns:a16="http://schemas.microsoft.com/office/drawing/2014/main" id="{594DC993-73B0-6D1B-EEF4-390244D88977}"/>
              </a:ext>
            </a:extLst>
          </p:cNvPr>
          <p:cNvSpPr/>
          <p:nvPr/>
        </p:nvSpPr>
        <p:spPr>
          <a:xfrm>
            <a:off x="10406150" y="2541600"/>
            <a:ext cx="68382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Vault</a:t>
            </a:r>
          </a:p>
        </p:txBody>
      </p:sp>
      <p:sp>
        <p:nvSpPr>
          <p:cNvPr id="12" name="TextBox 11">
            <a:extLst>
              <a:ext uri="{FF2B5EF4-FFF2-40B4-BE49-F238E27FC236}">
                <a16:creationId xmlns:a16="http://schemas.microsoft.com/office/drawing/2014/main" id="{2D99958E-98B4-0C02-4C90-48F3E3196054}"/>
              </a:ext>
            </a:extLst>
          </p:cNvPr>
          <p:cNvSpPr txBox="1"/>
          <p:nvPr/>
        </p:nvSpPr>
        <p:spPr>
          <a:xfrm>
            <a:off x="10388920" y="269174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Platform Encryption</a:t>
            </a:r>
          </a:p>
        </p:txBody>
      </p:sp>
      <p:sp>
        <p:nvSpPr>
          <p:cNvPr id="16" name="TextBox 15">
            <a:extLst>
              <a:ext uri="{FF2B5EF4-FFF2-40B4-BE49-F238E27FC236}">
                <a16:creationId xmlns:a16="http://schemas.microsoft.com/office/drawing/2014/main" id="{A9931108-8081-9F5F-9E37-E7C301AC2785}"/>
              </a:ext>
            </a:extLst>
          </p:cNvPr>
          <p:cNvSpPr txBox="1"/>
          <p:nvPr/>
        </p:nvSpPr>
        <p:spPr>
          <a:xfrm>
            <a:off x="8546344" y="410564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ShoppingHub</a:t>
            </a:r>
            <a:endParaRPr lang="en-US" dirty="0"/>
          </a:p>
        </p:txBody>
      </p:sp>
      <p:sp>
        <p:nvSpPr>
          <p:cNvPr id="17" name="Rounded Rectangle 16">
            <a:extLst>
              <a:ext uri="{FF2B5EF4-FFF2-40B4-BE49-F238E27FC236}">
                <a16:creationId xmlns:a16="http://schemas.microsoft.com/office/drawing/2014/main" id="{3AC564E3-6AEB-8E81-6464-112D539A1CB5}"/>
              </a:ext>
            </a:extLst>
          </p:cNvPr>
          <p:cNvSpPr/>
          <p:nvPr/>
        </p:nvSpPr>
        <p:spPr>
          <a:xfrm>
            <a:off x="8556974" y="3351895"/>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GB" sz="700" b="1" dirty="0">
                <a:solidFill>
                  <a:schemeClr val="bg1"/>
                </a:solidFill>
                <a:latin typeface="Century Gothic" panose="020F0302020204030204"/>
              </a:rPr>
              <a:t>Sourcing &amp; Procurement Operations</a:t>
            </a:r>
            <a:endParaRPr lang="en-IT" sz="700" b="1" dirty="0">
              <a:solidFill>
                <a:schemeClr val="bg1"/>
              </a:solidFill>
              <a:latin typeface="Century Gothic" panose="020F0302020204030204"/>
            </a:endParaRPr>
          </a:p>
        </p:txBody>
      </p:sp>
      <p:sp>
        <p:nvSpPr>
          <p:cNvPr id="15" name="TextBox 14">
            <a:hlinkClick r:id="" action="ppaction://noaction"/>
            <a:extLst>
              <a:ext uri="{FF2B5EF4-FFF2-40B4-BE49-F238E27FC236}">
                <a16:creationId xmlns:a16="http://schemas.microsoft.com/office/drawing/2014/main" id="{1EA47496-C98D-ED15-9B45-0C04E8777B61}"/>
              </a:ext>
            </a:extLst>
          </p:cNvPr>
          <p:cNvSpPr txBox="1"/>
          <p:nvPr/>
        </p:nvSpPr>
        <p:spPr>
          <a:xfrm>
            <a:off x="10388920" y="2909748"/>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Cloud Encryption</a:t>
            </a:r>
          </a:p>
        </p:txBody>
      </p:sp>
      <p:sp>
        <p:nvSpPr>
          <p:cNvPr id="20" name="TextBox 19">
            <a:hlinkClick r:id="" action="ppaction://noaction"/>
            <a:extLst>
              <a:ext uri="{FF2B5EF4-FFF2-40B4-BE49-F238E27FC236}">
                <a16:creationId xmlns:a16="http://schemas.microsoft.com/office/drawing/2014/main" id="{C629A222-F302-CB05-58D6-46C56AAFA20D}"/>
              </a:ext>
            </a:extLst>
          </p:cNvPr>
          <p:cNvSpPr txBox="1"/>
          <p:nvPr/>
        </p:nvSpPr>
        <p:spPr>
          <a:xfrm>
            <a:off x="10388920" y="3106800"/>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Zero Trust Access</a:t>
            </a:r>
          </a:p>
        </p:txBody>
      </p:sp>
      <p:sp>
        <p:nvSpPr>
          <p:cNvPr id="22" name="Rounded Rectangle 512">
            <a:extLst>
              <a:ext uri="{FF2B5EF4-FFF2-40B4-BE49-F238E27FC236}">
                <a16:creationId xmlns:a16="http://schemas.microsoft.com/office/drawing/2014/main" id="{E39D89D4-8BF2-F42E-0B10-5AD44D6AEDE7}"/>
              </a:ext>
            </a:extLst>
          </p:cNvPr>
          <p:cNvSpPr/>
          <p:nvPr/>
        </p:nvSpPr>
        <p:spPr>
          <a:xfrm>
            <a:off x="3195771" y="3650368"/>
            <a:ext cx="755803" cy="214430"/>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US" sz="700" b="1" dirty="0">
                <a:solidFill>
                  <a:schemeClr val="bg1"/>
                </a:solidFill>
                <a:latin typeface="Century Gothic" panose="020F0302020204030204"/>
              </a:rPr>
              <a:t>Operational Technology</a:t>
            </a:r>
            <a:endParaRPr lang="en-IT" sz="700" b="1" dirty="0">
              <a:solidFill>
                <a:schemeClr val="bg1"/>
              </a:solidFill>
              <a:latin typeface="Century Gothic" panose="020F0302020204030204"/>
            </a:endParaRPr>
          </a:p>
        </p:txBody>
      </p:sp>
      <p:sp>
        <p:nvSpPr>
          <p:cNvPr id="6" name="Rounded Rectangle 5">
            <a:hlinkClick r:id="" action="ppaction://noaction"/>
            <a:extLst>
              <a:ext uri="{FF2B5EF4-FFF2-40B4-BE49-F238E27FC236}">
                <a16:creationId xmlns:a16="http://schemas.microsoft.com/office/drawing/2014/main" id="{86493FEB-A1F0-FF48-7EFE-7474F9F4419C}"/>
              </a:ext>
            </a:extLst>
          </p:cNvPr>
          <p:cNvSpPr/>
          <p:nvPr/>
        </p:nvSpPr>
        <p:spPr>
          <a:xfrm>
            <a:off x="5735792" y="2118656"/>
            <a:ext cx="935512"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a:solidFill>
                  <a:schemeClr val="bg1"/>
                </a:solidFill>
                <a:latin typeface="Century Gothic" panose="020F0302020204030204"/>
              </a:rPr>
              <a:t>Strategic Portfolio Mgmt</a:t>
            </a:r>
          </a:p>
        </p:txBody>
      </p:sp>
      <p:sp>
        <p:nvSpPr>
          <p:cNvPr id="25" name="Rounded Rectangle 24">
            <a:extLst>
              <a:ext uri="{FF2B5EF4-FFF2-40B4-BE49-F238E27FC236}">
                <a16:creationId xmlns:a16="http://schemas.microsoft.com/office/drawing/2014/main" id="{B5CF3F01-5368-0B2A-7E97-68B845093954}"/>
              </a:ext>
            </a:extLst>
          </p:cNvPr>
          <p:cNvSpPr/>
          <p:nvPr/>
        </p:nvSpPr>
        <p:spPr>
          <a:xfrm>
            <a:off x="11264769" y="2994148"/>
            <a:ext cx="779963" cy="281042"/>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p>
            <a:pPr defTabSz="456629">
              <a:defRPr/>
            </a:pPr>
            <a:r>
              <a:rPr lang="en-IT" sz="700" b="1" dirty="0">
                <a:solidFill>
                  <a:schemeClr val="bg1"/>
                </a:solidFill>
                <a:latin typeface="Century Gothic" panose="020F0302020204030204"/>
              </a:rPr>
              <a:t>Clean Core with App Engine</a:t>
            </a:r>
          </a:p>
        </p:txBody>
      </p:sp>
      <p:sp>
        <p:nvSpPr>
          <p:cNvPr id="27" name="TextBox 26">
            <a:extLst>
              <a:ext uri="{FF2B5EF4-FFF2-40B4-BE49-F238E27FC236}">
                <a16:creationId xmlns:a16="http://schemas.microsoft.com/office/drawing/2014/main" id="{E517498C-6E3A-82F5-BB87-5CD4CFE913F5}"/>
              </a:ext>
            </a:extLst>
          </p:cNvPr>
          <p:cNvSpPr txBox="1"/>
          <p:nvPr/>
        </p:nvSpPr>
        <p:spPr>
          <a:xfrm>
            <a:off x="11264769" y="325059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ERP Customization mining</a:t>
            </a:r>
          </a:p>
        </p:txBody>
      </p:sp>
      <p:sp>
        <p:nvSpPr>
          <p:cNvPr id="28" name="TextBox 27">
            <a:extLst>
              <a:ext uri="{FF2B5EF4-FFF2-40B4-BE49-F238E27FC236}">
                <a16:creationId xmlns:a16="http://schemas.microsoft.com/office/drawing/2014/main" id="{6DC7D584-8F0C-8988-3737-E05CBF42FF37}"/>
              </a:ext>
            </a:extLst>
          </p:cNvPr>
          <p:cNvSpPr txBox="1"/>
          <p:nvPr/>
        </p:nvSpPr>
        <p:spPr>
          <a:xfrm>
            <a:off x="5727496" y="156073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Application Rationalization</a:t>
            </a:r>
          </a:p>
        </p:txBody>
      </p:sp>
      <p:sp>
        <p:nvSpPr>
          <p:cNvPr id="38" name="TextBox 37">
            <a:extLst>
              <a:ext uri="{FF2B5EF4-FFF2-40B4-BE49-F238E27FC236}">
                <a16:creationId xmlns:a16="http://schemas.microsoft.com/office/drawing/2014/main" id="{ADC8F4D9-C91E-0B38-691A-1B206FF9DF18}"/>
              </a:ext>
            </a:extLst>
          </p:cNvPr>
          <p:cNvSpPr txBox="1"/>
          <p:nvPr/>
        </p:nvSpPr>
        <p:spPr>
          <a:xfrm>
            <a:off x="5727496" y="1782743"/>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Technology Portfolio Mgmt</a:t>
            </a:r>
          </a:p>
        </p:txBody>
      </p:sp>
      <p:sp>
        <p:nvSpPr>
          <p:cNvPr id="26" name="Rounded Rectangle 25">
            <a:extLst>
              <a:ext uri="{FF2B5EF4-FFF2-40B4-BE49-F238E27FC236}">
                <a16:creationId xmlns:a16="http://schemas.microsoft.com/office/drawing/2014/main" id="{6E7F2910-FDD8-D04E-7F4F-4FE4D7D5A951}"/>
              </a:ext>
            </a:extLst>
          </p:cNvPr>
          <p:cNvSpPr/>
          <p:nvPr/>
        </p:nvSpPr>
        <p:spPr>
          <a:xfrm>
            <a:off x="8541477" y="2750179"/>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Business Continuity Mgmt</a:t>
            </a:r>
          </a:p>
        </p:txBody>
      </p:sp>
      <p:cxnSp>
        <p:nvCxnSpPr>
          <p:cNvPr id="519" name="Straight Connector 518">
            <a:extLst>
              <a:ext uri="{FF2B5EF4-FFF2-40B4-BE49-F238E27FC236}">
                <a16:creationId xmlns:a16="http://schemas.microsoft.com/office/drawing/2014/main" id="{0F9C7355-5A89-010B-1E46-7963383BF23A}"/>
              </a:ext>
            </a:extLst>
          </p:cNvPr>
          <p:cNvCxnSpPr>
            <a:cxnSpLocks/>
          </p:cNvCxnSpPr>
          <p:nvPr/>
        </p:nvCxnSpPr>
        <p:spPr>
          <a:xfrm>
            <a:off x="370995" y="804272"/>
            <a:ext cx="11804925" cy="0"/>
          </a:xfrm>
          <a:prstGeom prst="line">
            <a:avLst/>
          </a:prstGeom>
          <a:ln w="9525">
            <a:solidFill>
              <a:srgbClr val="8AADFD">
                <a:alpha val="59988"/>
              </a:srgbClr>
            </a:solidFill>
            <a:prstDash val="sysDot"/>
          </a:ln>
        </p:spPr>
        <p:style>
          <a:lnRef idx="1">
            <a:schemeClr val="accent1"/>
          </a:lnRef>
          <a:fillRef idx="0">
            <a:schemeClr val="accent1"/>
          </a:fillRef>
          <a:effectRef idx="0">
            <a:schemeClr val="accent1"/>
          </a:effectRef>
          <a:fontRef idx="minor">
            <a:schemeClr val="tx1"/>
          </a:fontRef>
        </p:style>
      </p:cxnSp>
      <p:sp>
        <p:nvSpPr>
          <p:cNvPr id="520" name="TextBox 519">
            <a:extLst>
              <a:ext uri="{FF2B5EF4-FFF2-40B4-BE49-F238E27FC236}">
                <a16:creationId xmlns:a16="http://schemas.microsoft.com/office/drawing/2014/main" id="{69A50579-2C05-6F40-52CA-B38330715552}"/>
              </a:ext>
            </a:extLst>
          </p:cNvPr>
          <p:cNvSpPr txBox="1"/>
          <p:nvPr/>
        </p:nvSpPr>
        <p:spPr>
          <a:xfrm>
            <a:off x="405082" y="391336"/>
            <a:ext cx="1183565" cy="444084"/>
          </a:xfrm>
          <a:prstGeom prst="rect">
            <a:avLst/>
          </a:prstGeom>
          <a:noFill/>
        </p:spPr>
        <p:txBody>
          <a:bodyPr wrap="square" rtlCol="0" anchor="ctr">
            <a:noAutofit/>
          </a:bodyPr>
          <a:lstStyle/>
          <a:p>
            <a:pPr defTabSz="456903">
              <a:spcBef>
                <a:spcPts val="300"/>
              </a:spcBef>
              <a:defRPr/>
            </a:pPr>
            <a:r>
              <a:rPr lang="en-US" sz="1050" b="1" dirty="0">
                <a:solidFill>
                  <a:srgbClr val="86EE79"/>
                </a:solidFill>
                <a:latin typeface="Century Gothic" panose="020F0302020204030204"/>
              </a:rPr>
              <a:t>Engagement</a:t>
            </a:r>
          </a:p>
        </p:txBody>
      </p:sp>
      <p:sp>
        <p:nvSpPr>
          <p:cNvPr id="552" name="Rounded Rectangle 551">
            <a:extLst>
              <a:ext uri="{FF2B5EF4-FFF2-40B4-BE49-F238E27FC236}">
                <a16:creationId xmlns:a16="http://schemas.microsoft.com/office/drawing/2014/main" id="{E9EEEFED-4565-240B-D36B-9BD280B3B5AA}"/>
              </a:ext>
            </a:extLst>
          </p:cNvPr>
          <p:cNvSpPr/>
          <p:nvPr/>
        </p:nvSpPr>
        <p:spPr>
          <a:xfrm>
            <a:off x="773062" y="536250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Service Catalog</a:t>
            </a:r>
          </a:p>
        </p:txBody>
      </p:sp>
      <p:sp>
        <p:nvSpPr>
          <p:cNvPr id="558" name="Rounded Rectangle 557">
            <a:extLst>
              <a:ext uri="{FF2B5EF4-FFF2-40B4-BE49-F238E27FC236}">
                <a16:creationId xmlns:a16="http://schemas.microsoft.com/office/drawing/2014/main" id="{5F345EB9-7F70-AF51-8556-1A95CC2F8792}"/>
              </a:ext>
            </a:extLst>
          </p:cNvPr>
          <p:cNvSpPr/>
          <p:nvPr/>
        </p:nvSpPr>
        <p:spPr>
          <a:xfrm>
            <a:off x="773062" y="554012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Knowledge Mgmt</a:t>
            </a:r>
          </a:p>
        </p:txBody>
      </p:sp>
      <p:sp>
        <p:nvSpPr>
          <p:cNvPr id="559" name="Rounded Rectangle 558">
            <a:extLst>
              <a:ext uri="{FF2B5EF4-FFF2-40B4-BE49-F238E27FC236}">
                <a16:creationId xmlns:a16="http://schemas.microsoft.com/office/drawing/2014/main" id="{03210345-1C83-16C0-7844-7429A8EE8552}"/>
              </a:ext>
            </a:extLst>
          </p:cNvPr>
          <p:cNvSpPr/>
          <p:nvPr/>
        </p:nvSpPr>
        <p:spPr>
          <a:xfrm>
            <a:off x="773062" y="571773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Service Level Mgmt</a:t>
            </a:r>
          </a:p>
        </p:txBody>
      </p:sp>
      <p:sp>
        <p:nvSpPr>
          <p:cNvPr id="560" name="Rounded Rectangle 559">
            <a:extLst>
              <a:ext uri="{FF2B5EF4-FFF2-40B4-BE49-F238E27FC236}">
                <a16:creationId xmlns:a16="http://schemas.microsoft.com/office/drawing/2014/main" id="{DD9EFB60-F36B-E95C-EF27-1332970DC0A2}"/>
              </a:ext>
            </a:extLst>
          </p:cNvPr>
          <p:cNvSpPr/>
          <p:nvPr/>
        </p:nvSpPr>
        <p:spPr>
          <a:xfrm>
            <a:off x="773062" y="589535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CMDB / CSDM</a:t>
            </a:r>
          </a:p>
        </p:txBody>
      </p:sp>
      <p:sp>
        <p:nvSpPr>
          <p:cNvPr id="561" name="Rounded Rectangle 560">
            <a:extLst>
              <a:ext uri="{FF2B5EF4-FFF2-40B4-BE49-F238E27FC236}">
                <a16:creationId xmlns:a16="http://schemas.microsoft.com/office/drawing/2014/main" id="{21F52F8D-DF85-8E35-CBB2-C4128D9B3029}"/>
              </a:ext>
            </a:extLst>
          </p:cNvPr>
          <p:cNvSpPr/>
          <p:nvPr/>
        </p:nvSpPr>
        <p:spPr>
          <a:xfrm>
            <a:off x="773062" y="607296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Survey and Assessments</a:t>
            </a:r>
          </a:p>
        </p:txBody>
      </p:sp>
      <p:sp>
        <p:nvSpPr>
          <p:cNvPr id="562" name="Rounded Rectangle 561">
            <a:extLst>
              <a:ext uri="{FF2B5EF4-FFF2-40B4-BE49-F238E27FC236}">
                <a16:creationId xmlns:a16="http://schemas.microsoft.com/office/drawing/2014/main" id="{FF786852-7D45-4FC1-9CFE-E8361EDBF47F}"/>
              </a:ext>
            </a:extLst>
          </p:cNvPr>
          <p:cNvSpPr/>
          <p:nvPr/>
        </p:nvSpPr>
        <p:spPr>
          <a:xfrm>
            <a:off x="773062" y="6250580"/>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Reports and Dashboards</a:t>
            </a:r>
          </a:p>
        </p:txBody>
      </p:sp>
      <p:sp>
        <p:nvSpPr>
          <p:cNvPr id="563" name="Rounded Rectangle 562">
            <a:extLst>
              <a:ext uri="{FF2B5EF4-FFF2-40B4-BE49-F238E27FC236}">
                <a16:creationId xmlns:a16="http://schemas.microsoft.com/office/drawing/2014/main" id="{19FAE438-9E04-8EE7-A020-F2E5A760122B}"/>
              </a:ext>
            </a:extLst>
          </p:cNvPr>
          <p:cNvSpPr/>
          <p:nvPr/>
        </p:nvSpPr>
        <p:spPr>
          <a:xfrm>
            <a:off x="773062" y="642819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Visual Task Board</a:t>
            </a:r>
          </a:p>
        </p:txBody>
      </p:sp>
      <p:sp>
        <p:nvSpPr>
          <p:cNvPr id="588" name="Rounded Rectangle 587">
            <a:extLst>
              <a:ext uri="{FF2B5EF4-FFF2-40B4-BE49-F238E27FC236}">
                <a16:creationId xmlns:a16="http://schemas.microsoft.com/office/drawing/2014/main" id="{D98915D3-E84C-D08B-BE32-6122FF3104F4}"/>
              </a:ext>
            </a:extLst>
          </p:cNvPr>
          <p:cNvSpPr/>
          <p:nvPr/>
        </p:nvSpPr>
        <p:spPr>
          <a:xfrm>
            <a:off x="2644839" y="5362506"/>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Performance Analytics</a:t>
            </a:r>
          </a:p>
        </p:txBody>
      </p:sp>
      <p:sp>
        <p:nvSpPr>
          <p:cNvPr id="589" name="Rounded Rectangle 588">
            <a:extLst>
              <a:ext uri="{FF2B5EF4-FFF2-40B4-BE49-F238E27FC236}">
                <a16:creationId xmlns:a16="http://schemas.microsoft.com/office/drawing/2014/main" id="{9B517133-5CB7-9689-9F8D-36A05C5A313F}"/>
              </a:ext>
            </a:extLst>
          </p:cNvPr>
          <p:cNvSpPr/>
          <p:nvPr/>
        </p:nvSpPr>
        <p:spPr>
          <a:xfrm>
            <a:off x="2644839" y="5540121"/>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Natural Language Understanding</a:t>
            </a:r>
          </a:p>
        </p:txBody>
      </p:sp>
      <p:sp>
        <p:nvSpPr>
          <p:cNvPr id="590" name="Rounded Rectangle 589">
            <a:extLst>
              <a:ext uri="{FF2B5EF4-FFF2-40B4-BE49-F238E27FC236}">
                <a16:creationId xmlns:a16="http://schemas.microsoft.com/office/drawing/2014/main" id="{299ABD0F-379F-CAE8-EAFF-7344C5714647}"/>
              </a:ext>
            </a:extLst>
          </p:cNvPr>
          <p:cNvSpPr/>
          <p:nvPr/>
        </p:nvSpPr>
        <p:spPr>
          <a:xfrm>
            <a:off x="2644839" y="5717736"/>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Predictive Intelligence</a:t>
            </a:r>
          </a:p>
        </p:txBody>
      </p:sp>
      <p:sp>
        <p:nvSpPr>
          <p:cNvPr id="591" name="Rounded Rectangle 590">
            <a:extLst>
              <a:ext uri="{FF2B5EF4-FFF2-40B4-BE49-F238E27FC236}">
                <a16:creationId xmlns:a16="http://schemas.microsoft.com/office/drawing/2014/main" id="{0CFE3B56-6ADC-343C-B7EF-A2CA27E06823}"/>
              </a:ext>
            </a:extLst>
          </p:cNvPr>
          <p:cNvSpPr/>
          <p:nvPr/>
        </p:nvSpPr>
        <p:spPr>
          <a:xfrm>
            <a:off x="2644839" y="6072965"/>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Automation Discovery</a:t>
            </a:r>
          </a:p>
        </p:txBody>
      </p:sp>
      <p:sp>
        <p:nvSpPr>
          <p:cNvPr id="592" name="Rounded Rectangle 591">
            <a:extLst>
              <a:ext uri="{FF2B5EF4-FFF2-40B4-BE49-F238E27FC236}">
                <a16:creationId xmlns:a16="http://schemas.microsoft.com/office/drawing/2014/main" id="{17743627-EF72-9360-2CEB-06A8B27814D4}"/>
              </a:ext>
            </a:extLst>
          </p:cNvPr>
          <p:cNvSpPr/>
          <p:nvPr/>
        </p:nvSpPr>
        <p:spPr>
          <a:xfrm>
            <a:off x="2644839" y="6250580"/>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Process Mining</a:t>
            </a:r>
          </a:p>
        </p:txBody>
      </p:sp>
      <p:sp>
        <p:nvSpPr>
          <p:cNvPr id="593" name="Rounded Rectangle 592">
            <a:hlinkClick r:id="" action="ppaction://noaction"/>
            <a:extLst>
              <a:ext uri="{FF2B5EF4-FFF2-40B4-BE49-F238E27FC236}">
                <a16:creationId xmlns:a16="http://schemas.microsoft.com/office/drawing/2014/main" id="{4A23FA27-4CB2-78CB-ADFE-BF6CB1BF6B0E}"/>
              </a:ext>
            </a:extLst>
          </p:cNvPr>
          <p:cNvSpPr/>
          <p:nvPr/>
        </p:nvSpPr>
        <p:spPr>
          <a:xfrm>
            <a:off x="2644839" y="6428195"/>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Now Assist</a:t>
            </a:r>
          </a:p>
        </p:txBody>
      </p:sp>
      <p:sp>
        <p:nvSpPr>
          <p:cNvPr id="617" name="Rounded Rectangle 616">
            <a:extLst>
              <a:ext uri="{FF2B5EF4-FFF2-40B4-BE49-F238E27FC236}">
                <a16:creationId xmlns:a16="http://schemas.microsoft.com/office/drawing/2014/main" id="{EB82407D-0C7E-FBF7-8EF0-3913379F6DCD}"/>
              </a:ext>
            </a:extLst>
          </p:cNvPr>
          <p:cNvSpPr/>
          <p:nvPr/>
        </p:nvSpPr>
        <p:spPr>
          <a:xfrm>
            <a:off x="4571031" y="536250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Admin Center</a:t>
            </a:r>
          </a:p>
        </p:txBody>
      </p:sp>
      <p:sp>
        <p:nvSpPr>
          <p:cNvPr id="618" name="Rounded Rectangle 617">
            <a:extLst>
              <a:ext uri="{FF2B5EF4-FFF2-40B4-BE49-F238E27FC236}">
                <a16:creationId xmlns:a16="http://schemas.microsoft.com/office/drawing/2014/main" id="{BF6F2B85-3B14-EC3E-30DB-DCFCECFA8473}"/>
              </a:ext>
            </a:extLst>
          </p:cNvPr>
          <p:cNvSpPr/>
          <p:nvPr/>
        </p:nvSpPr>
        <p:spPr>
          <a:xfrm>
            <a:off x="4571031" y="554012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Web UI &amp; Mobile Builder</a:t>
            </a:r>
          </a:p>
        </p:txBody>
      </p:sp>
      <p:sp>
        <p:nvSpPr>
          <p:cNvPr id="619" name="Rounded Rectangle 618">
            <a:extLst>
              <a:ext uri="{FF2B5EF4-FFF2-40B4-BE49-F238E27FC236}">
                <a16:creationId xmlns:a16="http://schemas.microsoft.com/office/drawing/2014/main" id="{5D03EB5B-3D5D-1A4C-C9EB-3D71F5611BCD}"/>
              </a:ext>
            </a:extLst>
          </p:cNvPr>
          <p:cNvSpPr/>
          <p:nvPr/>
        </p:nvSpPr>
        <p:spPr>
          <a:xfrm>
            <a:off x="4571031" y="571773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Process Automation Designer</a:t>
            </a:r>
          </a:p>
        </p:txBody>
      </p:sp>
      <p:sp>
        <p:nvSpPr>
          <p:cNvPr id="620" name="Rounded Rectangle 619">
            <a:extLst>
              <a:ext uri="{FF2B5EF4-FFF2-40B4-BE49-F238E27FC236}">
                <a16:creationId xmlns:a16="http://schemas.microsoft.com/office/drawing/2014/main" id="{7C311FCA-1932-47F1-9236-FA63946E6FB9}"/>
              </a:ext>
            </a:extLst>
          </p:cNvPr>
          <p:cNvSpPr/>
          <p:nvPr/>
        </p:nvSpPr>
        <p:spPr>
          <a:xfrm>
            <a:off x="4571031" y="589535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Flow Designer</a:t>
            </a:r>
          </a:p>
        </p:txBody>
      </p:sp>
      <p:sp>
        <p:nvSpPr>
          <p:cNvPr id="622" name="Rounded Rectangle 621">
            <a:extLst>
              <a:ext uri="{FF2B5EF4-FFF2-40B4-BE49-F238E27FC236}">
                <a16:creationId xmlns:a16="http://schemas.microsoft.com/office/drawing/2014/main" id="{B96E7EE5-8413-F52C-3D05-4E63FDB6F21E}"/>
              </a:ext>
            </a:extLst>
          </p:cNvPr>
          <p:cNvSpPr/>
          <p:nvPr/>
        </p:nvSpPr>
        <p:spPr>
          <a:xfrm>
            <a:off x="4571031" y="607296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Advanced Work Assignment</a:t>
            </a:r>
          </a:p>
        </p:txBody>
      </p:sp>
      <p:sp>
        <p:nvSpPr>
          <p:cNvPr id="623" name="Rounded Rectangle 622">
            <a:extLst>
              <a:ext uri="{FF2B5EF4-FFF2-40B4-BE49-F238E27FC236}">
                <a16:creationId xmlns:a16="http://schemas.microsoft.com/office/drawing/2014/main" id="{8CB506D3-FC3F-0142-6ACA-FDECE80DB5DB}"/>
              </a:ext>
            </a:extLst>
          </p:cNvPr>
          <p:cNvSpPr/>
          <p:nvPr/>
        </p:nvSpPr>
        <p:spPr>
          <a:xfrm>
            <a:off x="4571031" y="6250580"/>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Automated Test Framework</a:t>
            </a:r>
          </a:p>
        </p:txBody>
      </p:sp>
      <p:sp>
        <p:nvSpPr>
          <p:cNvPr id="624" name="Rounded Rectangle 623">
            <a:extLst>
              <a:ext uri="{FF2B5EF4-FFF2-40B4-BE49-F238E27FC236}">
                <a16:creationId xmlns:a16="http://schemas.microsoft.com/office/drawing/2014/main" id="{F8C73CEB-B3C3-6C28-8F5A-6EEDFE923D81}"/>
              </a:ext>
            </a:extLst>
          </p:cNvPr>
          <p:cNvSpPr/>
          <p:nvPr/>
        </p:nvSpPr>
        <p:spPr>
          <a:xfrm>
            <a:off x="4571031" y="642819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Seamless upgrades</a:t>
            </a:r>
          </a:p>
        </p:txBody>
      </p:sp>
      <p:sp>
        <p:nvSpPr>
          <p:cNvPr id="657" name="Rounded Rectangle 656">
            <a:extLst>
              <a:ext uri="{FF2B5EF4-FFF2-40B4-BE49-F238E27FC236}">
                <a16:creationId xmlns:a16="http://schemas.microsoft.com/office/drawing/2014/main" id="{A6C7C217-5904-9EEB-35D5-CB188F928E52}"/>
              </a:ext>
            </a:extLst>
          </p:cNvPr>
          <p:cNvSpPr/>
          <p:nvPr/>
        </p:nvSpPr>
        <p:spPr>
          <a:xfrm>
            <a:off x="6464578" y="607296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Integration Hub</a:t>
            </a:r>
          </a:p>
        </p:txBody>
      </p:sp>
      <p:sp>
        <p:nvSpPr>
          <p:cNvPr id="658" name="Rounded Rectangle 657">
            <a:extLst>
              <a:ext uri="{FF2B5EF4-FFF2-40B4-BE49-F238E27FC236}">
                <a16:creationId xmlns:a16="http://schemas.microsoft.com/office/drawing/2014/main" id="{734CD068-733F-1516-E424-0F43317246BC}"/>
              </a:ext>
            </a:extLst>
          </p:cNvPr>
          <p:cNvSpPr/>
          <p:nvPr/>
        </p:nvSpPr>
        <p:spPr>
          <a:xfrm>
            <a:off x="6464578" y="554012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Import &amp; Export</a:t>
            </a:r>
          </a:p>
        </p:txBody>
      </p:sp>
      <p:sp>
        <p:nvSpPr>
          <p:cNvPr id="661" name="Rounded Rectangle 660">
            <a:extLst>
              <a:ext uri="{FF2B5EF4-FFF2-40B4-BE49-F238E27FC236}">
                <a16:creationId xmlns:a16="http://schemas.microsoft.com/office/drawing/2014/main" id="{98888531-C86D-0005-F30D-AECE95A1FE57}"/>
              </a:ext>
            </a:extLst>
          </p:cNvPr>
          <p:cNvSpPr/>
          <p:nvPr/>
        </p:nvSpPr>
        <p:spPr>
          <a:xfrm>
            <a:off x="6464578" y="571773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Inbound Email</a:t>
            </a:r>
          </a:p>
        </p:txBody>
      </p:sp>
      <p:sp>
        <p:nvSpPr>
          <p:cNvPr id="662" name="Rounded Rectangle 661">
            <a:extLst>
              <a:ext uri="{FF2B5EF4-FFF2-40B4-BE49-F238E27FC236}">
                <a16:creationId xmlns:a16="http://schemas.microsoft.com/office/drawing/2014/main" id="{099FAB43-02C2-9CB6-9A90-2FAF0BE47BF8}"/>
              </a:ext>
            </a:extLst>
          </p:cNvPr>
          <p:cNvSpPr/>
          <p:nvPr/>
        </p:nvSpPr>
        <p:spPr>
          <a:xfrm>
            <a:off x="6464578" y="5895351"/>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Embedded Integrations</a:t>
            </a:r>
          </a:p>
        </p:txBody>
      </p:sp>
      <p:sp>
        <p:nvSpPr>
          <p:cNvPr id="204" name="Rounded Rectangle 203">
            <a:extLst>
              <a:ext uri="{FF2B5EF4-FFF2-40B4-BE49-F238E27FC236}">
                <a16:creationId xmlns:a16="http://schemas.microsoft.com/office/drawing/2014/main" id="{F04B03A4-8D59-27A2-AC7B-8396318EFEF9}"/>
              </a:ext>
            </a:extLst>
          </p:cNvPr>
          <p:cNvSpPr/>
          <p:nvPr/>
        </p:nvSpPr>
        <p:spPr>
          <a:xfrm>
            <a:off x="8363820" y="5362506"/>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ACL &amp; Roles</a:t>
            </a:r>
          </a:p>
        </p:txBody>
      </p:sp>
      <p:sp>
        <p:nvSpPr>
          <p:cNvPr id="205" name="Rounded Rectangle 204">
            <a:extLst>
              <a:ext uri="{FF2B5EF4-FFF2-40B4-BE49-F238E27FC236}">
                <a16:creationId xmlns:a16="http://schemas.microsoft.com/office/drawing/2014/main" id="{518F0E87-2AD0-304D-1163-5C38E0004A75}"/>
              </a:ext>
            </a:extLst>
          </p:cNvPr>
          <p:cNvSpPr/>
          <p:nvPr/>
        </p:nvSpPr>
        <p:spPr>
          <a:xfrm>
            <a:off x="8363820" y="5540121"/>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LDAP Integration</a:t>
            </a:r>
          </a:p>
        </p:txBody>
      </p:sp>
      <p:sp>
        <p:nvSpPr>
          <p:cNvPr id="206" name="Rounded Rectangle 205">
            <a:extLst>
              <a:ext uri="{FF2B5EF4-FFF2-40B4-BE49-F238E27FC236}">
                <a16:creationId xmlns:a16="http://schemas.microsoft.com/office/drawing/2014/main" id="{9DBC4D34-1C43-EA25-1D37-0F37242C91A9}"/>
              </a:ext>
            </a:extLst>
          </p:cNvPr>
          <p:cNvSpPr/>
          <p:nvPr/>
        </p:nvSpPr>
        <p:spPr>
          <a:xfrm>
            <a:off x="8363820" y="5717736"/>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Instance Security Center</a:t>
            </a:r>
          </a:p>
        </p:txBody>
      </p:sp>
      <p:sp>
        <p:nvSpPr>
          <p:cNvPr id="207" name="Rounded Rectangle 206">
            <a:extLst>
              <a:ext uri="{FF2B5EF4-FFF2-40B4-BE49-F238E27FC236}">
                <a16:creationId xmlns:a16="http://schemas.microsoft.com/office/drawing/2014/main" id="{2678B753-7BAA-0E58-8C70-9300A8D390E4}"/>
              </a:ext>
            </a:extLst>
          </p:cNvPr>
          <p:cNvSpPr/>
          <p:nvPr/>
        </p:nvSpPr>
        <p:spPr>
          <a:xfrm>
            <a:off x="8363820" y="5895351"/>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700" dirty="0">
                <a:solidFill>
                  <a:schemeClr val="bg1"/>
                </a:solidFill>
              </a:rPr>
              <a:t>Multi-factor authentication</a:t>
            </a:r>
          </a:p>
        </p:txBody>
      </p:sp>
      <p:sp>
        <p:nvSpPr>
          <p:cNvPr id="208" name="Rounded Rectangle 207">
            <a:extLst>
              <a:ext uri="{FF2B5EF4-FFF2-40B4-BE49-F238E27FC236}">
                <a16:creationId xmlns:a16="http://schemas.microsoft.com/office/drawing/2014/main" id="{2668F8BD-9EA2-EE31-BDFB-F44E0F0FA34E}"/>
              </a:ext>
            </a:extLst>
          </p:cNvPr>
          <p:cNvSpPr/>
          <p:nvPr/>
        </p:nvSpPr>
        <p:spPr>
          <a:xfrm>
            <a:off x="8363820" y="6072965"/>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Antivirus Scanning</a:t>
            </a:r>
          </a:p>
        </p:txBody>
      </p:sp>
      <p:sp>
        <p:nvSpPr>
          <p:cNvPr id="209" name="Rounded Rectangle 208">
            <a:extLst>
              <a:ext uri="{FF2B5EF4-FFF2-40B4-BE49-F238E27FC236}">
                <a16:creationId xmlns:a16="http://schemas.microsoft.com/office/drawing/2014/main" id="{B43F5ADF-2634-C125-412B-48C83B8DB315}"/>
              </a:ext>
            </a:extLst>
          </p:cNvPr>
          <p:cNvSpPr/>
          <p:nvPr/>
        </p:nvSpPr>
        <p:spPr>
          <a:xfrm>
            <a:off x="8363820" y="6250580"/>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Data Certification</a:t>
            </a:r>
          </a:p>
        </p:txBody>
      </p:sp>
      <p:cxnSp>
        <p:nvCxnSpPr>
          <p:cNvPr id="239" name="Straight Connector 238">
            <a:extLst>
              <a:ext uri="{FF2B5EF4-FFF2-40B4-BE49-F238E27FC236}">
                <a16:creationId xmlns:a16="http://schemas.microsoft.com/office/drawing/2014/main" id="{9AA9FE3E-C06F-E990-378B-28108F21D682}"/>
              </a:ext>
            </a:extLst>
          </p:cNvPr>
          <p:cNvCxnSpPr>
            <a:cxnSpLocks/>
          </p:cNvCxnSpPr>
          <p:nvPr/>
        </p:nvCxnSpPr>
        <p:spPr>
          <a:xfrm>
            <a:off x="373187" y="4814753"/>
            <a:ext cx="11804925" cy="0"/>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sp>
        <p:nvSpPr>
          <p:cNvPr id="240" name="Rounded Rectangle 239">
            <a:extLst>
              <a:ext uri="{FF2B5EF4-FFF2-40B4-BE49-F238E27FC236}">
                <a16:creationId xmlns:a16="http://schemas.microsoft.com/office/drawing/2014/main" id="{356C8179-BC49-E11B-FBDC-18A1D322E1ED}"/>
              </a:ext>
            </a:extLst>
          </p:cNvPr>
          <p:cNvSpPr/>
          <p:nvPr/>
        </p:nvSpPr>
        <p:spPr>
          <a:xfrm>
            <a:off x="8363820" y="6428195"/>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Subscription Mgmt</a:t>
            </a:r>
          </a:p>
        </p:txBody>
      </p:sp>
      <p:sp>
        <p:nvSpPr>
          <p:cNvPr id="244" name="Rounded Rectangle 243">
            <a:extLst>
              <a:ext uri="{FF2B5EF4-FFF2-40B4-BE49-F238E27FC236}">
                <a16:creationId xmlns:a16="http://schemas.microsoft.com/office/drawing/2014/main" id="{39AEB366-1D51-A035-1783-B1882E309EA5}"/>
              </a:ext>
            </a:extLst>
          </p:cNvPr>
          <p:cNvSpPr/>
          <p:nvPr/>
        </p:nvSpPr>
        <p:spPr>
          <a:xfrm>
            <a:off x="2644839" y="5895351"/>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User Experience Analytics</a:t>
            </a:r>
          </a:p>
        </p:txBody>
      </p:sp>
      <p:sp>
        <p:nvSpPr>
          <p:cNvPr id="247" name="TextBox 246">
            <a:extLst>
              <a:ext uri="{FF2B5EF4-FFF2-40B4-BE49-F238E27FC236}">
                <a16:creationId xmlns:a16="http://schemas.microsoft.com/office/drawing/2014/main" id="{5DFACA00-D218-946B-C15E-7B5BCD891AB4}"/>
              </a:ext>
            </a:extLst>
          </p:cNvPr>
          <p:cNvSpPr txBox="1"/>
          <p:nvPr/>
        </p:nvSpPr>
        <p:spPr>
          <a:xfrm>
            <a:off x="4572483" y="5153312"/>
            <a:ext cx="1619578" cy="215944"/>
          </a:xfrm>
          <a:prstGeom prst="rect">
            <a:avLst/>
          </a:prstGeom>
          <a:noFill/>
        </p:spPr>
        <p:txBody>
          <a:bodyPr wrap="square" lIns="73133" rtlCol="0">
            <a:noAutofit/>
          </a:bodyPr>
          <a:lstStyle/>
          <a:p>
            <a:pPr algn="ctr" defTabSz="456903">
              <a:lnSpc>
                <a:spcPct val="90000"/>
              </a:lnSpc>
              <a:spcBef>
                <a:spcPts val="400"/>
              </a:spcBef>
              <a:defRPr/>
            </a:pPr>
            <a:r>
              <a:rPr lang="en-US" sz="1000" b="1" dirty="0">
                <a:solidFill>
                  <a:schemeClr val="accent1"/>
                </a:solidFill>
                <a:latin typeface="Century Gothic" panose="020F0302020204030204"/>
              </a:rPr>
              <a:t>Admin &amp; Configuration</a:t>
            </a:r>
          </a:p>
        </p:txBody>
      </p:sp>
      <p:sp>
        <p:nvSpPr>
          <p:cNvPr id="248" name="TextBox 247">
            <a:extLst>
              <a:ext uri="{FF2B5EF4-FFF2-40B4-BE49-F238E27FC236}">
                <a16:creationId xmlns:a16="http://schemas.microsoft.com/office/drawing/2014/main" id="{47FAB595-F6EF-EAC1-EDDB-1D54291DA5A8}"/>
              </a:ext>
            </a:extLst>
          </p:cNvPr>
          <p:cNvSpPr txBox="1"/>
          <p:nvPr/>
        </p:nvSpPr>
        <p:spPr>
          <a:xfrm>
            <a:off x="2543713" y="5153312"/>
            <a:ext cx="1943494" cy="215944"/>
          </a:xfrm>
          <a:prstGeom prst="rect">
            <a:avLst/>
          </a:prstGeom>
          <a:noFill/>
        </p:spPr>
        <p:txBody>
          <a:bodyPr wrap="square" lIns="73133" rtlCol="0">
            <a:noAutofit/>
          </a:bodyPr>
          <a:lstStyle/>
          <a:p>
            <a:pPr defTabSz="456903">
              <a:lnSpc>
                <a:spcPct val="90000"/>
              </a:lnSpc>
              <a:spcBef>
                <a:spcPts val="400"/>
              </a:spcBef>
              <a:defRPr/>
            </a:pPr>
            <a:r>
              <a:rPr lang="en-US" sz="1000" b="1" dirty="0">
                <a:solidFill>
                  <a:schemeClr val="accent1"/>
                </a:solidFill>
                <a:latin typeface="Century Gothic" panose="020F0302020204030204"/>
              </a:rPr>
              <a:t>Intelligence &amp; Generative AI</a:t>
            </a:r>
          </a:p>
        </p:txBody>
      </p:sp>
      <p:sp>
        <p:nvSpPr>
          <p:cNvPr id="249" name="TextBox 248">
            <a:extLst>
              <a:ext uri="{FF2B5EF4-FFF2-40B4-BE49-F238E27FC236}">
                <a16:creationId xmlns:a16="http://schemas.microsoft.com/office/drawing/2014/main" id="{A6B8172B-E56C-2AF1-6F84-A97BF0DDA461}"/>
              </a:ext>
            </a:extLst>
          </p:cNvPr>
          <p:cNvSpPr txBox="1"/>
          <p:nvPr/>
        </p:nvSpPr>
        <p:spPr>
          <a:xfrm>
            <a:off x="6468966" y="5155241"/>
            <a:ext cx="1619578" cy="215944"/>
          </a:xfrm>
          <a:prstGeom prst="rect">
            <a:avLst/>
          </a:prstGeom>
          <a:noFill/>
        </p:spPr>
        <p:txBody>
          <a:bodyPr wrap="square" lIns="73133" rtlCol="0">
            <a:noAutofit/>
          </a:bodyPr>
          <a:lstStyle/>
          <a:p>
            <a:pPr algn="ctr" defTabSz="456903">
              <a:lnSpc>
                <a:spcPct val="90000"/>
              </a:lnSpc>
              <a:spcBef>
                <a:spcPts val="400"/>
              </a:spcBef>
              <a:defRPr/>
            </a:pPr>
            <a:r>
              <a:rPr lang="en-US" sz="1000" b="1" dirty="0">
                <a:solidFill>
                  <a:schemeClr val="accent1"/>
                </a:solidFill>
                <a:latin typeface="Century Gothic" panose="020F0302020204030204"/>
              </a:rPr>
              <a:t>Integration Services</a:t>
            </a:r>
          </a:p>
        </p:txBody>
      </p:sp>
      <p:sp>
        <p:nvSpPr>
          <p:cNvPr id="250" name="TextBox 249">
            <a:extLst>
              <a:ext uri="{FF2B5EF4-FFF2-40B4-BE49-F238E27FC236}">
                <a16:creationId xmlns:a16="http://schemas.microsoft.com/office/drawing/2014/main" id="{1031B5F9-7C9B-A8F0-3376-70DE32731A9D}"/>
              </a:ext>
            </a:extLst>
          </p:cNvPr>
          <p:cNvSpPr txBox="1"/>
          <p:nvPr/>
        </p:nvSpPr>
        <p:spPr>
          <a:xfrm>
            <a:off x="8397493" y="5157169"/>
            <a:ext cx="3311138" cy="215944"/>
          </a:xfrm>
          <a:prstGeom prst="rect">
            <a:avLst/>
          </a:prstGeom>
          <a:noFill/>
        </p:spPr>
        <p:txBody>
          <a:bodyPr wrap="square" lIns="73133" rtlCol="0">
            <a:noAutofit/>
          </a:bodyPr>
          <a:lstStyle/>
          <a:p>
            <a:pPr algn="ctr" defTabSz="456903">
              <a:lnSpc>
                <a:spcPct val="90000"/>
              </a:lnSpc>
              <a:spcBef>
                <a:spcPts val="400"/>
              </a:spcBef>
              <a:defRPr/>
            </a:pPr>
            <a:r>
              <a:rPr lang="en-US" sz="1000" b="1" dirty="0">
                <a:solidFill>
                  <a:schemeClr val="accent1"/>
                </a:solidFill>
                <a:latin typeface="Century Gothic" panose="020F0302020204030204"/>
              </a:rPr>
              <a:t>Security and Compliance</a:t>
            </a:r>
          </a:p>
        </p:txBody>
      </p:sp>
      <p:sp>
        <p:nvSpPr>
          <p:cNvPr id="251" name="TextBox 250">
            <a:extLst>
              <a:ext uri="{FF2B5EF4-FFF2-40B4-BE49-F238E27FC236}">
                <a16:creationId xmlns:a16="http://schemas.microsoft.com/office/drawing/2014/main" id="{4868436D-0160-C4CC-E20A-AD1AABA01C1E}"/>
              </a:ext>
            </a:extLst>
          </p:cNvPr>
          <p:cNvSpPr txBox="1"/>
          <p:nvPr/>
        </p:nvSpPr>
        <p:spPr>
          <a:xfrm>
            <a:off x="787242" y="5153312"/>
            <a:ext cx="1655569" cy="215944"/>
          </a:xfrm>
          <a:prstGeom prst="rect">
            <a:avLst/>
          </a:prstGeom>
          <a:noFill/>
        </p:spPr>
        <p:txBody>
          <a:bodyPr wrap="square" lIns="0" rIns="0" rtlCol="0">
            <a:noAutofit/>
          </a:bodyPr>
          <a:lstStyle/>
          <a:p>
            <a:pPr algn="ctr" defTabSz="456903">
              <a:lnSpc>
                <a:spcPct val="90000"/>
              </a:lnSpc>
              <a:spcBef>
                <a:spcPts val="400"/>
              </a:spcBef>
              <a:defRPr/>
            </a:pPr>
            <a:r>
              <a:rPr lang="en-US" sz="1000" b="1" dirty="0">
                <a:solidFill>
                  <a:schemeClr val="accent1"/>
                </a:solidFill>
                <a:latin typeface="Century Gothic" panose="020F0302020204030204"/>
              </a:rPr>
              <a:t>Core Services</a:t>
            </a:r>
          </a:p>
        </p:txBody>
      </p:sp>
      <p:sp>
        <p:nvSpPr>
          <p:cNvPr id="9" name="TextBox 8">
            <a:extLst>
              <a:ext uri="{FF2B5EF4-FFF2-40B4-BE49-F238E27FC236}">
                <a16:creationId xmlns:a16="http://schemas.microsoft.com/office/drawing/2014/main" id="{D9101E66-A74E-BE15-0623-34FC764F3131}"/>
              </a:ext>
            </a:extLst>
          </p:cNvPr>
          <p:cNvSpPr txBox="1"/>
          <p:nvPr/>
        </p:nvSpPr>
        <p:spPr>
          <a:xfrm>
            <a:off x="5731419" y="3911880"/>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Scaled Agile Framework</a:t>
            </a:r>
          </a:p>
        </p:txBody>
      </p:sp>
      <p:sp>
        <p:nvSpPr>
          <p:cNvPr id="23" name="TextBox 22">
            <a:extLst>
              <a:ext uri="{FF2B5EF4-FFF2-40B4-BE49-F238E27FC236}">
                <a16:creationId xmlns:a16="http://schemas.microsoft.com/office/drawing/2014/main" id="{01584A19-8F08-8CB0-F5E3-A7531679C857}"/>
              </a:ext>
            </a:extLst>
          </p:cNvPr>
          <p:cNvSpPr txBox="1"/>
          <p:nvPr/>
        </p:nvSpPr>
        <p:spPr>
          <a:xfrm>
            <a:off x="3168734" y="3893248"/>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OT Visibility</a:t>
            </a:r>
          </a:p>
        </p:txBody>
      </p:sp>
      <p:sp>
        <p:nvSpPr>
          <p:cNvPr id="24" name="TextBox 23">
            <a:extLst>
              <a:ext uri="{FF2B5EF4-FFF2-40B4-BE49-F238E27FC236}">
                <a16:creationId xmlns:a16="http://schemas.microsoft.com/office/drawing/2014/main" id="{084FCFE5-B773-6D38-DEC9-AC7072990F85}"/>
              </a:ext>
            </a:extLst>
          </p:cNvPr>
          <p:cNvSpPr txBox="1"/>
          <p:nvPr/>
        </p:nvSpPr>
        <p:spPr>
          <a:xfrm>
            <a:off x="3168734" y="4093804"/>
            <a:ext cx="795993"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OT Vulnerability Response</a:t>
            </a:r>
          </a:p>
        </p:txBody>
      </p:sp>
      <p:sp>
        <p:nvSpPr>
          <p:cNvPr id="14" name="TextBox 13">
            <a:extLst>
              <a:ext uri="{FF2B5EF4-FFF2-40B4-BE49-F238E27FC236}">
                <a16:creationId xmlns:a16="http://schemas.microsoft.com/office/drawing/2014/main" id="{1B211DF2-2A08-B7EA-01E8-688627DDE138}"/>
              </a:ext>
            </a:extLst>
          </p:cNvPr>
          <p:cNvSpPr txBox="1"/>
          <p:nvPr/>
        </p:nvSpPr>
        <p:spPr>
          <a:xfrm>
            <a:off x="3168734" y="4315316"/>
            <a:ext cx="795993"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OT Service Mgmt</a:t>
            </a:r>
          </a:p>
        </p:txBody>
      </p:sp>
      <p:sp>
        <p:nvSpPr>
          <p:cNvPr id="615" name="Rounded Rectangle 614">
            <a:extLst>
              <a:ext uri="{FF2B5EF4-FFF2-40B4-BE49-F238E27FC236}">
                <a16:creationId xmlns:a16="http://schemas.microsoft.com/office/drawing/2014/main" id="{38F8260A-01BD-F107-9739-EFC76E8F852B}"/>
              </a:ext>
            </a:extLst>
          </p:cNvPr>
          <p:cNvSpPr/>
          <p:nvPr/>
        </p:nvSpPr>
        <p:spPr>
          <a:xfrm>
            <a:off x="6464578" y="6250580"/>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Integration with Microsoft Teams</a:t>
            </a:r>
          </a:p>
        </p:txBody>
      </p:sp>
      <p:sp>
        <p:nvSpPr>
          <p:cNvPr id="7" name="Rounded Rectangle 6">
            <a:extLst>
              <a:ext uri="{FF2B5EF4-FFF2-40B4-BE49-F238E27FC236}">
                <a16:creationId xmlns:a16="http://schemas.microsoft.com/office/drawing/2014/main" id="{B34ACCF2-6EE8-C0E2-2B7C-743FEA4041C5}"/>
              </a:ext>
            </a:extLst>
          </p:cNvPr>
          <p:cNvSpPr/>
          <p:nvPr/>
        </p:nvSpPr>
        <p:spPr>
          <a:xfrm>
            <a:off x="6464578" y="5362506"/>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Web services</a:t>
            </a:r>
          </a:p>
        </p:txBody>
      </p:sp>
      <p:cxnSp>
        <p:nvCxnSpPr>
          <p:cNvPr id="40" name="Straight Connector 39">
            <a:extLst>
              <a:ext uri="{FF2B5EF4-FFF2-40B4-BE49-F238E27FC236}">
                <a16:creationId xmlns:a16="http://schemas.microsoft.com/office/drawing/2014/main" id="{D3D181FA-2876-16A7-D3AE-8F7026AB4E8A}"/>
              </a:ext>
            </a:extLst>
          </p:cNvPr>
          <p:cNvCxnSpPr>
            <a:cxnSpLocks/>
          </p:cNvCxnSpPr>
          <p:nvPr/>
        </p:nvCxnSpPr>
        <p:spPr>
          <a:xfrm>
            <a:off x="361925" y="5128266"/>
            <a:ext cx="11804925" cy="0"/>
          </a:xfrm>
          <a:prstGeom prst="line">
            <a:avLst/>
          </a:prstGeom>
          <a:ln w="9525">
            <a:solidFill>
              <a:srgbClr val="8AADFD"/>
            </a:solidFill>
            <a:prstDash val="sys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03A03F0-8243-B29A-A887-7B84066A8D17}"/>
              </a:ext>
            </a:extLst>
          </p:cNvPr>
          <p:cNvSpPr txBox="1"/>
          <p:nvPr/>
        </p:nvSpPr>
        <p:spPr>
          <a:xfrm>
            <a:off x="9406394" y="4533914"/>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Account Payable Invoice Processing</a:t>
            </a:r>
          </a:p>
        </p:txBody>
      </p:sp>
      <p:sp>
        <p:nvSpPr>
          <p:cNvPr id="41" name="Rounded Rectangle 40">
            <a:extLst>
              <a:ext uri="{FF2B5EF4-FFF2-40B4-BE49-F238E27FC236}">
                <a16:creationId xmlns:a16="http://schemas.microsoft.com/office/drawing/2014/main" id="{AF1E78DE-8391-3C5B-53C0-1B39953AC990}"/>
              </a:ext>
            </a:extLst>
          </p:cNvPr>
          <p:cNvSpPr/>
          <p:nvPr/>
        </p:nvSpPr>
        <p:spPr>
          <a:xfrm>
            <a:off x="9406394" y="4286672"/>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Account Payable Operations</a:t>
            </a:r>
          </a:p>
        </p:txBody>
      </p:sp>
      <p:sp>
        <p:nvSpPr>
          <p:cNvPr id="49" name="Rounded Rectangle 48">
            <a:extLst>
              <a:ext uri="{FF2B5EF4-FFF2-40B4-BE49-F238E27FC236}">
                <a16:creationId xmlns:a16="http://schemas.microsoft.com/office/drawing/2014/main" id="{83A18372-3C93-E978-F244-6A305C1B4F0C}"/>
              </a:ext>
            </a:extLst>
          </p:cNvPr>
          <p:cNvSpPr/>
          <p:nvPr/>
        </p:nvSpPr>
        <p:spPr>
          <a:xfrm>
            <a:off x="9406343" y="3124330"/>
            <a:ext cx="791794" cy="237476"/>
          </a:xfrm>
          <a:prstGeom prst="roundRect">
            <a:avLst>
              <a:gd name="adj" fmla="val 0"/>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ctr"/>
          <a:lstStyle/>
          <a:p>
            <a:pPr defTabSz="456629">
              <a:defRPr/>
            </a:pPr>
            <a:r>
              <a:rPr lang="en-IT" sz="700" b="1" dirty="0">
                <a:solidFill>
                  <a:schemeClr val="bg1"/>
                </a:solidFill>
                <a:latin typeface="Century Gothic" panose="020F0302020204030204"/>
              </a:rPr>
              <a:t>Supplier Lifecycle Operations</a:t>
            </a:r>
          </a:p>
        </p:txBody>
      </p:sp>
      <p:sp>
        <p:nvSpPr>
          <p:cNvPr id="52" name="TextBox 51">
            <a:extLst>
              <a:ext uri="{FF2B5EF4-FFF2-40B4-BE49-F238E27FC236}">
                <a16:creationId xmlns:a16="http://schemas.microsoft.com/office/drawing/2014/main" id="{E86A7C8D-6F97-66B3-DA97-721C4AC50AD6}"/>
              </a:ext>
            </a:extLst>
          </p:cNvPr>
          <p:cNvSpPr txBox="1"/>
          <p:nvPr/>
        </p:nvSpPr>
        <p:spPr>
          <a:xfrm>
            <a:off x="8546344" y="3886305"/>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Procurement Workspace</a:t>
            </a:r>
          </a:p>
        </p:txBody>
      </p:sp>
      <p:sp>
        <p:nvSpPr>
          <p:cNvPr id="55" name="Rounded Rectangle 54">
            <a:extLst>
              <a:ext uri="{FF2B5EF4-FFF2-40B4-BE49-F238E27FC236}">
                <a16:creationId xmlns:a16="http://schemas.microsoft.com/office/drawing/2014/main" id="{A3B26333-906C-F85D-C274-451B09A5C871}"/>
              </a:ext>
            </a:extLst>
          </p:cNvPr>
          <p:cNvSpPr/>
          <p:nvPr/>
        </p:nvSpPr>
        <p:spPr>
          <a:xfrm>
            <a:off x="1492576"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Customer Portal</a:t>
            </a:r>
            <a:endParaRPr lang="en-US" sz="600" dirty="0">
              <a:solidFill>
                <a:schemeClr val="bg1"/>
              </a:solidFill>
            </a:endParaRPr>
          </a:p>
        </p:txBody>
      </p:sp>
      <p:sp>
        <p:nvSpPr>
          <p:cNvPr id="56" name="Rounded Rectangle 55">
            <a:extLst>
              <a:ext uri="{FF2B5EF4-FFF2-40B4-BE49-F238E27FC236}">
                <a16:creationId xmlns:a16="http://schemas.microsoft.com/office/drawing/2014/main" id="{896E81DB-6F69-9641-89E6-CA7F8B53C6C2}"/>
              </a:ext>
            </a:extLst>
          </p:cNvPr>
          <p:cNvSpPr/>
          <p:nvPr/>
        </p:nvSpPr>
        <p:spPr>
          <a:xfrm>
            <a:off x="2455222"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Email</a:t>
            </a:r>
            <a:endParaRPr lang="en-US" sz="600" dirty="0">
              <a:solidFill>
                <a:schemeClr val="bg1"/>
              </a:solidFill>
            </a:endParaRPr>
          </a:p>
        </p:txBody>
      </p:sp>
      <p:sp>
        <p:nvSpPr>
          <p:cNvPr id="57" name="Rounded Rectangle 56">
            <a:extLst>
              <a:ext uri="{FF2B5EF4-FFF2-40B4-BE49-F238E27FC236}">
                <a16:creationId xmlns:a16="http://schemas.microsoft.com/office/drawing/2014/main" id="{7774D979-34E5-F5F1-4B09-B97838CA2FB1}"/>
              </a:ext>
            </a:extLst>
          </p:cNvPr>
          <p:cNvSpPr/>
          <p:nvPr/>
        </p:nvSpPr>
        <p:spPr>
          <a:xfrm>
            <a:off x="3417868"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CTI/IVR</a:t>
            </a:r>
            <a:endParaRPr lang="en-US" sz="600" dirty="0">
              <a:solidFill>
                <a:schemeClr val="bg1"/>
              </a:solidFill>
            </a:endParaRPr>
          </a:p>
        </p:txBody>
      </p:sp>
      <p:sp>
        <p:nvSpPr>
          <p:cNvPr id="58" name="Rounded Rectangle 57">
            <a:extLst>
              <a:ext uri="{FF2B5EF4-FFF2-40B4-BE49-F238E27FC236}">
                <a16:creationId xmlns:a16="http://schemas.microsoft.com/office/drawing/2014/main" id="{4196D317-618E-8D34-321C-93A0E265AB3B}"/>
              </a:ext>
            </a:extLst>
          </p:cNvPr>
          <p:cNvSpPr/>
          <p:nvPr/>
        </p:nvSpPr>
        <p:spPr>
          <a:xfrm>
            <a:off x="4380514"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Virtual Agent</a:t>
            </a:r>
          </a:p>
        </p:txBody>
      </p:sp>
      <p:sp>
        <p:nvSpPr>
          <p:cNvPr id="59" name="Rounded Rectangle 58">
            <a:extLst>
              <a:ext uri="{FF2B5EF4-FFF2-40B4-BE49-F238E27FC236}">
                <a16:creationId xmlns:a16="http://schemas.microsoft.com/office/drawing/2014/main" id="{D1177B70-0F6C-CF6B-28B0-F1CF74727C69}"/>
              </a:ext>
            </a:extLst>
          </p:cNvPr>
          <p:cNvSpPr/>
          <p:nvPr/>
        </p:nvSpPr>
        <p:spPr>
          <a:xfrm>
            <a:off x="5343161"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Live Chat</a:t>
            </a:r>
          </a:p>
        </p:txBody>
      </p:sp>
      <p:sp>
        <p:nvSpPr>
          <p:cNvPr id="60" name="Rounded Rectangle 59">
            <a:extLst>
              <a:ext uri="{FF2B5EF4-FFF2-40B4-BE49-F238E27FC236}">
                <a16:creationId xmlns:a16="http://schemas.microsoft.com/office/drawing/2014/main" id="{97948EF6-4510-3F26-4FDB-DC6A70E80A46}"/>
              </a:ext>
            </a:extLst>
          </p:cNvPr>
          <p:cNvSpPr/>
          <p:nvPr/>
        </p:nvSpPr>
        <p:spPr>
          <a:xfrm>
            <a:off x="7268453" y="519736"/>
            <a:ext cx="939355"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bg1"/>
                </a:solidFill>
              </a:rPr>
              <a:t>Walk-up Experience</a:t>
            </a:r>
          </a:p>
        </p:txBody>
      </p:sp>
      <p:sp>
        <p:nvSpPr>
          <p:cNvPr id="61" name="Rounded Rectangle 60">
            <a:extLst>
              <a:ext uri="{FF2B5EF4-FFF2-40B4-BE49-F238E27FC236}">
                <a16:creationId xmlns:a16="http://schemas.microsoft.com/office/drawing/2014/main" id="{6EB451FD-6CA0-E261-285E-B44F0E8DB5EC}"/>
              </a:ext>
            </a:extLst>
          </p:cNvPr>
          <p:cNvSpPr/>
          <p:nvPr/>
        </p:nvSpPr>
        <p:spPr>
          <a:xfrm>
            <a:off x="8275326"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a:solidFill>
                  <a:schemeClr val="bg1"/>
                </a:solidFill>
              </a:rPr>
              <a:t>Employee Center</a:t>
            </a:r>
            <a:endParaRPr lang="en-US" sz="600" dirty="0">
              <a:solidFill>
                <a:schemeClr val="bg1"/>
              </a:solidFill>
            </a:endParaRPr>
          </a:p>
        </p:txBody>
      </p:sp>
      <p:sp>
        <p:nvSpPr>
          <p:cNvPr id="62" name="Rounded Rectangle 61">
            <a:extLst>
              <a:ext uri="{FF2B5EF4-FFF2-40B4-BE49-F238E27FC236}">
                <a16:creationId xmlns:a16="http://schemas.microsoft.com/office/drawing/2014/main" id="{535374CF-355B-842A-279F-66FF109C2ECC}"/>
              </a:ext>
            </a:extLst>
          </p:cNvPr>
          <p:cNvSpPr/>
          <p:nvPr/>
        </p:nvSpPr>
        <p:spPr>
          <a:xfrm>
            <a:off x="9249890"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bg1"/>
                </a:solidFill>
              </a:rPr>
              <a:t>Mobile App</a:t>
            </a:r>
          </a:p>
        </p:txBody>
      </p:sp>
      <p:sp>
        <p:nvSpPr>
          <p:cNvPr id="63" name="Rounded Rectangle 62">
            <a:extLst>
              <a:ext uri="{FF2B5EF4-FFF2-40B4-BE49-F238E27FC236}">
                <a16:creationId xmlns:a16="http://schemas.microsoft.com/office/drawing/2014/main" id="{4667DD2E-D2CC-C916-D60B-F02D58BB111B}"/>
              </a:ext>
            </a:extLst>
          </p:cNvPr>
          <p:cNvSpPr/>
          <p:nvPr/>
        </p:nvSpPr>
        <p:spPr>
          <a:xfrm>
            <a:off x="10212536" y="519736"/>
            <a:ext cx="863775"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bg1"/>
                </a:solidFill>
              </a:rPr>
              <a:t>Workspaces</a:t>
            </a:r>
          </a:p>
        </p:txBody>
      </p:sp>
      <p:sp>
        <p:nvSpPr>
          <p:cNvPr id="452" name="Rounded Rectangle 451">
            <a:extLst>
              <a:ext uri="{FF2B5EF4-FFF2-40B4-BE49-F238E27FC236}">
                <a16:creationId xmlns:a16="http://schemas.microsoft.com/office/drawing/2014/main" id="{2A7D87CF-1A0C-9054-6C39-A005AD3B7C51}"/>
              </a:ext>
            </a:extLst>
          </p:cNvPr>
          <p:cNvSpPr/>
          <p:nvPr/>
        </p:nvSpPr>
        <p:spPr>
          <a:xfrm>
            <a:off x="6305807"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bg1"/>
                </a:solidFill>
              </a:rPr>
              <a:t>Universal Request</a:t>
            </a:r>
          </a:p>
        </p:txBody>
      </p:sp>
      <p:sp>
        <p:nvSpPr>
          <p:cNvPr id="453" name="Rounded Rectangle 452">
            <a:extLst>
              <a:ext uri="{FF2B5EF4-FFF2-40B4-BE49-F238E27FC236}">
                <a16:creationId xmlns:a16="http://schemas.microsoft.com/office/drawing/2014/main" id="{E9DD563F-3577-2422-F186-E807ABF6D9CD}"/>
              </a:ext>
            </a:extLst>
          </p:cNvPr>
          <p:cNvSpPr/>
          <p:nvPr/>
        </p:nvSpPr>
        <p:spPr>
          <a:xfrm>
            <a:off x="11150991" y="519736"/>
            <a:ext cx="899766" cy="237538"/>
          </a:xfrm>
          <a:prstGeom prst="roundRect">
            <a:avLst>
              <a:gd name="adj" fmla="val 0"/>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bg1"/>
                </a:solidFill>
              </a:rPr>
              <a:t>Sidebar Chat</a:t>
            </a:r>
          </a:p>
        </p:txBody>
      </p:sp>
      <p:sp>
        <p:nvSpPr>
          <p:cNvPr id="39" name="TextBox 38">
            <a:extLst>
              <a:ext uri="{FF2B5EF4-FFF2-40B4-BE49-F238E27FC236}">
                <a16:creationId xmlns:a16="http://schemas.microsoft.com/office/drawing/2014/main" id="{C3281D0F-8421-3081-58BD-14591B7C35E0}"/>
              </a:ext>
            </a:extLst>
          </p:cNvPr>
          <p:cNvSpPr txBox="1"/>
          <p:nvPr/>
        </p:nvSpPr>
        <p:spPr>
          <a:xfrm>
            <a:off x="374941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Accelerators</a:t>
            </a:r>
          </a:p>
        </p:txBody>
      </p:sp>
      <p:sp>
        <p:nvSpPr>
          <p:cNvPr id="42" name="TextBox 41">
            <a:extLst>
              <a:ext uri="{FF2B5EF4-FFF2-40B4-BE49-F238E27FC236}">
                <a16:creationId xmlns:a16="http://schemas.microsoft.com/office/drawing/2014/main" id="{D1D016A1-189F-5AD7-FA33-CCF69C1691DA}"/>
              </a:ext>
            </a:extLst>
          </p:cNvPr>
          <p:cNvSpPr txBox="1"/>
          <p:nvPr/>
        </p:nvSpPr>
        <p:spPr>
          <a:xfrm>
            <a:off x="2465663" y="4922607"/>
            <a:ext cx="431888" cy="136135"/>
          </a:xfrm>
          <a:prstGeom prst="rect">
            <a:avLst/>
          </a:prstGeom>
          <a:noFill/>
          <a:ln w="6350">
            <a:noFill/>
          </a:ln>
          <a:effectLst/>
        </p:spPr>
        <p:style>
          <a:lnRef idx="0">
            <a:scrgbClr r="0" g="0" b="0"/>
          </a:lnRef>
          <a:fillRef idx="3">
            <a:scrgbClr r="0" g="0" b="0"/>
          </a:fillRef>
          <a:effectRef idx="3">
            <a:scrgbClr r="0" g="0" b="0"/>
          </a:effectRef>
          <a:fontRef idx="minor">
            <a:schemeClr val="lt1"/>
          </a:fontRef>
        </p:style>
        <p:txBody>
          <a:bodyPr lIns="0" tIns="0" rIns="0" bIns="0" anchor="t"/>
          <a:lstStyle>
            <a:defPPr>
              <a:defRPr lang="en-US"/>
            </a:defPPr>
            <a:lvl1pPr marR="0" lvl="0" indent="0" defTabSz="456766" fontAlgn="auto">
              <a:lnSpc>
                <a:spcPct val="100000"/>
              </a:lnSpc>
              <a:spcBef>
                <a:spcPts val="0"/>
              </a:spcBef>
              <a:spcAft>
                <a:spcPts val="0"/>
              </a:spcAft>
              <a:buClrTx/>
              <a:buSzTx/>
              <a:buFontTx/>
              <a:buNone/>
              <a:tabLst/>
              <a:defRPr kumimoji="0" sz="700" b="1" i="0" u="none" strike="noStrike" cap="none" spc="0" normalizeH="0" baseline="0">
                <a:ln>
                  <a:noFill/>
                </a:ln>
                <a:solidFill>
                  <a:schemeClr val="bg1"/>
                </a:solidFill>
                <a:effectLst/>
                <a:uLnTx/>
                <a:uFillTx/>
                <a:latin typeface="Century Gothic" panose="020F03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Impact</a:t>
            </a:r>
            <a:endParaRPr lang="en-IT" dirty="0"/>
          </a:p>
        </p:txBody>
      </p:sp>
      <p:sp>
        <p:nvSpPr>
          <p:cNvPr id="454" name="TextBox 453">
            <a:extLst>
              <a:ext uri="{FF2B5EF4-FFF2-40B4-BE49-F238E27FC236}">
                <a16:creationId xmlns:a16="http://schemas.microsoft.com/office/drawing/2014/main" id="{58DB470D-B1B8-DEBA-387B-A3F17EA24628}"/>
              </a:ext>
            </a:extLst>
          </p:cNvPr>
          <p:cNvSpPr txBox="1"/>
          <p:nvPr/>
        </p:nvSpPr>
        <p:spPr>
          <a:xfrm>
            <a:off x="461247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Product Adoption Roadmap</a:t>
            </a:r>
          </a:p>
        </p:txBody>
      </p:sp>
      <p:sp>
        <p:nvSpPr>
          <p:cNvPr id="455" name="TextBox 454">
            <a:extLst>
              <a:ext uri="{FF2B5EF4-FFF2-40B4-BE49-F238E27FC236}">
                <a16:creationId xmlns:a16="http://schemas.microsoft.com/office/drawing/2014/main" id="{0C91DA4B-B867-ABBE-8EC5-25D1C3F097E4}"/>
              </a:ext>
            </a:extLst>
          </p:cNvPr>
          <p:cNvSpPr txBox="1"/>
          <p:nvPr/>
        </p:nvSpPr>
        <p:spPr>
          <a:xfrm>
            <a:off x="547553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Value Reporting</a:t>
            </a:r>
          </a:p>
        </p:txBody>
      </p:sp>
      <p:sp>
        <p:nvSpPr>
          <p:cNvPr id="457" name="TextBox 456">
            <a:extLst>
              <a:ext uri="{FF2B5EF4-FFF2-40B4-BE49-F238E27FC236}">
                <a16:creationId xmlns:a16="http://schemas.microsoft.com/office/drawing/2014/main" id="{BE184F0B-14E9-B791-E064-C0F9972590D5}"/>
              </a:ext>
            </a:extLst>
          </p:cNvPr>
          <p:cNvSpPr txBox="1"/>
          <p:nvPr/>
        </p:nvSpPr>
        <p:spPr>
          <a:xfrm>
            <a:off x="633859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Value Journey</a:t>
            </a:r>
          </a:p>
        </p:txBody>
      </p:sp>
      <p:sp>
        <p:nvSpPr>
          <p:cNvPr id="458" name="TextBox 457">
            <a:extLst>
              <a:ext uri="{FF2B5EF4-FFF2-40B4-BE49-F238E27FC236}">
                <a16:creationId xmlns:a16="http://schemas.microsoft.com/office/drawing/2014/main" id="{41F270F3-A895-5490-0CCB-87A9D1020B71}"/>
              </a:ext>
            </a:extLst>
          </p:cNvPr>
          <p:cNvSpPr txBox="1"/>
          <p:nvPr/>
        </p:nvSpPr>
        <p:spPr>
          <a:xfrm>
            <a:off x="720165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Training</a:t>
            </a:r>
          </a:p>
        </p:txBody>
      </p:sp>
      <p:sp>
        <p:nvSpPr>
          <p:cNvPr id="459" name="TextBox 458">
            <a:extLst>
              <a:ext uri="{FF2B5EF4-FFF2-40B4-BE49-F238E27FC236}">
                <a16:creationId xmlns:a16="http://schemas.microsoft.com/office/drawing/2014/main" id="{CB52613E-A095-860D-040A-C1D02359C318}"/>
              </a:ext>
            </a:extLst>
          </p:cNvPr>
          <p:cNvSpPr txBox="1"/>
          <p:nvPr/>
        </p:nvSpPr>
        <p:spPr>
          <a:xfrm>
            <a:off x="8064711"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Technical Certification</a:t>
            </a:r>
          </a:p>
        </p:txBody>
      </p:sp>
      <p:sp>
        <p:nvSpPr>
          <p:cNvPr id="460" name="TextBox 459">
            <a:extLst>
              <a:ext uri="{FF2B5EF4-FFF2-40B4-BE49-F238E27FC236}">
                <a16:creationId xmlns:a16="http://schemas.microsoft.com/office/drawing/2014/main" id="{C37E6EC2-2AED-9F50-9232-9DC67129DEB3}"/>
              </a:ext>
            </a:extLst>
          </p:cNvPr>
          <p:cNvSpPr txBox="1"/>
          <p:nvPr/>
        </p:nvSpPr>
        <p:spPr>
          <a:xfrm>
            <a:off x="2886350"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Impact Digital Experience (IDE)</a:t>
            </a:r>
          </a:p>
        </p:txBody>
      </p:sp>
      <p:sp>
        <p:nvSpPr>
          <p:cNvPr id="461" name="TextBox 460">
            <a:extLst>
              <a:ext uri="{FF2B5EF4-FFF2-40B4-BE49-F238E27FC236}">
                <a16:creationId xmlns:a16="http://schemas.microsoft.com/office/drawing/2014/main" id="{774FA947-2B80-0C6F-A9ED-5CC1BE9D72F9}"/>
              </a:ext>
            </a:extLst>
          </p:cNvPr>
          <p:cNvSpPr txBox="1"/>
          <p:nvPr/>
        </p:nvSpPr>
        <p:spPr>
          <a:xfrm>
            <a:off x="8927768" y="4862602"/>
            <a:ext cx="795393" cy="219543"/>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Instance Observer</a:t>
            </a:r>
          </a:p>
        </p:txBody>
      </p:sp>
      <p:sp>
        <p:nvSpPr>
          <p:cNvPr id="465" name="Rounded Rectangle 464">
            <a:hlinkClick r:id="" action="ppaction://noaction"/>
            <a:extLst>
              <a:ext uri="{FF2B5EF4-FFF2-40B4-BE49-F238E27FC236}">
                <a16:creationId xmlns:a16="http://schemas.microsoft.com/office/drawing/2014/main" id="{7FC2559C-4964-F1FA-1F6D-888AE37CC54D}"/>
              </a:ext>
            </a:extLst>
          </p:cNvPr>
          <p:cNvSpPr/>
          <p:nvPr/>
        </p:nvSpPr>
        <p:spPr>
          <a:xfrm>
            <a:off x="2644839" y="6605812"/>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Generative AI Controller</a:t>
            </a:r>
          </a:p>
        </p:txBody>
      </p:sp>
      <p:sp>
        <p:nvSpPr>
          <p:cNvPr id="466" name="Rounded Rectangle 465">
            <a:extLst>
              <a:ext uri="{FF2B5EF4-FFF2-40B4-BE49-F238E27FC236}">
                <a16:creationId xmlns:a16="http://schemas.microsoft.com/office/drawing/2014/main" id="{2842B4A6-51B9-08FD-1A0F-540F20775A6F}"/>
              </a:ext>
            </a:extLst>
          </p:cNvPr>
          <p:cNvSpPr/>
          <p:nvPr/>
        </p:nvSpPr>
        <p:spPr>
          <a:xfrm>
            <a:off x="773062" y="6605812"/>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Document Mgmt</a:t>
            </a:r>
          </a:p>
        </p:txBody>
      </p:sp>
      <p:sp>
        <p:nvSpPr>
          <p:cNvPr id="467" name="Rounded Rectangle 466">
            <a:extLst>
              <a:ext uri="{FF2B5EF4-FFF2-40B4-BE49-F238E27FC236}">
                <a16:creationId xmlns:a16="http://schemas.microsoft.com/office/drawing/2014/main" id="{A066DBE1-C55A-62B7-2DBC-325A8B94FAF7}"/>
              </a:ext>
            </a:extLst>
          </p:cNvPr>
          <p:cNvSpPr/>
          <p:nvPr/>
        </p:nvSpPr>
        <p:spPr>
          <a:xfrm>
            <a:off x="4571031" y="6605812"/>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Domain Separation</a:t>
            </a:r>
            <a:endParaRPr lang="en-US" sz="700" dirty="0">
              <a:solidFill>
                <a:schemeClr val="bg1"/>
              </a:solidFill>
            </a:endParaRPr>
          </a:p>
        </p:txBody>
      </p:sp>
      <p:sp>
        <p:nvSpPr>
          <p:cNvPr id="470" name="Rounded Rectangle 469">
            <a:extLst>
              <a:ext uri="{FF2B5EF4-FFF2-40B4-BE49-F238E27FC236}">
                <a16:creationId xmlns:a16="http://schemas.microsoft.com/office/drawing/2014/main" id="{EDEDB3F3-108E-8136-8E73-9061FB716977}"/>
              </a:ext>
            </a:extLst>
          </p:cNvPr>
          <p:cNvSpPr/>
          <p:nvPr/>
        </p:nvSpPr>
        <p:spPr>
          <a:xfrm>
            <a:off x="6464578" y="6428195"/>
            <a:ext cx="1619578"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700" dirty="0">
                <a:solidFill>
                  <a:schemeClr val="bg1"/>
                </a:solidFill>
              </a:rPr>
              <a:t>Instance data replication</a:t>
            </a:r>
          </a:p>
        </p:txBody>
      </p:sp>
      <p:sp>
        <p:nvSpPr>
          <p:cNvPr id="4" name="TextBox 3">
            <a:extLst>
              <a:ext uri="{FF2B5EF4-FFF2-40B4-BE49-F238E27FC236}">
                <a16:creationId xmlns:a16="http://schemas.microsoft.com/office/drawing/2014/main" id="{77C9A2AD-BA45-9701-635F-ED526A37E9E9}"/>
              </a:ext>
            </a:extLst>
          </p:cNvPr>
          <p:cNvSpPr txBox="1"/>
          <p:nvPr/>
        </p:nvSpPr>
        <p:spPr>
          <a:xfrm>
            <a:off x="1347343" y="4035745"/>
            <a:ext cx="791794" cy="237538"/>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Clinical Device Mgmt</a:t>
            </a:r>
          </a:p>
        </p:txBody>
      </p:sp>
      <p:sp>
        <p:nvSpPr>
          <p:cNvPr id="5" name="TextBox 4">
            <a:extLst>
              <a:ext uri="{FF2B5EF4-FFF2-40B4-BE49-F238E27FC236}">
                <a16:creationId xmlns:a16="http://schemas.microsoft.com/office/drawing/2014/main" id="{BECE7105-E669-2ECA-D414-8841939F51D9}"/>
              </a:ext>
            </a:extLst>
          </p:cNvPr>
          <p:cNvSpPr txBox="1"/>
          <p:nvPr/>
        </p:nvSpPr>
        <p:spPr>
          <a:xfrm>
            <a:off x="8553193" y="2446565"/>
            <a:ext cx="791794" cy="215944"/>
          </a:xfrm>
          <a:prstGeom prst="rect">
            <a:avLst/>
          </a:prstGeom>
          <a:solidFill>
            <a:srgbClr val="034362"/>
          </a:solidFill>
          <a:ln w="9525">
            <a:solidFill>
              <a:schemeClr val="tx1"/>
            </a:solidFill>
          </a:ln>
          <a:effectLst/>
          <a:scene3d>
            <a:camera prst="orthographicFront"/>
            <a:lightRig rig="threePt" dir="t"/>
          </a:scene3d>
          <a:sp3d extrusionH="76200" prstMaterial="matte">
            <a:extrusionClr>
              <a:schemeClr val="tx1"/>
            </a:extrusionClr>
            <a:contourClr>
              <a:schemeClr val="bg1">
                <a:lumMod val="50000"/>
              </a:schemeClr>
            </a:contourClr>
          </a:sp3d>
        </p:spPr>
        <p:txBody>
          <a:bodyPr wrap="square" lIns="35991" tIns="0" rIns="0" bIns="0" rtlCol="0" anchor="ctr" anchorCtr="0">
            <a:noAutofit/>
          </a:bodyPr>
          <a:lstStyle>
            <a:defPPr>
              <a:defRPr kern="0"/>
            </a:defPPr>
            <a:lvl1pPr marL="0" marR="0" lvl="0" indent="0" algn="l" defTabSz="456903" rtl="0" eaLnBrk="1" fontAlgn="auto" latinLnBrk="0" hangingPunct="1">
              <a:lnSpc>
                <a:spcPct val="90000"/>
              </a:lnSpc>
              <a:spcBef>
                <a:spcPts val="400"/>
              </a:spcBef>
              <a:spcAft>
                <a:spcPts val="0"/>
              </a:spcAft>
              <a:buClrTx/>
              <a:buSzTx/>
              <a:buFontTx/>
              <a:buNone/>
              <a:tabLst/>
              <a:defRPr kumimoji="0" sz="600" b="1" i="0" u="none" strike="noStrike" kern="1200" cap="none" spc="0" normalizeH="0" baseline="0">
                <a:ln>
                  <a:noFill/>
                </a:ln>
                <a:solidFill>
                  <a:srgbClr val="036092"/>
                </a:solidFill>
                <a:effectLst/>
                <a:uLnTx/>
                <a:uFillTx/>
                <a:latin typeface="Century Gothic" panose="020F0302020204030204"/>
                <a:ea typeface="+mn-ea"/>
                <a:cs typeface="+mn-cs"/>
              </a:defRPr>
            </a:lvl1pPr>
          </a:lstStyle>
          <a:p>
            <a:r>
              <a:rPr lang="en-US" b="0" dirty="0">
                <a:solidFill>
                  <a:schemeClr val="bg1"/>
                </a:solidFill>
              </a:rPr>
              <a:t>Privacy Mgmt</a:t>
            </a:r>
          </a:p>
        </p:txBody>
      </p:sp>
      <p:sp>
        <p:nvSpPr>
          <p:cNvPr id="13" name="TextBox 12">
            <a:extLst>
              <a:ext uri="{FF2B5EF4-FFF2-40B4-BE49-F238E27FC236}">
                <a16:creationId xmlns:a16="http://schemas.microsoft.com/office/drawing/2014/main" id="{9C88CABC-61F1-D489-E35F-A2FE5C53DEC7}"/>
              </a:ext>
            </a:extLst>
          </p:cNvPr>
          <p:cNvSpPr txBox="1"/>
          <p:nvPr/>
        </p:nvSpPr>
        <p:spPr>
          <a:xfrm>
            <a:off x="6707526" y="2671692"/>
            <a:ext cx="791794" cy="21594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Employee Growth &amp; Development</a:t>
            </a:r>
          </a:p>
        </p:txBody>
      </p:sp>
      <p:sp>
        <p:nvSpPr>
          <p:cNvPr id="36" name="TextBox 35">
            <a:extLst>
              <a:ext uri="{FF2B5EF4-FFF2-40B4-BE49-F238E27FC236}">
                <a16:creationId xmlns:a16="http://schemas.microsoft.com/office/drawing/2014/main" id="{C2C08107-EA64-DC35-70F9-EF9302BF45C3}"/>
              </a:ext>
            </a:extLst>
          </p:cNvPr>
          <p:cNvSpPr txBox="1"/>
          <p:nvPr/>
        </p:nvSpPr>
        <p:spPr>
          <a:xfrm>
            <a:off x="11252938" y="2624847"/>
            <a:ext cx="791794" cy="251934"/>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Stream Connect for Apache Kafka</a:t>
            </a:r>
          </a:p>
        </p:txBody>
      </p:sp>
      <p:sp>
        <p:nvSpPr>
          <p:cNvPr id="44" name="Rounded Rectangle 43">
            <a:extLst>
              <a:ext uri="{FF2B5EF4-FFF2-40B4-BE49-F238E27FC236}">
                <a16:creationId xmlns:a16="http://schemas.microsoft.com/office/drawing/2014/main" id="{D8E0E834-FE95-0704-724D-6ED1D35350A5}"/>
              </a:ext>
            </a:extLst>
          </p:cNvPr>
          <p:cNvSpPr/>
          <p:nvPr/>
        </p:nvSpPr>
        <p:spPr>
          <a:xfrm>
            <a:off x="10082652" y="5363000"/>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Database Encryption</a:t>
            </a:r>
            <a:endParaRPr lang="en-US" sz="700" dirty="0">
              <a:solidFill>
                <a:schemeClr val="bg1"/>
              </a:solidFill>
            </a:endParaRPr>
          </a:p>
        </p:txBody>
      </p:sp>
      <p:sp>
        <p:nvSpPr>
          <p:cNvPr id="45" name="Rounded Rectangle 44">
            <a:extLst>
              <a:ext uri="{FF2B5EF4-FFF2-40B4-BE49-F238E27FC236}">
                <a16:creationId xmlns:a16="http://schemas.microsoft.com/office/drawing/2014/main" id="{A05C974C-C82E-9F7D-D723-0F6FD59701DF}"/>
              </a:ext>
            </a:extLst>
          </p:cNvPr>
          <p:cNvSpPr/>
          <p:nvPr/>
        </p:nvSpPr>
        <p:spPr>
          <a:xfrm>
            <a:off x="10082652" y="5540615"/>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rPr>
              <a:t>Cloud Encryption</a:t>
            </a:r>
            <a:endParaRPr lang="en-US" sz="700" dirty="0">
              <a:solidFill>
                <a:schemeClr val="bg1"/>
              </a:solidFill>
            </a:endParaRPr>
          </a:p>
        </p:txBody>
      </p:sp>
      <p:sp>
        <p:nvSpPr>
          <p:cNvPr id="46" name="Rounded Rectangle 45">
            <a:extLst>
              <a:ext uri="{FF2B5EF4-FFF2-40B4-BE49-F238E27FC236}">
                <a16:creationId xmlns:a16="http://schemas.microsoft.com/office/drawing/2014/main" id="{3751D746-9047-8F3B-B9C4-130673881C3E}"/>
              </a:ext>
            </a:extLst>
          </p:cNvPr>
          <p:cNvSpPr/>
          <p:nvPr/>
        </p:nvSpPr>
        <p:spPr>
          <a:xfrm>
            <a:off x="10082652" y="5718230"/>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Column Level Encryption ENT</a:t>
            </a:r>
          </a:p>
        </p:txBody>
      </p:sp>
      <p:sp>
        <p:nvSpPr>
          <p:cNvPr id="47" name="Rounded Rectangle 46">
            <a:extLst>
              <a:ext uri="{FF2B5EF4-FFF2-40B4-BE49-F238E27FC236}">
                <a16:creationId xmlns:a16="http://schemas.microsoft.com/office/drawing/2014/main" id="{6D015D1A-74B3-EF20-243E-BD42310A06B8}"/>
              </a:ext>
            </a:extLst>
          </p:cNvPr>
          <p:cNvSpPr/>
          <p:nvPr/>
        </p:nvSpPr>
        <p:spPr>
          <a:xfrm>
            <a:off x="10082652" y="5895844"/>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Full </a:t>
            </a:r>
            <a:r>
              <a:rPr lang="en-US" sz="700">
                <a:solidFill>
                  <a:schemeClr val="bg1"/>
                </a:solidFill>
              </a:rPr>
              <a:t>Disk Encryption</a:t>
            </a:r>
            <a:endParaRPr lang="en-US" sz="700" dirty="0">
              <a:solidFill>
                <a:schemeClr val="bg1"/>
              </a:solidFill>
            </a:endParaRPr>
          </a:p>
        </p:txBody>
      </p:sp>
      <p:sp>
        <p:nvSpPr>
          <p:cNvPr id="48" name="Rounded Rectangle 47">
            <a:extLst>
              <a:ext uri="{FF2B5EF4-FFF2-40B4-BE49-F238E27FC236}">
                <a16:creationId xmlns:a16="http://schemas.microsoft.com/office/drawing/2014/main" id="{3404A2D1-1B13-D7E1-DAA4-AACE3EE008BA}"/>
              </a:ext>
            </a:extLst>
          </p:cNvPr>
          <p:cNvSpPr/>
          <p:nvPr/>
        </p:nvSpPr>
        <p:spPr>
          <a:xfrm>
            <a:off x="10082652" y="6073459"/>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CLE </a:t>
            </a:r>
            <a:r>
              <a:rPr lang="en-US" sz="700">
                <a:solidFill>
                  <a:schemeClr val="bg1"/>
                </a:solidFill>
              </a:rPr>
              <a:t>Enterprise KMF</a:t>
            </a:r>
            <a:endParaRPr lang="en-US" sz="700" dirty="0">
              <a:solidFill>
                <a:schemeClr val="bg1"/>
              </a:solidFill>
            </a:endParaRPr>
          </a:p>
        </p:txBody>
      </p:sp>
      <p:sp>
        <p:nvSpPr>
          <p:cNvPr id="50" name="Rounded Rectangle 49">
            <a:extLst>
              <a:ext uri="{FF2B5EF4-FFF2-40B4-BE49-F238E27FC236}">
                <a16:creationId xmlns:a16="http://schemas.microsoft.com/office/drawing/2014/main" id="{34FB5BAB-926F-755F-F634-D244C728A9EA}"/>
              </a:ext>
            </a:extLst>
          </p:cNvPr>
          <p:cNvSpPr/>
          <p:nvPr/>
        </p:nvSpPr>
        <p:spPr>
          <a:xfrm>
            <a:off x="10082652" y="6251074"/>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Vault</a:t>
            </a:r>
          </a:p>
        </p:txBody>
      </p:sp>
      <p:sp>
        <p:nvSpPr>
          <p:cNvPr id="51" name="Rounded Rectangle 50">
            <a:extLst>
              <a:ext uri="{FF2B5EF4-FFF2-40B4-BE49-F238E27FC236}">
                <a16:creationId xmlns:a16="http://schemas.microsoft.com/office/drawing/2014/main" id="{F3FF79DB-7EE4-6096-9ED4-E2AD40A7235A}"/>
              </a:ext>
            </a:extLst>
          </p:cNvPr>
          <p:cNvSpPr/>
          <p:nvPr/>
        </p:nvSpPr>
        <p:spPr>
          <a:xfrm>
            <a:off x="10082652" y="6428689"/>
            <a:ext cx="1655569" cy="169156"/>
          </a:xfrm>
          <a:prstGeom prst="roundRect">
            <a:avLst/>
          </a:prstGeom>
          <a:solidFill>
            <a:srgbClr val="03436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FEDRAMP </a:t>
            </a:r>
            <a:r>
              <a:rPr lang="en-US" sz="700">
                <a:solidFill>
                  <a:schemeClr val="bg1"/>
                </a:solidFill>
              </a:rPr>
              <a:t>/ GCC</a:t>
            </a:r>
            <a:endParaRPr lang="en-US" sz="700" dirty="0">
              <a:solidFill>
                <a:schemeClr val="bg1"/>
              </a:solidFill>
            </a:endParaRPr>
          </a:p>
        </p:txBody>
      </p:sp>
      <p:sp>
        <p:nvSpPr>
          <p:cNvPr id="21" name="TextBox 20">
            <a:hlinkClick r:id="" action="ppaction://noaction"/>
            <a:extLst>
              <a:ext uri="{FF2B5EF4-FFF2-40B4-BE49-F238E27FC236}">
                <a16:creationId xmlns:a16="http://schemas.microsoft.com/office/drawing/2014/main" id="{E30B5B8C-7B83-15A1-8A1E-601264BA9052}"/>
              </a:ext>
            </a:extLst>
          </p:cNvPr>
          <p:cNvSpPr txBox="1"/>
          <p:nvPr/>
        </p:nvSpPr>
        <p:spPr>
          <a:xfrm>
            <a:off x="10388920" y="3303852"/>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Privacy</a:t>
            </a:r>
          </a:p>
        </p:txBody>
      </p:sp>
      <p:sp>
        <p:nvSpPr>
          <p:cNvPr id="43" name="TextBox 42">
            <a:hlinkClick r:id="" action="ppaction://noaction"/>
            <a:extLst>
              <a:ext uri="{FF2B5EF4-FFF2-40B4-BE49-F238E27FC236}">
                <a16:creationId xmlns:a16="http://schemas.microsoft.com/office/drawing/2014/main" id="{6704A90E-CC95-929F-FF46-B492F80DDD05}"/>
              </a:ext>
            </a:extLst>
          </p:cNvPr>
          <p:cNvSpPr txBox="1"/>
          <p:nvPr/>
        </p:nvSpPr>
        <p:spPr>
          <a:xfrm>
            <a:off x="10388920" y="3500903"/>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Log Export Services</a:t>
            </a:r>
          </a:p>
        </p:txBody>
      </p:sp>
      <p:sp>
        <p:nvSpPr>
          <p:cNvPr id="53" name="TextBox 52">
            <a:hlinkClick r:id="" action="ppaction://noaction"/>
            <a:extLst>
              <a:ext uri="{FF2B5EF4-FFF2-40B4-BE49-F238E27FC236}">
                <a16:creationId xmlns:a16="http://schemas.microsoft.com/office/drawing/2014/main" id="{BCE61821-53FC-9954-9310-B679EE859FCF}"/>
              </a:ext>
            </a:extLst>
          </p:cNvPr>
          <p:cNvSpPr txBox="1"/>
          <p:nvPr/>
        </p:nvSpPr>
        <p:spPr>
          <a:xfrm>
            <a:off x="10388920" y="3697955"/>
            <a:ext cx="795993" cy="194987"/>
          </a:xfrm>
          <a:prstGeom prst="rect">
            <a:avLst/>
          </a:prstGeom>
          <a:solidFill>
            <a:srgbClr val="034362"/>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5991" tIns="0" rIns="0" bIns="0" rtlCol="0" anchor="ctr"/>
          <a:lstStyle>
            <a:defPPr>
              <a:defRPr lang="en-US"/>
            </a:defPPr>
            <a:lvl1pPr>
              <a:defRPr sz="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Code Signing</a:t>
            </a:r>
          </a:p>
        </p:txBody>
      </p:sp>
    </p:spTree>
    <p:extLst>
      <p:ext uri="{BB962C8B-B14F-4D97-AF65-F5344CB8AC3E}">
        <p14:creationId xmlns:p14="http://schemas.microsoft.com/office/powerpoint/2010/main" val="2868801117"/>
      </p:ext>
    </p:extLst>
  </p:cSld>
  <p:clrMapOvr>
    <a:masterClrMapping/>
  </p:clrMapOvr>
  <p:transition advClick="0">
    <p:wipe di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09CC80-6F70-902C-07CC-D676C4672C80}"/>
              </a:ext>
            </a:extLst>
          </p:cNvPr>
          <p:cNvSpPr>
            <a:spLocks/>
          </p:cNvSpPr>
          <p:nvPr/>
        </p:nvSpPr>
        <p:spPr>
          <a:xfrm>
            <a:off x="10158738" y="849378"/>
            <a:ext cx="1653891" cy="3380915"/>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18" name="Rectangle 217">
            <a:extLst>
              <a:ext uri="{FF2B5EF4-FFF2-40B4-BE49-F238E27FC236}">
                <a16:creationId xmlns:a16="http://schemas.microsoft.com/office/drawing/2014/main" id="{B982CEB3-2C5D-E7A8-6023-FAA33FAF7CB8}"/>
              </a:ext>
            </a:extLst>
          </p:cNvPr>
          <p:cNvSpPr/>
          <p:nvPr/>
        </p:nvSpPr>
        <p:spPr>
          <a:xfrm>
            <a:off x="233264" y="850560"/>
            <a:ext cx="5086920" cy="3384841"/>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 name="Title 1">
            <a:extLst>
              <a:ext uri="{FF2B5EF4-FFF2-40B4-BE49-F238E27FC236}">
                <a16:creationId xmlns:a16="http://schemas.microsoft.com/office/drawing/2014/main" id="{A88DB2BB-94E8-4652-B913-FF9B99010142}"/>
              </a:ext>
            </a:extLst>
          </p:cNvPr>
          <p:cNvSpPr>
            <a:spLocks noGrp="1"/>
          </p:cNvSpPr>
          <p:nvPr>
            <p:ph type="title"/>
          </p:nvPr>
        </p:nvSpPr>
        <p:spPr>
          <a:xfrm>
            <a:off x="449251" y="209777"/>
            <a:ext cx="11188711" cy="1195883"/>
          </a:xfrm>
        </p:spPr>
        <p:txBody>
          <a:bodyPr/>
          <a:lstStyle/>
          <a:p>
            <a:r>
              <a:rPr lang="en-US"/>
              <a:t>ServiceNow Capabilities</a:t>
            </a:r>
          </a:p>
        </p:txBody>
      </p:sp>
      <p:sp>
        <p:nvSpPr>
          <p:cNvPr id="3" name="Rectangle 2">
            <a:extLst>
              <a:ext uri="{FF2B5EF4-FFF2-40B4-BE49-F238E27FC236}">
                <a16:creationId xmlns:a16="http://schemas.microsoft.com/office/drawing/2014/main" id="{0DA69CFE-2CBE-C744-C026-E7CD6BC92C25}"/>
              </a:ext>
            </a:extLst>
          </p:cNvPr>
          <p:cNvSpPr/>
          <p:nvPr/>
        </p:nvSpPr>
        <p:spPr>
          <a:xfrm>
            <a:off x="5370759" y="850561"/>
            <a:ext cx="2257001" cy="3383855"/>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Rectangle 5">
            <a:extLst>
              <a:ext uri="{FF2B5EF4-FFF2-40B4-BE49-F238E27FC236}">
                <a16:creationId xmlns:a16="http://schemas.microsoft.com/office/drawing/2014/main" id="{6A935933-34BE-BFDF-39E5-A3326F534BBB}"/>
              </a:ext>
            </a:extLst>
          </p:cNvPr>
          <p:cNvSpPr/>
          <p:nvPr/>
        </p:nvSpPr>
        <p:spPr>
          <a:xfrm>
            <a:off x="7682422" y="849377"/>
            <a:ext cx="2432181" cy="3380917"/>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6" name="Rectangle 15">
            <a:extLst>
              <a:ext uri="{FF2B5EF4-FFF2-40B4-BE49-F238E27FC236}">
                <a16:creationId xmlns:a16="http://schemas.microsoft.com/office/drawing/2014/main" id="{191B3638-0FA9-E430-748A-278A4A26BB95}"/>
              </a:ext>
            </a:extLst>
          </p:cNvPr>
          <p:cNvSpPr/>
          <p:nvPr/>
        </p:nvSpPr>
        <p:spPr>
          <a:xfrm>
            <a:off x="236478" y="4308800"/>
            <a:ext cx="11578956" cy="245158"/>
          </a:xfrm>
          <a:prstGeom prst="rect">
            <a:avLst/>
          </a:prstGeom>
          <a:solidFill>
            <a:srgbClr val="0D2C42">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2" name="TextBox 21">
            <a:extLst>
              <a:ext uri="{FF2B5EF4-FFF2-40B4-BE49-F238E27FC236}">
                <a16:creationId xmlns:a16="http://schemas.microsoft.com/office/drawing/2014/main" id="{27C96E14-57D4-024A-3DC2-67573DF6D85C}"/>
              </a:ext>
            </a:extLst>
          </p:cNvPr>
          <p:cNvSpPr txBox="1"/>
          <p:nvPr/>
        </p:nvSpPr>
        <p:spPr>
          <a:xfrm>
            <a:off x="5422709" y="1360505"/>
            <a:ext cx="801850" cy="297517"/>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HR Service Delivery</a:t>
            </a:r>
          </a:p>
        </p:txBody>
      </p:sp>
      <p:sp>
        <p:nvSpPr>
          <p:cNvPr id="23" name="TextBox 22">
            <a:extLst>
              <a:ext uri="{FF2B5EF4-FFF2-40B4-BE49-F238E27FC236}">
                <a16:creationId xmlns:a16="http://schemas.microsoft.com/office/drawing/2014/main" id="{B5D5BA68-EC7C-BD6E-1DA8-506C2946FB2C}"/>
              </a:ext>
            </a:extLst>
          </p:cNvPr>
          <p:cNvSpPr txBox="1"/>
          <p:nvPr/>
        </p:nvSpPr>
        <p:spPr>
          <a:xfrm>
            <a:off x="6137154" y="123213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Workplace Service Delivery</a:t>
            </a:r>
          </a:p>
        </p:txBody>
      </p:sp>
      <p:sp>
        <p:nvSpPr>
          <p:cNvPr id="24" name="TextBox 23">
            <a:extLst>
              <a:ext uri="{FF2B5EF4-FFF2-40B4-BE49-F238E27FC236}">
                <a16:creationId xmlns:a16="http://schemas.microsoft.com/office/drawing/2014/main" id="{A61469AA-344F-3D0A-6973-4A4F1093AD54}"/>
              </a:ext>
            </a:extLst>
          </p:cNvPr>
          <p:cNvSpPr txBox="1"/>
          <p:nvPr/>
        </p:nvSpPr>
        <p:spPr>
          <a:xfrm>
            <a:off x="7806063" y="125588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Customer Service Mgmt.</a:t>
            </a:r>
          </a:p>
        </p:txBody>
      </p:sp>
      <p:sp>
        <p:nvSpPr>
          <p:cNvPr id="25" name="TextBox 24">
            <a:extLst>
              <a:ext uri="{FF2B5EF4-FFF2-40B4-BE49-F238E27FC236}">
                <a16:creationId xmlns:a16="http://schemas.microsoft.com/office/drawing/2014/main" id="{1898A028-5B7F-5665-3004-847D39374BA8}"/>
              </a:ext>
            </a:extLst>
          </p:cNvPr>
          <p:cNvSpPr txBox="1"/>
          <p:nvPr/>
        </p:nvSpPr>
        <p:spPr>
          <a:xfrm>
            <a:off x="8513419" y="125588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Field Service Mgmt.</a:t>
            </a:r>
          </a:p>
        </p:txBody>
      </p:sp>
      <p:sp>
        <p:nvSpPr>
          <p:cNvPr id="26" name="TextBox 25">
            <a:extLst>
              <a:ext uri="{FF2B5EF4-FFF2-40B4-BE49-F238E27FC236}">
                <a16:creationId xmlns:a16="http://schemas.microsoft.com/office/drawing/2014/main" id="{92BCE29B-39D2-1B0B-602D-D1D5F98CE28A}"/>
              </a:ext>
            </a:extLst>
          </p:cNvPr>
          <p:cNvSpPr txBox="1"/>
          <p:nvPr/>
        </p:nvSpPr>
        <p:spPr>
          <a:xfrm>
            <a:off x="10243141" y="1478255"/>
            <a:ext cx="801850" cy="203517"/>
          </a:xfrm>
          <a:prstGeom prst="rect">
            <a:avLst/>
          </a:prstGeom>
          <a:noFill/>
        </p:spPr>
        <p:txBody>
          <a:bodyPr wrap="square" lIns="73152" tIns="45720" rIns="91440" bIns="45720"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App Engine</a:t>
            </a:r>
          </a:p>
        </p:txBody>
      </p:sp>
      <p:sp>
        <p:nvSpPr>
          <p:cNvPr id="27" name="TextBox 26">
            <a:extLst>
              <a:ext uri="{FF2B5EF4-FFF2-40B4-BE49-F238E27FC236}">
                <a16:creationId xmlns:a16="http://schemas.microsoft.com/office/drawing/2014/main" id="{0BDAA961-1412-4738-9DF8-D2450FD9B0DE}"/>
              </a:ext>
            </a:extLst>
          </p:cNvPr>
          <p:cNvSpPr txBox="1"/>
          <p:nvPr/>
        </p:nvSpPr>
        <p:spPr>
          <a:xfrm>
            <a:off x="11010589" y="1367070"/>
            <a:ext cx="936934" cy="314702"/>
          </a:xfrm>
          <a:prstGeom prst="rect">
            <a:avLst/>
          </a:prstGeom>
          <a:noFill/>
        </p:spPr>
        <p:txBody>
          <a:bodyPr wrap="square" lIns="73152" tIns="45720" rIns="91440" bIns="45720"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Automation Engine</a:t>
            </a:r>
          </a:p>
        </p:txBody>
      </p:sp>
      <p:sp>
        <p:nvSpPr>
          <p:cNvPr id="32" name="TextBox 31">
            <a:extLst>
              <a:ext uri="{FF2B5EF4-FFF2-40B4-BE49-F238E27FC236}">
                <a16:creationId xmlns:a16="http://schemas.microsoft.com/office/drawing/2014/main" id="{12CB1F9F-3FBD-FE7E-1E61-3517E79CBC4C}"/>
              </a:ext>
            </a:extLst>
          </p:cNvPr>
          <p:cNvSpPr txBox="1"/>
          <p:nvPr/>
        </p:nvSpPr>
        <p:spPr>
          <a:xfrm>
            <a:off x="1811376" y="888857"/>
            <a:ext cx="2148730" cy="335569"/>
          </a:xfrm>
          <a:prstGeom prst="rect">
            <a:avLst/>
          </a:prstGeom>
          <a:noFill/>
        </p:spPr>
        <p:txBody>
          <a:bodyPr wrap="none" lIns="91440" tIns="45720" rIns="91440" bIns="45720"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Technology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33" name="TextBox 32">
            <a:extLst>
              <a:ext uri="{FF2B5EF4-FFF2-40B4-BE49-F238E27FC236}">
                <a16:creationId xmlns:a16="http://schemas.microsoft.com/office/drawing/2014/main" id="{942EE841-D4F7-A16A-3354-6F08E1E9E124}"/>
              </a:ext>
            </a:extLst>
          </p:cNvPr>
          <p:cNvSpPr txBox="1"/>
          <p:nvPr/>
        </p:nvSpPr>
        <p:spPr>
          <a:xfrm>
            <a:off x="5627477" y="876730"/>
            <a:ext cx="1725983" cy="341632"/>
          </a:xfrm>
          <a:prstGeom prst="rect">
            <a:avLst/>
          </a:prstGeom>
          <a:noFill/>
        </p:spPr>
        <p:txBody>
          <a:bodyPr wrap="non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Employee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34" name="TextBox 33">
            <a:extLst>
              <a:ext uri="{FF2B5EF4-FFF2-40B4-BE49-F238E27FC236}">
                <a16:creationId xmlns:a16="http://schemas.microsoft.com/office/drawing/2014/main" id="{E0A9B84C-341E-3A43-32BC-87028B749D66}"/>
              </a:ext>
            </a:extLst>
          </p:cNvPr>
          <p:cNvSpPr txBox="1"/>
          <p:nvPr/>
        </p:nvSpPr>
        <p:spPr>
          <a:xfrm>
            <a:off x="8287855" y="876730"/>
            <a:ext cx="1358331" cy="341632"/>
          </a:xfrm>
          <a:prstGeom prst="rect">
            <a:avLst/>
          </a:prstGeom>
          <a:noFill/>
        </p:spPr>
        <p:txBody>
          <a:bodyPr wrap="non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Customer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8" name="TextBox 67">
            <a:extLst>
              <a:ext uri="{FF2B5EF4-FFF2-40B4-BE49-F238E27FC236}">
                <a16:creationId xmlns:a16="http://schemas.microsoft.com/office/drawing/2014/main" id="{6DF24D93-6042-3F48-F296-E46369C64237}"/>
              </a:ext>
            </a:extLst>
          </p:cNvPr>
          <p:cNvSpPr txBox="1"/>
          <p:nvPr/>
        </p:nvSpPr>
        <p:spPr>
          <a:xfrm>
            <a:off x="5479899" y="1969381"/>
            <a:ext cx="640080" cy="22619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Manager Hub</a:t>
            </a:r>
          </a:p>
        </p:txBody>
      </p:sp>
      <p:sp>
        <p:nvSpPr>
          <p:cNvPr id="69" name="TextBox 68">
            <a:extLst>
              <a:ext uri="{FF2B5EF4-FFF2-40B4-BE49-F238E27FC236}">
                <a16:creationId xmlns:a16="http://schemas.microsoft.com/office/drawing/2014/main" id="{09D710E4-D1AD-B5B0-09AD-D9480601281A}"/>
              </a:ext>
            </a:extLst>
          </p:cNvPr>
          <p:cNvSpPr txBox="1"/>
          <p:nvPr/>
        </p:nvSpPr>
        <p:spPr>
          <a:xfrm>
            <a:off x="5475565" y="2562322"/>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Issue Auto Resolution for  HR</a:t>
            </a:r>
          </a:p>
        </p:txBody>
      </p:sp>
      <p:sp>
        <p:nvSpPr>
          <p:cNvPr id="70" name="TextBox 69">
            <a:extLst>
              <a:ext uri="{FF2B5EF4-FFF2-40B4-BE49-F238E27FC236}">
                <a16:creationId xmlns:a16="http://schemas.microsoft.com/office/drawing/2014/main" id="{6041B4A0-6CE6-D027-440C-3D27609E7888}"/>
              </a:ext>
            </a:extLst>
          </p:cNvPr>
          <p:cNvSpPr txBox="1"/>
          <p:nvPr/>
        </p:nvSpPr>
        <p:spPr>
          <a:xfrm>
            <a:off x="5475565" y="2959018"/>
            <a:ext cx="640080" cy="32831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HR Agent Workspace</a:t>
            </a:r>
          </a:p>
        </p:txBody>
      </p:sp>
      <p:sp>
        <p:nvSpPr>
          <p:cNvPr id="71" name="TextBox 70">
            <a:extLst>
              <a:ext uri="{FF2B5EF4-FFF2-40B4-BE49-F238E27FC236}">
                <a16:creationId xmlns:a16="http://schemas.microsoft.com/office/drawing/2014/main" id="{E12EA324-F605-9CE2-B1F3-37018E44326D}"/>
              </a:ext>
            </a:extLst>
          </p:cNvPr>
          <p:cNvSpPr txBox="1"/>
          <p:nvPr/>
        </p:nvSpPr>
        <p:spPr>
          <a:xfrm>
            <a:off x="6186333" y="3917406"/>
            <a:ext cx="640080" cy="23313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Health and Safety</a:t>
            </a:r>
          </a:p>
        </p:txBody>
      </p:sp>
      <p:sp>
        <p:nvSpPr>
          <p:cNvPr id="72" name="TextBox 71">
            <a:extLst>
              <a:ext uri="{FF2B5EF4-FFF2-40B4-BE49-F238E27FC236}">
                <a16:creationId xmlns:a16="http://schemas.microsoft.com/office/drawing/2014/main" id="{926E427F-0DE2-F01F-4251-8B1E8EF5AB42}"/>
              </a:ext>
            </a:extLst>
          </p:cNvPr>
          <p:cNvSpPr txBox="1"/>
          <p:nvPr/>
        </p:nvSpPr>
        <p:spPr>
          <a:xfrm>
            <a:off x="6165261" y="1646488"/>
            <a:ext cx="642975" cy="24185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a:t>
            </a:r>
            <a:b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b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Space Mgmt.</a:t>
            </a:r>
          </a:p>
        </p:txBody>
      </p:sp>
      <p:sp>
        <p:nvSpPr>
          <p:cNvPr id="73" name="TextBox 72">
            <a:extLst>
              <a:ext uri="{FF2B5EF4-FFF2-40B4-BE49-F238E27FC236}">
                <a16:creationId xmlns:a16="http://schemas.microsoft.com/office/drawing/2014/main" id="{36ED326A-428D-2DC8-A310-1D2C9D1AE7EA}"/>
              </a:ext>
            </a:extLst>
          </p:cNvPr>
          <p:cNvSpPr txBox="1"/>
          <p:nvPr/>
        </p:nvSpPr>
        <p:spPr>
          <a:xfrm>
            <a:off x="6186078" y="3668736"/>
            <a:ext cx="622158" cy="21029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Workplace </a:t>
            </a:r>
            <a:b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b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Move Mgmt.</a:t>
            </a:r>
          </a:p>
        </p:txBody>
      </p:sp>
      <p:sp>
        <p:nvSpPr>
          <p:cNvPr id="74" name="TextBox 73">
            <a:extLst>
              <a:ext uri="{FF2B5EF4-FFF2-40B4-BE49-F238E27FC236}">
                <a16:creationId xmlns:a16="http://schemas.microsoft.com/office/drawing/2014/main" id="{0B72FC02-18FB-901C-09D8-8AC825F36AD3}"/>
              </a:ext>
            </a:extLst>
          </p:cNvPr>
          <p:cNvSpPr txBox="1"/>
          <p:nvPr/>
        </p:nvSpPr>
        <p:spPr>
          <a:xfrm>
            <a:off x="6169752" y="1911843"/>
            <a:ext cx="640080" cy="1953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Case Mgmt.</a:t>
            </a:r>
          </a:p>
        </p:txBody>
      </p:sp>
      <p:sp>
        <p:nvSpPr>
          <p:cNvPr id="75" name="TextBox 74">
            <a:extLst>
              <a:ext uri="{FF2B5EF4-FFF2-40B4-BE49-F238E27FC236}">
                <a16:creationId xmlns:a16="http://schemas.microsoft.com/office/drawing/2014/main" id="{AC76A5BB-FE23-BDBE-517A-D8A4E7A9A20E}"/>
              </a:ext>
            </a:extLst>
          </p:cNvPr>
          <p:cNvSpPr txBox="1"/>
          <p:nvPr/>
        </p:nvSpPr>
        <p:spPr>
          <a:xfrm>
            <a:off x="6177749" y="2605045"/>
            <a:ext cx="640080" cy="27265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Reservation Mgmt.</a:t>
            </a:r>
          </a:p>
        </p:txBody>
      </p:sp>
      <p:sp>
        <p:nvSpPr>
          <p:cNvPr id="76" name="TextBox 75">
            <a:extLst>
              <a:ext uri="{FF2B5EF4-FFF2-40B4-BE49-F238E27FC236}">
                <a16:creationId xmlns:a16="http://schemas.microsoft.com/office/drawing/2014/main" id="{57665CFC-8F36-8899-05F3-6A8A90B229D2}"/>
              </a:ext>
            </a:extLst>
          </p:cNvPr>
          <p:cNvSpPr txBox="1"/>
          <p:nvPr/>
        </p:nvSpPr>
        <p:spPr>
          <a:xfrm>
            <a:off x="7859577" y="1693431"/>
            <a:ext cx="639677" cy="33549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Proactive  Customer Svc. Operations</a:t>
            </a:r>
            <a:endPar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7" name="TextBox 76">
            <a:extLst>
              <a:ext uri="{FF2B5EF4-FFF2-40B4-BE49-F238E27FC236}">
                <a16:creationId xmlns:a16="http://schemas.microsoft.com/office/drawing/2014/main" id="{18B8122D-365A-C018-88E4-93D8ADA7D1BF}"/>
              </a:ext>
            </a:extLst>
          </p:cNvPr>
          <p:cNvSpPr txBox="1"/>
          <p:nvPr/>
        </p:nvSpPr>
        <p:spPr>
          <a:xfrm>
            <a:off x="7859577" y="2062430"/>
            <a:ext cx="640080" cy="14436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Case Mgmt.</a:t>
            </a:r>
          </a:p>
        </p:txBody>
      </p:sp>
      <p:sp>
        <p:nvSpPr>
          <p:cNvPr id="79" name="TextBox 78">
            <a:extLst>
              <a:ext uri="{FF2B5EF4-FFF2-40B4-BE49-F238E27FC236}">
                <a16:creationId xmlns:a16="http://schemas.microsoft.com/office/drawing/2014/main" id="{A4CFA2BE-9C3A-552D-505D-8DAC0F6EECFC}"/>
              </a:ext>
            </a:extLst>
          </p:cNvPr>
          <p:cNvSpPr txBox="1"/>
          <p:nvPr/>
        </p:nvSpPr>
        <p:spPr>
          <a:xfrm>
            <a:off x="7854843" y="2425818"/>
            <a:ext cx="645216" cy="34524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Customer &amp;</a:t>
            </a:r>
            <a:endPar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endParaRPr>
          </a:p>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 Industry </a:t>
            </a:r>
            <a:br>
              <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rPr>
            </a:b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Data Models</a:t>
            </a:r>
            <a:endPar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endParaRPr>
          </a:p>
        </p:txBody>
      </p:sp>
      <p:sp>
        <p:nvSpPr>
          <p:cNvPr id="80" name="TextBox 79">
            <a:extLst>
              <a:ext uri="{FF2B5EF4-FFF2-40B4-BE49-F238E27FC236}">
                <a16:creationId xmlns:a16="http://schemas.microsoft.com/office/drawing/2014/main" id="{D48B19CB-7CAD-33A3-CD17-46F19ECBD705}"/>
              </a:ext>
            </a:extLst>
          </p:cNvPr>
          <p:cNvSpPr txBox="1"/>
          <p:nvPr/>
        </p:nvSpPr>
        <p:spPr>
          <a:xfrm>
            <a:off x="8590382" y="1971640"/>
            <a:ext cx="635690" cy="18417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Resource Mgmt.</a:t>
            </a:r>
          </a:p>
        </p:txBody>
      </p:sp>
      <p:sp>
        <p:nvSpPr>
          <p:cNvPr id="81" name="TextBox 80">
            <a:extLst>
              <a:ext uri="{FF2B5EF4-FFF2-40B4-BE49-F238E27FC236}">
                <a16:creationId xmlns:a16="http://schemas.microsoft.com/office/drawing/2014/main" id="{4F6C84FD-B4AE-8346-BE14-B4063C845490}"/>
              </a:ext>
            </a:extLst>
          </p:cNvPr>
          <p:cNvSpPr txBox="1"/>
          <p:nvPr/>
        </p:nvSpPr>
        <p:spPr>
          <a:xfrm>
            <a:off x="8588187" y="2203940"/>
            <a:ext cx="640080" cy="347472"/>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Dynamic Scheduling </a:t>
            </a:r>
            <a:br>
              <a:rPr kumimoji="0" lang="en-US" sz="600" b="0" i="0" u="none" strike="noStrike" kern="1200" cap="none" spc="0" normalizeH="0" baseline="0" noProof="0" dirty="0">
                <a:ln>
                  <a:noFill/>
                </a:ln>
                <a:effectLst/>
                <a:uLnTx/>
                <a:uFillTx/>
                <a:latin typeface="Century Gothic" panose="020F0302020204030204"/>
                <a:ea typeface="+mn-ea"/>
                <a:cs typeface="+mn-cs"/>
              </a:rPr>
            </a:br>
            <a:r>
              <a:rPr kumimoji="0" lang="en-US" sz="600" b="0" i="0" u="none" strike="noStrike" kern="1200" cap="none" spc="0" normalizeH="0" baseline="0" noProof="0" dirty="0">
                <a:ln>
                  <a:noFill/>
                </a:ln>
                <a:effectLst/>
                <a:uLnTx/>
                <a:uFillTx/>
                <a:latin typeface="Century Gothic" panose="020F0302020204030204"/>
                <a:ea typeface="+mn-ea"/>
                <a:cs typeface="+mn-cs"/>
              </a:rPr>
              <a:t>&amp; Dispatch</a:t>
            </a:r>
          </a:p>
        </p:txBody>
      </p:sp>
      <p:sp>
        <p:nvSpPr>
          <p:cNvPr id="82" name="TextBox 81">
            <a:extLst>
              <a:ext uri="{FF2B5EF4-FFF2-40B4-BE49-F238E27FC236}">
                <a16:creationId xmlns:a16="http://schemas.microsoft.com/office/drawing/2014/main" id="{A17C3A0D-01FA-F3B9-3688-7E4EE58232DE}"/>
              </a:ext>
            </a:extLst>
          </p:cNvPr>
          <p:cNvSpPr txBox="1"/>
          <p:nvPr/>
        </p:nvSpPr>
        <p:spPr>
          <a:xfrm>
            <a:off x="8595011" y="2852727"/>
            <a:ext cx="640080" cy="199366"/>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Contractor Mgmt.</a:t>
            </a:r>
          </a:p>
        </p:txBody>
      </p:sp>
      <p:sp>
        <p:nvSpPr>
          <p:cNvPr id="83" name="TextBox 82">
            <a:extLst>
              <a:ext uri="{FF2B5EF4-FFF2-40B4-BE49-F238E27FC236}">
                <a16:creationId xmlns:a16="http://schemas.microsoft.com/office/drawing/2014/main" id="{B03BEEAB-A310-0138-470E-3CF2046D0117}"/>
              </a:ext>
            </a:extLst>
          </p:cNvPr>
          <p:cNvSpPr txBox="1"/>
          <p:nvPr/>
        </p:nvSpPr>
        <p:spPr>
          <a:xfrm>
            <a:off x="8593647" y="2589240"/>
            <a:ext cx="640080" cy="223568"/>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Crew Operations</a:t>
            </a:r>
          </a:p>
        </p:txBody>
      </p:sp>
      <p:sp>
        <p:nvSpPr>
          <p:cNvPr id="84" name="TextBox 83">
            <a:extLst>
              <a:ext uri="{FF2B5EF4-FFF2-40B4-BE49-F238E27FC236}">
                <a16:creationId xmlns:a16="http://schemas.microsoft.com/office/drawing/2014/main" id="{2AFC81E8-57F7-635F-6AD7-F00DA7418540}"/>
              </a:ext>
            </a:extLst>
          </p:cNvPr>
          <p:cNvSpPr txBox="1"/>
          <p:nvPr/>
        </p:nvSpPr>
        <p:spPr>
          <a:xfrm>
            <a:off x="8593647" y="3093429"/>
            <a:ext cx="640080" cy="1417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Mobile Agent</a:t>
            </a:r>
          </a:p>
        </p:txBody>
      </p:sp>
      <p:sp>
        <p:nvSpPr>
          <p:cNvPr id="85" name="TextBox 84">
            <a:extLst>
              <a:ext uri="{FF2B5EF4-FFF2-40B4-BE49-F238E27FC236}">
                <a16:creationId xmlns:a16="http://schemas.microsoft.com/office/drawing/2014/main" id="{7716A403-828A-3389-B32E-392DB45D51E4}"/>
              </a:ext>
            </a:extLst>
          </p:cNvPr>
          <p:cNvSpPr txBox="1"/>
          <p:nvPr/>
        </p:nvSpPr>
        <p:spPr>
          <a:xfrm>
            <a:off x="10306763" y="1875316"/>
            <a:ext cx="640080" cy="19585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Engine Studio</a:t>
            </a:r>
          </a:p>
        </p:txBody>
      </p:sp>
      <p:sp>
        <p:nvSpPr>
          <p:cNvPr id="86" name="TextBox 85">
            <a:extLst>
              <a:ext uri="{FF2B5EF4-FFF2-40B4-BE49-F238E27FC236}">
                <a16:creationId xmlns:a16="http://schemas.microsoft.com/office/drawing/2014/main" id="{72C9C657-987E-F8CB-59F4-6A23043F29A3}"/>
              </a:ext>
            </a:extLst>
          </p:cNvPr>
          <p:cNvSpPr txBox="1"/>
          <p:nvPr/>
        </p:nvSpPr>
        <p:spPr>
          <a:xfrm>
            <a:off x="10312018" y="3091685"/>
            <a:ext cx="640080" cy="20351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Guided App Creator</a:t>
            </a:r>
          </a:p>
        </p:txBody>
      </p:sp>
      <p:sp>
        <p:nvSpPr>
          <p:cNvPr id="87" name="TextBox 86">
            <a:extLst>
              <a:ext uri="{FF2B5EF4-FFF2-40B4-BE49-F238E27FC236}">
                <a16:creationId xmlns:a16="http://schemas.microsoft.com/office/drawing/2014/main" id="{FC7674A9-7130-0632-00D2-12F5ADB01F7B}"/>
              </a:ext>
            </a:extLst>
          </p:cNvPr>
          <p:cNvSpPr txBox="1"/>
          <p:nvPr/>
        </p:nvSpPr>
        <p:spPr>
          <a:xfrm>
            <a:off x="10316156" y="3354400"/>
            <a:ext cx="640080" cy="17445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Mobile App Builder</a:t>
            </a:r>
          </a:p>
        </p:txBody>
      </p:sp>
      <p:sp>
        <p:nvSpPr>
          <p:cNvPr id="88" name="TextBox 87">
            <a:extLst>
              <a:ext uri="{FF2B5EF4-FFF2-40B4-BE49-F238E27FC236}">
                <a16:creationId xmlns:a16="http://schemas.microsoft.com/office/drawing/2014/main" id="{747384CB-3D81-C081-755A-79CA0916498D}"/>
              </a:ext>
            </a:extLst>
          </p:cNvPr>
          <p:cNvSpPr txBox="1"/>
          <p:nvPr/>
        </p:nvSpPr>
        <p:spPr>
          <a:xfrm>
            <a:off x="10315472" y="2807128"/>
            <a:ext cx="630254" cy="23405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Delegated Development</a:t>
            </a: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9" name="TextBox 88">
            <a:extLst>
              <a:ext uri="{FF2B5EF4-FFF2-40B4-BE49-F238E27FC236}">
                <a16:creationId xmlns:a16="http://schemas.microsoft.com/office/drawing/2014/main" id="{98D28A70-6847-A1C6-A0BA-67C8B49BFE4C}"/>
              </a:ext>
            </a:extLst>
          </p:cNvPr>
          <p:cNvSpPr txBox="1"/>
          <p:nvPr/>
        </p:nvSpPr>
        <p:spPr>
          <a:xfrm>
            <a:off x="10306763" y="1689651"/>
            <a:ext cx="640080" cy="15786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Action Designer </a:t>
            </a:r>
          </a:p>
        </p:txBody>
      </p:sp>
      <p:sp>
        <p:nvSpPr>
          <p:cNvPr id="90" name="TextBox 89">
            <a:extLst>
              <a:ext uri="{FF2B5EF4-FFF2-40B4-BE49-F238E27FC236}">
                <a16:creationId xmlns:a16="http://schemas.microsoft.com/office/drawing/2014/main" id="{F75960DB-8A3F-669E-9E78-6A2C95A225F8}"/>
              </a:ext>
            </a:extLst>
          </p:cNvPr>
          <p:cNvSpPr txBox="1"/>
          <p:nvPr/>
        </p:nvSpPr>
        <p:spPr>
          <a:xfrm>
            <a:off x="7854843" y="2801853"/>
            <a:ext cx="640080" cy="1446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Omni-channel </a:t>
            </a:r>
          </a:p>
        </p:txBody>
      </p:sp>
      <p:sp>
        <p:nvSpPr>
          <p:cNvPr id="92" name="TextBox 91">
            <a:extLst>
              <a:ext uri="{FF2B5EF4-FFF2-40B4-BE49-F238E27FC236}">
                <a16:creationId xmlns:a16="http://schemas.microsoft.com/office/drawing/2014/main" id="{98346E79-3252-76B4-CA40-A75970577677}"/>
              </a:ext>
            </a:extLst>
          </p:cNvPr>
          <p:cNvSpPr txBox="1"/>
          <p:nvPr/>
        </p:nvSpPr>
        <p:spPr>
          <a:xfrm>
            <a:off x="6830647" y="123213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Legal Service Delivery</a:t>
            </a:r>
          </a:p>
        </p:txBody>
      </p:sp>
      <p:sp>
        <p:nvSpPr>
          <p:cNvPr id="93" name="TextBox 92">
            <a:extLst>
              <a:ext uri="{FF2B5EF4-FFF2-40B4-BE49-F238E27FC236}">
                <a16:creationId xmlns:a16="http://schemas.microsoft.com/office/drawing/2014/main" id="{C0A6C1EA-2EFC-3384-7395-4FD992EF9C65}"/>
              </a:ext>
            </a:extLst>
          </p:cNvPr>
          <p:cNvSpPr txBox="1"/>
          <p:nvPr/>
        </p:nvSpPr>
        <p:spPr>
          <a:xfrm>
            <a:off x="6894356" y="16531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Counsel Center</a:t>
            </a:r>
          </a:p>
        </p:txBody>
      </p:sp>
      <p:sp>
        <p:nvSpPr>
          <p:cNvPr id="94" name="TextBox 93">
            <a:extLst>
              <a:ext uri="{FF2B5EF4-FFF2-40B4-BE49-F238E27FC236}">
                <a16:creationId xmlns:a16="http://schemas.microsoft.com/office/drawing/2014/main" id="{2CF0EAF4-61B8-969D-C99D-2239169782E9}"/>
              </a:ext>
            </a:extLst>
          </p:cNvPr>
          <p:cNvSpPr txBox="1"/>
          <p:nvPr/>
        </p:nvSpPr>
        <p:spPr>
          <a:xfrm>
            <a:off x="6891009" y="195788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Matter Management</a:t>
            </a:r>
          </a:p>
        </p:txBody>
      </p:sp>
      <p:sp>
        <p:nvSpPr>
          <p:cNvPr id="96" name="TextBox 95">
            <a:extLst>
              <a:ext uri="{FF2B5EF4-FFF2-40B4-BE49-F238E27FC236}">
                <a16:creationId xmlns:a16="http://schemas.microsoft.com/office/drawing/2014/main" id="{19BAD72C-7AF3-245A-2CCE-62BD6E5B07C1}"/>
              </a:ext>
            </a:extLst>
          </p:cNvPr>
          <p:cNvSpPr txBox="1"/>
          <p:nvPr/>
        </p:nvSpPr>
        <p:spPr>
          <a:xfrm>
            <a:off x="6892363" y="2265912"/>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Request Management</a:t>
            </a:r>
          </a:p>
        </p:txBody>
      </p:sp>
      <p:sp>
        <p:nvSpPr>
          <p:cNvPr id="97" name="TextBox 96">
            <a:extLst>
              <a:ext uri="{FF2B5EF4-FFF2-40B4-BE49-F238E27FC236}">
                <a16:creationId xmlns:a16="http://schemas.microsoft.com/office/drawing/2014/main" id="{62774DAA-FE2D-854B-E388-8B9DC23C4557}"/>
              </a:ext>
            </a:extLst>
          </p:cNvPr>
          <p:cNvSpPr txBox="1"/>
          <p:nvPr/>
        </p:nvSpPr>
        <p:spPr>
          <a:xfrm>
            <a:off x="6177546" y="2903390"/>
            <a:ext cx="640080" cy="20971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Indoor Mapping</a:t>
            </a:r>
          </a:p>
        </p:txBody>
      </p:sp>
      <p:sp>
        <p:nvSpPr>
          <p:cNvPr id="101" name="TextBox 100">
            <a:extLst>
              <a:ext uri="{FF2B5EF4-FFF2-40B4-BE49-F238E27FC236}">
                <a16:creationId xmlns:a16="http://schemas.microsoft.com/office/drawing/2014/main" id="{307CEEBD-6D71-EC88-5B64-560515D9F932}"/>
              </a:ext>
            </a:extLst>
          </p:cNvPr>
          <p:cNvSpPr txBox="1"/>
          <p:nvPr/>
        </p:nvSpPr>
        <p:spPr>
          <a:xfrm>
            <a:off x="5475565" y="3330292"/>
            <a:ext cx="640080" cy="32879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Enterprise Onboarding &amp; Transitions</a:t>
            </a:r>
          </a:p>
        </p:txBody>
      </p:sp>
      <p:sp>
        <p:nvSpPr>
          <p:cNvPr id="102" name="TextBox 101">
            <a:extLst>
              <a:ext uri="{FF2B5EF4-FFF2-40B4-BE49-F238E27FC236}">
                <a16:creationId xmlns:a16="http://schemas.microsoft.com/office/drawing/2014/main" id="{38E4DDE7-C50A-D418-A761-A524CC8A996B}"/>
              </a:ext>
            </a:extLst>
          </p:cNvPr>
          <p:cNvSpPr txBox="1"/>
          <p:nvPr/>
        </p:nvSpPr>
        <p:spPr>
          <a:xfrm>
            <a:off x="5481954" y="165262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Employee Center</a:t>
            </a:r>
          </a:p>
        </p:txBody>
      </p:sp>
      <p:sp>
        <p:nvSpPr>
          <p:cNvPr id="103" name="TextBox 102">
            <a:extLst>
              <a:ext uri="{FF2B5EF4-FFF2-40B4-BE49-F238E27FC236}">
                <a16:creationId xmlns:a16="http://schemas.microsoft.com/office/drawing/2014/main" id="{1F193991-6411-2359-B2E8-194696EDBAED}"/>
              </a:ext>
            </a:extLst>
          </p:cNvPr>
          <p:cNvSpPr txBox="1"/>
          <p:nvPr/>
        </p:nvSpPr>
        <p:spPr>
          <a:xfrm>
            <a:off x="5474436" y="2255094"/>
            <a:ext cx="640080" cy="24885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Employee Journey Mgmt.</a:t>
            </a:r>
          </a:p>
        </p:txBody>
      </p:sp>
      <p:sp>
        <p:nvSpPr>
          <p:cNvPr id="104" name="TextBox 103">
            <a:extLst>
              <a:ext uri="{FF2B5EF4-FFF2-40B4-BE49-F238E27FC236}">
                <a16:creationId xmlns:a16="http://schemas.microsoft.com/office/drawing/2014/main" id="{68963802-E087-7CA4-1A11-1FBB3EA3421B}"/>
              </a:ext>
            </a:extLst>
          </p:cNvPr>
          <p:cNvSpPr txBox="1"/>
          <p:nvPr/>
        </p:nvSpPr>
        <p:spPr>
          <a:xfrm>
            <a:off x="7859577" y="3393878"/>
            <a:ext cx="640080" cy="20940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Order Management</a:t>
            </a:r>
          </a:p>
        </p:txBody>
      </p:sp>
      <p:sp>
        <p:nvSpPr>
          <p:cNvPr id="105" name="TextBox 104">
            <a:extLst>
              <a:ext uri="{FF2B5EF4-FFF2-40B4-BE49-F238E27FC236}">
                <a16:creationId xmlns:a16="http://schemas.microsoft.com/office/drawing/2014/main" id="{56F377B9-C403-39D2-F0FC-1C68D8A434C1}"/>
              </a:ext>
            </a:extLst>
          </p:cNvPr>
          <p:cNvSpPr txBox="1"/>
          <p:nvPr/>
        </p:nvSpPr>
        <p:spPr>
          <a:xfrm>
            <a:off x="8595011" y="32737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Asset Servicing &amp; Maintenance</a:t>
            </a:r>
          </a:p>
        </p:txBody>
      </p:sp>
      <p:sp>
        <p:nvSpPr>
          <p:cNvPr id="106" name="TextBox 105">
            <a:extLst>
              <a:ext uri="{FF2B5EF4-FFF2-40B4-BE49-F238E27FC236}">
                <a16:creationId xmlns:a16="http://schemas.microsoft.com/office/drawing/2014/main" id="{D7946D1B-CE06-A7A0-DA1A-9F33F294AC25}"/>
              </a:ext>
            </a:extLst>
          </p:cNvPr>
          <p:cNvSpPr txBox="1"/>
          <p:nvPr/>
        </p:nvSpPr>
        <p:spPr>
          <a:xfrm>
            <a:off x="10306763" y="2562552"/>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Templates</a:t>
            </a:r>
          </a:p>
        </p:txBody>
      </p:sp>
      <p:sp>
        <p:nvSpPr>
          <p:cNvPr id="107" name="TextBox 106">
            <a:extLst>
              <a:ext uri="{FF2B5EF4-FFF2-40B4-BE49-F238E27FC236}">
                <a16:creationId xmlns:a16="http://schemas.microsoft.com/office/drawing/2014/main" id="{4D3E0694-70A1-920B-86D4-EF4BCA7E2E4C}"/>
              </a:ext>
            </a:extLst>
          </p:cNvPr>
          <p:cNvSpPr txBox="1"/>
          <p:nvPr/>
        </p:nvSpPr>
        <p:spPr>
          <a:xfrm>
            <a:off x="6192233" y="3423411"/>
            <a:ext cx="622158" cy="2120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Visitor Mgmt.</a:t>
            </a:r>
          </a:p>
        </p:txBody>
      </p:sp>
      <p:sp>
        <p:nvSpPr>
          <p:cNvPr id="109" name="Rectangle 108">
            <a:extLst>
              <a:ext uri="{FF2B5EF4-FFF2-40B4-BE49-F238E27FC236}">
                <a16:creationId xmlns:a16="http://schemas.microsoft.com/office/drawing/2014/main" id="{B41B9827-E338-FFD2-E4F5-C009B85DFE5A}"/>
              </a:ext>
            </a:extLst>
          </p:cNvPr>
          <p:cNvSpPr/>
          <p:nvPr/>
        </p:nvSpPr>
        <p:spPr>
          <a:xfrm>
            <a:off x="233674" y="4602492"/>
            <a:ext cx="11578956" cy="1927312"/>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0" name="TextBox 109">
            <a:extLst>
              <a:ext uri="{FF2B5EF4-FFF2-40B4-BE49-F238E27FC236}">
                <a16:creationId xmlns:a16="http://schemas.microsoft.com/office/drawing/2014/main" id="{5AB1444C-7E80-50BB-ECFC-2ED89F53F1C6}"/>
              </a:ext>
            </a:extLst>
          </p:cNvPr>
          <p:cNvSpPr txBox="1"/>
          <p:nvPr/>
        </p:nvSpPr>
        <p:spPr>
          <a:xfrm>
            <a:off x="5204753" y="4641978"/>
            <a:ext cx="1503637" cy="203133"/>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Automation</a:t>
            </a:r>
          </a:p>
        </p:txBody>
      </p:sp>
      <p:sp>
        <p:nvSpPr>
          <p:cNvPr id="111" name="TextBox 110">
            <a:extLst>
              <a:ext uri="{FF2B5EF4-FFF2-40B4-BE49-F238E27FC236}">
                <a16:creationId xmlns:a16="http://schemas.microsoft.com/office/drawing/2014/main" id="{78D0C719-ABA1-A7C5-B368-A6C3B7591AAD}"/>
              </a:ext>
            </a:extLst>
          </p:cNvPr>
          <p:cNvSpPr txBox="1"/>
          <p:nvPr/>
        </p:nvSpPr>
        <p:spPr>
          <a:xfrm>
            <a:off x="2049421" y="4638939"/>
            <a:ext cx="1421305" cy="209211"/>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Engagement</a:t>
            </a:r>
          </a:p>
        </p:txBody>
      </p:sp>
      <p:sp>
        <p:nvSpPr>
          <p:cNvPr id="112" name="TextBox 111">
            <a:extLst>
              <a:ext uri="{FF2B5EF4-FFF2-40B4-BE49-F238E27FC236}">
                <a16:creationId xmlns:a16="http://schemas.microsoft.com/office/drawing/2014/main" id="{3C6E4743-10B4-0CEB-8F49-DE0B22BDE18C}"/>
              </a:ext>
            </a:extLst>
          </p:cNvPr>
          <p:cNvSpPr txBox="1"/>
          <p:nvPr/>
        </p:nvSpPr>
        <p:spPr>
          <a:xfrm>
            <a:off x="8255707" y="4633466"/>
            <a:ext cx="1581156" cy="220157"/>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Consistency &amp; Scalability</a:t>
            </a:r>
          </a:p>
        </p:txBody>
      </p:sp>
      <p:sp>
        <p:nvSpPr>
          <p:cNvPr id="114" name="TextBox 113">
            <a:extLst>
              <a:ext uri="{FF2B5EF4-FFF2-40B4-BE49-F238E27FC236}">
                <a16:creationId xmlns:a16="http://schemas.microsoft.com/office/drawing/2014/main" id="{498ED8E0-731E-35DA-CB2D-A9F2F88D689B}"/>
              </a:ext>
            </a:extLst>
          </p:cNvPr>
          <p:cNvSpPr txBox="1"/>
          <p:nvPr/>
        </p:nvSpPr>
        <p:spPr>
          <a:xfrm>
            <a:off x="8334188" y="486670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CMDB</a:t>
            </a:r>
          </a:p>
        </p:txBody>
      </p:sp>
      <p:sp>
        <p:nvSpPr>
          <p:cNvPr id="116" name="TextBox 115">
            <a:extLst>
              <a:ext uri="{FF2B5EF4-FFF2-40B4-BE49-F238E27FC236}">
                <a16:creationId xmlns:a16="http://schemas.microsoft.com/office/drawing/2014/main" id="{ED63C3A0-4F25-0B2D-9D63-4E779AF2A2BE}"/>
              </a:ext>
            </a:extLst>
          </p:cNvPr>
          <p:cNvSpPr txBox="1"/>
          <p:nvPr/>
        </p:nvSpPr>
        <p:spPr>
          <a:xfrm>
            <a:off x="8334188" y="5483693"/>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Catalog</a:t>
            </a:r>
          </a:p>
        </p:txBody>
      </p:sp>
      <p:sp>
        <p:nvSpPr>
          <p:cNvPr id="117" name="TextBox 116">
            <a:extLst>
              <a:ext uri="{FF2B5EF4-FFF2-40B4-BE49-F238E27FC236}">
                <a16:creationId xmlns:a16="http://schemas.microsoft.com/office/drawing/2014/main" id="{F6F7A343-1436-7EC3-5318-FAC0A6E1B1C1}"/>
              </a:ext>
            </a:extLst>
          </p:cNvPr>
          <p:cNvSpPr txBox="1"/>
          <p:nvPr/>
        </p:nvSpPr>
        <p:spPr>
          <a:xfrm>
            <a:off x="8334188" y="5278029"/>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Knowledge Management </a:t>
            </a:r>
          </a:p>
        </p:txBody>
      </p:sp>
      <p:sp>
        <p:nvSpPr>
          <p:cNvPr id="118" name="TextBox 117">
            <a:extLst>
              <a:ext uri="{FF2B5EF4-FFF2-40B4-BE49-F238E27FC236}">
                <a16:creationId xmlns:a16="http://schemas.microsoft.com/office/drawing/2014/main" id="{EF1B3FD2-5DE3-BE75-EDCA-A7AF4CAF6711}"/>
              </a:ext>
            </a:extLst>
          </p:cNvPr>
          <p:cNvSpPr txBox="1"/>
          <p:nvPr/>
        </p:nvSpPr>
        <p:spPr>
          <a:xfrm>
            <a:off x="8334188" y="507236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CSDM</a:t>
            </a:r>
          </a:p>
        </p:txBody>
      </p:sp>
      <p:sp>
        <p:nvSpPr>
          <p:cNvPr id="125" name="TextBox 124">
            <a:extLst>
              <a:ext uri="{FF2B5EF4-FFF2-40B4-BE49-F238E27FC236}">
                <a16:creationId xmlns:a16="http://schemas.microsoft.com/office/drawing/2014/main" id="{4BE97771-BAC2-ED5D-FC8B-222D7858AB8C}"/>
              </a:ext>
            </a:extLst>
          </p:cNvPr>
          <p:cNvSpPr txBox="1"/>
          <p:nvPr/>
        </p:nvSpPr>
        <p:spPr>
          <a:xfrm>
            <a:off x="2099102" y="486021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Portal</a:t>
            </a:r>
          </a:p>
        </p:txBody>
      </p:sp>
      <p:sp>
        <p:nvSpPr>
          <p:cNvPr id="129" name="TextBox 128">
            <a:extLst>
              <a:ext uri="{FF2B5EF4-FFF2-40B4-BE49-F238E27FC236}">
                <a16:creationId xmlns:a16="http://schemas.microsoft.com/office/drawing/2014/main" id="{24FB7B82-4CC0-2885-A5A2-93914058EB6C}"/>
              </a:ext>
            </a:extLst>
          </p:cNvPr>
          <p:cNvSpPr txBox="1"/>
          <p:nvPr/>
        </p:nvSpPr>
        <p:spPr>
          <a:xfrm>
            <a:off x="9890890" y="4855226"/>
            <a:ext cx="1280160" cy="17194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Identity Access Mgmt.</a:t>
            </a:r>
          </a:p>
        </p:txBody>
      </p:sp>
      <p:sp>
        <p:nvSpPr>
          <p:cNvPr id="130" name="TextBox 129">
            <a:extLst>
              <a:ext uri="{FF2B5EF4-FFF2-40B4-BE49-F238E27FC236}">
                <a16:creationId xmlns:a16="http://schemas.microsoft.com/office/drawing/2014/main" id="{F839AD42-66C8-C1BE-023F-1D7B785A93A1}"/>
              </a:ext>
            </a:extLst>
          </p:cNvPr>
          <p:cNvSpPr txBox="1"/>
          <p:nvPr/>
        </p:nvSpPr>
        <p:spPr>
          <a:xfrm>
            <a:off x="9890890" y="50596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Encryption</a:t>
            </a:r>
          </a:p>
        </p:txBody>
      </p:sp>
      <p:sp>
        <p:nvSpPr>
          <p:cNvPr id="135" name="TextBox 134">
            <a:extLst>
              <a:ext uri="{FF2B5EF4-FFF2-40B4-BE49-F238E27FC236}">
                <a16:creationId xmlns:a16="http://schemas.microsoft.com/office/drawing/2014/main" id="{59D49938-F93F-477B-9D4B-0D83559E0237}"/>
              </a:ext>
            </a:extLst>
          </p:cNvPr>
          <p:cNvSpPr txBox="1"/>
          <p:nvPr/>
        </p:nvSpPr>
        <p:spPr>
          <a:xfrm>
            <a:off x="382313" y="5228982"/>
            <a:ext cx="1485717" cy="424732"/>
          </a:xfrm>
          <a:prstGeom prst="rect">
            <a:avLst/>
          </a:prstGeom>
          <a:noFill/>
        </p:spPr>
        <p:txBody>
          <a:bodyPr wrap="squar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entury Gothic" panose="020F0302020204030204"/>
                <a:ea typeface="+mn-ea"/>
                <a:cs typeface="+mn-cs"/>
              </a:rPr>
              <a:t>Now Platform</a:t>
            </a:r>
            <a:endParaRPr kumimoji="0" lang="en-US" sz="300" b="1"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36" name="TextBox 135">
            <a:extLst>
              <a:ext uri="{FF2B5EF4-FFF2-40B4-BE49-F238E27FC236}">
                <a16:creationId xmlns:a16="http://schemas.microsoft.com/office/drawing/2014/main" id="{24178154-39F0-A595-0EC3-A98D76B76700}"/>
              </a:ext>
            </a:extLst>
          </p:cNvPr>
          <p:cNvSpPr txBox="1"/>
          <p:nvPr/>
        </p:nvSpPr>
        <p:spPr>
          <a:xfrm>
            <a:off x="6728633" y="4632081"/>
            <a:ext cx="1786118" cy="222926"/>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Intelligence</a:t>
            </a:r>
          </a:p>
        </p:txBody>
      </p:sp>
      <p:sp>
        <p:nvSpPr>
          <p:cNvPr id="139" name="TextBox 138">
            <a:extLst>
              <a:ext uri="{FF2B5EF4-FFF2-40B4-BE49-F238E27FC236}">
                <a16:creationId xmlns:a16="http://schemas.microsoft.com/office/drawing/2014/main" id="{604597A5-A2BB-C691-6375-2021E2A62348}"/>
              </a:ext>
            </a:extLst>
          </p:cNvPr>
          <p:cNvSpPr txBox="1"/>
          <p:nvPr/>
        </p:nvSpPr>
        <p:spPr>
          <a:xfrm>
            <a:off x="2099102" y="568587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Universal Request</a:t>
            </a:r>
          </a:p>
        </p:txBody>
      </p:sp>
      <p:sp>
        <p:nvSpPr>
          <p:cNvPr id="140" name="TextBox 139">
            <a:extLst>
              <a:ext uri="{FF2B5EF4-FFF2-40B4-BE49-F238E27FC236}">
                <a16:creationId xmlns:a16="http://schemas.microsoft.com/office/drawing/2014/main" id="{46484F66-AE74-1C06-CF10-8F80D5D6131D}"/>
              </a:ext>
            </a:extLst>
          </p:cNvPr>
          <p:cNvSpPr txBox="1"/>
          <p:nvPr/>
        </p:nvSpPr>
        <p:spPr>
          <a:xfrm>
            <a:off x="2099102" y="506229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Virtual Agent</a:t>
            </a:r>
          </a:p>
        </p:txBody>
      </p:sp>
      <p:sp>
        <p:nvSpPr>
          <p:cNvPr id="141" name="TextBox 140">
            <a:extLst>
              <a:ext uri="{FF2B5EF4-FFF2-40B4-BE49-F238E27FC236}">
                <a16:creationId xmlns:a16="http://schemas.microsoft.com/office/drawing/2014/main" id="{09DB98F2-9A3B-3940-3160-B506F313D494}"/>
              </a:ext>
            </a:extLst>
          </p:cNvPr>
          <p:cNvSpPr txBox="1"/>
          <p:nvPr/>
        </p:nvSpPr>
        <p:spPr>
          <a:xfrm>
            <a:off x="9890890" y="52567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Secrets Mgmt.</a:t>
            </a:r>
          </a:p>
        </p:txBody>
      </p:sp>
      <p:sp>
        <p:nvSpPr>
          <p:cNvPr id="142" name="TextBox 141">
            <a:extLst>
              <a:ext uri="{FF2B5EF4-FFF2-40B4-BE49-F238E27FC236}">
                <a16:creationId xmlns:a16="http://schemas.microsoft.com/office/drawing/2014/main" id="{582206B3-CC24-912C-7BB3-40EDED498CDF}"/>
              </a:ext>
            </a:extLst>
          </p:cNvPr>
          <p:cNvSpPr txBox="1"/>
          <p:nvPr/>
        </p:nvSpPr>
        <p:spPr>
          <a:xfrm>
            <a:off x="9890890" y="545390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Data Privacy</a:t>
            </a:r>
          </a:p>
        </p:txBody>
      </p:sp>
      <p:sp>
        <p:nvSpPr>
          <p:cNvPr id="143" name="TextBox 142">
            <a:extLst>
              <a:ext uri="{FF2B5EF4-FFF2-40B4-BE49-F238E27FC236}">
                <a16:creationId xmlns:a16="http://schemas.microsoft.com/office/drawing/2014/main" id="{8AD560AF-ACD6-14C8-BA08-567B92362A43}"/>
              </a:ext>
            </a:extLst>
          </p:cNvPr>
          <p:cNvSpPr txBox="1"/>
          <p:nvPr/>
        </p:nvSpPr>
        <p:spPr>
          <a:xfrm>
            <a:off x="9895509" y="567597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Code Signing</a:t>
            </a:r>
          </a:p>
        </p:txBody>
      </p:sp>
      <p:sp>
        <p:nvSpPr>
          <p:cNvPr id="146" name="TextBox 145">
            <a:extLst>
              <a:ext uri="{FF2B5EF4-FFF2-40B4-BE49-F238E27FC236}">
                <a16:creationId xmlns:a16="http://schemas.microsoft.com/office/drawing/2014/main" id="{4E82D9AB-DA08-DA3C-F3E9-0076CD438603}"/>
              </a:ext>
            </a:extLst>
          </p:cNvPr>
          <p:cNvSpPr txBox="1"/>
          <p:nvPr/>
        </p:nvSpPr>
        <p:spPr>
          <a:xfrm>
            <a:off x="9803527" y="4648349"/>
            <a:ext cx="1421305" cy="190390"/>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Security</a:t>
            </a:r>
          </a:p>
        </p:txBody>
      </p:sp>
      <p:sp>
        <p:nvSpPr>
          <p:cNvPr id="148" name="TextBox 147">
            <a:extLst>
              <a:ext uri="{FF2B5EF4-FFF2-40B4-BE49-F238E27FC236}">
                <a16:creationId xmlns:a16="http://schemas.microsoft.com/office/drawing/2014/main" id="{3C5B5BE7-1D62-3DCA-F47E-C6109F4560E8}"/>
              </a:ext>
            </a:extLst>
          </p:cNvPr>
          <p:cNvSpPr txBox="1"/>
          <p:nvPr/>
        </p:nvSpPr>
        <p:spPr>
          <a:xfrm>
            <a:off x="2099102" y="588542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Playbook Experience</a:t>
            </a:r>
          </a:p>
        </p:txBody>
      </p:sp>
      <p:sp>
        <p:nvSpPr>
          <p:cNvPr id="151" name="TextBox 150">
            <a:extLst>
              <a:ext uri="{FF2B5EF4-FFF2-40B4-BE49-F238E27FC236}">
                <a16:creationId xmlns:a16="http://schemas.microsoft.com/office/drawing/2014/main" id="{0BB4E9D2-8741-9C74-47EE-1B03CABEE343}"/>
              </a:ext>
            </a:extLst>
          </p:cNvPr>
          <p:cNvSpPr txBox="1"/>
          <p:nvPr/>
        </p:nvSpPr>
        <p:spPr>
          <a:xfrm>
            <a:off x="11060733" y="1906294"/>
            <a:ext cx="640080" cy="12770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RPA Hub</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52" name="TextBox 151">
            <a:extLst>
              <a:ext uri="{FF2B5EF4-FFF2-40B4-BE49-F238E27FC236}">
                <a16:creationId xmlns:a16="http://schemas.microsoft.com/office/drawing/2014/main" id="{64447AE0-7EA0-FE2F-9EB5-AC06C11018BC}"/>
              </a:ext>
            </a:extLst>
          </p:cNvPr>
          <p:cNvSpPr txBox="1"/>
          <p:nvPr/>
        </p:nvSpPr>
        <p:spPr>
          <a:xfrm>
            <a:off x="11063379" y="2217329"/>
            <a:ext cx="640080" cy="14178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Integration Hub</a:t>
            </a:r>
          </a:p>
        </p:txBody>
      </p:sp>
      <p:sp>
        <p:nvSpPr>
          <p:cNvPr id="153" name="TextBox 152">
            <a:extLst>
              <a:ext uri="{FF2B5EF4-FFF2-40B4-BE49-F238E27FC236}">
                <a16:creationId xmlns:a16="http://schemas.microsoft.com/office/drawing/2014/main" id="{A9363C46-DE5F-A538-BF6B-2B6F6AA95777}"/>
              </a:ext>
            </a:extLst>
          </p:cNvPr>
          <p:cNvSpPr txBox="1"/>
          <p:nvPr/>
        </p:nvSpPr>
        <p:spPr>
          <a:xfrm>
            <a:off x="11070310" y="3247395"/>
            <a:ext cx="640080" cy="1332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Attended </a:t>
            </a: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Robots</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55" name="TextBox 154">
            <a:extLst>
              <a:ext uri="{FF2B5EF4-FFF2-40B4-BE49-F238E27FC236}">
                <a16:creationId xmlns:a16="http://schemas.microsoft.com/office/drawing/2014/main" id="{8F9BC900-89E4-EC8C-600C-6C3C9BDB60FD}"/>
              </a:ext>
            </a:extLst>
          </p:cNvPr>
          <p:cNvSpPr txBox="1"/>
          <p:nvPr/>
        </p:nvSpPr>
        <p:spPr>
          <a:xfrm>
            <a:off x="2474922" y="4345324"/>
            <a:ext cx="8329476" cy="224715"/>
          </a:xfrm>
          <a:prstGeom prst="rect">
            <a:avLst/>
          </a:prstGeom>
          <a:noFill/>
        </p:spPr>
        <p:txBody>
          <a:bodyPr wrap="square" lIns="73152" tIns="45720" rIns="91440" bIns="45720" rtlCol="0" anchor="t">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Industry Solutions: Banking;</a:t>
            </a:r>
            <a:r>
              <a:rPr kumimoji="0" lang="en-US" sz="850" b="1" i="0" u="none" strike="noStrike" kern="1200" cap="none" spc="0" normalizeH="0" baseline="0" noProof="0">
                <a:ln>
                  <a:noFill/>
                </a:ln>
                <a:solidFill>
                  <a:srgbClr val="FF0000"/>
                </a:solidFill>
                <a:effectLst/>
                <a:uLnTx/>
                <a:uFillTx/>
                <a:latin typeface="Century Gothic" panose="020F0302020204030204"/>
                <a:ea typeface="+mn-ea"/>
                <a:cs typeface="+mn-cs"/>
              </a:rPr>
              <a:t> </a:t>
            </a: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Government; Healthcare &amp; Life Sciences;</a:t>
            </a:r>
            <a:r>
              <a:rPr kumimoji="0" lang="en-US" sz="850" b="1" i="0" u="none" strike="noStrike" kern="1200" cap="none" spc="0" normalizeH="0" baseline="0" noProof="0">
                <a:ln>
                  <a:noFill/>
                </a:ln>
                <a:solidFill>
                  <a:srgbClr val="FF0000"/>
                </a:solidFill>
                <a:effectLst/>
                <a:uLnTx/>
                <a:uFillTx/>
                <a:latin typeface="Century Gothic" panose="020F0302020204030204"/>
                <a:ea typeface="+mn-ea"/>
                <a:cs typeface="+mn-cs"/>
              </a:rPr>
              <a:t> </a:t>
            </a: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Insurance; Manufacturing; Telecommunications, Media, and Technology</a:t>
            </a:r>
          </a:p>
        </p:txBody>
      </p:sp>
      <p:sp>
        <p:nvSpPr>
          <p:cNvPr id="157" name="TextBox 156">
            <a:extLst>
              <a:ext uri="{FF2B5EF4-FFF2-40B4-BE49-F238E27FC236}">
                <a16:creationId xmlns:a16="http://schemas.microsoft.com/office/drawing/2014/main" id="{0B3A9FC8-D2A0-CDE9-D5D1-129FD6410694}"/>
              </a:ext>
            </a:extLst>
          </p:cNvPr>
          <p:cNvSpPr txBox="1"/>
          <p:nvPr/>
        </p:nvSpPr>
        <p:spPr>
          <a:xfrm>
            <a:off x="8585093" y="1683168"/>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Work Order Mgmt.</a:t>
            </a:r>
          </a:p>
        </p:txBody>
      </p:sp>
      <p:sp>
        <p:nvSpPr>
          <p:cNvPr id="162" name="TextBox 161">
            <a:extLst>
              <a:ext uri="{FF2B5EF4-FFF2-40B4-BE49-F238E27FC236}">
                <a16:creationId xmlns:a16="http://schemas.microsoft.com/office/drawing/2014/main" id="{D6F7EC12-FC1E-BAC9-FBFA-9C136F704D69}"/>
              </a:ext>
            </a:extLst>
          </p:cNvPr>
          <p:cNvSpPr txBox="1"/>
          <p:nvPr/>
        </p:nvSpPr>
        <p:spPr>
          <a:xfrm>
            <a:off x="6889727" y="256408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Practice Applications</a:t>
            </a:r>
          </a:p>
        </p:txBody>
      </p:sp>
      <p:sp>
        <p:nvSpPr>
          <p:cNvPr id="163" name="TextBox 162">
            <a:extLst>
              <a:ext uri="{FF2B5EF4-FFF2-40B4-BE49-F238E27FC236}">
                <a16:creationId xmlns:a16="http://schemas.microsoft.com/office/drawing/2014/main" id="{0CE9FE28-C2C0-7DFC-414C-A3DF835FD42E}"/>
              </a:ext>
            </a:extLst>
          </p:cNvPr>
          <p:cNvSpPr txBox="1"/>
          <p:nvPr/>
        </p:nvSpPr>
        <p:spPr>
          <a:xfrm>
            <a:off x="11060733" y="3831990"/>
            <a:ext cx="640080" cy="18905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Document Intelligence</a:t>
            </a:r>
          </a:p>
        </p:txBody>
      </p:sp>
      <p:sp>
        <p:nvSpPr>
          <p:cNvPr id="164" name="TextBox 163">
            <a:extLst>
              <a:ext uri="{FF2B5EF4-FFF2-40B4-BE49-F238E27FC236}">
                <a16:creationId xmlns:a16="http://schemas.microsoft.com/office/drawing/2014/main" id="{CA9F52C4-A04A-1EF1-C566-520084BDF49B}"/>
              </a:ext>
            </a:extLst>
          </p:cNvPr>
          <p:cNvSpPr txBox="1"/>
          <p:nvPr/>
        </p:nvSpPr>
        <p:spPr>
          <a:xfrm>
            <a:off x="11070310" y="3014722"/>
            <a:ext cx="640080" cy="198946"/>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Integration Hub Import</a:t>
            </a:r>
          </a:p>
        </p:txBody>
      </p:sp>
      <p:sp>
        <p:nvSpPr>
          <p:cNvPr id="165" name="TextBox 164">
            <a:extLst>
              <a:ext uri="{FF2B5EF4-FFF2-40B4-BE49-F238E27FC236}">
                <a16:creationId xmlns:a16="http://schemas.microsoft.com/office/drawing/2014/main" id="{A06C7DAD-12EB-F9A7-9938-C7D3675E263A}"/>
              </a:ext>
            </a:extLst>
          </p:cNvPr>
          <p:cNvSpPr txBox="1"/>
          <p:nvPr/>
        </p:nvSpPr>
        <p:spPr>
          <a:xfrm>
            <a:off x="11061511" y="1676312"/>
            <a:ext cx="640080" cy="20351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00" b="0" i="0" u="none" strike="noStrike" kern="1200" cap="none" spc="0" normalizeH="0" baseline="0" noProof="0">
                <a:ln>
                  <a:noFill/>
                </a:ln>
                <a:solidFill>
                  <a:srgbClr val="FFFFFF"/>
                </a:solidFill>
                <a:effectLst/>
                <a:uLnTx/>
                <a:uFillTx/>
                <a:latin typeface="Century Gothic" panose="020F0302020204030204"/>
                <a:ea typeface="+mn-ea"/>
                <a:cs typeface="+mn-cs"/>
              </a:rPr>
              <a:t>Spokes, Templates and Solutions</a:t>
            </a:r>
          </a:p>
        </p:txBody>
      </p:sp>
      <p:sp>
        <p:nvSpPr>
          <p:cNvPr id="169" name="TextBox 168">
            <a:extLst>
              <a:ext uri="{FF2B5EF4-FFF2-40B4-BE49-F238E27FC236}">
                <a16:creationId xmlns:a16="http://schemas.microsoft.com/office/drawing/2014/main" id="{42C0C8A9-10BD-64D7-5ACF-63701B4592D8}"/>
              </a:ext>
            </a:extLst>
          </p:cNvPr>
          <p:cNvSpPr txBox="1"/>
          <p:nvPr/>
        </p:nvSpPr>
        <p:spPr>
          <a:xfrm>
            <a:off x="5474436" y="3701193"/>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HR Case &amp; Knowledge Mgmt.</a:t>
            </a:r>
          </a:p>
        </p:txBody>
      </p:sp>
      <p:sp>
        <p:nvSpPr>
          <p:cNvPr id="170" name="TextBox 169">
            <a:extLst>
              <a:ext uri="{FF2B5EF4-FFF2-40B4-BE49-F238E27FC236}">
                <a16:creationId xmlns:a16="http://schemas.microsoft.com/office/drawing/2014/main" id="{02F79550-CD4A-849D-59C8-357D9034C4A3}"/>
              </a:ext>
            </a:extLst>
          </p:cNvPr>
          <p:cNvSpPr txBox="1"/>
          <p:nvPr/>
        </p:nvSpPr>
        <p:spPr>
          <a:xfrm>
            <a:off x="10316586" y="3577344"/>
            <a:ext cx="640080" cy="18627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Studio IDE</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1" name="TextBox 170">
            <a:extLst>
              <a:ext uri="{FF2B5EF4-FFF2-40B4-BE49-F238E27FC236}">
                <a16:creationId xmlns:a16="http://schemas.microsoft.com/office/drawing/2014/main" id="{DF510559-D527-328B-4814-0C2A2095A31B}"/>
              </a:ext>
            </a:extLst>
          </p:cNvPr>
          <p:cNvSpPr txBox="1"/>
          <p:nvPr/>
        </p:nvSpPr>
        <p:spPr>
          <a:xfrm>
            <a:off x="10311631" y="3824282"/>
            <a:ext cx="640080" cy="18627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Service Creator</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3" name="TextBox 172">
            <a:extLst>
              <a:ext uri="{FF2B5EF4-FFF2-40B4-BE49-F238E27FC236}">
                <a16:creationId xmlns:a16="http://schemas.microsoft.com/office/drawing/2014/main" id="{440AFBE0-DE8E-EC30-5BFA-141216292AA6}"/>
              </a:ext>
            </a:extLst>
          </p:cNvPr>
          <p:cNvSpPr txBox="1"/>
          <p:nvPr/>
        </p:nvSpPr>
        <p:spPr>
          <a:xfrm>
            <a:off x="11062106" y="2613308"/>
            <a:ext cx="640080" cy="2019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50" b="0" i="0" u="none" strike="noStrike" kern="1200" cap="none" spc="0" normalizeH="0" baseline="0" noProof="0">
                <a:ln>
                  <a:noFill/>
                </a:ln>
                <a:solidFill>
                  <a:srgbClr val="FFFFFF"/>
                </a:solidFill>
                <a:effectLst/>
                <a:uLnTx/>
                <a:uFillTx/>
                <a:latin typeface="Century Gothic" panose="020F0302020204030204"/>
                <a:ea typeface="+mn-ea"/>
                <a:cs typeface="+mn-cs"/>
              </a:rPr>
              <a:t>Data Streaming &amp; Transformation</a:t>
            </a:r>
          </a:p>
        </p:txBody>
      </p:sp>
      <p:sp>
        <p:nvSpPr>
          <p:cNvPr id="174" name="TextBox 173">
            <a:extLst>
              <a:ext uri="{FF2B5EF4-FFF2-40B4-BE49-F238E27FC236}">
                <a16:creationId xmlns:a16="http://schemas.microsoft.com/office/drawing/2014/main" id="{CFC43356-DAEC-EBD2-FF7E-0BCEB2D0E897}"/>
              </a:ext>
            </a:extLst>
          </p:cNvPr>
          <p:cNvSpPr txBox="1"/>
          <p:nvPr/>
        </p:nvSpPr>
        <p:spPr>
          <a:xfrm>
            <a:off x="11068033" y="2847371"/>
            <a:ext cx="640080" cy="13953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Rest API Trigger</a:t>
            </a:r>
          </a:p>
        </p:txBody>
      </p:sp>
      <p:sp>
        <p:nvSpPr>
          <p:cNvPr id="175" name="TextBox 174">
            <a:extLst>
              <a:ext uri="{FF2B5EF4-FFF2-40B4-BE49-F238E27FC236}">
                <a16:creationId xmlns:a16="http://schemas.microsoft.com/office/drawing/2014/main" id="{BD2C5E5D-F3A6-6CE5-49EA-B8B9E1BC5872}"/>
              </a:ext>
            </a:extLst>
          </p:cNvPr>
          <p:cNvSpPr txBox="1"/>
          <p:nvPr/>
        </p:nvSpPr>
        <p:spPr>
          <a:xfrm>
            <a:off x="11060733" y="2054828"/>
            <a:ext cx="640080" cy="14167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Remote Tables</a:t>
            </a:r>
          </a:p>
        </p:txBody>
      </p:sp>
      <p:sp>
        <p:nvSpPr>
          <p:cNvPr id="176" name="TextBox 175">
            <a:extLst>
              <a:ext uri="{FF2B5EF4-FFF2-40B4-BE49-F238E27FC236}">
                <a16:creationId xmlns:a16="http://schemas.microsoft.com/office/drawing/2014/main" id="{DF8715A6-DDF7-3BC2-A98D-7C85058A100C}"/>
              </a:ext>
            </a:extLst>
          </p:cNvPr>
          <p:cNvSpPr txBox="1"/>
          <p:nvPr/>
        </p:nvSpPr>
        <p:spPr>
          <a:xfrm>
            <a:off x="11068371" y="2390722"/>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RPA Desktop Design Studio</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7" name="TextBox 176">
            <a:extLst>
              <a:ext uri="{FF2B5EF4-FFF2-40B4-BE49-F238E27FC236}">
                <a16:creationId xmlns:a16="http://schemas.microsoft.com/office/drawing/2014/main" id="{D476E318-6C41-D66D-3A50-97AEBF934208}"/>
              </a:ext>
            </a:extLst>
          </p:cNvPr>
          <p:cNvSpPr txBox="1"/>
          <p:nvPr/>
        </p:nvSpPr>
        <p:spPr>
          <a:xfrm>
            <a:off x="7859577" y="3808268"/>
            <a:ext cx="640080" cy="22590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Customer Project Mgmt.</a:t>
            </a:r>
          </a:p>
        </p:txBody>
      </p:sp>
      <p:sp>
        <p:nvSpPr>
          <p:cNvPr id="178" name="TextBox 177">
            <a:extLst>
              <a:ext uri="{FF2B5EF4-FFF2-40B4-BE49-F238E27FC236}">
                <a16:creationId xmlns:a16="http://schemas.microsoft.com/office/drawing/2014/main" id="{654E9B50-1944-1ED4-0510-399EB555682A}"/>
              </a:ext>
            </a:extLst>
          </p:cNvPr>
          <p:cNvSpPr txBox="1"/>
          <p:nvPr/>
        </p:nvSpPr>
        <p:spPr>
          <a:xfrm>
            <a:off x="11070310" y="3407978"/>
            <a:ext cx="640080" cy="19642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Unattended </a:t>
            </a: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Robots</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80" name="TextBox 179">
            <a:extLst>
              <a:ext uri="{FF2B5EF4-FFF2-40B4-BE49-F238E27FC236}">
                <a16:creationId xmlns:a16="http://schemas.microsoft.com/office/drawing/2014/main" id="{83883AA8-9D42-5D6D-B999-DA4D7AD02486}"/>
              </a:ext>
            </a:extLst>
          </p:cNvPr>
          <p:cNvSpPr txBox="1"/>
          <p:nvPr/>
        </p:nvSpPr>
        <p:spPr>
          <a:xfrm>
            <a:off x="2099102" y="54854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Mobile</a:t>
            </a:r>
          </a:p>
        </p:txBody>
      </p:sp>
      <p:sp>
        <p:nvSpPr>
          <p:cNvPr id="183" name="TextBox 182">
            <a:extLst>
              <a:ext uri="{FF2B5EF4-FFF2-40B4-BE49-F238E27FC236}">
                <a16:creationId xmlns:a16="http://schemas.microsoft.com/office/drawing/2014/main" id="{84990036-0F71-4886-4A40-D457DC2A8B81}"/>
              </a:ext>
            </a:extLst>
          </p:cNvPr>
          <p:cNvSpPr txBox="1"/>
          <p:nvPr/>
        </p:nvSpPr>
        <p:spPr>
          <a:xfrm>
            <a:off x="6810687" y="614509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Performance Analytics</a:t>
            </a:r>
          </a:p>
        </p:txBody>
      </p:sp>
      <p:sp>
        <p:nvSpPr>
          <p:cNvPr id="187" name="TextBox 186">
            <a:extLst>
              <a:ext uri="{FF2B5EF4-FFF2-40B4-BE49-F238E27FC236}">
                <a16:creationId xmlns:a16="http://schemas.microsoft.com/office/drawing/2014/main" id="{809D9F76-126D-F113-504D-DE2C8A025F9B}"/>
              </a:ext>
            </a:extLst>
          </p:cNvPr>
          <p:cNvSpPr txBox="1"/>
          <p:nvPr/>
        </p:nvSpPr>
        <p:spPr>
          <a:xfrm>
            <a:off x="6810687" y="5269094"/>
            <a:ext cx="1280160" cy="21296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Natural Language Processing</a:t>
            </a:r>
          </a:p>
        </p:txBody>
      </p:sp>
      <p:sp>
        <p:nvSpPr>
          <p:cNvPr id="188" name="TextBox 187">
            <a:extLst>
              <a:ext uri="{FF2B5EF4-FFF2-40B4-BE49-F238E27FC236}">
                <a16:creationId xmlns:a16="http://schemas.microsoft.com/office/drawing/2014/main" id="{945521ED-3C25-6E75-8864-CEF4DA916B82}"/>
              </a:ext>
            </a:extLst>
          </p:cNvPr>
          <p:cNvSpPr txBox="1"/>
          <p:nvPr/>
        </p:nvSpPr>
        <p:spPr>
          <a:xfrm>
            <a:off x="6810687" y="573874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Process Optimization</a:t>
            </a:r>
            <a:endParaRPr kumimoji="0" lang="en-US" sz="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89" name="TextBox 188">
            <a:extLst>
              <a:ext uri="{FF2B5EF4-FFF2-40B4-BE49-F238E27FC236}">
                <a16:creationId xmlns:a16="http://schemas.microsoft.com/office/drawing/2014/main" id="{D8C30A7C-4FDC-D8E8-8A45-4292608DE18F}"/>
              </a:ext>
            </a:extLst>
          </p:cNvPr>
          <p:cNvSpPr txBox="1"/>
          <p:nvPr/>
        </p:nvSpPr>
        <p:spPr>
          <a:xfrm>
            <a:off x="6810687" y="486433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Predictive Intelligence</a:t>
            </a:r>
          </a:p>
        </p:txBody>
      </p:sp>
      <p:sp>
        <p:nvSpPr>
          <p:cNvPr id="194" name="TextBox 193">
            <a:extLst>
              <a:ext uri="{FF2B5EF4-FFF2-40B4-BE49-F238E27FC236}">
                <a16:creationId xmlns:a16="http://schemas.microsoft.com/office/drawing/2014/main" id="{75E476F9-C1E1-BE36-7F15-AFF45BF00B4C}"/>
              </a:ext>
            </a:extLst>
          </p:cNvPr>
          <p:cNvSpPr txBox="1"/>
          <p:nvPr/>
        </p:nvSpPr>
        <p:spPr>
          <a:xfrm>
            <a:off x="6810687" y="594230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Automation Discovery</a:t>
            </a:r>
          </a:p>
        </p:txBody>
      </p:sp>
      <p:sp>
        <p:nvSpPr>
          <p:cNvPr id="195" name="TextBox 194">
            <a:extLst>
              <a:ext uri="{FF2B5EF4-FFF2-40B4-BE49-F238E27FC236}">
                <a16:creationId xmlns:a16="http://schemas.microsoft.com/office/drawing/2014/main" id="{7A26E8A7-CCF2-F535-1386-DCE18C20EEDC}"/>
              </a:ext>
            </a:extLst>
          </p:cNvPr>
          <p:cNvSpPr txBox="1"/>
          <p:nvPr/>
        </p:nvSpPr>
        <p:spPr>
          <a:xfrm>
            <a:off x="2099102" y="60979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Walk-up Experience</a:t>
            </a:r>
          </a:p>
        </p:txBody>
      </p:sp>
      <p:sp>
        <p:nvSpPr>
          <p:cNvPr id="202" name="TextBox 201">
            <a:extLst>
              <a:ext uri="{FF2B5EF4-FFF2-40B4-BE49-F238E27FC236}">
                <a16:creationId xmlns:a16="http://schemas.microsoft.com/office/drawing/2014/main" id="{5E2A9665-DE11-2B65-5CD6-FAFEE92BF705}"/>
              </a:ext>
            </a:extLst>
          </p:cNvPr>
          <p:cNvSpPr txBox="1"/>
          <p:nvPr/>
        </p:nvSpPr>
        <p:spPr>
          <a:xfrm>
            <a:off x="2099102" y="630673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Surveys &amp; Assessments</a:t>
            </a:r>
          </a:p>
        </p:txBody>
      </p:sp>
      <p:sp>
        <p:nvSpPr>
          <p:cNvPr id="204" name="TextBox 203">
            <a:extLst>
              <a:ext uri="{FF2B5EF4-FFF2-40B4-BE49-F238E27FC236}">
                <a16:creationId xmlns:a16="http://schemas.microsoft.com/office/drawing/2014/main" id="{364653F0-933C-D610-C188-76AA5B1DE118}"/>
              </a:ext>
            </a:extLst>
          </p:cNvPr>
          <p:cNvSpPr txBox="1"/>
          <p:nvPr/>
        </p:nvSpPr>
        <p:spPr>
          <a:xfrm>
            <a:off x="6810687" y="506867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Document Intelligence</a:t>
            </a:r>
          </a:p>
        </p:txBody>
      </p:sp>
      <p:sp>
        <p:nvSpPr>
          <p:cNvPr id="181" name="TextBox 180">
            <a:extLst>
              <a:ext uri="{FF2B5EF4-FFF2-40B4-BE49-F238E27FC236}">
                <a16:creationId xmlns:a16="http://schemas.microsoft.com/office/drawing/2014/main" id="{D9185469-0B2C-435A-8C14-06751DED91BA}"/>
              </a:ext>
            </a:extLst>
          </p:cNvPr>
          <p:cNvSpPr txBox="1"/>
          <p:nvPr/>
        </p:nvSpPr>
        <p:spPr>
          <a:xfrm>
            <a:off x="9890890" y="588073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Data Compliance</a:t>
            </a:r>
          </a:p>
        </p:txBody>
      </p:sp>
      <p:sp>
        <p:nvSpPr>
          <p:cNvPr id="211" name="TextBox 210">
            <a:extLst>
              <a:ext uri="{FF2B5EF4-FFF2-40B4-BE49-F238E27FC236}">
                <a16:creationId xmlns:a16="http://schemas.microsoft.com/office/drawing/2014/main" id="{09A989D0-6CF6-5101-6259-8EF39DFE19A7}"/>
              </a:ext>
            </a:extLst>
          </p:cNvPr>
          <p:cNvSpPr txBox="1"/>
          <p:nvPr/>
        </p:nvSpPr>
        <p:spPr>
          <a:xfrm>
            <a:off x="9248757" y="1255886"/>
            <a:ext cx="857331"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Procurement Operations Management</a:t>
            </a:r>
          </a:p>
        </p:txBody>
      </p:sp>
      <p:sp>
        <p:nvSpPr>
          <p:cNvPr id="212" name="TextBox 211">
            <a:extLst>
              <a:ext uri="{FF2B5EF4-FFF2-40B4-BE49-F238E27FC236}">
                <a16:creationId xmlns:a16="http://schemas.microsoft.com/office/drawing/2014/main" id="{ED3D596D-4428-3DFA-6106-60CB2D5EF73E}"/>
              </a:ext>
            </a:extLst>
          </p:cNvPr>
          <p:cNvSpPr txBox="1"/>
          <p:nvPr/>
        </p:nvSpPr>
        <p:spPr>
          <a:xfrm>
            <a:off x="9326831" y="17027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Procurement Case Mgmt.</a:t>
            </a:r>
          </a:p>
        </p:txBody>
      </p:sp>
      <p:sp>
        <p:nvSpPr>
          <p:cNvPr id="213" name="TextBox 212">
            <a:extLst>
              <a:ext uri="{FF2B5EF4-FFF2-40B4-BE49-F238E27FC236}">
                <a16:creationId xmlns:a16="http://schemas.microsoft.com/office/drawing/2014/main" id="{E8FDC7A4-D5CA-5BAB-528E-E79D991257AA}"/>
              </a:ext>
            </a:extLst>
          </p:cNvPr>
          <p:cNvSpPr txBox="1"/>
          <p:nvPr/>
        </p:nvSpPr>
        <p:spPr>
          <a:xfrm>
            <a:off x="9314887" y="2030220"/>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Sourcing &amp; Purchasing Automation</a:t>
            </a:r>
          </a:p>
        </p:txBody>
      </p:sp>
      <p:sp>
        <p:nvSpPr>
          <p:cNvPr id="214" name="TextBox 213">
            <a:extLst>
              <a:ext uri="{FF2B5EF4-FFF2-40B4-BE49-F238E27FC236}">
                <a16:creationId xmlns:a16="http://schemas.microsoft.com/office/drawing/2014/main" id="{AE1DB9D6-767E-517F-DA52-7E006871CE40}"/>
              </a:ext>
            </a:extLst>
          </p:cNvPr>
          <p:cNvSpPr txBox="1"/>
          <p:nvPr/>
        </p:nvSpPr>
        <p:spPr>
          <a:xfrm>
            <a:off x="9314887" y="2456627"/>
            <a:ext cx="640080" cy="19143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Shopping Hub</a:t>
            </a:r>
          </a:p>
        </p:txBody>
      </p:sp>
      <p:sp>
        <p:nvSpPr>
          <p:cNvPr id="215" name="TextBox 214">
            <a:extLst>
              <a:ext uri="{FF2B5EF4-FFF2-40B4-BE49-F238E27FC236}">
                <a16:creationId xmlns:a16="http://schemas.microsoft.com/office/drawing/2014/main" id="{CB356AF9-DA3B-5E99-252A-A4D636CC1F99}"/>
              </a:ext>
            </a:extLst>
          </p:cNvPr>
          <p:cNvSpPr txBox="1"/>
          <p:nvPr/>
        </p:nvSpPr>
        <p:spPr>
          <a:xfrm>
            <a:off x="9314887" y="2710777"/>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Supplier Case Mgmt.</a:t>
            </a:r>
          </a:p>
        </p:txBody>
      </p:sp>
      <p:sp>
        <p:nvSpPr>
          <p:cNvPr id="216" name="TextBox 215">
            <a:extLst>
              <a:ext uri="{FF2B5EF4-FFF2-40B4-BE49-F238E27FC236}">
                <a16:creationId xmlns:a16="http://schemas.microsoft.com/office/drawing/2014/main" id="{1E6268FA-C803-F8AD-3571-6E7AFFF07CC2}"/>
              </a:ext>
            </a:extLst>
          </p:cNvPr>
          <p:cNvSpPr txBox="1"/>
          <p:nvPr/>
        </p:nvSpPr>
        <p:spPr>
          <a:xfrm>
            <a:off x="9314887" y="3127918"/>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Supplier Collaboration Portal</a:t>
            </a:r>
          </a:p>
        </p:txBody>
      </p:sp>
      <p:sp>
        <p:nvSpPr>
          <p:cNvPr id="217" name="TextBox 216">
            <a:extLst>
              <a:ext uri="{FF2B5EF4-FFF2-40B4-BE49-F238E27FC236}">
                <a16:creationId xmlns:a16="http://schemas.microsoft.com/office/drawing/2014/main" id="{5F7B39DE-D9B9-AA3E-8F7F-F75ADD416353}"/>
              </a:ext>
            </a:extLst>
          </p:cNvPr>
          <p:cNvSpPr txBox="1"/>
          <p:nvPr/>
        </p:nvSpPr>
        <p:spPr>
          <a:xfrm>
            <a:off x="10162537" y="880762"/>
            <a:ext cx="1718490" cy="333569"/>
          </a:xfrm>
          <a:prstGeom prst="rect">
            <a:avLst/>
          </a:prstGeom>
          <a:noFill/>
        </p:spPr>
        <p:txBody>
          <a:bodyPr wrap="none" lIns="91440" tIns="45720" rIns="91440" bIns="45720"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Creator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cxnSp>
        <p:nvCxnSpPr>
          <p:cNvPr id="28" name="Straight Connector 27">
            <a:extLst>
              <a:ext uri="{FF2B5EF4-FFF2-40B4-BE49-F238E27FC236}">
                <a16:creationId xmlns:a16="http://schemas.microsoft.com/office/drawing/2014/main" id="{22BD1CEB-ABD8-4533-8B4E-61C149DC7FBC}"/>
              </a:ext>
            </a:extLst>
          </p:cNvPr>
          <p:cNvCxnSpPr>
            <a:cxnSpLocks/>
          </p:cNvCxnSpPr>
          <p:nvPr/>
        </p:nvCxnSpPr>
        <p:spPr>
          <a:xfrm>
            <a:off x="236478" y="1220083"/>
            <a:ext cx="11588207" cy="0"/>
          </a:xfrm>
          <a:prstGeom prst="line">
            <a:avLst/>
          </a:prstGeom>
          <a:ln w="12700">
            <a:solidFill>
              <a:srgbClr val="C0C2C4"/>
            </a:solidFill>
            <a:prstDash val="dash"/>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6E901CE6-AF3D-F9E4-BF5E-5AA3E19C87FA}"/>
              </a:ext>
            </a:extLst>
          </p:cNvPr>
          <p:cNvSpPr txBox="1"/>
          <p:nvPr/>
        </p:nvSpPr>
        <p:spPr>
          <a:xfrm>
            <a:off x="11060733" y="3619459"/>
            <a:ext cx="640080" cy="19642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Automation Center</a:t>
            </a:r>
          </a:p>
        </p:txBody>
      </p:sp>
      <p:sp>
        <p:nvSpPr>
          <p:cNvPr id="223" name="TextBox 222">
            <a:extLst>
              <a:ext uri="{FF2B5EF4-FFF2-40B4-BE49-F238E27FC236}">
                <a16:creationId xmlns:a16="http://schemas.microsoft.com/office/drawing/2014/main" id="{BE153EE8-E20D-F72F-B6FE-C68B8C950D84}"/>
              </a:ext>
            </a:extLst>
          </p:cNvPr>
          <p:cNvSpPr txBox="1"/>
          <p:nvPr/>
        </p:nvSpPr>
        <p:spPr>
          <a:xfrm>
            <a:off x="2100596" y="527675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Dynamic Translation</a:t>
            </a:r>
          </a:p>
        </p:txBody>
      </p:sp>
      <p:sp>
        <p:nvSpPr>
          <p:cNvPr id="224" name="TextBox 223">
            <a:extLst>
              <a:ext uri="{FF2B5EF4-FFF2-40B4-BE49-F238E27FC236}">
                <a16:creationId xmlns:a16="http://schemas.microsoft.com/office/drawing/2014/main" id="{A237B3E0-94DC-0C0C-BC21-E0297215AEBF}"/>
              </a:ext>
            </a:extLst>
          </p:cNvPr>
          <p:cNvSpPr txBox="1"/>
          <p:nvPr/>
        </p:nvSpPr>
        <p:spPr>
          <a:xfrm>
            <a:off x="6810687" y="553554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AI Search</a:t>
            </a:r>
            <a:endParaRPr kumimoji="0" lang="en-US" sz="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26" name="TextBox 225">
            <a:extLst>
              <a:ext uri="{FF2B5EF4-FFF2-40B4-BE49-F238E27FC236}">
                <a16:creationId xmlns:a16="http://schemas.microsoft.com/office/drawing/2014/main" id="{CD9D730D-A4DA-E9D3-EE81-F0A2A11C2BDF}"/>
              </a:ext>
            </a:extLst>
          </p:cNvPr>
          <p:cNvSpPr txBox="1"/>
          <p:nvPr/>
        </p:nvSpPr>
        <p:spPr>
          <a:xfrm>
            <a:off x="5268801" y="540751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Advanced Work Assignment</a:t>
            </a:r>
          </a:p>
        </p:txBody>
      </p:sp>
      <p:sp>
        <p:nvSpPr>
          <p:cNvPr id="227" name="TextBox 226">
            <a:extLst>
              <a:ext uri="{FF2B5EF4-FFF2-40B4-BE49-F238E27FC236}">
                <a16:creationId xmlns:a16="http://schemas.microsoft.com/office/drawing/2014/main" id="{DB73E881-E50E-7B16-611D-29F20D754425}"/>
              </a:ext>
            </a:extLst>
          </p:cNvPr>
          <p:cNvSpPr txBox="1"/>
          <p:nvPr/>
        </p:nvSpPr>
        <p:spPr>
          <a:xfrm>
            <a:off x="5268801" y="486830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Flow Designer</a:t>
            </a:r>
          </a:p>
        </p:txBody>
      </p:sp>
      <p:sp>
        <p:nvSpPr>
          <p:cNvPr id="228" name="TextBox 227">
            <a:extLst>
              <a:ext uri="{FF2B5EF4-FFF2-40B4-BE49-F238E27FC236}">
                <a16:creationId xmlns:a16="http://schemas.microsoft.com/office/drawing/2014/main" id="{B625A019-C0A7-D37B-C918-039D23081831}"/>
              </a:ext>
            </a:extLst>
          </p:cNvPr>
          <p:cNvSpPr txBox="1"/>
          <p:nvPr/>
        </p:nvSpPr>
        <p:spPr>
          <a:xfrm>
            <a:off x="5268801" y="562013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Automated Test Framework</a:t>
            </a:r>
          </a:p>
        </p:txBody>
      </p:sp>
      <p:sp>
        <p:nvSpPr>
          <p:cNvPr id="229" name="TextBox 228">
            <a:extLst>
              <a:ext uri="{FF2B5EF4-FFF2-40B4-BE49-F238E27FC236}">
                <a16:creationId xmlns:a16="http://schemas.microsoft.com/office/drawing/2014/main" id="{5839A931-CEC6-F7B8-4286-7DC4DF1BE0EF}"/>
              </a:ext>
            </a:extLst>
          </p:cNvPr>
          <p:cNvSpPr txBox="1"/>
          <p:nvPr/>
        </p:nvSpPr>
        <p:spPr>
          <a:xfrm>
            <a:off x="5268801" y="5083789"/>
            <a:ext cx="1280160" cy="27724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Process Automation Designer</a:t>
            </a:r>
          </a:p>
        </p:txBody>
      </p:sp>
      <p:sp>
        <p:nvSpPr>
          <p:cNvPr id="230" name="TextBox 229">
            <a:extLst>
              <a:ext uri="{FF2B5EF4-FFF2-40B4-BE49-F238E27FC236}">
                <a16:creationId xmlns:a16="http://schemas.microsoft.com/office/drawing/2014/main" id="{C3198B2D-9AFA-9B0C-4186-206240FBE7C2}"/>
              </a:ext>
            </a:extLst>
          </p:cNvPr>
          <p:cNvSpPr txBox="1"/>
          <p:nvPr/>
        </p:nvSpPr>
        <p:spPr>
          <a:xfrm>
            <a:off x="5270157" y="604417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Embedded Integrations</a:t>
            </a: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1" name="TextBox 230">
            <a:extLst>
              <a:ext uri="{FF2B5EF4-FFF2-40B4-BE49-F238E27FC236}">
                <a16:creationId xmlns:a16="http://schemas.microsoft.com/office/drawing/2014/main" id="{DB9E6EDB-8769-F866-FC4A-52A733505E71}"/>
              </a:ext>
            </a:extLst>
          </p:cNvPr>
          <p:cNvSpPr txBox="1"/>
          <p:nvPr/>
        </p:nvSpPr>
        <p:spPr>
          <a:xfrm>
            <a:off x="5268801" y="58290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Admin Center</a:t>
            </a:r>
          </a:p>
        </p:txBody>
      </p:sp>
      <p:sp>
        <p:nvSpPr>
          <p:cNvPr id="233" name="TextBox 232">
            <a:extLst>
              <a:ext uri="{FF2B5EF4-FFF2-40B4-BE49-F238E27FC236}">
                <a16:creationId xmlns:a16="http://schemas.microsoft.com/office/drawing/2014/main" id="{E2D879D2-84AA-722F-6D4E-A0A71B0844F7}"/>
              </a:ext>
            </a:extLst>
          </p:cNvPr>
          <p:cNvSpPr txBox="1"/>
          <p:nvPr/>
        </p:nvSpPr>
        <p:spPr>
          <a:xfrm>
            <a:off x="291836" y="1415182"/>
            <a:ext cx="838049"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ITSM/DevOps</a:t>
            </a:r>
          </a:p>
        </p:txBody>
      </p:sp>
      <p:sp>
        <p:nvSpPr>
          <p:cNvPr id="234" name="TextBox 233">
            <a:extLst>
              <a:ext uri="{FF2B5EF4-FFF2-40B4-BE49-F238E27FC236}">
                <a16:creationId xmlns:a16="http://schemas.microsoft.com/office/drawing/2014/main" id="{A1902C67-A611-8247-25CC-FF391435DA5F}"/>
              </a:ext>
            </a:extLst>
          </p:cNvPr>
          <p:cNvSpPr txBox="1"/>
          <p:nvPr/>
        </p:nvSpPr>
        <p:spPr>
          <a:xfrm>
            <a:off x="365160" y="1631596"/>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Change Mgmt.</a:t>
            </a:r>
          </a:p>
        </p:txBody>
      </p:sp>
      <p:sp>
        <p:nvSpPr>
          <p:cNvPr id="235" name="TextBox 234">
            <a:extLst>
              <a:ext uri="{FF2B5EF4-FFF2-40B4-BE49-F238E27FC236}">
                <a16:creationId xmlns:a16="http://schemas.microsoft.com/office/drawing/2014/main" id="{3D0961EA-2380-4470-BFEF-AAFC69F5474E}"/>
              </a:ext>
            </a:extLst>
          </p:cNvPr>
          <p:cNvSpPr txBox="1"/>
          <p:nvPr/>
        </p:nvSpPr>
        <p:spPr>
          <a:xfrm>
            <a:off x="1036921"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ITOM</a:t>
            </a:r>
          </a:p>
        </p:txBody>
      </p:sp>
      <p:sp>
        <p:nvSpPr>
          <p:cNvPr id="236" name="TextBox 235">
            <a:extLst>
              <a:ext uri="{FF2B5EF4-FFF2-40B4-BE49-F238E27FC236}">
                <a16:creationId xmlns:a16="http://schemas.microsoft.com/office/drawing/2014/main" id="{DA95ED77-CC6F-924E-E6C2-0B88415961DC}"/>
              </a:ext>
            </a:extLst>
          </p:cNvPr>
          <p:cNvSpPr txBox="1"/>
          <p:nvPr/>
        </p:nvSpPr>
        <p:spPr>
          <a:xfrm>
            <a:off x="1704415"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ITAM</a:t>
            </a:r>
          </a:p>
        </p:txBody>
      </p:sp>
      <p:sp>
        <p:nvSpPr>
          <p:cNvPr id="237" name="TextBox 236">
            <a:extLst>
              <a:ext uri="{FF2B5EF4-FFF2-40B4-BE49-F238E27FC236}">
                <a16:creationId xmlns:a16="http://schemas.microsoft.com/office/drawing/2014/main" id="{92931AD0-0648-B52C-EFD3-8901EA1E874E}"/>
              </a:ext>
            </a:extLst>
          </p:cNvPr>
          <p:cNvSpPr txBox="1"/>
          <p:nvPr/>
        </p:nvSpPr>
        <p:spPr>
          <a:xfrm>
            <a:off x="3100503"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SPM</a:t>
            </a:r>
          </a:p>
        </p:txBody>
      </p:sp>
      <p:sp>
        <p:nvSpPr>
          <p:cNvPr id="238" name="TextBox 237">
            <a:extLst>
              <a:ext uri="{FF2B5EF4-FFF2-40B4-BE49-F238E27FC236}">
                <a16:creationId xmlns:a16="http://schemas.microsoft.com/office/drawing/2014/main" id="{40A3ABE0-0880-5BE3-3193-2E3485CF2C7B}"/>
              </a:ext>
            </a:extLst>
          </p:cNvPr>
          <p:cNvSpPr txBox="1"/>
          <p:nvPr/>
        </p:nvSpPr>
        <p:spPr>
          <a:xfrm>
            <a:off x="2402271" y="1295405"/>
            <a:ext cx="801850" cy="314702"/>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Security Operations</a:t>
            </a:r>
          </a:p>
        </p:txBody>
      </p:sp>
      <p:sp>
        <p:nvSpPr>
          <p:cNvPr id="239" name="TextBox 238">
            <a:extLst>
              <a:ext uri="{FF2B5EF4-FFF2-40B4-BE49-F238E27FC236}">
                <a16:creationId xmlns:a16="http://schemas.microsoft.com/office/drawing/2014/main" id="{8BFE4F4B-21C7-5F26-CD89-83A117FC5C54}"/>
              </a:ext>
            </a:extLst>
          </p:cNvPr>
          <p:cNvSpPr txBox="1"/>
          <p:nvPr/>
        </p:nvSpPr>
        <p:spPr>
          <a:xfrm>
            <a:off x="3799231" y="1295405"/>
            <a:ext cx="801850" cy="314702"/>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Integrated Risk Mgmt.</a:t>
            </a:r>
          </a:p>
        </p:txBody>
      </p:sp>
      <p:sp>
        <p:nvSpPr>
          <p:cNvPr id="240" name="TextBox 239">
            <a:extLst>
              <a:ext uri="{FF2B5EF4-FFF2-40B4-BE49-F238E27FC236}">
                <a16:creationId xmlns:a16="http://schemas.microsoft.com/office/drawing/2014/main" id="{7EA674FB-0C6C-3EF5-6B0A-E85802F05A6B}"/>
              </a:ext>
            </a:extLst>
          </p:cNvPr>
          <p:cNvSpPr txBox="1"/>
          <p:nvPr/>
        </p:nvSpPr>
        <p:spPr>
          <a:xfrm>
            <a:off x="365160" y="1832767"/>
            <a:ext cx="640080" cy="164592"/>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Incident Mgmt.</a:t>
            </a:r>
          </a:p>
        </p:txBody>
      </p:sp>
      <p:sp>
        <p:nvSpPr>
          <p:cNvPr id="241" name="TextBox 240">
            <a:extLst>
              <a:ext uri="{FF2B5EF4-FFF2-40B4-BE49-F238E27FC236}">
                <a16:creationId xmlns:a16="http://schemas.microsoft.com/office/drawing/2014/main" id="{85193398-1F3A-8C62-288F-90401BFB6A2C}"/>
              </a:ext>
            </a:extLst>
          </p:cNvPr>
          <p:cNvSpPr txBox="1"/>
          <p:nvPr/>
        </p:nvSpPr>
        <p:spPr>
          <a:xfrm>
            <a:off x="365161" y="203393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Problem Mgmt.</a:t>
            </a:r>
          </a:p>
        </p:txBody>
      </p:sp>
      <p:sp>
        <p:nvSpPr>
          <p:cNvPr id="242" name="TextBox 241">
            <a:extLst>
              <a:ext uri="{FF2B5EF4-FFF2-40B4-BE49-F238E27FC236}">
                <a16:creationId xmlns:a16="http://schemas.microsoft.com/office/drawing/2014/main" id="{CC263B54-BAD0-A522-DCA1-62EB5C4E0D26}"/>
              </a:ext>
            </a:extLst>
          </p:cNvPr>
          <p:cNvSpPr txBox="1"/>
          <p:nvPr/>
        </p:nvSpPr>
        <p:spPr>
          <a:xfrm>
            <a:off x="368151" y="223986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Request Mgmt.</a:t>
            </a:r>
          </a:p>
        </p:txBody>
      </p:sp>
      <p:sp>
        <p:nvSpPr>
          <p:cNvPr id="243" name="TextBox 242">
            <a:extLst>
              <a:ext uri="{FF2B5EF4-FFF2-40B4-BE49-F238E27FC236}">
                <a16:creationId xmlns:a16="http://schemas.microsoft.com/office/drawing/2014/main" id="{412FA4F7-588C-0656-BA5D-765BCB6B7404}"/>
              </a:ext>
            </a:extLst>
          </p:cNvPr>
          <p:cNvSpPr txBox="1"/>
          <p:nvPr/>
        </p:nvSpPr>
        <p:spPr>
          <a:xfrm>
            <a:off x="1076613" y="184712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Agent Client Collector</a:t>
            </a:r>
          </a:p>
        </p:txBody>
      </p:sp>
      <p:sp>
        <p:nvSpPr>
          <p:cNvPr id="244" name="TextBox 243">
            <a:extLst>
              <a:ext uri="{FF2B5EF4-FFF2-40B4-BE49-F238E27FC236}">
                <a16:creationId xmlns:a16="http://schemas.microsoft.com/office/drawing/2014/main" id="{B3982927-9217-FE82-6FC6-6140A073C14E}"/>
              </a:ext>
            </a:extLst>
          </p:cNvPr>
          <p:cNvSpPr txBox="1"/>
          <p:nvPr/>
        </p:nvSpPr>
        <p:spPr>
          <a:xfrm>
            <a:off x="1077881" y="1637317"/>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Discovery</a:t>
            </a:r>
          </a:p>
        </p:txBody>
      </p:sp>
      <p:sp>
        <p:nvSpPr>
          <p:cNvPr id="245" name="TextBox 244">
            <a:extLst>
              <a:ext uri="{FF2B5EF4-FFF2-40B4-BE49-F238E27FC236}">
                <a16:creationId xmlns:a16="http://schemas.microsoft.com/office/drawing/2014/main" id="{A0E574A2-DAFB-89BE-EB7E-6A81474CA246}"/>
              </a:ext>
            </a:extLst>
          </p:cNvPr>
          <p:cNvSpPr txBox="1"/>
          <p:nvPr/>
        </p:nvSpPr>
        <p:spPr>
          <a:xfrm>
            <a:off x="1075093" y="2971011"/>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Event Mgmt.</a:t>
            </a:r>
          </a:p>
        </p:txBody>
      </p:sp>
      <p:sp>
        <p:nvSpPr>
          <p:cNvPr id="246" name="TextBox 245">
            <a:extLst>
              <a:ext uri="{FF2B5EF4-FFF2-40B4-BE49-F238E27FC236}">
                <a16:creationId xmlns:a16="http://schemas.microsoft.com/office/drawing/2014/main" id="{90624307-ECD2-16D2-5EF3-D0DFEB0A2B48}"/>
              </a:ext>
            </a:extLst>
          </p:cNvPr>
          <p:cNvSpPr txBox="1"/>
          <p:nvPr/>
        </p:nvSpPr>
        <p:spPr>
          <a:xfrm>
            <a:off x="1074973" y="216291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Service Mapping</a:t>
            </a:r>
          </a:p>
        </p:txBody>
      </p:sp>
      <p:sp>
        <p:nvSpPr>
          <p:cNvPr id="247" name="TextBox 246">
            <a:extLst>
              <a:ext uri="{FF2B5EF4-FFF2-40B4-BE49-F238E27FC236}">
                <a16:creationId xmlns:a16="http://schemas.microsoft.com/office/drawing/2014/main" id="{BFED68AE-0524-5722-FCCC-A555818BC539}"/>
              </a:ext>
            </a:extLst>
          </p:cNvPr>
          <p:cNvSpPr txBox="1"/>
          <p:nvPr/>
        </p:nvSpPr>
        <p:spPr>
          <a:xfrm>
            <a:off x="1772432" y="162690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Software Asset Mgmt.</a:t>
            </a:r>
          </a:p>
        </p:txBody>
      </p:sp>
      <p:sp>
        <p:nvSpPr>
          <p:cNvPr id="248" name="TextBox 247">
            <a:extLst>
              <a:ext uri="{FF2B5EF4-FFF2-40B4-BE49-F238E27FC236}">
                <a16:creationId xmlns:a16="http://schemas.microsoft.com/office/drawing/2014/main" id="{4D360AC4-E2C1-24EA-2870-FEC9E6CCCD77}"/>
              </a:ext>
            </a:extLst>
          </p:cNvPr>
          <p:cNvSpPr txBox="1"/>
          <p:nvPr/>
        </p:nvSpPr>
        <p:spPr>
          <a:xfrm>
            <a:off x="1772432" y="1923469"/>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 SaaS License Mgmt.</a:t>
            </a:r>
          </a:p>
        </p:txBody>
      </p:sp>
      <p:sp>
        <p:nvSpPr>
          <p:cNvPr id="249" name="TextBox 248">
            <a:extLst>
              <a:ext uri="{FF2B5EF4-FFF2-40B4-BE49-F238E27FC236}">
                <a16:creationId xmlns:a16="http://schemas.microsoft.com/office/drawing/2014/main" id="{3F5CF9B1-44E1-ACC5-AC92-BBAC4859BBA7}"/>
              </a:ext>
            </a:extLst>
          </p:cNvPr>
          <p:cNvSpPr txBox="1"/>
          <p:nvPr/>
        </p:nvSpPr>
        <p:spPr>
          <a:xfrm>
            <a:off x="1772432" y="2220037"/>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Cloud Insights</a:t>
            </a:r>
          </a:p>
        </p:txBody>
      </p:sp>
      <p:sp>
        <p:nvSpPr>
          <p:cNvPr id="250" name="TextBox 249">
            <a:extLst>
              <a:ext uri="{FF2B5EF4-FFF2-40B4-BE49-F238E27FC236}">
                <a16:creationId xmlns:a16="http://schemas.microsoft.com/office/drawing/2014/main" id="{AFD07E58-7B79-7439-A52A-430453C9D3B4}"/>
              </a:ext>
            </a:extLst>
          </p:cNvPr>
          <p:cNvSpPr txBox="1"/>
          <p:nvPr/>
        </p:nvSpPr>
        <p:spPr>
          <a:xfrm>
            <a:off x="1772432" y="25166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Software Spend Detection</a:t>
            </a:r>
          </a:p>
        </p:txBody>
      </p:sp>
      <p:sp>
        <p:nvSpPr>
          <p:cNvPr id="251" name="TextBox 250">
            <a:extLst>
              <a:ext uri="{FF2B5EF4-FFF2-40B4-BE49-F238E27FC236}">
                <a16:creationId xmlns:a16="http://schemas.microsoft.com/office/drawing/2014/main" id="{A3835B20-9FF0-2EFB-15D5-04E311008BC3}"/>
              </a:ext>
            </a:extLst>
          </p:cNvPr>
          <p:cNvSpPr txBox="1"/>
          <p:nvPr/>
        </p:nvSpPr>
        <p:spPr>
          <a:xfrm>
            <a:off x="1772432" y="281317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Hardware Asset Mgmt.</a:t>
            </a:r>
          </a:p>
        </p:txBody>
      </p:sp>
      <p:sp>
        <p:nvSpPr>
          <p:cNvPr id="252" name="TextBox 251">
            <a:extLst>
              <a:ext uri="{FF2B5EF4-FFF2-40B4-BE49-F238E27FC236}">
                <a16:creationId xmlns:a16="http://schemas.microsoft.com/office/drawing/2014/main" id="{2AC80DC9-1334-35AC-2AB3-888F209E5AE3}"/>
              </a:ext>
            </a:extLst>
          </p:cNvPr>
          <p:cNvSpPr txBox="1"/>
          <p:nvPr/>
        </p:nvSpPr>
        <p:spPr>
          <a:xfrm>
            <a:off x="3157004" y="162439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Roadmap Planning</a:t>
            </a:r>
          </a:p>
        </p:txBody>
      </p:sp>
      <p:sp>
        <p:nvSpPr>
          <p:cNvPr id="253" name="TextBox 252">
            <a:extLst>
              <a:ext uri="{FF2B5EF4-FFF2-40B4-BE49-F238E27FC236}">
                <a16:creationId xmlns:a16="http://schemas.microsoft.com/office/drawing/2014/main" id="{0F9FAC3B-6406-4D6E-84ED-D36B951D100D}"/>
              </a:ext>
            </a:extLst>
          </p:cNvPr>
          <p:cNvSpPr txBox="1"/>
          <p:nvPr/>
        </p:nvSpPr>
        <p:spPr>
          <a:xfrm>
            <a:off x="3157004" y="1911323"/>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Goal Framework</a:t>
            </a:r>
          </a:p>
        </p:txBody>
      </p:sp>
      <p:sp>
        <p:nvSpPr>
          <p:cNvPr id="254" name="TextBox 253">
            <a:extLst>
              <a:ext uri="{FF2B5EF4-FFF2-40B4-BE49-F238E27FC236}">
                <a16:creationId xmlns:a16="http://schemas.microsoft.com/office/drawing/2014/main" id="{6B997CB3-0051-DF16-F7D4-46D5A1C98999}"/>
              </a:ext>
            </a:extLst>
          </p:cNvPr>
          <p:cNvSpPr txBox="1"/>
          <p:nvPr/>
        </p:nvSpPr>
        <p:spPr>
          <a:xfrm>
            <a:off x="3157542" y="2117829"/>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Backlog Mgmt.</a:t>
            </a:r>
          </a:p>
        </p:txBody>
      </p:sp>
      <p:sp>
        <p:nvSpPr>
          <p:cNvPr id="255" name="TextBox 254">
            <a:extLst>
              <a:ext uri="{FF2B5EF4-FFF2-40B4-BE49-F238E27FC236}">
                <a16:creationId xmlns:a16="http://schemas.microsoft.com/office/drawing/2014/main" id="{52617C3B-A5A9-1555-8960-0F3097321C21}"/>
              </a:ext>
            </a:extLst>
          </p:cNvPr>
          <p:cNvSpPr txBox="1"/>
          <p:nvPr/>
        </p:nvSpPr>
        <p:spPr>
          <a:xfrm>
            <a:off x="3159287" y="253962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Investment Funding</a:t>
            </a:r>
          </a:p>
        </p:txBody>
      </p:sp>
      <p:sp>
        <p:nvSpPr>
          <p:cNvPr id="256" name="TextBox 255">
            <a:extLst>
              <a:ext uri="{FF2B5EF4-FFF2-40B4-BE49-F238E27FC236}">
                <a16:creationId xmlns:a16="http://schemas.microsoft.com/office/drawing/2014/main" id="{673CEFF8-2C58-C810-1EB2-9B1A0B8B987B}"/>
              </a:ext>
            </a:extLst>
          </p:cNvPr>
          <p:cNvSpPr txBox="1"/>
          <p:nvPr/>
        </p:nvSpPr>
        <p:spPr>
          <a:xfrm>
            <a:off x="3153965" y="28414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Project &amp; Portfolio Mgmt.</a:t>
            </a:r>
          </a:p>
        </p:txBody>
      </p:sp>
      <p:sp>
        <p:nvSpPr>
          <p:cNvPr id="257" name="TextBox 256">
            <a:extLst>
              <a:ext uri="{FF2B5EF4-FFF2-40B4-BE49-F238E27FC236}">
                <a16:creationId xmlns:a16="http://schemas.microsoft.com/office/drawing/2014/main" id="{810AE08D-A750-7D6F-BEF0-01D3DD11BE3E}"/>
              </a:ext>
            </a:extLst>
          </p:cNvPr>
          <p:cNvSpPr txBox="1"/>
          <p:nvPr/>
        </p:nvSpPr>
        <p:spPr>
          <a:xfrm>
            <a:off x="3153965" y="3134912"/>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Resource Mgmt.</a:t>
            </a:r>
          </a:p>
        </p:txBody>
      </p:sp>
      <p:sp>
        <p:nvSpPr>
          <p:cNvPr id="258" name="TextBox 257">
            <a:extLst>
              <a:ext uri="{FF2B5EF4-FFF2-40B4-BE49-F238E27FC236}">
                <a16:creationId xmlns:a16="http://schemas.microsoft.com/office/drawing/2014/main" id="{AA60FB77-863C-186C-7F6D-3266AE91AD72}"/>
              </a:ext>
            </a:extLst>
          </p:cNvPr>
          <p:cNvSpPr txBox="1"/>
          <p:nvPr/>
        </p:nvSpPr>
        <p:spPr>
          <a:xfrm>
            <a:off x="364215" y="2943459"/>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00" b="0" i="0" u="none" strike="noStrike" kern="1200" cap="none" spc="0" normalizeH="0" baseline="0" noProof="0">
                <a:ln>
                  <a:noFill/>
                </a:ln>
                <a:solidFill>
                  <a:srgbClr val="FFFFFF"/>
                </a:solidFill>
                <a:effectLst/>
                <a:uLnTx/>
                <a:uFillTx/>
                <a:latin typeface="Century Gothic" panose="020F0302020204030204"/>
                <a:ea typeface="+mn-ea"/>
                <a:cs typeface="+mn-cs"/>
              </a:rPr>
              <a:t>DevOps Change Velocity</a:t>
            </a:r>
          </a:p>
        </p:txBody>
      </p:sp>
      <p:sp>
        <p:nvSpPr>
          <p:cNvPr id="259" name="TextBox 258">
            <a:extLst>
              <a:ext uri="{FF2B5EF4-FFF2-40B4-BE49-F238E27FC236}">
                <a16:creationId xmlns:a16="http://schemas.microsoft.com/office/drawing/2014/main" id="{1AC5DA96-A69F-D960-863C-0C6EF676FFCB}"/>
              </a:ext>
            </a:extLst>
          </p:cNvPr>
          <p:cNvSpPr txBox="1"/>
          <p:nvPr/>
        </p:nvSpPr>
        <p:spPr>
          <a:xfrm>
            <a:off x="2469085" y="162690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Configuration Compliance</a:t>
            </a:r>
          </a:p>
        </p:txBody>
      </p:sp>
      <p:sp>
        <p:nvSpPr>
          <p:cNvPr id="260" name="TextBox 259">
            <a:extLst>
              <a:ext uri="{FF2B5EF4-FFF2-40B4-BE49-F238E27FC236}">
                <a16:creationId xmlns:a16="http://schemas.microsoft.com/office/drawing/2014/main" id="{1E06A0E6-EEF5-5132-DA83-E66110EC88F3}"/>
              </a:ext>
            </a:extLst>
          </p:cNvPr>
          <p:cNvSpPr txBox="1"/>
          <p:nvPr/>
        </p:nvSpPr>
        <p:spPr>
          <a:xfrm>
            <a:off x="2469085" y="22508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Security Incident Response</a:t>
            </a:r>
          </a:p>
        </p:txBody>
      </p:sp>
      <p:sp>
        <p:nvSpPr>
          <p:cNvPr id="261" name="TextBox 260">
            <a:extLst>
              <a:ext uri="{FF2B5EF4-FFF2-40B4-BE49-F238E27FC236}">
                <a16:creationId xmlns:a16="http://schemas.microsoft.com/office/drawing/2014/main" id="{1E2835C0-287F-95B2-627F-2C08D437C67E}"/>
              </a:ext>
            </a:extLst>
          </p:cNvPr>
          <p:cNvSpPr txBox="1"/>
          <p:nvPr/>
        </p:nvSpPr>
        <p:spPr>
          <a:xfrm>
            <a:off x="2469085" y="25605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Threat Intelligence</a:t>
            </a:r>
          </a:p>
        </p:txBody>
      </p:sp>
      <p:sp>
        <p:nvSpPr>
          <p:cNvPr id="262" name="TextBox 261">
            <a:extLst>
              <a:ext uri="{FF2B5EF4-FFF2-40B4-BE49-F238E27FC236}">
                <a16:creationId xmlns:a16="http://schemas.microsoft.com/office/drawing/2014/main" id="{F5BFC7E7-B48B-C60E-901B-0BC850D751F6}"/>
              </a:ext>
            </a:extLst>
          </p:cNvPr>
          <p:cNvSpPr txBox="1"/>
          <p:nvPr/>
        </p:nvSpPr>
        <p:spPr>
          <a:xfrm>
            <a:off x="2469085" y="286873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Vulnerability Response</a:t>
            </a:r>
          </a:p>
        </p:txBody>
      </p:sp>
      <p:sp>
        <p:nvSpPr>
          <p:cNvPr id="263" name="TextBox 262">
            <a:extLst>
              <a:ext uri="{FF2B5EF4-FFF2-40B4-BE49-F238E27FC236}">
                <a16:creationId xmlns:a16="http://schemas.microsoft.com/office/drawing/2014/main" id="{4EC400CF-7AB7-471D-00E9-8A65488B5683}"/>
              </a:ext>
            </a:extLst>
          </p:cNvPr>
          <p:cNvSpPr txBox="1"/>
          <p:nvPr/>
        </p:nvSpPr>
        <p:spPr>
          <a:xfrm>
            <a:off x="2469085" y="317691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Vulnerability Solution Mgmt.</a:t>
            </a:r>
          </a:p>
        </p:txBody>
      </p:sp>
      <p:sp>
        <p:nvSpPr>
          <p:cNvPr id="264" name="TextBox 263">
            <a:extLst>
              <a:ext uri="{FF2B5EF4-FFF2-40B4-BE49-F238E27FC236}">
                <a16:creationId xmlns:a16="http://schemas.microsoft.com/office/drawing/2014/main" id="{0576705C-A321-6819-6CC3-13D2E865E051}"/>
              </a:ext>
            </a:extLst>
          </p:cNvPr>
          <p:cNvSpPr txBox="1"/>
          <p:nvPr/>
        </p:nvSpPr>
        <p:spPr>
          <a:xfrm>
            <a:off x="3855334" y="1624524"/>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Audit Mgmt.</a:t>
            </a:r>
          </a:p>
        </p:txBody>
      </p:sp>
      <p:sp>
        <p:nvSpPr>
          <p:cNvPr id="265" name="TextBox 264">
            <a:extLst>
              <a:ext uri="{FF2B5EF4-FFF2-40B4-BE49-F238E27FC236}">
                <a16:creationId xmlns:a16="http://schemas.microsoft.com/office/drawing/2014/main" id="{9DDF41FC-15C8-B301-4F9E-F9494B34DA36}"/>
              </a:ext>
            </a:extLst>
          </p:cNvPr>
          <p:cNvSpPr txBox="1"/>
          <p:nvPr/>
        </p:nvSpPr>
        <p:spPr>
          <a:xfrm>
            <a:off x="3855334" y="1839110"/>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Business Continuity Mgmt.</a:t>
            </a:r>
          </a:p>
        </p:txBody>
      </p:sp>
      <p:sp>
        <p:nvSpPr>
          <p:cNvPr id="266" name="TextBox 265">
            <a:extLst>
              <a:ext uri="{FF2B5EF4-FFF2-40B4-BE49-F238E27FC236}">
                <a16:creationId xmlns:a16="http://schemas.microsoft.com/office/drawing/2014/main" id="{B5689B04-30F9-009B-A006-0F1825358D2C}"/>
              </a:ext>
            </a:extLst>
          </p:cNvPr>
          <p:cNvSpPr txBox="1"/>
          <p:nvPr/>
        </p:nvSpPr>
        <p:spPr>
          <a:xfrm>
            <a:off x="3855334" y="223657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Operational Risk Mgmt.</a:t>
            </a:r>
          </a:p>
        </p:txBody>
      </p:sp>
      <p:sp>
        <p:nvSpPr>
          <p:cNvPr id="267" name="TextBox 266">
            <a:extLst>
              <a:ext uri="{FF2B5EF4-FFF2-40B4-BE49-F238E27FC236}">
                <a16:creationId xmlns:a16="http://schemas.microsoft.com/office/drawing/2014/main" id="{9F91E188-8029-1A23-4282-2560EA2748FA}"/>
              </a:ext>
            </a:extLst>
          </p:cNvPr>
          <p:cNvSpPr txBox="1"/>
          <p:nvPr/>
        </p:nvSpPr>
        <p:spPr>
          <a:xfrm>
            <a:off x="3855334" y="2542602"/>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Policy &amp; Compliance Mgmt.</a:t>
            </a:r>
          </a:p>
        </p:txBody>
      </p:sp>
      <p:sp>
        <p:nvSpPr>
          <p:cNvPr id="268" name="TextBox 267">
            <a:extLst>
              <a:ext uri="{FF2B5EF4-FFF2-40B4-BE49-F238E27FC236}">
                <a16:creationId xmlns:a16="http://schemas.microsoft.com/office/drawing/2014/main" id="{F59C2B24-06E7-7FF7-A4D3-C2064100FBE9}"/>
              </a:ext>
            </a:extLst>
          </p:cNvPr>
          <p:cNvSpPr txBox="1"/>
          <p:nvPr/>
        </p:nvSpPr>
        <p:spPr>
          <a:xfrm>
            <a:off x="3855334" y="294006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Risk Mgmt.</a:t>
            </a:r>
          </a:p>
        </p:txBody>
      </p:sp>
      <p:sp>
        <p:nvSpPr>
          <p:cNvPr id="269" name="TextBox 268">
            <a:extLst>
              <a:ext uri="{FF2B5EF4-FFF2-40B4-BE49-F238E27FC236}">
                <a16:creationId xmlns:a16="http://schemas.microsoft.com/office/drawing/2014/main" id="{4504B2B2-3BB9-0823-C61B-224538B598E8}"/>
              </a:ext>
            </a:extLst>
          </p:cNvPr>
          <p:cNvSpPr txBox="1"/>
          <p:nvPr/>
        </p:nvSpPr>
        <p:spPr>
          <a:xfrm>
            <a:off x="3855334" y="31546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Vendor Risk Mgmt.</a:t>
            </a:r>
          </a:p>
        </p:txBody>
      </p:sp>
      <p:sp>
        <p:nvSpPr>
          <p:cNvPr id="270" name="TextBox 269">
            <a:extLst>
              <a:ext uri="{FF2B5EF4-FFF2-40B4-BE49-F238E27FC236}">
                <a16:creationId xmlns:a16="http://schemas.microsoft.com/office/drawing/2014/main" id="{074EEB74-3AB4-E5A4-4DBF-2E11FD612928}"/>
              </a:ext>
            </a:extLst>
          </p:cNvPr>
          <p:cNvSpPr txBox="1"/>
          <p:nvPr/>
        </p:nvSpPr>
        <p:spPr>
          <a:xfrm>
            <a:off x="1075093" y="2459333"/>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Health Log Analytics</a:t>
            </a:r>
          </a:p>
        </p:txBody>
      </p:sp>
      <p:sp>
        <p:nvSpPr>
          <p:cNvPr id="271" name="TextBox 270">
            <a:extLst>
              <a:ext uri="{FF2B5EF4-FFF2-40B4-BE49-F238E27FC236}">
                <a16:creationId xmlns:a16="http://schemas.microsoft.com/office/drawing/2014/main" id="{69D95F6D-8926-0850-38AB-C6E1960C00ED}"/>
              </a:ext>
            </a:extLst>
          </p:cNvPr>
          <p:cNvSpPr txBox="1"/>
          <p:nvPr/>
        </p:nvSpPr>
        <p:spPr>
          <a:xfrm>
            <a:off x="3156701" y="35501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Application Portfolio Mgmt.</a:t>
            </a:r>
          </a:p>
        </p:txBody>
      </p:sp>
      <p:sp>
        <p:nvSpPr>
          <p:cNvPr id="272" name="TextBox 271">
            <a:extLst>
              <a:ext uri="{FF2B5EF4-FFF2-40B4-BE49-F238E27FC236}">
                <a16:creationId xmlns:a16="http://schemas.microsoft.com/office/drawing/2014/main" id="{8F80C8A0-E3A1-006B-61E1-B5C3486501F5}"/>
              </a:ext>
            </a:extLst>
          </p:cNvPr>
          <p:cNvSpPr txBox="1"/>
          <p:nvPr/>
        </p:nvSpPr>
        <p:spPr>
          <a:xfrm>
            <a:off x="2473860" y="1932927"/>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MITRE-ATT&amp;CK Framework</a:t>
            </a:r>
          </a:p>
        </p:txBody>
      </p:sp>
      <p:sp>
        <p:nvSpPr>
          <p:cNvPr id="273" name="TextBox 272">
            <a:extLst>
              <a:ext uri="{FF2B5EF4-FFF2-40B4-BE49-F238E27FC236}">
                <a16:creationId xmlns:a16="http://schemas.microsoft.com/office/drawing/2014/main" id="{D467693E-E17C-28BD-1CD6-15A8C223F75D}"/>
              </a:ext>
            </a:extLst>
          </p:cNvPr>
          <p:cNvSpPr txBox="1"/>
          <p:nvPr/>
        </p:nvSpPr>
        <p:spPr>
          <a:xfrm>
            <a:off x="370184" y="2684178"/>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Digital Portfolio Mgmt.</a:t>
            </a:r>
          </a:p>
        </p:txBody>
      </p:sp>
      <p:sp>
        <p:nvSpPr>
          <p:cNvPr id="274" name="TextBox 273">
            <a:extLst>
              <a:ext uri="{FF2B5EF4-FFF2-40B4-BE49-F238E27FC236}">
                <a16:creationId xmlns:a16="http://schemas.microsoft.com/office/drawing/2014/main" id="{47667D85-6716-E955-CAC0-A2400ED6664E}"/>
              </a:ext>
            </a:extLst>
          </p:cNvPr>
          <p:cNvSpPr txBox="1"/>
          <p:nvPr/>
        </p:nvSpPr>
        <p:spPr>
          <a:xfrm>
            <a:off x="3152549" y="2324021"/>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Scaled Agile</a:t>
            </a:r>
          </a:p>
        </p:txBody>
      </p:sp>
      <p:sp>
        <p:nvSpPr>
          <p:cNvPr id="275" name="TextBox 274">
            <a:extLst>
              <a:ext uri="{FF2B5EF4-FFF2-40B4-BE49-F238E27FC236}">
                <a16:creationId xmlns:a16="http://schemas.microsoft.com/office/drawing/2014/main" id="{CCC47034-09A2-6AF4-6EDB-A8BE156C088F}"/>
              </a:ext>
            </a:extLst>
          </p:cNvPr>
          <p:cNvSpPr txBox="1"/>
          <p:nvPr/>
        </p:nvSpPr>
        <p:spPr>
          <a:xfrm>
            <a:off x="3155957" y="3345369"/>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Timecards</a:t>
            </a:r>
          </a:p>
        </p:txBody>
      </p:sp>
      <p:sp>
        <p:nvSpPr>
          <p:cNvPr id="276" name="TextBox 275">
            <a:extLst>
              <a:ext uri="{FF2B5EF4-FFF2-40B4-BE49-F238E27FC236}">
                <a16:creationId xmlns:a16="http://schemas.microsoft.com/office/drawing/2014/main" id="{197C316D-F884-7CC1-3C48-8210AA243568}"/>
              </a:ext>
            </a:extLst>
          </p:cNvPr>
          <p:cNvSpPr txBox="1"/>
          <p:nvPr/>
        </p:nvSpPr>
        <p:spPr>
          <a:xfrm>
            <a:off x="1778083" y="3129887"/>
            <a:ext cx="640080" cy="28416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Enterprise Asset Mgmt.</a:t>
            </a:r>
          </a:p>
        </p:txBody>
      </p:sp>
      <p:sp>
        <p:nvSpPr>
          <p:cNvPr id="277" name="TextBox 276">
            <a:extLst>
              <a:ext uri="{FF2B5EF4-FFF2-40B4-BE49-F238E27FC236}">
                <a16:creationId xmlns:a16="http://schemas.microsoft.com/office/drawing/2014/main" id="{939CFEFB-B45F-C095-252E-3092EA5FF24A}"/>
              </a:ext>
            </a:extLst>
          </p:cNvPr>
          <p:cNvSpPr txBox="1"/>
          <p:nvPr/>
        </p:nvSpPr>
        <p:spPr>
          <a:xfrm>
            <a:off x="1772432" y="3475524"/>
            <a:ext cx="640080" cy="23100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Contract Mgmt.</a:t>
            </a:r>
          </a:p>
        </p:txBody>
      </p:sp>
      <p:sp>
        <p:nvSpPr>
          <p:cNvPr id="278" name="TextBox 277">
            <a:extLst>
              <a:ext uri="{FF2B5EF4-FFF2-40B4-BE49-F238E27FC236}">
                <a16:creationId xmlns:a16="http://schemas.microsoft.com/office/drawing/2014/main" id="{5E7DA837-5AD1-FC58-4349-20E627638F23}"/>
              </a:ext>
            </a:extLst>
          </p:cNvPr>
          <p:cNvSpPr txBox="1"/>
          <p:nvPr/>
        </p:nvSpPr>
        <p:spPr>
          <a:xfrm>
            <a:off x="1075021" y="3655984"/>
            <a:ext cx="640080" cy="26997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ITOM Governance</a:t>
            </a:r>
          </a:p>
        </p:txBody>
      </p:sp>
      <p:sp>
        <p:nvSpPr>
          <p:cNvPr id="279" name="TextBox 278">
            <a:extLst>
              <a:ext uri="{FF2B5EF4-FFF2-40B4-BE49-F238E27FC236}">
                <a16:creationId xmlns:a16="http://schemas.microsoft.com/office/drawing/2014/main" id="{89C32A43-927B-D881-0D69-4FEAD10085DB}"/>
              </a:ext>
            </a:extLst>
          </p:cNvPr>
          <p:cNvSpPr txBox="1"/>
          <p:nvPr/>
        </p:nvSpPr>
        <p:spPr>
          <a:xfrm>
            <a:off x="1072664" y="2769413"/>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Metric Intelligence</a:t>
            </a:r>
          </a:p>
        </p:txBody>
      </p:sp>
      <p:sp>
        <p:nvSpPr>
          <p:cNvPr id="280" name="TextBox 279">
            <a:extLst>
              <a:ext uri="{FF2B5EF4-FFF2-40B4-BE49-F238E27FC236}">
                <a16:creationId xmlns:a16="http://schemas.microsoft.com/office/drawing/2014/main" id="{F19B4725-6206-6FEF-C86F-8E1651B3D24D}"/>
              </a:ext>
            </a:extLst>
          </p:cNvPr>
          <p:cNvSpPr txBox="1"/>
          <p:nvPr/>
        </p:nvSpPr>
        <p:spPr>
          <a:xfrm>
            <a:off x="1078706" y="3174974"/>
            <a:ext cx="640080" cy="1975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Certificate Mgmt.</a:t>
            </a:r>
          </a:p>
        </p:txBody>
      </p:sp>
      <p:sp>
        <p:nvSpPr>
          <p:cNvPr id="281" name="TextBox 280">
            <a:extLst>
              <a:ext uri="{FF2B5EF4-FFF2-40B4-BE49-F238E27FC236}">
                <a16:creationId xmlns:a16="http://schemas.microsoft.com/office/drawing/2014/main" id="{6802F806-BA12-1632-44E3-1FB65E76144B}"/>
              </a:ext>
            </a:extLst>
          </p:cNvPr>
          <p:cNvSpPr txBox="1"/>
          <p:nvPr/>
        </p:nvSpPr>
        <p:spPr>
          <a:xfrm>
            <a:off x="1077881" y="3397529"/>
            <a:ext cx="640080" cy="1975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Firewall Audits &amp; Reporting</a:t>
            </a:r>
          </a:p>
        </p:txBody>
      </p:sp>
      <p:sp>
        <p:nvSpPr>
          <p:cNvPr id="282" name="TextBox 281">
            <a:extLst>
              <a:ext uri="{FF2B5EF4-FFF2-40B4-BE49-F238E27FC236}">
                <a16:creationId xmlns:a16="http://schemas.microsoft.com/office/drawing/2014/main" id="{4E9389C7-F08B-EF47-B1FD-69C312F71D5B}"/>
              </a:ext>
            </a:extLst>
          </p:cNvPr>
          <p:cNvSpPr txBox="1"/>
          <p:nvPr/>
        </p:nvSpPr>
        <p:spPr>
          <a:xfrm>
            <a:off x="364215" y="3216915"/>
            <a:ext cx="640080" cy="17316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DevOps Config</a:t>
            </a:r>
          </a:p>
        </p:txBody>
      </p:sp>
      <p:sp>
        <p:nvSpPr>
          <p:cNvPr id="283" name="TextBox 282">
            <a:extLst>
              <a:ext uri="{FF2B5EF4-FFF2-40B4-BE49-F238E27FC236}">
                <a16:creationId xmlns:a16="http://schemas.microsoft.com/office/drawing/2014/main" id="{2C66B43C-AD9E-CE6D-65F8-9E32FDCA439C}"/>
              </a:ext>
            </a:extLst>
          </p:cNvPr>
          <p:cNvSpPr txBox="1"/>
          <p:nvPr/>
        </p:nvSpPr>
        <p:spPr>
          <a:xfrm>
            <a:off x="367028" y="2428237"/>
            <a:ext cx="640080" cy="20252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Asset &amp; Cost Mgmt.</a:t>
            </a:r>
          </a:p>
        </p:txBody>
      </p:sp>
      <p:sp>
        <p:nvSpPr>
          <p:cNvPr id="284" name="TextBox 283">
            <a:extLst>
              <a:ext uri="{FF2B5EF4-FFF2-40B4-BE49-F238E27FC236}">
                <a16:creationId xmlns:a16="http://schemas.microsoft.com/office/drawing/2014/main" id="{EBD54465-7DCA-154E-7011-5B9009C78639}"/>
              </a:ext>
            </a:extLst>
          </p:cNvPr>
          <p:cNvSpPr txBox="1"/>
          <p:nvPr/>
        </p:nvSpPr>
        <p:spPr>
          <a:xfrm>
            <a:off x="357635" y="3700193"/>
            <a:ext cx="640080" cy="2743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Continual Improvement Mgmt.</a:t>
            </a:r>
          </a:p>
        </p:txBody>
      </p:sp>
      <p:sp>
        <p:nvSpPr>
          <p:cNvPr id="285" name="TextBox 284">
            <a:extLst>
              <a:ext uri="{FF2B5EF4-FFF2-40B4-BE49-F238E27FC236}">
                <a16:creationId xmlns:a16="http://schemas.microsoft.com/office/drawing/2014/main" id="{CA8BE688-F848-978F-DBAB-139927FD8EB6}"/>
              </a:ext>
            </a:extLst>
          </p:cNvPr>
          <p:cNvSpPr txBox="1"/>
          <p:nvPr/>
        </p:nvSpPr>
        <p:spPr>
          <a:xfrm>
            <a:off x="361430" y="3433848"/>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Benchmarks &amp; surveys</a:t>
            </a:r>
          </a:p>
        </p:txBody>
      </p:sp>
      <p:sp>
        <p:nvSpPr>
          <p:cNvPr id="286" name="TextBox 285">
            <a:extLst>
              <a:ext uri="{FF2B5EF4-FFF2-40B4-BE49-F238E27FC236}">
                <a16:creationId xmlns:a16="http://schemas.microsoft.com/office/drawing/2014/main" id="{14425957-ED6E-EA0E-CF0B-3BF33C05E575}"/>
              </a:ext>
            </a:extLst>
          </p:cNvPr>
          <p:cNvSpPr txBox="1"/>
          <p:nvPr/>
        </p:nvSpPr>
        <p:spPr>
          <a:xfrm>
            <a:off x="3856055" y="34542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Regulatory Change Mgmt.</a:t>
            </a:r>
          </a:p>
        </p:txBody>
      </p:sp>
      <p:sp>
        <p:nvSpPr>
          <p:cNvPr id="287" name="TextBox 286">
            <a:extLst>
              <a:ext uri="{FF2B5EF4-FFF2-40B4-BE49-F238E27FC236}">
                <a16:creationId xmlns:a16="http://schemas.microsoft.com/office/drawing/2014/main" id="{ABBF01C3-62C8-4CFB-D954-4B9E9451F797}"/>
              </a:ext>
            </a:extLst>
          </p:cNvPr>
          <p:cNvSpPr txBox="1"/>
          <p:nvPr/>
        </p:nvSpPr>
        <p:spPr>
          <a:xfrm>
            <a:off x="3856776" y="3753756"/>
            <a:ext cx="640080" cy="17430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Privacy Mgmt.</a:t>
            </a:r>
          </a:p>
        </p:txBody>
      </p:sp>
      <p:sp>
        <p:nvSpPr>
          <p:cNvPr id="205" name="TextBox 204">
            <a:extLst>
              <a:ext uri="{FF2B5EF4-FFF2-40B4-BE49-F238E27FC236}">
                <a16:creationId xmlns:a16="http://schemas.microsoft.com/office/drawing/2014/main" id="{ACF8D1E1-E9E9-A6FB-2C0D-4B43FAA4E945}"/>
              </a:ext>
            </a:extLst>
          </p:cNvPr>
          <p:cNvSpPr txBox="1"/>
          <p:nvPr/>
        </p:nvSpPr>
        <p:spPr>
          <a:xfrm>
            <a:off x="6187137" y="3138091"/>
            <a:ext cx="640080" cy="25779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Calendar Synchronization</a:t>
            </a:r>
          </a:p>
        </p:txBody>
      </p:sp>
      <p:sp>
        <p:nvSpPr>
          <p:cNvPr id="290" name="TextBox 289">
            <a:extLst>
              <a:ext uri="{FF2B5EF4-FFF2-40B4-BE49-F238E27FC236}">
                <a16:creationId xmlns:a16="http://schemas.microsoft.com/office/drawing/2014/main" id="{FFD445B7-7915-65EA-E3DD-F729C7451BB0}"/>
              </a:ext>
            </a:extLst>
          </p:cNvPr>
          <p:cNvSpPr txBox="1"/>
          <p:nvPr/>
        </p:nvSpPr>
        <p:spPr>
          <a:xfrm>
            <a:off x="10302407" y="2114056"/>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Engine Mgmt. Center</a:t>
            </a:r>
          </a:p>
        </p:txBody>
      </p:sp>
      <p:sp>
        <p:nvSpPr>
          <p:cNvPr id="291" name="TextBox 290">
            <a:extLst>
              <a:ext uri="{FF2B5EF4-FFF2-40B4-BE49-F238E27FC236}">
                <a16:creationId xmlns:a16="http://schemas.microsoft.com/office/drawing/2014/main" id="{B1815CC6-936D-71EB-84C1-73CF32537384}"/>
              </a:ext>
            </a:extLst>
          </p:cNvPr>
          <p:cNvSpPr txBox="1"/>
          <p:nvPr/>
        </p:nvSpPr>
        <p:spPr>
          <a:xfrm>
            <a:off x="10306763" y="2340481"/>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Table Builder</a:t>
            </a:r>
          </a:p>
        </p:txBody>
      </p:sp>
      <p:sp>
        <p:nvSpPr>
          <p:cNvPr id="193" name="Right Triangle 192">
            <a:extLst>
              <a:ext uri="{FF2B5EF4-FFF2-40B4-BE49-F238E27FC236}">
                <a16:creationId xmlns:a16="http://schemas.microsoft.com/office/drawing/2014/main" id="{32173C53-A9EB-1DB3-8504-AE55A959CF8A}"/>
              </a:ext>
            </a:extLst>
          </p:cNvPr>
          <p:cNvSpPr/>
          <p:nvPr/>
        </p:nvSpPr>
        <p:spPr>
          <a:xfrm rot="10800000">
            <a:off x="11068033" y="-12996"/>
            <a:ext cx="1033437" cy="102986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
        <p:nvSpPr>
          <p:cNvPr id="207" name="TextBox 206">
            <a:extLst>
              <a:ext uri="{FF2B5EF4-FFF2-40B4-BE49-F238E27FC236}">
                <a16:creationId xmlns:a16="http://schemas.microsoft.com/office/drawing/2014/main" id="{1C51BDF8-CD82-E71C-A378-D4C464BA3FE8}"/>
              </a:ext>
            </a:extLst>
          </p:cNvPr>
          <p:cNvSpPr txBox="1"/>
          <p:nvPr/>
        </p:nvSpPr>
        <p:spPr>
          <a:xfrm rot="2880589">
            <a:off x="11168795" y="233742"/>
            <a:ext cx="1285205" cy="276999"/>
          </a:xfrm>
          <a:prstGeom prst="rect">
            <a:avLst/>
          </a:prstGeom>
          <a:noFill/>
        </p:spPr>
        <p:txBody>
          <a:bodyPr wrap="square" lIns="91440" tIns="45720" rIns="91440" bIns="45720" rtlCol="0" anchor="t">
            <a:sp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entury Gothic" panose="020F0302020204030204"/>
                <a:ea typeface="+mn-ea"/>
                <a:cs typeface="+mn-cs"/>
              </a:rPr>
              <a:t>Utah</a:t>
            </a:r>
          </a:p>
        </p:txBody>
      </p:sp>
      <p:sp>
        <p:nvSpPr>
          <p:cNvPr id="7" name="TextBox 6">
            <a:extLst>
              <a:ext uri="{FF2B5EF4-FFF2-40B4-BE49-F238E27FC236}">
                <a16:creationId xmlns:a16="http://schemas.microsoft.com/office/drawing/2014/main" id="{7325924F-6544-C819-E53C-2D97CDCD4DA3}"/>
              </a:ext>
            </a:extLst>
          </p:cNvPr>
          <p:cNvSpPr txBox="1"/>
          <p:nvPr/>
        </p:nvSpPr>
        <p:spPr>
          <a:xfrm>
            <a:off x="7854037" y="2981703"/>
            <a:ext cx="640080" cy="1446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Communities</a:t>
            </a:r>
            <a:endParaRPr kumimoji="0" lang="en-US" sz="1799" b="0" i="0" u="none" strike="noStrike" kern="1200" cap="none" spc="0" normalizeH="0" baseline="0" noProof="0">
              <a:ln>
                <a:noFill/>
              </a:ln>
              <a:solidFill>
                <a:srgbClr val="000000"/>
              </a:solidFill>
              <a:effectLst/>
              <a:uLnTx/>
              <a:uFillTx/>
              <a:latin typeface="Century Gothic" panose="020F0302020204030204"/>
              <a:ea typeface="+mn-ea"/>
              <a:cs typeface="+mn-cs"/>
            </a:endParaRPr>
          </a:p>
        </p:txBody>
      </p:sp>
      <p:sp>
        <p:nvSpPr>
          <p:cNvPr id="8" name="TextBox 1">
            <a:extLst>
              <a:ext uri="{FF2B5EF4-FFF2-40B4-BE49-F238E27FC236}">
                <a16:creationId xmlns:a16="http://schemas.microsoft.com/office/drawing/2014/main" id="{F06564A8-4C1A-F951-622F-F6E0F2479F7B}"/>
              </a:ext>
            </a:extLst>
          </p:cNvPr>
          <p:cNvSpPr txBox="1"/>
          <p:nvPr/>
        </p:nvSpPr>
        <p:spPr>
          <a:xfrm>
            <a:off x="7859577" y="3161185"/>
            <a:ext cx="640080" cy="209408"/>
          </a:xfrm>
          <a:prstGeom prst="rect">
            <a:avLst/>
          </a:prstGeom>
          <a:noFill/>
          <a:ln w="9525">
            <a:solidFill>
              <a:schemeClr val="bg1">
                <a:alpha val="50000"/>
              </a:schemeClr>
            </a:solidFill>
          </a:ln>
        </p:spPr>
        <p:txBody>
          <a:bodyPr wrap="square" lIns="27432" tIns="0" rIns="0" bIns="0" rtlCol="0" anchor="ctr" anchorCtr="0">
            <a:noAutofit/>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Engagement Messenger</a:t>
            </a:r>
          </a:p>
        </p:txBody>
      </p:sp>
      <p:sp>
        <p:nvSpPr>
          <p:cNvPr id="9" name="TextBox 8">
            <a:extLst>
              <a:ext uri="{FF2B5EF4-FFF2-40B4-BE49-F238E27FC236}">
                <a16:creationId xmlns:a16="http://schemas.microsoft.com/office/drawing/2014/main" id="{699E6F40-8B6B-30B3-A81B-F187A28ED651}"/>
              </a:ext>
            </a:extLst>
          </p:cNvPr>
          <p:cNvSpPr txBox="1"/>
          <p:nvPr/>
        </p:nvSpPr>
        <p:spPr>
          <a:xfrm>
            <a:off x="7864714" y="3630184"/>
            <a:ext cx="640080" cy="15803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Task Intelligence</a:t>
            </a:r>
            <a:endParaRPr kumimoji="0" lang="en-US" sz="1799" b="0" i="0" u="none" strike="noStrike" kern="1200" cap="none" spc="0" normalizeH="0" baseline="0" noProof="0">
              <a:ln>
                <a:noFill/>
              </a:ln>
              <a:solidFill>
                <a:srgbClr val="000000"/>
              </a:solidFill>
              <a:effectLst/>
              <a:uLnTx/>
              <a:uFillTx/>
              <a:latin typeface="Century Gothic" panose="020F0302020204030204"/>
              <a:ea typeface="+mn-ea"/>
              <a:cs typeface="+mn-cs"/>
            </a:endParaRPr>
          </a:p>
        </p:txBody>
      </p:sp>
      <p:sp>
        <p:nvSpPr>
          <p:cNvPr id="208" name="TextBox 207">
            <a:extLst>
              <a:ext uri="{FF2B5EF4-FFF2-40B4-BE49-F238E27FC236}">
                <a16:creationId xmlns:a16="http://schemas.microsoft.com/office/drawing/2014/main" id="{874F995E-9524-3E1A-F760-F2D28C8FE250}"/>
              </a:ext>
            </a:extLst>
          </p:cNvPr>
          <p:cNvSpPr txBox="1"/>
          <p:nvPr/>
        </p:nvSpPr>
        <p:spPr>
          <a:xfrm>
            <a:off x="7864714" y="2228058"/>
            <a:ext cx="640080" cy="15803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Case Categorization</a:t>
            </a:r>
            <a:endParaRPr kumimoji="0" lang="en-US" sz="1799"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
        <p:nvSpPr>
          <p:cNvPr id="191" name="TextBox 190">
            <a:extLst>
              <a:ext uri="{FF2B5EF4-FFF2-40B4-BE49-F238E27FC236}">
                <a16:creationId xmlns:a16="http://schemas.microsoft.com/office/drawing/2014/main" id="{A39E3DB8-0254-17F8-914F-5D0B4305A309}"/>
              </a:ext>
            </a:extLst>
          </p:cNvPr>
          <p:cNvSpPr txBox="1"/>
          <p:nvPr/>
        </p:nvSpPr>
        <p:spPr>
          <a:xfrm>
            <a:off x="3630676" y="4633130"/>
            <a:ext cx="1421305" cy="220828"/>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Productivity</a:t>
            </a:r>
          </a:p>
        </p:txBody>
      </p:sp>
      <p:sp>
        <p:nvSpPr>
          <p:cNvPr id="192" name="TextBox 191">
            <a:extLst>
              <a:ext uri="{FF2B5EF4-FFF2-40B4-BE49-F238E27FC236}">
                <a16:creationId xmlns:a16="http://schemas.microsoft.com/office/drawing/2014/main" id="{DFFB442D-9D01-E206-D79C-B37C6440F2DF}"/>
              </a:ext>
            </a:extLst>
          </p:cNvPr>
          <p:cNvSpPr txBox="1"/>
          <p:nvPr/>
        </p:nvSpPr>
        <p:spPr>
          <a:xfrm>
            <a:off x="3685771" y="486021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Workspaces</a:t>
            </a:r>
          </a:p>
        </p:txBody>
      </p:sp>
      <p:sp>
        <p:nvSpPr>
          <p:cNvPr id="203" name="TextBox 202">
            <a:extLst>
              <a:ext uri="{FF2B5EF4-FFF2-40B4-BE49-F238E27FC236}">
                <a16:creationId xmlns:a16="http://schemas.microsoft.com/office/drawing/2014/main" id="{08629454-B541-DDE4-8907-D89B61A2DD10}"/>
              </a:ext>
            </a:extLst>
          </p:cNvPr>
          <p:cNvSpPr txBox="1"/>
          <p:nvPr/>
        </p:nvSpPr>
        <p:spPr>
          <a:xfrm>
            <a:off x="3685771" y="545727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Skills Mgmt.</a:t>
            </a:r>
          </a:p>
        </p:txBody>
      </p:sp>
      <p:sp>
        <p:nvSpPr>
          <p:cNvPr id="206" name="TextBox 205">
            <a:extLst>
              <a:ext uri="{FF2B5EF4-FFF2-40B4-BE49-F238E27FC236}">
                <a16:creationId xmlns:a16="http://schemas.microsoft.com/office/drawing/2014/main" id="{B35A65FA-0ACF-F538-DAFB-02DF100090AD}"/>
              </a:ext>
            </a:extLst>
          </p:cNvPr>
          <p:cNvSpPr txBox="1"/>
          <p:nvPr/>
        </p:nvSpPr>
        <p:spPr>
          <a:xfrm>
            <a:off x="3685771" y="506229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Reports &amp; Dashboards</a:t>
            </a:r>
          </a:p>
        </p:txBody>
      </p:sp>
      <p:sp>
        <p:nvSpPr>
          <p:cNvPr id="209" name="TextBox 208">
            <a:extLst>
              <a:ext uri="{FF2B5EF4-FFF2-40B4-BE49-F238E27FC236}">
                <a16:creationId xmlns:a16="http://schemas.microsoft.com/office/drawing/2014/main" id="{6C6B0111-0620-5EEE-3D9A-D99C02530C47}"/>
              </a:ext>
            </a:extLst>
          </p:cNvPr>
          <p:cNvSpPr txBox="1"/>
          <p:nvPr/>
        </p:nvSpPr>
        <p:spPr>
          <a:xfrm>
            <a:off x="3685771" y="565682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Workforce Optimization</a:t>
            </a:r>
          </a:p>
        </p:txBody>
      </p:sp>
      <p:sp>
        <p:nvSpPr>
          <p:cNvPr id="210" name="TextBox 209">
            <a:extLst>
              <a:ext uri="{FF2B5EF4-FFF2-40B4-BE49-F238E27FC236}">
                <a16:creationId xmlns:a16="http://schemas.microsoft.com/office/drawing/2014/main" id="{3412646A-A479-1136-9BB3-8EA931242ED8}"/>
              </a:ext>
            </a:extLst>
          </p:cNvPr>
          <p:cNvSpPr txBox="1"/>
          <p:nvPr/>
        </p:nvSpPr>
        <p:spPr>
          <a:xfrm>
            <a:off x="3685771" y="52568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Level Management</a:t>
            </a:r>
          </a:p>
        </p:txBody>
      </p:sp>
      <p:sp>
        <p:nvSpPr>
          <p:cNvPr id="219" name="TextBox 218">
            <a:extLst>
              <a:ext uri="{FF2B5EF4-FFF2-40B4-BE49-F238E27FC236}">
                <a16:creationId xmlns:a16="http://schemas.microsoft.com/office/drawing/2014/main" id="{CE3911BE-A07B-48BF-65BF-78896CB026B4}"/>
              </a:ext>
            </a:extLst>
          </p:cNvPr>
          <p:cNvSpPr txBox="1"/>
          <p:nvPr/>
        </p:nvSpPr>
        <p:spPr>
          <a:xfrm>
            <a:off x="3685771" y="58693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Visual Task Boards</a:t>
            </a:r>
          </a:p>
        </p:txBody>
      </p:sp>
      <p:sp>
        <p:nvSpPr>
          <p:cNvPr id="196" name="TextBox 195">
            <a:extLst>
              <a:ext uri="{FF2B5EF4-FFF2-40B4-BE49-F238E27FC236}">
                <a16:creationId xmlns:a16="http://schemas.microsoft.com/office/drawing/2014/main" id="{846CF629-975A-49F6-685C-56CE658BFAA0}"/>
              </a:ext>
            </a:extLst>
          </p:cNvPr>
          <p:cNvSpPr txBox="1"/>
          <p:nvPr/>
        </p:nvSpPr>
        <p:spPr>
          <a:xfrm>
            <a:off x="4463087" y="1244805"/>
            <a:ext cx="804858" cy="369332"/>
          </a:xfrm>
          <a:prstGeom prst="rect">
            <a:avLst/>
          </a:prstGeom>
          <a:noFill/>
        </p:spPr>
        <p:txBody>
          <a:bodyPr wrap="square" lIns="91440" tIns="45720" rIns="91440" bIns="45720" rtlCol="0" anchor="t">
            <a:sp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FFFFFF"/>
                </a:solidFill>
                <a:effectLst/>
                <a:uLnTx/>
                <a:uFillTx/>
                <a:latin typeface="Century Gothic" panose="020F0302020204030204"/>
                <a:ea typeface="+mn-ea"/>
                <a:cs typeface="+mn-cs"/>
              </a:rPr>
              <a:t>Environmental, Social, and Governance</a:t>
            </a:r>
          </a:p>
        </p:txBody>
      </p:sp>
      <p:sp>
        <p:nvSpPr>
          <p:cNvPr id="197" name="TextBox 196">
            <a:extLst>
              <a:ext uri="{FF2B5EF4-FFF2-40B4-BE49-F238E27FC236}">
                <a16:creationId xmlns:a16="http://schemas.microsoft.com/office/drawing/2014/main" id="{1AC3B218-4CC7-1A19-059F-A442FB05410F}"/>
              </a:ext>
            </a:extLst>
          </p:cNvPr>
          <p:cNvSpPr txBox="1"/>
          <p:nvPr/>
        </p:nvSpPr>
        <p:spPr>
          <a:xfrm>
            <a:off x="4544156" y="1624124"/>
            <a:ext cx="640080" cy="1720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ESG Mgmt.</a:t>
            </a:r>
          </a:p>
        </p:txBody>
      </p:sp>
      <p:sp>
        <p:nvSpPr>
          <p:cNvPr id="198" name="TextBox 197">
            <a:extLst>
              <a:ext uri="{FF2B5EF4-FFF2-40B4-BE49-F238E27FC236}">
                <a16:creationId xmlns:a16="http://schemas.microsoft.com/office/drawing/2014/main" id="{9B4D6E70-4BE0-430C-3462-54F3EDB4BCD1}"/>
              </a:ext>
            </a:extLst>
          </p:cNvPr>
          <p:cNvSpPr txBox="1"/>
          <p:nvPr/>
        </p:nvSpPr>
        <p:spPr>
          <a:xfrm>
            <a:off x="4545949" y="1846450"/>
            <a:ext cx="640080" cy="21598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ESG Command Center</a:t>
            </a:r>
            <a:endPar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99" name="TextBox 198">
            <a:extLst>
              <a:ext uri="{FF2B5EF4-FFF2-40B4-BE49-F238E27FC236}">
                <a16:creationId xmlns:a16="http://schemas.microsoft.com/office/drawing/2014/main" id="{74701C2D-7243-4DBE-E4D3-D97497B0F9D6}"/>
              </a:ext>
            </a:extLst>
          </p:cNvPr>
          <p:cNvSpPr txBox="1"/>
          <p:nvPr/>
        </p:nvSpPr>
        <p:spPr>
          <a:xfrm>
            <a:off x="4543074" y="2110991"/>
            <a:ext cx="640080" cy="1720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Carbon Mgmt.</a:t>
            </a:r>
          </a:p>
        </p:txBody>
      </p:sp>
      <p:sp>
        <p:nvSpPr>
          <p:cNvPr id="5" name="TextBox 4">
            <a:extLst>
              <a:ext uri="{FF2B5EF4-FFF2-40B4-BE49-F238E27FC236}">
                <a16:creationId xmlns:a16="http://schemas.microsoft.com/office/drawing/2014/main" id="{B7319064-D8EB-6441-7CDB-D467BD7E4D7E}"/>
              </a:ext>
            </a:extLst>
          </p:cNvPr>
          <p:cNvSpPr txBox="1"/>
          <p:nvPr/>
        </p:nvSpPr>
        <p:spPr>
          <a:xfrm>
            <a:off x="9890890" y="6085492"/>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entury Gothic" panose="020F0302020204030204"/>
                <a:ea typeface="+mn-ea"/>
                <a:cs typeface="+mn-cs"/>
              </a:rPr>
              <a:t>Log Export Service</a:t>
            </a:r>
          </a:p>
        </p:txBody>
      </p:sp>
      <p:sp>
        <p:nvSpPr>
          <p:cNvPr id="10" name="TextBox 9">
            <a:extLst>
              <a:ext uri="{FF2B5EF4-FFF2-40B4-BE49-F238E27FC236}">
                <a16:creationId xmlns:a16="http://schemas.microsoft.com/office/drawing/2014/main" id="{878FFDD2-559B-F38E-D427-627492780DF4}"/>
              </a:ext>
            </a:extLst>
          </p:cNvPr>
          <p:cNvSpPr txBox="1"/>
          <p:nvPr/>
        </p:nvSpPr>
        <p:spPr>
          <a:xfrm>
            <a:off x="6161893" y="2134285"/>
            <a:ext cx="640080" cy="20971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Lease Admin.</a:t>
            </a:r>
          </a:p>
        </p:txBody>
      </p:sp>
      <p:sp>
        <p:nvSpPr>
          <p:cNvPr id="11" name="TextBox 10">
            <a:extLst>
              <a:ext uri="{FF2B5EF4-FFF2-40B4-BE49-F238E27FC236}">
                <a16:creationId xmlns:a16="http://schemas.microsoft.com/office/drawing/2014/main" id="{3F3A49FA-EA11-3328-224B-8C9E7DE41EED}"/>
              </a:ext>
            </a:extLst>
          </p:cNvPr>
          <p:cNvSpPr txBox="1"/>
          <p:nvPr/>
        </p:nvSpPr>
        <p:spPr>
          <a:xfrm>
            <a:off x="6156006" y="2375848"/>
            <a:ext cx="640080" cy="18818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a:t>
            </a:r>
            <a:r>
              <a:rPr kumimoji="0" lang="en-US" sz="600" b="0" i="0" u="none" strike="noStrike" kern="1200" cap="none" spc="0" normalizeH="0" baseline="0" noProof="0" dirty="0" err="1">
                <a:ln>
                  <a:noFill/>
                </a:ln>
                <a:solidFill>
                  <a:srgbClr val="FFFFFF"/>
                </a:solidFill>
                <a:effectLst/>
                <a:uLnTx/>
                <a:uFillTx/>
                <a:latin typeface="Century Gothic" panose="020F0302020204030204"/>
                <a:ea typeface="+mn-ea"/>
                <a:cs typeface="+mn-cs"/>
              </a:rPr>
              <a:t>Maint</a:t>
            </a: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 Mgmt.</a:t>
            </a:r>
          </a:p>
        </p:txBody>
      </p:sp>
      <p:cxnSp>
        <p:nvCxnSpPr>
          <p:cNvPr id="12" name="Straight Arrow Connector 11">
            <a:extLst>
              <a:ext uri="{FF2B5EF4-FFF2-40B4-BE49-F238E27FC236}">
                <a16:creationId xmlns:a16="http://schemas.microsoft.com/office/drawing/2014/main" id="{6C788538-D249-0E76-DC81-C30C86953940}"/>
              </a:ext>
            </a:extLst>
          </p:cNvPr>
          <p:cNvCxnSpPr>
            <a:cxnSpLocks/>
            <a:stCxn id="14" idx="2"/>
            <a:endCxn id="83" idx="0"/>
          </p:cNvCxnSpPr>
          <p:nvPr/>
        </p:nvCxnSpPr>
        <p:spPr>
          <a:xfrm flipH="1">
            <a:off x="8913687" y="742851"/>
            <a:ext cx="889304" cy="1846389"/>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AC0CFF67-DE42-42C7-DBFA-F88C38238903}"/>
              </a:ext>
            </a:extLst>
          </p:cNvPr>
          <p:cNvCxnSpPr>
            <a:cxnSpLocks/>
            <a:stCxn id="14" idx="2"/>
            <a:endCxn id="81" idx="0"/>
          </p:cNvCxnSpPr>
          <p:nvPr/>
        </p:nvCxnSpPr>
        <p:spPr>
          <a:xfrm flipH="1">
            <a:off x="8908227" y="742851"/>
            <a:ext cx="894764" cy="1461089"/>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B1828310-7BD6-5BA0-EE62-17B525AB7510}"/>
              </a:ext>
            </a:extLst>
          </p:cNvPr>
          <p:cNvSpPr/>
          <p:nvPr/>
        </p:nvSpPr>
        <p:spPr>
          <a:xfrm>
            <a:off x="8508207" y="3330"/>
            <a:ext cx="2589567" cy="7395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Highlight your ServiceNow capabilities, after reviewing your ServiceNow Order Form.</a:t>
            </a:r>
          </a:p>
        </p:txBody>
      </p:sp>
      <p:cxnSp>
        <p:nvCxnSpPr>
          <p:cNvPr id="15" name="Straight Arrow Connector 14">
            <a:extLst>
              <a:ext uri="{FF2B5EF4-FFF2-40B4-BE49-F238E27FC236}">
                <a16:creationId xmlns:a16="http://schemas.microsoft.com/office/drawing/2014/main" id="{4E5E03FA-428B-9228-9894-6BF00DBD6CE0}"/>
              </a:ext>
            </a:extLst>
          </p:cNvPr>
          <p:cNvCxnSpPr>
            <a:cxnSpLocks/>
            <a:stCxn id="14" idx="2"/>
            <a:endCxn id="240" idx="3"/>
          </p:cNvCxnSpPr>
          <p:nvPr/>
        </p:nvCxnSpPr>
        <p:spPr>
          <a:xfrm flipH="1">
            <a:off x="1005240" y="742851"/>
            <a:ext cx="8797751" cy="1172212"/>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2153913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theme/theme1.xml><?xml version="1.0" encoding="utf-8"?>
<a:theme xmlns:a="http://schemas.openxmlformats.org/drawingml/2006/main" name="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BLUE">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F4C9D4AAEDAF42A63D949ABFB627D2" ma:contentTypeVersion="15" ma:contentTypeDescription="Create a new document." ma:contentTypeScope="" ma:versionID="fdfaa0b798593c7cfce66e9e21cd8e75">
  <xsd:schema xmlns:xsd="http://www.w3.org/2001/XMLSchema" xmlns:xs="http://www.w3.org/2001/XMLSchema" xmlns:p="http://schemas.microsoft.com/office/2006/metadata/properties" xmlns:ns2="0d5008e2-a5e0-4b93-a28f-8bbc10eb592f" xmlns:ns3="06520994-e365-4a3b-b6ea-4e13d88b4f66" targetNamespace="http://schemas.microsoft.com/office/2006/metadata/properties" ma:root="true" ma:fieldsID="ce69d2d4a3025e373e3cc51113d449d5" ns2:_="" ns3:_="">
    <xsd:import namespace="0d5008e2-a5e0-4b93-a28f-8bbc10eb592f"/>
    <xsd:import namespace="06520994-e365-4a3b-b6ea-4e13d88b4f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008e2-a5e0-4b93-a28f-8bbc10eb5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449b5ab-8664-4ba7-a974-dd6ccecc70e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520994-e365-4a3b-b6ea-4e13d88b4f6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cca266e-4d98-43e0-9f3b-8237885279b5}" ma:internalName="TaxCatchAll" ma:showField="CatchAllData" ma:web="06520994-e365-4a3b-b6ea-4e13d88b4f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6520994-e365-4a3b-b6ea-4e13d88b4f66" xsi:nil="true"/>
    <lcf76f155ced4ddcb4097134ff3c332f xmlns="0d5008e2-a5e0-4b93-a28f-8bbc10eb592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66FACF0-472A-48B6-A48F-55CF1D28DE7E}">
  <ds:schemaRefs>
    <ds:schemaRef ds:uri="http://schemas.microsoft.com/sharepoint/v3/contenttype/forms"/>
  </ds:schemaRefs>
</ds:datastoreItem>
</file>

<file path=customXml/itemProps2.xml><?xml version="1.0" encoding="utf-8"?>
<ds:datastoreItem xmlns:ds="http://schemas.openxmlformats.org/officeDocument/2006/customXml" ds:itemID="{DE9A7E84-D899-4DE3-A460-305695D7EA2A}">
  <ds:schemaRefs>
    <ds:schemaRef ds:uri="06520994-e365-4a3b-b6ea-4e13d88b4f66"/>
    <ds:schemaRef ds:uri="0d5008e2-a5e0-4b93-a28f-8bbc10eb59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837892-7502-4B68-941B-E50058419AE1}">
  <ds:schemaRefs>
    <ds:schemaRef ds:uri="06520994-e365-4a3b-b6ea-4e13d88b4f66"/>
    <ds:schemaRef ds:uri="0d5008e2-a5e0-4b93-a28f-8bbc10eb592f"/>
    <ds:schemaRef ds:uri="8660d61d-a6b4-4099-bfe4-6b45a7894abe"/>
    <ds:schemaRef ds:uri="8cb1356b-36e2-41a6-9f20-148c11289b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9236</TotalTime>
  <Words>1539</Words>
  <Application>Microsoft Macintosh PowerPoint</Application>
  <PresentationFormat>Custom</PresentationFormat>
  <Paragraphs>522</Paragraphs>
  <Slides>3</Slides>
  <Notes>2</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Century Gothic</vt:lpstr>
      <vt:lpstr>Custom Design</vt:lpstr>
      <vt:lpstr>Custom Design-BLUE</vt:lpstr>
      <vt:lpstr>PowerPoint Presentation</vt:lpstr>
      <vt:lpstr>PowerPoint Presentation</vt:lpstr>
      <vt:lpstr>ServiceNow Capabilities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Matt Sutherland</cp:lastModifiedBy>
  <cp:revision>178</cp:revision>
  <cp:lastPrinted>2019-06-03T22:01:18Z</cp:lastPrinted>
  <dcterms:created xsi:type="dcterms:W3CDTF">2017-11-01T20:30:48Z</dcterms:created>
  <dcterms:modified xsi:type="dcterms:W3CDTF">2024-09-16T06:22:32Z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0x010100AAF4C9D4AAEDAF42A63D949ABFB627D2</vt:lpwstr>
  </property>
  <property fmtid="{D5CDD505-2E9C-101B-9397-08002B2CF9AE}" pid="3" name="MediaServiceImageTags">
    <vt:lpwstr/>
  </property>
</Properties>
</file>