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0892" y="213486"/>
            <a:ext cx="318516" cy="43434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572500" y="70615"/>
            <a:ext cx="541655" cy="818515"/>
          </a:xfrm>
          <a:custGeom>
            <a:avLst/>
            <a:gdLst/>
            <a:ahLst/>
            <a:cxnLst/>
            <a:rect l="l" t="t" r="r" b="b"/>
            <a:pathLst>
              <a:path w="541654" h="818515">
                <a:moveTo>
                  <a:pt x="541293" y="0"/>
                </a:moveTo>
                <a:lnTo>
                  <a:pt x="0" y="0"/>
                </a:lnTo>
                <a:lnTo>
                  <a:pt x="0" y="818384"/>
                </a:lnTo>
                <a:lnTo>
                  <a:pt x="541293" y="818384"/>
                </a:lnTo>
                <a:lnTo>
                  <a:pt x="541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0892" y="213486"/>
            <a:ext cx="318516" cy="4343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281" y="537209"/>
            <a:ext cx="181927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100" y="2257425"/>
            <a:ext cx="4286250" cy="1475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2695" y="1828800"/>
            <a:ext cx="2002536" cy="2011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31521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dirty="0" spc="-100"/>
              <a:t> </a:t>
            </a:r>
            <a:r>
              <a:rPr dirty="0" spc="-5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08884"/>
            <a:ext cx="4072890" cy="190944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understand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topics: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Introduction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Characteristics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DBMS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models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Relational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DBMS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Database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Administrator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80066"/>
            <a:ext cx="490220" cy="605790"/>
          </a:xfrm>
          <a:custGeom>
            <a:avLst/>
            <a:gdLst/>
            <a:ahLst/>
            <a:cxnLst/>
            <a:rect l="l" t="t" r="r" b="b"/>
            <a:pathLst>
              <a:path w="490220" h="605790">
                <a:moveTo>
                  <a:pt x="489742" y="0"/>
                </a:moveTo>
                <a:lnTo>
                  <a:pt x="0" y="0"/>
                </a:lnTo>
                <a:lnTo>
                  <a:pt x="0" y="605733"/>
                </a:lnTo>
                <a:lnTo>
                  <a:pt x="489742" y="605733"/>
                </a:lnTo>
                <a:lnTo>
                  <a:pt x="489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92390"/>
            <a:ext cx="431800" cy="631825"/>
          </a:xfrm>
          <a:custGeom>
            <a:avLst/>
            <a:gdLst/>
            <a:ahLst/>
            <a:cxnLst/>
            <a:rect l="l" t="t" r="r" b="b"/>
            <a:pathLst>
              <a:path w="431800" h="631825">
                <a:moveTo>
                  <a:pt x="431746" y="0"/>
                </a:moveTo>
                <a:lnTo>
                  <a:pt x="0" y="0"/>
                </a:lnTo>
                <a:lnTo>
                  <a:pt x="0" y="631509"/>
                </a:lnTo>
                <a:lnTo>
                  <a:pt x="431746" y="631509"/>
                </a:lnTo>
                <a:lnTo>
                  <a:pt x="431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8854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35"/>
              <a:t> </a:t>
            </a:r>
            <a:r>
              <a:rPr dirty="0" spc="-5"/>
              <a:t>is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 spc="-5"/>
              <a:t>Model?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470900" cy="229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“Data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model”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defines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range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 structures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supported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5">
                <a:latin typeface="Verdana"/>
                <a:cs typeface="Verdana"/>
              </a:rPr>
              <a:t> 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</a:pPr>
            <a:r>
              <a:rPr dirty="0" sz="1800" spc="-5">
                <a:latin typeface="Verdana"/>
                <a:cs typeface="Verdana"/>
              </a:rPr>
              <a:t>availability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handling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languages.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collection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conceptual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tools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describe: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Data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relationships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ts val="1670"/>
              </a:lnSpc>
              <a:spcBef>
                <a:spcPts val="1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Constraints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There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different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models: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Hierarchical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Model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Network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Model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Relational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Model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18918"/>
            <a:ext cx="464184" cy="554355"/>
          </a:xfrm>
          <a:custGeom>
            <a:avLst/>
            <a:gdLst/>
            <a:ahLst/>
            <a:cxnLst/>
            <a:rect l="l" t="t" r="r" b="b"/>
            <a:pathLst>
              <a:path w="464184" h="554355">
                <a:moveTo>
                  <a:pt x="463966" y="0"/>
                </a:moveTo>
                <a:lnTo>
                  <a:pt x="0" y="0"/>
                </a:lnTo>
                <a:lnTo>
                  <a:pt x="0" y="554181"/>
                </a:lnTo>
                <a:lnTo>
                  <a:pt x="463966" y="554181"/>
                </a:lnTo>
                <a:lnTo>
                  <a:pt x="463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43072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Why</a:t>
            </a:r>
            <a:r>
              <a:rPr dirty="0" spc="-30"/>
              <a:t> </a:t>
            </a:r>
            <a:r>
              <a:rPr dirty="0" spc="-5"/>
              <a:t>is</a:t>
            </a:r>
            <a:r>
              <a:rPr dirty="0" spc="-1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 spc="-5"/>
              <a:t>Modeling </a:t>
            </a:r>
            <a:r>
              <a:rPr dirty="0"/>
              <a:t>Important?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701405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Why </a:t>
            </a:r>
            <a:r>
              <a:rPr dirty="0" sz="1800">
                <a:latin typeface="Verdana"/>
                <a:cs typeface="Verdana"/>
              </a:rPr>
              <a:t>is Data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Modeling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important?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65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goal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“data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model”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ensure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objects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required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ts val="1650"/>
              </a:lnSpc>
            </a:pPr>
            <a:r>
              <a:rPr dirty="0" sz="1600" spc="-10">
                <a:latin typeface="Verdana"/>
                <a:cs typeface="Verdana"/>
              </a:rPr>
              <a:t>database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completely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accurately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represented.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65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“data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model”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easily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understood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notations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natural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language.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Hence,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it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ts val="1660"/>
              </a:lnSpc>
            </a:pP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reviewed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 verified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correct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end-users.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92578"/>
            <a:ext cx="445134" cy="619125"/>
          </a:xfrm>
          <a:custGeom>
            <a:avLst/>
            <a:gdLst/>
            <a:ahLst/>
            <a:cxnLst/>
            <a:rect l="l" t="t" r="r" b="b"/>
            <a:pathLst>
              <a:path w="445134" h="619125">
                <a:moveTo>
                  <a:pt x="444634" y="0"/>
                </a:moveTo>
                <a:lnTo>
                  <a:pt x="0" y="0"/>
                </a:lnTo>
                <a:lnTo>
                  <a:pt x="0" y="618621"/>
                </a:lnTo>
                <a:lnTo>
                  <a:pt x="444634" y="618621"/>
                </a:lnTo>
                <a:lnTo>
                  <a:pt x="444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43072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Why</a:t>
            </a:r>
            <a:r>
              <a:rPr dirty="0" spc="-30"/>
              <a:t> </a:t>
            </a:r>
            <a:r>
              <a:rPr dirty="0" spc="-5"/>
              <a:t>is</a:t>
            </a:r>
            <a:r>
              <a:rPr dirty="0" spc="-1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 spc="-5"/>
              <a:t>Modeling </a:t>
            </a:r>
            <a:r>
              <a:rPr dirty="0"/>
              <a:t>Important?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707755" cy="174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Why </a:t>
            </a:r>
            <a:r>
              <a:rPr dirty="0" sz="1800">
                <a:latin typeface="Verdana"/>
                <a:cs typeface="Verdana"/>
              </a:rPr>
              <a:t>is Data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Modeling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important?</a:t>
            </a:r>
            <a:endParaRPr sz="1800">
              <a:latin typeface="Verdana"/>
              <a:cs typeface="Verdana"/>
            </a:endParaRPr>
          </a:p>
          <a:p>
            <a:pPr marL="88900" marR="133350" indent="-71755">
              <a:lnSpc>
                <a:spcPts val="1910"/>
              </a:lnSpc>
              <a:spcBef>
                <a:spcPts val="6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goal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“data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model”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ensure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that all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objects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required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database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completely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accurately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represented.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19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spcBef>
                <a:spcPts val="14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“data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model”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easily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understood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notations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natural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language.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Hence,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it</a:t>
            </a:r>
            <a:endParaRPr sz="1600">
              <a:latin typeface="Verdana"/>
              <a:cs typeface="Verdana"/>
            </a:endParaRPr>
          </a:p>
          <a:p>
            <a:pPr marL="160020">
              <a:lnSpc>
                <a:spcPts val="1910"/>
              </a:lnSpc>
            </a:pP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 reviewed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verified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correct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end-users.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7100" y="105654"/>
            <a:ext cx="490220" cy="593090"/>
          </a:xfrm>
          <a:custGeom>
            <a:avLst/>
            <a:gdLst/>
            <a:ahLst/>
            <a:cxnLst/>
            <a:rect l="l" t="t" r="r" b="b"/>
            <a:pathLst>
              <a:path w="490220" h="593090">
                <a:moveTo>
                  <a:pt x="489742" y="0"/>
                </a:moveTo>
                <a:lnTo>
                  <a:pt x="0" y="0"/>
                </a:lnTo>
                <a:lnTo>
                  <a:pt x="0" y="592845"/>
                </a:lnTo>
                <a:lnTo>
                  <a:pt x="489742" y="592845"/>
                </a:lnTo>
                <a:lnTo>
                  <a:pt x="489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3552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Hierarchical</a:t>
            </a:r>
            <a:r>
              <a:rPr dirty="0" spc="-45"/>
              <a:t> </a:t>
            </a:r>
            <a:r>
              <a:rPr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4403090" cy="197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Hierarchical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model:</a:t>
            </a:r>
            <a:endParaRPr sz="1800">
              <a:latin typeface="Verdana"/>
              <a:cs typeface="Verdana"/>
            </a:endParaRPr>
          </a:p>
          <a:p>
            <a:pPr marL="187960" marR="217170" indent="-170815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this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 represented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 a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simple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tree-structure.</a:t>
            </a:r>
            <a:endParaRPr sz="1600">
              <a:latin typeface="Verdana"/>
              <a:cs typeface="Verdana"/>
            </a:endParaRPr>
          </a:p>
          <a:p>
            <a:pPr marL="187960" marR="710565" indent="-170815">
              <a:lnSpc>
                <a:spcPct val="731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Relationships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between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entities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represented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parent-child.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639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Many-to-many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relationships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not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ts val="1650"/>
              </a:lnSpc>
            </a:pPr>
            <a:r>
              <a:rPr dirty="0" sz="1600" spc="-5">
                <a:latin typeface="Verdana"/>
                <a:cs typeface="Verdana"/>
              </a:rPr>
              <a:t>allowed.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65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Parents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children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 </a:t>
            </a:r>
            <a:r>
              <a:rPr dirty="0" sz="1600" spc="-10">
                <a:latin typeface="Verdana"/>
                <a:cs typeface="Verdana"/>
              </a:rPr>
              <a:t>tied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together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by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ts val="1660"/>
              </a:lnSpc>
            </a:pPr>
            <a:r>
              <a:rPr dirty="0" sz="1600" spc="-10">
                <a:latin typeface="Verdana"/>
                <a:cs typeface="Verdana"/>
              </a:rPr>
              <a:t>links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called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“pointers”.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76837" y="1443037"/>
            <a:ext cx="3705225" cy="4086225"/>
            <a:chOff x="5176837" y="1443037"/>
            <a:chExt cx="3705225" cy="4086225"/>
          </a:xfrm>
        </p:grpSpPr>
        <p:sp>
          <p:nvSpPr>
            <p:cNvPr id="7" name="object 7"/>
            <p:cNvSpPr/>
            <p:nvPr/>
          </p:nvSpPr>
          <p:spPr>
            <a:xfrm>
              <a:off x="5181600" y="1447800"/>
              <a:ext cx="3695700" cy="4076700"/>
            </a:xfrm>
            <a:custGeom>
              <a:avLst/>
              <a:gdLst/>
              <a:ahLst/>
              <a:cxnLst/>
              <a:rect l="l" t="t" r="r" b="b"/>
              <a:pathLst>
                <a:path w="3695700" h="4076700">
                  <a:moveTo>
                    <a:pt x="0" y="4076700"/>
                  </a:moveTo>
                  <a:lnTo>
                    <a:pt x="3695700" y="4076700"/>
                  </a:lnTo>
                  <a:lnTo>
                    <a:pt x="3695700" y="0"/>
                  </a:lnTo>
                  <a:lnTo>
                    <a:pt x="0" y="0"/>
                  </a:lnTo>
                  <a:lnTo>
                    <a:pt x="0" y="4076700"/>
                  </a:lnTo>
                  <a:close/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29855" y="2156459"/>
              <a:ext cx="824865" cy="1560830"/>
            </a:xfrm>
            <a:custGeom>
              <a:avLst/>
              <a:gdLst/>
              <a:ahLst/>
              <a:cxnLst/>
              <a:rect l="l" t="t" r="r" b="b"/>
              <a:pathLst>
                <a:path w="824865" h="1560829">
                  <a:moveTo>
                    <a:pt x="0" y="0"/>
                  </a:moveTo>
                  <a:lnTo>
                    <a:pt x="824484" y="1560576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659880" y="1610867"/>
            <a:ext cx="634365" cy="609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290"/>
              </a:spcBef>
            </a:pPr>
            <a:r>
              <a:rPr dirty="0" sz="1200" spc="-5" b="1">
                <a:latin typeface="Verdana"/>
                <a:cs typeface="Verdana"/>
              </a:rPr>
              <a:t>Root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0740" y="2231135"/>
            <a:ext cx="844550" cy="1417320"/>
          </a:xfrm>
          <a:custGeom>
            <a:avLst/>
            <a:gdLst/>
            <a:ahLst/>
            <a:cxnLst/>
            <a:rect l="l" t="t" r="r" b="b"/>
            <a:pathLst>
              <a:path w="844550" h="1417320">
                <a:moveTo>
                  <a:pt x="844295" y="0"/>
                </a:moveTo>
                <a:lnTo>
                  <a:pt x="0" y="1417320"/>
                </a:lnTo>
              </a:path>
            </a:pathLst>
          </a:custGeom>
          <a:ln w="9144">
            <a:solidFill>
              <a:srgbClr val="006F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12891" y="3660647"/>
            <a:ext cx="634365" cy="63881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262890" marR="83820" indent="-170815">
              <a:lnSpc>
                <a:spcPct val="100000"/>
              </a:lnSpc>
              <a:spcBef>
                <a:spcPts val="300"/>
              </a:spcBef>
            </a:pPr>
            <a:r>
              <a:rPr dirty="0" sz="1200" b="1">
                <a:latin typeface="Verdana"/>
                <a:cs typeface="Verdana"/>
              </a:rPr>
              <a:t>L</a:t>
            </a:r>
            <a:r>
              <a:rPr dirty="0" sz="1200" spc="-5" b="1">
                <a:latin typeface="Verdana"/>
                <a:cs typeface="Verdana"/>
              </a:rPr>
              <a:t>e</a:t>
            </a:r>
            <a:r>
              <a:rPr dirty="0" sz="1200" b="1">
                <a:latin typeface="Verdana"/>
                <a:cs typeface="Verdana"/>
              </a:rPr>
              <a:t>v</a:t>
            </a:r>
            <a:r>
              <a:rPr dirty="0" sz="1200" spc="-5" b="1">
                <a:latin typeface="Verdana"/>
                <a:cs typeface="Verdana"/>
              </a:rPr>
              <a:t>e</a:t>
            </a:r>
            <a:r>
              <a:rPr dirty="0" sz="1200" b="1">
                <a:latin typeface="Verdana"/>
                <a:cs typeface="Verdana"/>
              </a:rPr>
              <a:t>l  </a:t>
            </a:r>
            <a:r>
              <a:rPr dirty="0" sz="1200" b="1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102870">
              <a:lnSpc>
                <a:spcPct val="100000"/>
              </a:lnSpc>
            </a:pPr>
            <a:r>
              <a:rPr dirty="0" sz="1200" spc="-5" b="1">
                <a:latin typeface="Verdana"/>
                <a:cs typeface="Verdana"/>
              </a:rPr>
              <a:t>Child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5156" y="3736847"/>
            <a:ext cx="632460" cy="63881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262890" marR="82550" indent="-170815">
              <a:lnSpc>
                <a:spcPct val="100000"/>
              </a:lnSpc>
              <a:spcBef>
                <a:spcPts val="305"/>
              </a:spcBef>
            </a:pPr>
            <a:r>
              <a:rPr dirty="0" sz="1200" b="1">
                <a:latin typeface="Verdana"/>
                <a:cs typeface="Verdana"/>
              </a:rPr>
              <a:t>L</a:t>
            </a:r>
            <a:r>
              <a:rPr dirty="0" sz="1200" spc="-5" b="1">
                <a:latin typeface="Verdana"/>
                <a:cs typeface="Verdana"/>
              </a:rPr>
              <a:t>e</a:t>
            </a:r>
            <a:r>
              <a:rPr dirty="0" sz="1200" b="1">
                <a:latin typeface="Verdana"/>
                <a:cs typeface="Verdana"/>
              </a:rPr>
              <a:t>v</a:t>
            </a:r>
            <a:r>
              <a:rPr dirty="0" sz="1200" spc="-5" b="1">
                <a:latin typeface="Verdana"/>
                <a:cs typeface="Verdana"/>
              </a:rPr>
              <a:t>e</a:t>
            </a:r>
            <a:r>
              <a:rPr dirty="0" sz="1200" b="1">
                <a:latin typeface="Verdana"/>
                <a:cs typeface="Verdana"/>
              </a:rPr>
              <a:t>l  </a:t>
            </a:r>
            <a:r>
              <a:rPr dirty="0" sz="1200" b="1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102870">
              <a:lnSpc>
                <a:spcPct val="100000"/>
              </a:lnSpc>
            </a:pPr>
            <a:r>
              <a:rPr dirty="0" sz="1200" spc="-5" b="1">
                <a:latin typeface="Verdana"/>
                <a:cs typeface="Verdana"/>
              </a:rPr>
              <a:t>Child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9176" y="4312920"/>
            <a:ext cx="2847340" cy="387350"/>
          </a:xfrm>
          <a:custGeom>
            <a:avLst/>
            <a:gdLst/>
            <a:ahLst/>
            <a:cxnLst/>
            <a:rect l="l" t="t" r="r" b="b"/>
            <a:pathLst>
              <a:path w="2847340" h="387350">
                <a:moveTo>
                  <a:pt x="169163" y="0"/>
                </a:moveTo>
                <a:lnTo>
                  <a:pt x="0" y="283463"/>
                </a:lnTo>
              </a:path>
              <a:path w="2847340" h="387350">
                <a:moveTo>
                  <a:pt x="454151" y="0"/>
                </a:moveTo>
                <a:lnTo>
                  <a:pt x="621791" y="283463"/>
                </a:lnTo>
              </a:path>
              <a:path w="2847340" h="387350">
                <a:moveTo>
                  <a:pt x="2293620" y="88391"/>
                </a:moveTo>
                <a:lnTo>
                  <a:pt x="2125979" y="371855"/>
                </a:lnTo>
              </a:path>
              <a:path w="2847340" h="387350">
                <a:moveTo>
                  <a:pt x="2677668" y="103631"/>
                </a:moveTo>
                <a:lnTo>
                  <a:pt x="2846831" y="387095"/>
                </a:lnTo>
              </a:path>
            </a:pathLst>
          </a:custGeom>
          <a:ln w="9144">
            <a:solidFill>
              <a:srgbClr val="006F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86755" y="4637532"/>
            <a:ext cx="634365" cy="63881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wrap="square" lIns="0" tIns="39369" rIns="0" bIns="0" rtlCol="0" vert="horz">
            <a:spAutoFit/>
          </a:bodyPr>
          <a:lstStyle/>
          <a:p>
            <a:pPr marL="263525" marR="83185" indent="-170815">
              <a:lnSpc>
                <a:spcPct val="100000"/>
              </a:lnSpc>
              <a:spcBef>
                <a:spcPts val="309"/>
              </a:spcBef>
            </a:pPr>
            <a:r>
              <a:rPr dirty="0" sz="1200" b="1">
                <a:latin typeface="Verdana"/>
                <a:cs typeface="Verdana"/>
              </a:rPr>
              <a:t>L</a:t>
            </a:r>
            <a:r>
              <a:rPr dirty="0" sz="1200" spc="-5" b="1">
                <a:latin typeface="Verdana"/>
                <a:cs typeface="Verdana"/>
              </a:rPr>
              <a:t>e</a:t>
            </a:r>
            <a:r>
              <a:rPr dirty="0" sz="1200" b="1">
                <a:latin typeface="Verdana"/>
                <a:cs typeface="Verdana"/>
              </a:rPr>
              <a:t>v</a:t>
            </a:r>
            <a:r>
              <a:rPr dirty="0" sz="1200" spc="-5" b="1">
                <a:latin typeface="Verdana"/>
                <a:cs typeface="Verdana"/>
              </a:rPr>
              <a:t>e</a:t>
            </a:r>
            <a:r>
              <a:rPr dirty="0" sz="1200" b="1">
                <a:latin typeface="Verdana"/>
                <a:cs typeface="Verdana"/>
              </a:rPr>
              <a:t>l  </a:t>
            </a:r>
            <a:r>
              <a:rPr dirty="0" sz="1200" b="1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 marL="103505">
              <a:lnSpc>
                <a:spcPct val="100000"/>
              </a:lnSpc>
            </a:pPr>
            <a:r>
              <a:rPr dirty="0" sz="1200" spc="-5" b="1">
                <a:latin typeface="Verdana"/>
                <a:cs typeface="Verdana"/>
              </a:rPr>
              <a:t>Child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5896" y="4637532"/>
            <a:ext cx="634365" cy="63881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wrap="square" lIns="0" tIns="39369" rIns="0" bIns="0" rtlCol="0" vert="horz">
            <a:spAutoFit/>
          </a:bodyPr>
          <a:lstStyle/>
          <a:p>
            <a:pPr marL="263525" marR="83185" indent="-170815">
              <a:lnSpc>
                <a:spcPct val="100000"/>
              </a:lnSpc>
              <a:spcBef>
                <a:spcPts val="309"/>
              </a:spcBef>
            </a:pPr>
            <a:r>
              <a:rPr dirty="0" sz="1200" b="1">
                <a:latin typeface="Verdana"/>
                <a:cs typeface="Verdana"/>
              </a:rPr>
              <a:t>L</a:t>
            </a:r>
            <a:r>
              <a:rPr dirty="0" sz="1200" spc="-5" b="1">
                <a:latin typeface="Verdana"/>
                <a:cs typeface="Verdana"/>
              </a:rPr>
              <a:t>e</a:t>
            </a:r>
            <a:r>
              <a:rPr dirty="0" sz="1200" b="1">
                <a:latin typeface="Verdana"/>
                <a:cs typeface="Verdana"/>
              </a:rPr>
              <a:t>v</a:t>
            </a:r>
            <a:r>
              <a:rPr dirty="0" sz="1200" spc="-5" b="1">
                <a:latin typeface="Verdana"/>
                <a:cs typeface="Verdana"/>
              </a:rPr>
              <a:t>e</a:t>
            </a:r>
            <a:r>
              <a:rPr dirty="0" sz="1200" b="1">
                <a:latin typeface="Verdana"/>
                <a:cs typeface="Verdana"/>
              </a:rPr>
              <a:t>l  </a:t>
            </a:r>
            <a:r>
              <a:rPr dirty="0" sz="1200" b="1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 marL="103505">
              <a:lnSpc>
                <a:spcPct val="100000"/>
              </a:lnSpc>
            </a:pPr>
            <a:r>
              <a:rPr dirty="0" sz="1200" spc="-5" b="1">
                <a:latin typeface="Verdana"/>
                <a:cs typeface="Verdana"/>
              </a:rPr>
              <a:t>Child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9500" y="4709159"/>
            <a:ext cx="632460" cy="63881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00"/>
              </a:spcBef>
            </a:pPr>
            <a:r>
              <a:rPr dirty="0" sz="1200" spc="-5" b="1">
                <a:latin typeface="Verdana"/>
                <a:cs typeface="Verdana"/>
              </a:rPr>
              <a:t>Level</a:t>
            </a:r>
            <a:endParaRPr sz="1200">
              <a:latin typeface="Verdana"/>
              <a:cs typeface="Verdana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 algn="ctr" marL="1270">
              <a:lnSpc>
                <a:spcPct val="100000"/>
              </a:lnSpc>
            </a:pPr>
            <a:r>
              <a:rPr dirty="0" sz="1200" spc="-5" b="1">
                <a:latin typeface="Verdana"/>
                <a:cs typeface="Verdana"/>
              </a:rPr>
              <a:t>Child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38159" y="4709159"/>
            <a:ext cx="634365" cy="63881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00"/>
              </a:spcBef>
            </a:pPr>
            <a:r>
              <a:rPr dirty="0" sz="1200" spc="-5" b="1">
                <a:latin typeface="Verdana"/>
                <a:cs typeface="Verdana"/>
              </a:rPr>
              <a:t>Level</a:t>
            </a:r>
            <a:endParaRPr sz="1200">
              <a:latin typeface="Verdana"/>
              <a:cs typeface="Verdana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 algn="ctr" marL="1270">
              <a:lnSpc>
                <a:spcPct val="100000"/>
              </a:lnSpc>
            </a:pPr>
            <a:r>
              <a:rPr dirty="0" sz="1200" spc="-5" b="1">
                <a:latin typeface="Verdana"/>
                <a:cs typeface="Verdana"/>
              </a:rPr>
              <a:t>Child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125174"/>
            <a:ext cx="393700" cy="560705"/>
          </a:xfrm>
          <a:custGeom>
            <a:avLst/>
            <a:gdLst/>
            <a:ahLst/>
            <a:cxnLst/>
            <a:rect l="l" t="t" r="r" b="b"/>
            <a:pathLst>
              <a:path w="393700" h="560705">
                <a:moveTo>
                  <a:pt x="393082" y="0"/>
                </a:moveTo>
                <a:lnTo>
                  <a:pt x="0" y="0"/>
                </a:lnTo>
                <a:lnTo>
                  <a:pt x="0" y="560625"/>
                </a:lnTo>
                <a:lnTo>
                  <a:pt x="393082" y="560625"/>
                </a:lnTo>
                <a:lnTo>
                  <a:pt x="3930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738879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Hierarchical</a:t>
            </a:r>
            <a:r>
              <a:rPr dirty="0" spc="-30"/>
              <a:t> </a:t>
            </a:r>
            <a:r>
              <a:rPr dirty="0"/>
              <a:t>Model -</a:t>
            </a:r>
            <a:r>
              <a:rPr dirty="0" spc="-10"/>
              <a:t> </a:t>
            </a:r>
            <a:r>
              <a:rPr dirty="0" spc="-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3178175" cy="54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  <a:tab pos="1410335" algn="l"/>
                <a:tab pos="2322830" algn="l"/>
              </a:tabLst>
            </a:pPr>
            <a:r>
              <a:rPr dirty="0" sz="1600" spc="-10">
                <a:latin typeface="Verdana"/>
                <a:cs typeface="Verdana"/>
              </a:rPr>
              <a:t>Consider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	student	course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263" y="1872742"/>
            <a:ext cx="17291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marks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575" y="2113533"/>
            <a:ext cx="3536950" cy="802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 indent="-170815">
              <a:lnSpc>
                <a:spcPts val="166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183515" algn="l"/>
                <a:tab pos="2209165" algn="l"/>
                <a:tab pos="2978150" algn="l"/>
              </a:tabLst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Hierarchical	</a:t>
            </a:r>
            <a:r>
              <a:rPr dirty="0" sz="1600" spc="-5">
                <a:latin typeface="Verdana"/>
                <a:cs typeface="Verdana"/>
              </a:rPr>
              <a:t>model	a</a:t>
            </a:r>
            <a:endParaRPr sz="1600">
              <a:latin typeface="Verdana"/>
              <a:cs typeface="Verdana"/>
            </a:endParaRPr>
          </a:p>
          <a:p>
            <a:pPr marL="182880">
              <a:lnSpc>
                <a:spcPts val="1405"/>
              </a:lnSpc>
              <a:tabLst>
                <a:tab pos="1523365" algn="l"/>
              </a:tabLst>
            </a:pPr>
            <a:r>
              <a:rPr dirty="0" sz="1600" spc="-5">
                <a:latin typeface="Verdana"/>
                <a:cs typeface="Verdana"/>
              </a:rPr>
              <a:t>student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	register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many</a:t>
            </a:r>
            <a:endParaRPr sz="1600">
              <a:latin typeface="Verdana"/>
              <a:cs typeface="Verdana"/>
            </a:endParaRPr>
          </a:p>
          <a:p>
            <a:pPr marL="182880">
              <a:lnSpc>
                <a:spcPts val="1400"/>
              </a:lnSpc>
            </a:pPr>
            <a:r>
              <a:rPr dirty="0" sz="1600" spc="-5">
                <a:latin typeface="Verdana"/>
                <a:cs typeface="Verdana"/>
              </a:rPr>
              <a:t>courses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gets</a:t>
            </a:r>
            <a:r>
              <a:rPr dirty="0" sz="1600" spc="-5">
                <a:latin typeface="Verdana"/>
                <a:cs typeface="Verdana"/>
              </a:rPr>
              <a:t> marks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each</a:t>
            </a:r>
            <a:endParaRPr sz="1600">
              <a:latin typeface="Verdana"/>
              <a:cs typeface="Verdana"/>
            </a:endParaRPr>
          </a:p>
          <a:p>
            <a:pPr marL="182880">
              <a:lnSpc>
                <a:spcPts val="1655"/>
              </a:lnSpc>
            </a:pPr>
            <a:r>
              <a:rPr dirty="0" sz="1600" spc="-5">
                <a:latin typeface="Verdana"/>
                <a:cs typeface="Verdana"/>
              </a:rPr>
              <a:t>course.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26764" y="1062227"/>
            <a:ext cx="5169535" cy="4810125"/>
            <a:chOff x="3826764" y="1062227"/>
            <a:chExt cx="5169535" cy="4810125"/>
          </a:xfrm>
        </p:grpSpPr>
        <p:sp>
          <p:nvSpPr>
            <p:cNvPr id="9" name="object 9"/>
            <p:cNvSpPr/>
            <p:nvPr/>
          </p:nvSpPr>
          <p:spPr>
            <a:xfrm>
              <a:off x="3831336" y="1066799"/>
              <a:ext cx="5160645" cy="4800600"/>
            </a:xfrm>
            <a:custGeom>
              <a:avLst/>
              <a:gdLst/>
              <a:ahLst/>
              <a:cxnLst/>
              <a:rect l="l" t="t" r="r" b="b"/>
              <a:pathLst>
                <a:path w="5160645" h="4800600">
                  <a:moveTo>
                    <a:pt x="0" y="4800600"/>
                  </a:moveTo>
                  <a:lnTo>
                    <a:pt x="5160264" y="4800600"/>
                  </a:lnTo>
                  <a:lnTo>
                    <a:pt x="5160264" y="0"/>
                  </a:lnTo>
                  <a:lnTo>
                    <a:pt x="0" y="0"/>
                  </a:lnTo>
                  <a:lnTo>
                    <a:pt x="0" y="4800600"/>
                  </a:lnTo>
                  <a:close/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43400" y="1219199"/>
              <a:ext cx="4191000" cy="1295400"/>
            </a:xfrm>
            <a:custGeom>
              <a:avLst/>
              <a:gdLst/>
              <a:ahLst/>
              <a:cxnLst/>
              <a:rect l="l" t="t" r="r" b="b"/>
              <a:pathLst>
                <a:path w="4191000" h="1295400">
                  <a:moveTo>
                    <a:pt x="3975100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500"/>
                  </a:lnTo>
                  <a:lnTo>
                    <a:pt x="5701" y="1129008"/>
                  </a:lnTo>
                  <a:lnTo>
                    <a:pt x="21941" y="1174453"/>
                  </a:lnTo>
                  <a:lnTo>
                    <a:pt x="47426" y="1214540"/>
                  </a:lnTo>
                  <a:lnTo>
                    <a:pt x="80859" y="1247973"/>
                  </a:lnTo>
                  <a:lnTo>
                    <a:pt x="120946" y="1273458"/>
                  </a:lnTo>
                  <a:lnTo>
                    <a:pt x="166391" y="1289698"/>
                  </a:lnTo>
                  <a:lnTo>
                    <a:pt x="215900" y="1295400"/>
                  </a:lnTo>
                  <a:lnTo>
                    <a:pt x="3975100" y="1295400"/>
                  </a:lnTo>
                  <a:lnTo>
                    <a:pt x="4024608" y="1289698"/>
                  </a:lnTo>
                  <a:lnTo>
                    <a:pt x="4070053" y="1273458"/>
                  </a:lnTo>
                  <a:lnTo>
                    <a:pt x="4110140" y="1247973"/>
                  </a:lnTo>
                  <a:lnTo>
                    <a:pt x="4143573" y="1214540"/>
                  </a:lnTo>
                  <a:lnTo>
                    <a:pt x="4169058" y="1174453"/>
                  </a:lnTo>
                  <a:lnTo>
                    <a:pt x="4185298" y="1129008"/>
                  </a:lnTo>
                  <a:lnTo>
                    <a:pt x="4191000" y="1079500"/>
                  </a:lnTo>
                  <a:lnTo>
                    <a:pt x="4191000" y="215900"/>
                  </a:lnTo>
                  <a:lnTo>
                    <a:pt x="4185298" y="166391"/>
                  </a:lnTo>
                  <a:lnTo>
                    <a:pt x="4169058" y="120946"/>
                  </a:lnTo>
                  <a:lnTo>
                    <a:pt x="4143573" y="80859"/>
                  </a:lnTo>
                  <a:lnTo>
                    <a:pt x="4110140" y="47426"/>
                  </a:lnTo>
                  <a:lnTo>
                    <a:pt x="4070053" y="21941"/>
                  </a:lnTo>
                  <a:lnTo>
                    <a:pt x="4024608" y="5701"/>
                  </a:lnTo>
                  <a:lnTo>
                    <a:pt x="39751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43400" y="1219199"/>
              <a:ext cx="4191000" cy="1295400"/>
            </a:xfrm>
            <a:custGeom>
              <a:avLst/>
              <a:gdLst/>
              <a:ahLst/>
              <a:cxnLst/>
              <a:rect l="l" t="t" r="r" b="b"/>
              <a:pathLst>
                <a:path w="41910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1" y="120946"/>
                  </a:lnTo>
                  <a:lnTo>
                    <a:pt x="47426" y="80859"/>
                  </a:lnTo>
                  <a:lnTo>
                    <a:pt x="80859" y="47426"/>
                  </a:lnTo>
                  <a:lnTo>
                    <a:pt x="120946" y="21941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3975100" y="0"/>
                  </a:lnTo>
                  <a:lnTo>
                    <a:pt x="4024608" y="5701"/>
                  </a:lnTo>
                  <a:lnTo>
                    <a:pt x="4070053" y="21941"/>
                  </a:lnTo>
                  <a:lnTo>
                    <a:pt x="4110140" y="47426"/>
                  </a:lnTo>
                  <a:lnTo>
                    <a:pt x="4143573" y="80859"/>
                  </a:lnTo>
                  <a:lnTo>
                    <a:pt x="4169058" y="120946"/>
                  </a:lnTo>
                  <a:lnTo>
                    <a:pt x="4185298" y="166391"/>
                  </a:lnTo>
                  <a:lnTo>
                    <a:pt x="4191000" y="215900"/>
                  </a:lnTo>
                  <a:lnTo>
                    <a:pt x="4191000" y="1079500"/>
                  </a:lnTo>
                  <a:lnTo>
                    <a:pt x="4185298" y="1129008"/>
                  </a:lnTo>
                  <a:lnTo>
                    <a:pt x="4169058" y="1174453"/>
                  </a:lnTo>
                  <a:lnTo>
                    <a:pt x="4143573" y="1214540"/>
                  </a:lnTo>
                  <a:lnTo>
                    <a:pt x="4110140" y="1247973"/>
                  </a:lnTo>
                  <a:lnTo>
                    <a:pt x="4070053" y="1273458"/>
                  </a:lnTo>
                  <a:lnTo>
                    <a:pt x="4024608" y="1289698"/>
                  </a:lnTo>
                  <a:lnTo>
                    <a:pt x="3975100" y="1295400"/>
                  </a:lnTo>
                  <a:lnTo>
                    <a:pt x="215900" y="1295400"/>
                  </a:lnTo>
                  <a:lnTo>
                    <a:pt x="166391" y="1289698"/>
                  </a:lnTo>
                  <a:lnTo>
                    <a:pt x="120946" y="1273458"/>
                  </a:lnTo>
                  <a:lnTo>
                    <a:pt x="80859" y="1247973"/>
                  </a:lnTo>
                  <a:lnTo>
                    <a:pt x="47426" y="1214540"/>
                  </a:lnTo>
                  <a:lnTo>
                    <a:pt x="21941" y="1174453"/>
                  </a:lnTo>
                  <a:lnTo>
                    <a:pt x="5701" y="1129008"/>
                  </a:lnTo>
                  <a:lnTo>
                    <a:pt x="0" y="1079500"/>
                  </a:lnTo>
                  <a:lnTo>
                    <a:pt x="0" y="215900"/>
                  </a:lnTo>
                  <a:close/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486147" y="1473555"/>
            <a:ext cx="4029075" cy="7620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00A0E3"/>
              </a:buClr>
              <a:buChar char="•"/>
              <a:tabLst>
                <a:tab pos="240665" algn="l"/>
                <a:tab pos="241300" algn="l"/>
              </a:tabLst>
            </a:pP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5">
                <a:latin typeface="Verdana"/>
                <a:cs typeface="Verdana"/>
              </a:rPr>
              <a:t> parent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can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have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many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children</a:t>
            </a:r>
            <a:endParaRPr sz="1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Clr>
                <a:srgbClr val="00A0E3"/>
              </a:buClr>
              <a:buChar char="•"/>
              <a:tabLst>
                <a:tab pos="240665" algn="l"/>
                <a:tab pos="241300" algn="l"/>
              </a:tabLst>
            </a:pP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child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cannot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have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more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than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parent</a:t>
            </a:r>
            <a:endParaRPr sz="1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00A0E3"/>
              </a:buClr>
              <a:buChar char="•"/>
              <a:tabLst>
                <a:tab pos="240665" algn="l"/>
                <a:tab pos="241300" algn="l"/>
              </a:tabLst>
            </a:pP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5">
                <a:latin typeface="Verdana"/>
                <a:cs typeface="Verdana"/>
              </a:rPr>
              <a:t>child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can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5">
                <a:latin typeface="Verdana"/>
                <a:cs typeface="Verdana"/>
              </a:rPr>
              <a:t>exist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without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its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parent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926966" y="3651250"/>
          <a:ext cx="2660650" cy="1570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015"/>
                <a:gridCol w="1045210"/>
                <a:gridCol w="842010"/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Cname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Marks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Physics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65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Chemistry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78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80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Maths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83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Biology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666610" y="3651250"/>
          <a:ext cx="2287270" cy="117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/>
                <a:gridCol w="786129"/>
                <a:gridCol w="786130"/>
              </a:tblGrid>
              <a:tr h="51752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Ccode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779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Cname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Marks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8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16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Maths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83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Biology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337050" y="2660650"/>
          <a:ext cx="169545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/>
                <a:gridCol w="881379"/>
              </a:tblGrid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Scode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Sname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S1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43251"/>
          <a:ext cx="168910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/>
                <a:gridCol w="982980"/>
              </a:tblGrid>
              <a:tr h="517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Scode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Sname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807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S2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99586"/>
            <a:ext cx="412750" cy="574040"/>
          </a:xfrm>
          <a:custGeom>
            <a:avLst/>
            <a:gdLst/>
            <a:ahLst/>
            <a:cxnLst/>
            <a:rect l="l" t="t" r="r" b="b"/>
            <a:pathLst>
              <a:path w="412750" h="574040">
                <a:moveTo>
                  <a:pt x="412414" y="0"/>
                </a:moveTo>
                <a:lnTo>
                  <a:pt x="0" y="0"/>
                </a:lnTo>
                <a:lnTo>
                  <a:pt x="0" y="573513"/>
                </a:lnTo>
                <a:lnTo>
                  <a:pt x="412414" y="573513"/>
                </a:lnTo>
                <a:lnTo>
                  <a:pt x="412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4100829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Hierarchical</a:t>
            </a:r>
            <a:r>
              <a:rPr dirty="0" spc="-25"/>
              <a:t> </a:t>
            </a:r>
            <a:r>
              <a:rPr dirty="0"/>
              <a:t>Model</a:t>
            </a:r>
            <a:r>
              <a:rPr dirty="0" spc="5"/>
              <a:t> </a:t>
            </a:r>
            <a:r>
              <a:rPr dirty="0"/>
              <a:t>-</a:t>
            </a:r>
            <a:r>
              <a:rPr dirty="0" spc="-10"/>
              <a:t> Possibilities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726170" cy="182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Possibilities</a:t>
            </a:r>
            <a:r>
              <a:rPr dirty="0" sz="1800">
                <a:latin typeface="Verdana"/>
                <a:cs typeface="Verdana"/>
              </a:rPr>
              <a:t> 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Hierarchical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model: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5">
                <a:latin typeface="Verdana"/>
                <a:cs typeface="Verdana"/>
              </a:rPr>
              <a:t>INSERT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ts val="167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Insertion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Dummy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student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required</a:t>
            </a:r>
            <a:r>
              <a:rPr dirty="0" sz="1400" spc="-5">
                <a:latin typeface="Verdana"/>
                <a:cs typeface="Verdana"/>
              </a:rPr>
              <a:t> to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introduce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new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course.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5">
                <a:latin typeface="Verdana"/>
                <a:cs typeface="Verdana"/>
              </a:rPr>
              <a:t>UPDATE</a:t>
            </a:r>
            <a:endParaRPr sz="1600">
              <a:latin typeface="Verdana"/>
              <a:cs typeface="Verdana"/>
            </a:endParaRPr>
          </a:p>
          <a:p>
            <a:pPr lvl="1" marL="355600" marR="5080" indent="-170815">
              <a:lnSpc>
                <a:spcPct val="71400"/>
              </a:lnSpc>
              <a:spcBef>
                <a:spcPts val="50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80">
                <a:latin typeface="Verdana"/>
                <a:cs typeface="Verdana"/>
              </a:rPr>
              <a:t>To </a:t>
            </a:r>
            <a:r>
              <a:rPr dirty="0" sz="1400">
                <a:latin typeface="Verdana"/>
                <a:cs typeface="Verdana"/>
              </a:rPr>
              <a:t>change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course name of one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course,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whole </a:t>
            </a:r>
            <a:r>
              <a:rPr dirty="0" sz="1400" spc="-5">
                <a:latin typeface="Verdana"/>
                <a:cs typeface="Verdana"/>
              </a:rPr>
              <a:t>database </a:t>
            </a:r>
            <a:r>
              <a:rPr dirty="0" sz="1400">
                <a:latin typeface="Verdana"/>
                <a:cs typeface="Verdana"/>
              </a:rPr>
              <a:t>has </a:t>
            </a:r>
            <a:r>
              <a:rPr dirty="0" sz="1400" spc="-5">
                <a:latin typeface="Verdana"/>
                <a:cs typeface="Verdana"/>
              </a:rPr>
              <a:t>to be </a:t>
            </a:r>
            <a:r>
              <a:rPr dirty="0" sz="1400">
                <a:latin typeface="Verdana"/>
                <a:cs typeface="Verdana"/>
              </a:rPr>
              <a:t>searched. This </a:t>
            </a:r>
            <a:r>
              <a:rPr dirty="0" sz="1400" spc="-5">
                <a:latin typeface="Verdana"/>
                <a:cs typeface="Verdana"/>
              </a:rPr>
              <a:t>may </a:t>
            </a:r>
            <a:r>
              <a:rPr dirty="0" sz="1400" spc="-48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result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inconsistency.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DELETE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5">
                <a:latin typeface="Verdana"/>
                <a:cs typeface="Verdana"/>
              </a:rPr>
              <a:t>Deleting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student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-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only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to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take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course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deletes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course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information.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12098"/>
            <a:ext cx="451484" cy="586740"/>
          </a:xfrm>
          <a:custGeom>
            <a:avLst/>
            <a:gdLst/>
            <a:ahLst/>
            <a:cxnLst/>
            <a:rect l="l" t="t" r="r" b="b"/>
            <a:pathLst>
              <a:path w="451484" h="586740">
                <a:moveTo>
                  <a:pt x="451078" y="0"/>
                </a:moveTo>
                <a:lnTo>
                  <a:pt x="0" y="0"/>
                </a:lnTo>
                <a:lnTo>
                  <a:pt x="0" y="586401"/>
                </a:lnTo>
                <a:lnTo>
                  <a:pt x="451078" y="586401"/>
                </a:lnTo>
                <a:lnTo>
                  <a:pt x="451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19246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Network</a:t>
            </a:r>
            <a:r>
              <a:rPr dirty="0" spc="-90"/>
              <a:t> </a:t>
            </a:r>
            <a:r>
              <a:rPr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7934959" cy="2345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Network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model: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65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Network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solves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problem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redundancy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representing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ts val="1650"/>
              </a:lnSpc>
            </a:pPr>
            <a:r>
              <a:rPr dirty="0" sz="1600" spc="-10">
                <a:latin typeface="Verdana"/>
                <a:cs typeface="Verdana"/>
              </a:rPr>
              <a:t>relationships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terms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“sets”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rather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“hierarchy”.</a:t>
            </a:r>
            <a:endParaRPr sz="1600">
              <a:latin typeface="Verdana"/>
              <a:cs typeface="Verdana"/>
            </a:endParaRPr>
          </a:p>
          <a:p>
            <a:pPr marL="187960" marR="1904364" indent="-170815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occurrence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may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have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any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number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immediate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superiors.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889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Network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supports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many-to-many</a:t>
            </a:r>
            <a:r>
              <a:rPr dirty="0" sz="1600" spc="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relationships.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There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no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restriction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number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parents.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type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have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number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parent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child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types.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more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complex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Hierarchical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because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links.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superset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Hierarchical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18166"/>
            <a:ext cx="476884" cy="605790"/>
          </a:xfrm>
          <a:custGeom>
            <a:avLst/>
            <a:gdLst/>
            <a:ahLst/>
            <a:cxnLst/>
            <a:rect l="l" t="t" r="r" b="b"/>
            <a:pathLst>
              <a:path w="476884" h="605790">
                <a:moveTo>
                  <a:pt x="476854" y="0"/>
                </a:moveTo>
                <a:lnTo>
                  <a:pt x="0" y="0"/>
                </a:lnTo>
                <a:lnTo>
                  <a:pt x="0" y="605733"/>
                </a:lnTo>
                <a:lnTo>
                  <a:pt x="476854" y="605733"/>
                </a:lnTo>
                <a:lnTo>
                  <a:pt x="4768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31025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Network</a:t>
            </a:r>
            <a:r>
              <a:rPr dirty="0" spc="-40"/>
              <a:t> </a:t>
            </a:r>
            <a:r>
              <a:rPr dirty="0"/>
              <a:t>Model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 spc="-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0575" y="1414983"/>
            <a:ext cx="8670290" cy="447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 indent="-170815">
              <a:lnSpc>
                <a:spcPts val="1664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183515" algn="l"/>
              </a:tabLst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example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student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course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–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marks,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“student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record”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“course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record”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182880">
              <a:lnSpc>
                <a:spcPts val="1664"/>
              </a:lnSpc>
            </a:pPr>
            <a:r>
              <a:rPr dirty="0" sz="1600" spc="-10">
                <a:latin typeface="Verdana"/>
                <a:cs typeface="Verdana"/>
              </a:rPr>
              <a:t>linked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together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through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“marks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record”.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27403" y="2487167"/>
            <a:ext cx="6419215" cy="3548379"/>
            <a:chOff x="1327403" y="2487167"/>
            <a:chExt cx="6419215" cy="35483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6547" y="2496311"/>
              <a:ext cx="6400800" cy="35295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31975" y="2491739"/>
              <a:ext cx="6410325" cy="3538854"/>
            </a:xfrm>
            <a:custGeom>
              <a:avLst/>
              <a:gdLst/>
              <a:ahLst/>
              <a:cxnLst/>
              <a:rect l="l" t="t" r="r" b="b"/>
              <a:pathLst>
                <a:path w="6410325" h="3538854">
                  <a:moveTo>
                    <a:pt x="0" y="3538728"/>
                  </a:moveTo>
                  <a:lnTo>
                    <a:pt x="6409944" y="3538728"/>
                  </a:lnTo>
                  <a:lnTo>
                    <a:pt x="6409944" y="0"/>
                  </a:lnTo>
                  <a:lnTo>
                    <a:pt x="0" y="0"/>
                  </a:lnTo>
                  <a:lnTo>
                    <a:pt x="0" y="35387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12474"/>
            <a:ext cx="438784" cy="560705"/>
          </a:xfrm>
          <a:custGeom>
            <a:avLst/>
            <a:gdLst/>
            <a:ahLst/>
            <a:cxnLst/>
            <a:rect l="l" t="t" r="r" b="b"/>
            <a:pathLst>
              <a:path w="438784" h="560705">
                <a:moveTo>
                  <a:pt x="438190" y="0"/>
                </a:moveTo>
                <a:lnTo>
                  <a:pt x="0" y="0"/>
                </a:lnTo>
                <a:lnTo>
                  <a:pt x="0" y="560625"/>
                </a:lnTo>
                <a:lnTo>
                  <a:pt x="438190" y="560625"/>
                </a:lnTo>
                <a:lnTo>
                  <a:pt x="438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6728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Network</a:t>
            </a:r>
            <a:r>
              <a:rPr dirty="0" spc="-35"/>
              <a:t> </a:t>
            </a:r>
            <a:r>
              <a:rPr dirty="0"/>
              <a:t>Model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 spc="-10"/>
              <a:t>Possibilities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836660" cy="2535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Possibilities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Network </a:t>
            </a:r>
            <a:r>
              <a:rPr dirty="0" sz="1800">
                <a:latin typeface="Verdana"/>
                <a:cs typeface="Verdana"/>
              </a:rPr>
              <a:t>model: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5">
                <a:latin typeface="Verdana"/>
                <a:cs typeface="Verdana"/>
              </a:rPr>
              <a:t>INSERT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ts val="144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Inserting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“course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record”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“student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record”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poses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problems.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They </a:t>
            </a:r>
            <a:r>
              <a:rPr dirty="0" sz="1400">
                <a:latin typeface="Verdana"/>
                <a:cs typeface="Verdana"/>
              </a:rPr>
              <a:t>can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exist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without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any</a:t>
            </a:r>
            <a:endParaRPr sz="1400">
              <a:latin typeface="Verdana"/>
              <a:cs typeface="Verdana"/>
            </a:endParaRPr>
          </a:p>
          <a:p>
            <a:pPr marL="355600">
              <a:lnSpc>
                <a:spcPts val="1440"/>
              </a:lnSpc>
            </a:pPr>
            <a:r>
              <a:rPr dirty="0" sz="1400">
                <a:latin typeface="Verdana"/>
                <a:cs typeface="Verdana"/>
              </a:rPr>
              <a:t>connectors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till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student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takes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course.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5">
                <a:latin typeface="Verdana"/>
                <a:cs typeface="Verdana"/>
              </a:rPr>
              <a:t>UPDATE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Update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can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be done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only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to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 particular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child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record.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6FAC"/>
              </a:buClr>
              <a:buFont typeface="Arial MT"/>
              <a:buChar char="•"/>
            </a:pPr>
            <a:endParaRPr sz="13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DELETE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5">
                <a:latin typeface="Verdana"/>
                <a:cs typeface="Verdana"/>
              </a:rPr>
              <a:t>Deleting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any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record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automatically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adjusts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chain.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54102"/>
            <a:ext cx="502920" cy="644525"/>
          </a:xfrm>
          <a:custGeom>
            <a:avLst/>
            <a:gdLst/>
            <a:ahLst/>
            <a:cxnLst/>
            <a:rect l="l" t="t" r="r" b="b"/>
            <a:pathLst>
              <a:path w="502920" h="644525">
                <a:moveTo>
                  <a:pt x="502630" y="0"/>
                </a:moveTo>
                <a:lnTo>
                  <a:pt x="0" y="0"/>
                </a:lnTo>
                <a:lnTo>
                  <a:pt x="0" y="644397"/>
                </a:lnTo>
                <a:lnTo>
                  <a:pt x="502630" y="644397"/>
                </a:lnTo>
                <a:lnTo>
                  <a:pt x="5026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1120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Relational</a:t>
            </a:r>
            <a:r>
              <a:rPr dirty="0" spc="-75"/>
              <a:t> </a:t>
            </a:r>
            <a:r>
              <a:rPr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844915" cy="1990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Relational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model: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65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Relational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developed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out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work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done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Dr.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E.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30">
                <a:latin typeface="Verdana"/>
                <a:cs typeface="Verdana"/>
              </a:rPr>
              <a:t>F.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Codd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IBM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87960" marR="835660">
              <a:lnSpc>
                <a:spcPct val="73100"/>
              </a:lnSpc>
              <a:spcBef>
                <a:spcPts val="260"/>
              </a:spcBef>
              <a:tabLst>
                <a:tab pos="1473200" algn="l"/>
              </a:tabLst>
            </a:pPr>
            <a:r>
              <a:rPr dirty="0" sz="1600" spc="-10">
                <a:latin typeface="Verdana"/>
                <a:cs typeface="Verdana"/>
              </a:rPr>
              <a:t>late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1960s.	</a:t>
            </a:r>
            <a:r>
              <a:rPr dirty="0" sz="1600" spc="-10">
                <a:latin typeface="Verdana"/>
                <a:cs typeface="Verdana"/>
              </a:rPr>
              <a:t>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was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looking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ways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solve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problems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existing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models.</a:t>
            </a:r>
            <a:endParaRPr sz="1600">
              <a:latin typeface="Verdana"/>
              <a:cs typeface="Verdana"/>
            </a:endParaRPr>
          </a:p>
          <a:p>
            <a:pPr marL="187960" marR="942340" indent="-170815">
              <a:lnSpc>
                <a:spcPct val="731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At 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core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Relational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concept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“table”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(also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called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“relation”),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which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stores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Each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“table”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made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up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of: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“records”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(i.e.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horizontal rows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that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are also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known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as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“tuples”),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“fields”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(i.e.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vertical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columns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that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are also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known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“attributes”)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59982"/>
            <a:ext cx="509270" cy="676910"/>
          </a:xfrm>
          <a:custGeom>
            <a:avLst/>
            <a:gdLst/>
            <a:ahLst/>
            <a:cxnLst/>
            <a:rect l="l" t="t" r="r" b="b"/>
            <a:pathLst>
              <a:path w="509270" h="676910">
                <a:moveTo>
                  <a:pt x="509074" y="0"/>
                </a:moveTo>
                <a:lnTo>
                  <a:pt x="0" y="0"/>
                </a:lnTo>
                <a:lnTo>
                  <a:pt x="0" y="676617"/>
                </a:lnTo>
                <a:lnTo>
                  <a:pt x="509074" y="676617"/>
                </a:lnTo>
                <a:lnTo>
                  <a:pt x="509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312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1.1: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Introduction to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180911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50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/>
              <a:t>Data?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683625" cy="184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(plural</a:t>
            </a:r>
            <a:r>
              <a:rPr dirty="0" sz="1800">
                <a:latin typeface="Verdana"/>
                <a:cs typeface="Verdana"/>
              </a:rPr>
              <a:t> of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word datum)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factual</a:t>
            </a:r>
            <a:r>
              <a:rPr dirty="0" sz="1800">
                <a:latin typeface="Verdana"/>
                <a:cs typeface="Verdana"/>
              </a:rPr>
              <a:t> information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basis</a:t>
            </a:r>
            <a:r>
              <a:rPr dirty="0" sz="1800">
                <a:latin typeface="Verdana"/>
                <a:cs typeface="Verdana"/>
              </a:rPr>
              <a:t> for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dirty="0" sz="1800">
                <a:latin typeface="Verdana"/>
                <a:cs typeface="Verdana"/>
              </a:rPr>
              <a:t>reasoning,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discussion,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calculation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Verdana"/>
              <a:cs typeface="Verdana"/>
            </a:endParaRPr>
          </a:p>
          <a:p>
            <a:pPr marL="12700" marR="790575">
              <a:lnSpc>
                <a:spcPct val="78900"/>
              </a:lnSpc>
            </a:pPr>
            <a:r>
              <a:rPr dirty="0" sz="1800">
                <a:latin typeface="Verdana"/>
                <a:cs typeface="Verdana"/>
              </a:rPr>
              <a:t>Data </a:t>
            </a:r>
            <a:r>
              <a:rPr dirty="0" sz="1800" spc="-5">
                <a:latin typeface="Verdana"/>
                <a:cs typeface="Verdana"/>
              </a:rPr>
              <a:t>may be </a:t>
            </a:r>
            <a:r>
              <a:rPr dirty="0" sz="1800">
                <a:latin typeface="Verdana"/>
                <a:cs typeface="Verdana"/>
              </a:rPr>
              <a:t>numerical </a:t>
            </a:r>
            <a:r>
              <a:rPr dirty="0" sz="1800" spc="-5">
                <a:latin typeface="Verdana"/>
                <a:cs typeface="Verdana"/>
              </a:rPr>
              <a:t>data </a:t>
            </a:r>
            <a:r>
              <a:rPr dirty="0" sz="1800">
                <a:latin typeface="Verdana"/>
                <a:cs typeface="Verdana"/>
              </a:rPr>
              <a:t>which </a:t>
            </a:r>
            <a:r>
              <a:rPr dirty="0" sz="1800" spc="-5">
                <a:latin typeface="Verdana"/>
                <a:cs typeface="Verdana"/>
              </a:rPr>
              <a:t>may be integers </a:t>
            </a:r>
            <a:r>
              <a:rPr dirty="0" sz="1800">
                <a:latin typeface="Verdana"/>
                <a:cs typeface="Verdana"/>
              </a:rPr>
              <a:t>or floating point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numbers,</a:t>
            </a:r>
            <a:r>
              <a:rPr dirty="0" sz="1800">
                <a:latin typeface="Verdana"/>
                <a:cs typeface="Verdana"/>
              </a:rPr>
              <a:t> and </a:t>
            </a:r>
            <a:r>
              <a:rPr dirty="0" sz="1800" spc="-5">
                <a:latin typeface="Verdana"/>
                <a:cs typeface="Verdana"/>
              </a:rPr>
              <a:t>non-numerical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r>
              <a:rPr dirty="0" sz="1800">
                <a:latin typeface="Verdana"/>
                <a:cs typeface="Verdana"/>
              </a:rPr>
              <a:t> such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5">
                <a:latin typeface="Verdana"/>
                <a:cs typeface="Verdana"/>
              </a:rPr>
              <a:t> characters,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by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itself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normally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doesn’t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have </a:t>
            </a:r>
            <a:r>
              <a:rPr dirty="0" sz="1800">
                <a:latin typeface="Verdana"/>
                <a:cs typeface="Verdana"/>
              </a:rPr>
              <a:t>a meaning </a:t>
            </a:r>
            <a:r>
              <a:rPr dirty="0" sz="1800" spc="-5">
                <a:latin typeface="Verdana"/>
                <a:cs typeface="Verdana"/>
              </a:rPr>
              <a:t>associated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 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803" y="3252342"/>
            <a:ext cx="594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e.</a:t>
            </a:r>
            <a:r>
              <a:rPr dirty="0" sz="1800" spc="-10">
                <a:latin typeface="Verdana"/>
                <a:cs typeface="Verdana"/>
              </a:rPr>
              <a:t>g</a:t>
            </a:r>
            <a:r>
              <a:rPr dirty="0" sz="1800" spc="-5">
                <a:latin typeface="Verdana"/>
                <a:cs typeface="Verdana"/>
              </a:rPr>
              <a:t>:</a:t>
            </a:r>
            <a:r>
              <a:rPr dirty="0" sz="1800"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3657" y="3252342"/>
            <a:ext cx="1181100" cy="1138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Jack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800" spc="-5">
                <a:latin typeface="Verdana"/>
                <a:cs typeface="Verdana"/>
              </a:rPr>
              <a:t>01-jan-71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800" spc="-10">
                <a:latin typeface="Verdana"/>
                <a:cs typeface="Verdana"/>
              </a:rPr>
              <a:t>15-jun-05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latin typeface="Verdana"/>
                <a:cs typeface="Verdana"/>
              </a:rPr>
              <a:t>50000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12286"/>
            <a:ext cx="412750" cy="574040"/>
          </a:xfrm>
          <a:custGeom>
            <a:avLst/>
            <a:gdLst/>
            <a:ahLst/>
            <a:cxnLst/>
            <a:rect l="l" t="t" r="r" b="b"/>
            <a:pathLst>
              <a:path w="412750" h="574040">
                <a:moveTo>
                  <a:pt x="412414" y="0"/>
                </a:moveTo>
                <a:lnTo>
                  <a:pt x="0" y="0"/>
                </a:lnTo>
                <a:lnTo>
                  <a:pt x="0" y="573513"/>
                </a:lnTo>
                <a:lnTo>
                  <a:pt x="412414" y="573513"/>
                </a:lnTo>
                <a:lnTo>
                  <a:pt x="412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1120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Relational</a:t>
            </a:r>
            <a:r>
              <a:rPr dirty="0" spc="-75"/>
              <a:t> </a:t>
            </a:r>
            <a:r>
              <a:rPr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4499610" cy="178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Relational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model: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Examples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RDBMS: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Oracle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Informix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ts val="167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Sybase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ts val="165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Because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10">
                <a:latin typeface="Verdana"/>
                <a:cs typeface="Verdana"/>
              </a:rPr>
              <a:t> lack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linkages,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Relational</a:t>
            </a:r>
            <a:endParaRPr sz="1600">
              <a:latin typeface="Verdana"/>
              <a:cs typeface="Verdana"/>
            </a:endParaRPr>
          </a:p>
          <a:p>
            <a:pPr marL="187960" marR="810895">
              <a:lnSpc>
                <a:spcPct val="73100"/>
              </a:lnSpc>
              <a:spcBef>
                <a:spcPts val="254"/>
              </a:spcBef>
            </a:pPr>
            <a:r>
              <a:rPr dirty="0" sz="1600" spc="-5">
                <a:latin typeface="Verdana"/>
                <a:cs typeface="Verdana"/>
              </a:rPr>
              <a:t>model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 </a:t>
            </a:r>
            <a:r>
              <a:rPr dirty="0" sz="1600" spc="-10">
                <a:latin typeface="Verdana"/>
                <a:cs typeface="Verdana"/>
              </a:rPr>
              <a:t>easier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understand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implement.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44489" y="3651250"/>
          <a:ext cx="1979295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415"/>
                <a:gridCol w="653415"/>
                <a:gridCol w="653415"/>
              </a:tblGrid>
              <a:tr h="274319">
                <a:tc gridSpan="3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 b="1">
                          <a:latin typeface="Verdana"/>
                          <a:cs typeface="Verdana"/>
                        </a:rPr>
                        <a:t>Marks</a:t>
                      </a:r>
                      <a:r>
                        <a:rPr dirty="0" sz="1200" spc="-4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latin typeface="Verdana"/>
                          <a:cs typeface="Verdana"/>
                        </a:rPr>
                        <a:t>Table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Ccode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Scode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Marks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65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78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83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85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Verdana"/>
                          <a:cs typeface="Verdana"/>
                        </a:rPr>
                        <a:t>S2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83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5">
                          <a:latin typeface="Verdana"/>
                          <a:cs typeface="Verdana"/>
                        </a:rPr>
                        <a:t>85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59171" y="1593850"/>
          <a:ext cx="1583055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/>
                <a:gridCol w="781685"/>
              </a:tblGrid>
              <a:tr h="27470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 b="1">
                          <a:latin typeface="Verdana"/>
                          <a:cs typeface="Verdana"/>
                        </a:rPr>
                        <a:t>Student</a:t>
                      </a:r>
                      <a:r>
                        <a:rPr dirty="0" sz="1200" spc="-5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b="1">
                          <a:latin typeface="Verdana"/>
                          <a:cs typeface="Verdana"/>
                        </a:rPr>
                        <a:t>Table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457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Scode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Sname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A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B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851650" y="1593850"/>
          <a:ext cx="1771650" cy="1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</a:tblGrid>
              <a:tr h="274700">
                <a:tc gridSpan="2"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 b="1">
                          <a:latin typeface="Verdana"/>
                          <a:cs typeface="Verdana"/>
                        </a:rPr>
                        <a:t>Course</a:t>
                      </a:r>
                      <a:r>
                        <a:rPr dirty="0" sz="1200" spc="-5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b="1">
                          <a:latin typeface="Verdana"/>
                          <a:cs typeface="Verdana"/>
                        </a:rPr>
                        <a:t>Table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4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Ccode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Cname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10">
                          <a:latin typeface="Verdana"/>
                          <a:cs typeface="Verdana"/>
                        </a:rPr>
                        <a:t>Physics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3700" marR="86360" indent="-2990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Chemist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r 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7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Maths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Biology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400" y="73434"/>
            <a:ext cx="496570" cy="625475"/>
          </a:xfrm>
          <a:custGeom>
            <a:avLst/>
            <a:gdLst/>
            <a:ahLst/>
            <a:cxnLst/>
            <a:rect l="l" t="t" r="r" b="b"/>
            <a:pathLst>
              <a:path w="496570" h="625475">
                <a:moveTo>
                  <a:pt x="496186" y="0"/>
                </a:moveTo>
                <a:lnTo>
                  <a:pt x="0" y="0"/>
                </a:lnTo>
                <a:lnTo>
                  <a:pt x="0" y="625065"/>
                </a:lnTo>
                <a:lnTo>
                  <a:pt x="496186" y="625065"/>
                </a:lnTo>
                <a:lnTo>
                  <a:pt x="496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75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86016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Relational</a:t>
            </a:r>
            <a:r>
              <a:rPr dirty="0" spc="-20"/>
              <a:t> </a:t>
            </a:r>
            <a:r>
              <a:rPr dirty="0"/>
              <a:t>Model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10"/>
              <a:t> Possibilities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041005" cy="182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Possibilities</a:t>
            </a:r>
            <a:r>
              <a:rPr dirty="0" sz="1800">
                <a:latin typeface="Verdana"/>
                <a:cs typeface="Verdana"/>
              </a:rPr>
              <a:t> in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Relational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model: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5">
                <a:latin typeface="Verdana"/>
                <a:cs typeface="Verdana"/>
              </a:rPr>
              <a:t>INSERT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ts val="144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Inserting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“course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record”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“student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record”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poses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problems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because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tables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are</a:t>
            </a:r>
            <a:endParaRPr sz="1400">
              <a:latin typeface="Verdana"/>
              <a:cs typeface="Verdana"/>
            </a:endParaRPr>
          </a:p>
          <a:p>
            <a:pPr marL="355600">
              <a:lnSpc>
                <a:spcPts val="1430"/>
              </a:lnSpc>
            </a:pPr>
            <a:r>
              <a:rPr dirty="0" sz="1400" spc="-5">
                <a:latin typeface="Verdana"/>
                <a:cs typeface="Verdana"/>
              </a:rPr>
              <a:t>separate.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5">
                <a:latin typeface="Verdana"/>
                <a:cs typeface="Verdana"/>
              </a:rPr>
              <a:t>UPDATE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ts val="167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Update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can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done</a:t>
            </a:r>
            <a:r>
              <a:rPr dirty="0" sz="1400">
                <a:latin typeface="Verdana"/>
                <a:cs typeface="Verdana"/>
              </a:rPr>
              <a:t> only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to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particular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table.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DELETE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5">
                <a:latin typeface="Verdana"/>
                <a:cs typeface="Verdana"/>
              </a:rPr>
              <a:t>Deleting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any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record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affects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only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particular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table.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7100" y="118918"/>
            <a:ext cx="521970" cy="554355"/>
          </a:xfrm>
          <a:custGeom>
            <a:avLst/>
            <a:gdLst/>
            <a:ahLst/>
            <a:cxnLst/>
            <a:rect l="l" t="t" r="r" b="b"/>
            <a:pathLst>
              <a:path w="521970" h="554355">
                <a:moveTo>
                  <a:pt x="521961" y="0"/>
                </a:moveTo>
                <a:lnTo>
                  <a:pt x="0" y="0"/>
                </a:lnTo>
                <a:lnTo>
                  <a:pt x="0" y="554181"/>
                </a:lnTo>
                <a:lnTo>
                  <a:pt x="521961" y="554181"/>
                </a:lnTo>
                <a:lnTo>
                  <a:pt x="521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55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1.4: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Relational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DBMS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1539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Relational</a:t>
            </a:r>
            <a:r>
              <a:rPr dirty="0" spc="-55"/>
              <a:t> </a:t>
            </a:r>
            <a:r>
              <a:rPr dirty="0" spc="-45"/>
              <a:t>Tables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3505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Examples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Relational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8205" y="2346198"/>
            <a:ext cx="0" cy="1690370"/>
          </a:xfrm>
          <a:custGeom>
            <a:avLst/>
            <a:gdLst/>
            <a:ahLst/>
            <a:cxnLst/>
            <a:rect l="l" t="t" r="r" b="b"/>
            <a:pathLst>
              <a:path w="0"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12700">
            <a:solidFill>
              <a:srgbClr val="006F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20055" y="2346198"/>
            <a:ext cx="0" cy="1690370"/>
          </a:xfrm>
          <a:custGeom>
            <a:avLst/>
            <a:gdLst/>
            <a:ahLst/>
            <a:cxnLst/>
            <a:rect l="l" t="t" r="r" b="b"/>
            <a:pathLst>
              <a:path w="0"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12700">
            <a:solidFill>
              <a:srgbClr val="006FAC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79842" y="2010917"/>
          <a:ext cx="6034405" cy="202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955"/>
                <a:gridCol w="2115820"/>
                <a:gridCol w="2482215"/>
              </a:tblGrid>
              <a:tr h="335280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10" b="1">
                          <a:latin typeface="Verdana"/>
                          <a:cs typeface="Verdana"/>
                        </a:rPr>
                        <a:t>Dept</a:t>
                      </a:r>
                      <a:r>
                        <a:rPr dirty="0" sz="1600" spc="-3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 b="1">
                          <a:latin typeface="Verdana"/>
                          <a:cs typeface="Verdana"/>
                        </a:rPr>
                        <a:t>table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10" b="1">
                          <a:latin typeface="Verdana"/>
                          <a:cs typeface="Verdana"/>
                        </a:rPr>
                        <a:t>Deptno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6FAC"/>
                      </a:solidFill>
                      <a:prstDash val="solid"/>
                    </a:lnL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10" b="1">
                          <a:latin typeface="Verdana"/>
                          <a:cs typeface="Verdana"/>
                        </a:rPr>
                        <a:t>Dname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10" b="1">
                          <a:latin typeface="Verdana"/>
                          <a:cs typeface="Verdana"/>
                        </a:rPr>
                        <a:t>Loc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Accounting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New</a:t>
                      </a:r>
                      <a:r>
                        <a:rPr dirty="0" sz="1600" spc="-30">
                          <a:latin typeface="Verdana"/>
                          <a:cs typeface="Verdana"/>
                        </a:rPr>
                        <a:t> York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Research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Dallas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Sales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Chicago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40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Operations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Boston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2366" y="4086733"/>
          <a:ext cx="6572250" cy="214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0"/>
                <a:gridCol w="1492250"/>
                <a:gridCol w="1327150"/>
                <a:gridCol w="1323975"/>
                <a:gridCol w="1323975"/>
              </a:tblGrid>
              <a:tr h="304800">
                <a:tc gridSpan="5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400" spc="-5" b="1">
                          <a:latin typeface="Verdana"/>
                          <a:cs typeface="Verdana"/>
                        </a:rPr>
                        <a:t>Emp</a:t>
                      </a:r>
                      <a:r>
                        <a:rPr dirty="0" sz="1400" spc="-4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b="1">
                          <a:latin typeface="Verdana"/>
                          <a:cs typeface="Verdana"/>
                        </a:rPr>
                        <a:t>table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400" spc="-5" b="1">
                          <a:latin typeface="Verdana"/>
                          <a:cs typeface="Verdana"/>
                        </a:rPr>
                        <a:t>Empno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400" spc="-5" b="1">
                          <a:latin typeface="Verdana"/>
                          <a:cs typeface="Verdana"/>
                        </a:rPr>
                        <a:t>Empname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400" spc="-5" b="1">
                          <a:latin typeface="Verdana"/>
                          <a:cs typeface="Verdana"/>
                        </a:rPr>
                        <a:t>Job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400" b="1">
                          <a:latin typeface="Verdana"/>
                          <a:cs typeface="Verdana"/>
                        </a:rPr>
                        <a:t>Mgr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400" spc="-5" b="1">
                          <a:latin typeface="Verdana"/>
                          <a:cs typeface="Verdana"/>
                        </a:rPr>
                        <a:t>Deptno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7369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Smith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Clerk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7902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20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7499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5">
                          <a:latin typeface="Verdana"/>
                          <a:cs typeface="Verdana"/>
                        </a:rPr>
                        <a:t>Allen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Salesman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7839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30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7566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Jones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Manager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7839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20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7839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King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President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7902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Ford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Analyst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7566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20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028946" y="1364996"/>
            <a:ext cx="1705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Verdana"/>
                <a:cs typeface="Verdana"/>
              </a:rPr>
              <a:t>“column”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or</a:t>
            </a:r>
            <a:r>
              <a:rPr dirty="0" sz="1000" spc="-10" b="1">
                <a:latin typeface="Verdana"/>
                <a:cs typeface="Verdana"/>
              </a:rPr>
              <a:t> “attribute”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6560" y="2602737"/>
            <a:ext cx="1197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Verdana"/>
                <a:cs typeface="Verdana"/>
              </a:rPr>
              <a:t>“row”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or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“tuple”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6106" y="1720782"/>
            <a:ext cx="433705" cy="267335"/>
            <a:chOff x="1656106" y="1720782"/>
            <a:chExt cx="433705" cy="26733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2984" y="1743655"/>
              <a:ext cx="79221" cy="15427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6106" y="1730427"/>
              <a:ext cx="422346" cy="2570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357" y="1720782"/>
              <a:ext cx="431204" cy="25788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635251" y="1578863"/>
            <a:ext cx="5821680" cy="3187700"/>
            <a:chOff x="1635251" y="1578863"/>
            <a:chExt cx="5821680" cy="3187700"/>
          </a:xfrm>
        </p:grpSpPr>
        <p:sp>
          <p:nvSpPr>
            <p:cNvPr id="17" name="object 17"/>
            <p:cNvSpPr/>
            <p:nvPr/>
          </p:nvSpPr>
          <p:spPr>
            <a:xfrm>
              <a:off x="6999731" y="2683763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40503" y="1729283"/>
              <a:ext cx="434340" cy="279400"/>
            </a:xfrm>
            <a:custGeom>
              <a:avLst/>
              <a:gdLst/>
              <a:ahLst/>
              <a:cxnLst/>
              <a:rect l="l" t="t" r="r" b="b"/>
              <a:pathLst>
                <a:path w="434339" h="279400">
                  <a:moveTo>
                    <a:pt x="355580" y="0"/>
                  </a:moveTo>
                  <a:lnTo>
                    <a:pt x="317625" y="3747"/>
                  </a:lnTo>
                  <a:lnTo>
                    <a:pt x="280871" y="25656"/>
                  </a:lnTo>
                  <a:lnTo>
                    <a:pt x="251611" y="70920"/>
                  </a:lnTo>
                  <a:lnTo>
                    <a:pt x="210800" y="85953"/>
                  </a:lnTo>
                  <a:lnTo>
                    <a:pt x="213656" y="112918"/>
                  </a:lnTo>
                  <a:lnTo>
                    <a:pt x="17703" y="184174"/>
                  </a:lnTo>
                  <a:lnTo>
                    <a:pt x="0" y="225030"/>
                  </a:lnTo>
                  <a:lnTo>
                    <a:pt x="12602" y="255591"/>
                  </a:lnTo>
                  <a:lnTo>
                    <a:pt x="36758" y="278797"/>
                  </a:lnTo>
                  <a:lnTo>
                    <a:pt x="54013" y="253139"/>
                  </a:lnTo>
                  <a:lnTo>
                    <a:pt x="72917" y="274384"/>
                  </a:lnTo>
                  <a:lnTo>
                    <a:pt x="97073" y="234345"/>
                  </a:lnTo>
                  <a:lnTo>
                    <a:pt x="111476" y="262618"/>
                  </a:lnTo>
                  <a:lnTo>
                    <a:pt x="133828" y="221109"/>
                  </a:lnTo>
                  <a:lnTo>
                    <a:pt x="152736" y="248073"/>
                  </a:lnTo>
                  <a:lnTo>
                    <a:pt x="172845" y="209995"/>
                  </a:lnTo>
                  <a:lnTo>
                    <a:pt x="194142" y="231894"/>
                  </a:lnTo>
                  <a:lnTo>
                    <a:pt x="225057" y="182376"/>
                  </a:lnTo>
                  <a:lnTo>
                    <a:pt x="238404" y="217350"/>
                  </a:lnTo>
                  <a:lnTo>
                    <a:pt x="279063" y="200516"/>
                  </a:lnTo>
                  <a:lnTo>
                    <a:pt x="328583" y="221109"/>
                  </a:lnTo>
                  <a:lnTo>
                    <a:pt x="367587" y="221109"/>
                  </a:lnTo>
                  <a:lnTo>
                    <a:pt x="406743" y="194143"/>
                  </a:lnTo>
                  <a:lnTo>
                    <a:pt x="434208" y="153456"/>
                  </a:lnTo>
                  <a:lnTo>
                    <a:pt x="344635" y="136618"/>
                  </a:lnTo>
                  <a:lnTo>
                    <a:pt x="323325" y="85305"/>
                  </a:lnTo>
                  <a:lnTo>
                    <a:pt x="402699" y="17485"/>
                  </a:lnTo>
                  <a:lnTo>
                    <a:pt x="355580" y="0"/>
                  </a:lnTo>
                  <a:close/>
                </a:path>
              </a:pathLst>
            </a:custGeom>
            <a:solidFill>
              <a:srgbClr val="F5C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35239" y="1780273"/>
              <a:ext cx="295910" cy="239395"/>
            </a:xfrm>
            <a:custGeom>
              <a:avLst/>
              <a:gdLst/>
              <a:ahLst/>
              <a:cxnLst/>
              <a:rect l="l" t="t" r="r" b="b"/>
              <a:pathLst>
                <a:path w="295910" h="239394">
                  <a:moveTo>
                    <a:pt x="295871" y="155422"/>
                  </a:moveTo>
                  <a:lnTo>
                    <a:pt x="287172" y="133680"/>
                  </a:lnTo>
                  <a:lnTo>
                    <a:pt x="247269" y="152806"/>
                  </a:lnTo>
                  <a:lnTo>
                    <a:pt x="238569" y="124853"/>
                  </a:lnTo>
                  <a:lnTo>
                    <a:pt x="220713" y="131394"/>
                  </a:lnTo>
                  <a:lnTo>
                    <a:pt x="198196" y="170611"/>
                  </a:lnTo>
                  <a:lnTo>
                    <a:pt x="178549" y="143002"/>
                  </a:lnTo>
                  <a:lnTo>
                    <a:pt x="156641" y="184835"/>
                  </a:lnTo>
                  <a:lnTo>
                    <a:pt x="141185" y="157213"/>
                  </a:lnTo>
                  <a:lnTo>
                    <a:pt x="118084" y="197739"/>
                  </a:lnTo>
                  <a:lnTo>
                    <a:pt x="100825" y="172085"/>
                  </a:lnTo>
                  <a:lnTo>
                    <a:pt x="78181" y="211150"/>
                  </a:lnTo>
                  <a:lnTo>
                    <a:pt x="60464" y="188925"/>
                  </a:lnTo>
                  <a:lnTo>
                    <a:pt x="42252" y="214363"/>
                  </a:lnTo>
                  <a:lnTo>
                    <a:pt x="24765" y="197091"/>
                  </a:lnTo>
                  <a:lnTo>
                    <a:pt x="17259" y="166852"/>
                  </a:lnTo>
                  <a:lnTo>
                    <a:pt x="27165" y="141363"/>
                  </a:lnTo>
                  <a:lnTo>
                    <a:pt x="228511" y="68643"/>
                  </a:lnTo>
                  <a:lnTo>
                    <a:pt x="221907" y="45758"/>
                  </a:lnTo>
                  <a:lnTo>
                    <a:pt x="265722" y="29413"/>
                  </a:lnTo>
                  <a:lnTo>
                    <a:pt x="276821" y="0"/>
                  </a:lnTo>
                  <a:lnTo>
                    <a:pt x="205257" y="26631"/>
                  </a:lnTo>
                  <a:lnTo>
                    <a:pt x="212610" y="55740"/>
                  </a:lnTo>
                  <a:lnTo>
                    <a:pt x="17259" y="126822"/>
                  </a:lnTo>
                  <a:lnTo>
                    <a:pt x="0" y="169468"/>
                  </a:lnTo>
                  <a:lnTo>
                    <a:pt x="13957" y="211632"/>
                  </a:lnTo>
                  <a:lnTo>
                    <a:pt x="44272" y="239090"/>
                  </a:lnTo>
                  <a:lnTo>
                    <a:pt x="61074" y="210489"/>
                  </a:lnTo>
                  <a:lnTo>
                    <a:pt x="82372" y="238277"/>
                  </a:lnTo>
                  <a:lnTo>
                    <a:pt x="103225" y="196278"/>
                  </a:lnTo>
                  <a:lnTo>
                    <a:pt x="120332" y="223405"/>
                  </a:lnTo>
                  <a:lnTo>
                    <a:pt x="140589" y="182714"/>
                  </a:lnTo>
                  <a:lnTo>
                    <a:pt x="157848" y="213918"/>
                  </a:lnTo>
                  <a:lnTo>
                    <a:pt x="179146" y="169303"/>
                  </a:lnTo>
                  <a:lnTo>
                    <a:pt x="199402" y="199047"/>
                  </a:lnTo>
                  <a:lnTo>
                    <a:pt x="228511" y="144957"/>
                  </a:lnTo>
                  <a:lnTo>
                    <a:pt x="238569" y="181406"/>
                  </a:lnTo>
                  <a:lnTo>
                    <a:pt x="295871" y="155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001736" y="4314469"/>
              <a:ext cx="77470" cy="261620"/>
            </a:xfrm>
            <a:custGeom>
              <a:avLst/>
              <a:gdLst/>
              <a:ahLst/>
              <a:cxnLst/>
              <a:rect l="l" t="t" r="r" b="b"/>
              <a:pathLst>
                <a:path w="77470" h="261620">
                  <a:moveTo>
                    <a:pt x="69594" y="0"/>
                  </a:moveTo>
                  <a:lnTo>
                    <a:pt x="68336" y="0"/>
                  </a:lnTo>
                  <a:lnTo>
                    <a:pt x="67079" y="218"/>
                  </a:lnTo>
                  <a:lnTo>
                    <a:pt x="62047" y="4619"/>
                  </a:lnTo>
                  <a:lnTo>
                    <a:pt x="61418" y="6080"/>
                  </a:lnTo>
                  <a:lnTo>
                    <a:pt x="209" y="251597"/>
                  </a:lnTo>
                  <a:lnTo>
                    <a:pt x="209" y="253058"/>
                  </a:lnTo>
                  <a:lnTo>
                    <a:pt x="0" y="254318"/>
                  </a:lnTo>
                  <a:lnTo>
                    <a:pt x="4611" y="260616"/>
                  </a:lnTo>
                  <a:lnTo>
                    <a:pt x="6079" y="261238"/>
                  </a:lnTo>
                  <a:lnTo>
                    <a:pt x="7546" y="261456"/>
                  </a:lnTo>
                  <a:lnTo>
                    <a:pt x="8804" y="261456"/>
                  </a:lnTo>
                  <a:lnTo>
                    <a:pt x="15092" y="256837"/>
                  </a:lnTo>
                  <a:lnTo>
                    <a:pt x="15722" y="255376"/>
                  </a:lnTo>
                  <a:lnTo>
                    <a:pt x="76930" y="9859"/>
                  </a:lnTo>
                  <a:lnTo>
                    <a:pt x="77139" y="8381"/>
                  </a:lnTo>
                  <a:lnTo>
                    <a:pt x="77139" y="7138"/>
                  </a:lnTo>
                  <a:lnTo>
                    <a:pt x="76930" y="5878"/>
                  </a:lnTo>
                  <a:lnTo>
                    <a:pt x="76302" y="4619"/>
                  </a:lnTo>
                  <a:lnTo>
                    <a:pt x="75464" y="3359"/>
                  </a:lnTo>
                  <a:lnTo>
                    <a:pt x="74834" y="2301"/>
                  </a:lnTo>
                  <a:lnTo>
                    <a:pt x="73577" y="1259"/>
                  </a:lnTo>
                  <a:lnTo>
                    <a:pt x="72528" y="839"/>
                  </a:lnTo>
                  <a:lnTo>
                    <a:pt x="71062" y="218"/>
                  </a:lnTo>
                  <a:lnTo>
                    <a:pt x="69594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76570" y="4262063"/>
              <a:ext cx="23495" cy="20320"/>
            </a:xfrm>
            <a:custGeom>
              <a:avLst/>
              <a:gdLst/>
              <a:ahLst/>
              <a:cxnLst/>
              <a:rect l="l" t="t" r="r" b="b"/>
              <a:pathLst>
                <a:path w="23495" h="20320">
                  <a:moveTo>
                    <a:pt x="11739" y="0"/>
                  </a:moveTo>
                  <a:lnTo>
                    <a:pt x="7966" y="0"/>
                  </a:lnTo>
                  <a:lnTo>
                    <a:pt x="6079" y="621"/>
                  </a:lnTo>
                  <a:lnTo>
                    <a:pt x="4401" y="1461"/>
                  </a:lnTo>
                  <a:lnTo>
                    <a:pt x="1467" y="3980"/>
                  </a:lnTo>
                  <a:lnTo>
                    <a:pt x="209" y="6903"/>
                  </a:lnTo>
                  <a:lnTo>
                    <a:pt x="0" y="8583"/>
                  </a:lnTo>
                  <a:lnTo>
                    <a:pt x="0" y="10481"/>
                  </a:lnTo>
                  <a:lnTo>
                    <a:pt x="11320" y="19702"/>
                  </a:lnTo>
                  <a:lnTo>
                    <a:pt x="15092" y="19702"/>
                  </a:lnTo>
                  <a:lnTo>
                    <a:pt x="23058" y="11102"/>
                  </a:lnTo>
                  <a:lnTo>
                    <a:pt x="23058" y="9221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29196" y="4246123"/>
              <a:ext cx="104775" cy="93980"/>
            </a:xfrm>
            <a:custGeom>
              <a:avLst/>
              <a:gdLst/>
              <a:ahLst/>
              <a:cxnLst/>
              <a:rect l="l" t="t" r="r" b="b"/>
              <a:pathLst>
                <a:path w="104775" h="93979">
                  <a:moveTo>
                    <a:pt x="55130" y="0"/>
                  </a:moveTo>
                  <a:lnTo>
                    <a:pt x="45068" y="4400"/>
                  </a:lnTo>
                  <a:lnTo>
                    <a:pt x="40038" y="9641"/>
                  </a:lnTo>
                  <a:lnTo>
                    <a:pt x="37313" y="16141"/>
                  </a:lnTo>
                  <a:lnTo>
                    <a:pt x="35845" y="23901"/>
                  </a:lnTo>
                  <a:lnTo>
                    <a:pt x="35845" y="30401"/>
                  </a:lnTo>
                  <a:lnTo>
                    <a:pt x="39409" y="33542"/>
                  </a:lnTo>
                  <a:lnTo>
                    <a:pt x="41505" y="37523"/>
                  </a:lnTo>
                  <a:lnTo>
                    <a:pt x="32281" y="35424"/>
                  </a:lnTo>
                  <a:lnTo>
                    <a:pt x="21590" y="34802"/>
                  </a:lnTo>
                  <a:lnTo>
                    <a:pt x="12158" y="39421"/>
                  </a:lnTo>
                  <a:lnTo>
                    <a:pt x="6498" y="43402"/>
                  </a:lnTo>
                  <a:lnTo>
                    <a:pt x="2305" y="48424"/>
                  </a:lnTo>
                  <a:lnTo>
                    <a:pt x="839" y="52422"/>
                  </a:lnTo>
                  <a:lnTo>
                    <a:pt x="0" y="58284"/>
                  </a:lnTo>
                  <a:lnTo>
                    <a:pt x="839" y="63944"/>
                  </a:lnTo>
                  <a:lnTo>
                    <a:pt x="28719" y="82807"/>
                  </a:lnTo>
                  <a:lnTo>
                    <a:pt x="35007" y="82186"/>
                  </a:lnTo>
                  <a:lnTo>
                    <a:pt x="39409" y="80926"/>
                  </a:lnTo>
                  <a:lnTo>
                    <a:pt x="42134" y="80304"/>
                  </a:lnTo>
                  <a:lnTo>
                    <a:pt x="50728" y="80926"/>
                  </a:lnTo>
                  <a:lnTo>
                    <a:pt x="55759" y="85326"/>
                  </a:lnTo>
                  <a:lnTo>
                    <a:pt x="64353" y="90567"/>
                  </a:lnTo>
                  <a:lnTo>
                    <a:pt x="75674" y="93926"/>
                  </a:lnTo>
                  <a:lnTo>
                    <a:pt x="85106" y="93926"/>
                  </a:lnTo>
                  <a:lnTo>
                    <a:pt x="92863" y="90567"/>
                  </a:lnTo>
                  <a:lnTo>
                    <a:pt x="99989" y="85326"/>
                  </a:lnTo>
                  <a:lnTo>
                    <a:pt x="104182" y="79666"/>
                  </a:lnTo>
                  <a:lnTo>
                    <a:pt x="104182" y="71066"/>
                  </a:lnTo>
                  <a:lnTo>
                    <a:pt x="76512" y="45283"/>
                  </a:lnTo>
                  <a:lnTo>
                    <a:pt x="84268" y="41302"/>
                  </a:lnTo>
                  <a:lnTo>
                    <a:pt x="90766" y="32921"/>
                  </a:lnTo>
                  <a:lnTo>
                    <a:pt x="92233" y="28302"/>
                  </a:lnTo>
                  <a:lnTo>
                    <a:pt x="92233" y="20542"/>
                  </a:lnTo>
                  <a:lnTo>
                    <a:pt x="90766" y="14881"/>
                  </a:lnTo>
                  <a:lnTo>
                    <a:pt x="84268" y="9641"/>
                  </a:lnTo>
                  <a:lnTo>
                    <a:pt x="78608" y="3779"/>
                  </a:lnTo>
                  <a:lnTo>
                    <a:pt x="68545" y="1881"/>
                  </a:lnTo>
                  <a:lnTo>
                    <a:pt x="61419" y="621"/>
                  </a:lnTo>
                  <a:lnTo>
                    <a:pt x="5513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24375" y="4247585"/>
              <a:ext cx="104775" cy="93345"/>
            </a:xfrm>
            <a:custGeom>
              <a:avLst/>
              <a:gdLst/>
              <a:ahLst/>
              <a:cxnLst/>
              <a:rect l="l" t="t" r="r" b="b"/>
              <a:pathLst>
                <a:path w="104775" h="93345">
                  <a:moveTo>
                    <a:pt x="62047" y="0"/>
                  </a:moveTo>
                  <a:lnTo>
                    <a:pt x="54921" y="0"/>
                  </a:lnTo>
                  <a:lnTo>
                    <a:pt x="44858" y="4619"/>
                  </a:lnTo>
                  <a:lnTo>
                    <a:pt x="39828" y="9221"/>
                  </a:lnTo>
                  <a:lnTo>
                    <a:pt x="35636" y="23481"/>
                  </a:lnTo>
                  <a:lnTo>
                    <a:pt x="35636" y="30620"/>
                  </a:lnTo>
                  <a:lnTo>
                    <a:pt x="39198" y="33122"/>
                  </a:lnTo>
                  <a:lnTo>
                    <a:pt x="41294" y="37742"/>
                  </a:lnTo>
                  <a:lnTo>
                    <a:pt x="32072" y="35642"/>
                  </a:lnTo>
                  <a:lnTo>
                    <a:pt x="21381" y="35021"/>
                  </a:lnTo>
                  <a:lnTo>
                    <a:pt x="11947" y="39001"/>
                  </a:lnTo>
                  <a:lnTo>
                    <a:pt x="6288" y="42781"/>
                  </a:lnTo>
                  <a:lnTo>
                    <a:pt x="2096" y="48021"/>
                  </a:lnTo>
                  <a:lnTo>
                    <a:pt x="1258" y="52623"/>
                  </a:lnTo>
                  <a:lnTo>
                    <a:pt x="0" y="58502"/>
                  </a:lnTo>
                  <a:lnTo>
                    <a:pt x="28507" y="83025"/>
                  </a:lnTo>
                  <a:lnTo>
                    <a:pt x="34796" y="82404"/>
                  </a:lnTo>
                  <a:lnTo>
                    <a:pt x="39828" y="80523"/>
                  </a:lnTo>
                  <a:lnTo>
                    <a:pt x="41924" y="79884"/>
                  </a:lnTo>
                  <a:lnTo>
                    <a:pt x="50519" y="81144"/>
                  </a:lnTo>
                  <a:lnTo>
                    <a:pt x="56177" y="84923"/>
                  </a:lnTo>
                  <a:lnTo>
                    <a:pt x="64144" y="90164"/>
                  </a:lnTo>
                  <a:lnTo>
                    <a:pt x="75463" y="93305"/>
                  </a:lnTo>
                  <a:lnTo>
                    <a:pt x="85525" y="93305"/>
                  </a:lnTo>
                  <a:lnTo>
                    <a:pt x="92651" y="90785"/>
                  </a:lnTo>
                  <a:lnTo>
                    <a:pt x="100408" y="84923"/>
                  </a:lnTo>
                  <a:lnTo>
                    <a:pt x="104182" y="79263"/>
                  </a:lnTo>
                  <a:lnTo>
                    <a:pt x="104182" y="63524"/>
                  </a:lnTo>
                  <a:lnTo>
                    <a:pt x="101246" y="57024"/>
                  </a:lnTo>
                  <a:lnTo>
                    <a:pt x="94748" y="52002"/>
                  </a:lnTo>
                  <a:lnTo>
                    <a:pt x="89089" y="47383"/>
                  </a:lnTo>
                  <a:lnTo>
                    <a:pt x="80495" y="46123"/>
                  </a:lnTo>
                  <a:lnTo>
                    <a:pt x="76930" y="44880"/>
                  </a:lnTo>
                  <a:lnTo>
                    <a:pt x="84057" y="41521"/>
                  </a:lnTo>
                  <a:lnTo>
                    <a:pt x="91185" y="32501"/>
                  </a:lnTo>
                  <a:lnTo>
                    <a:pt x="92023" y="28520"/>
                  </a:lnTo>
                  <a:lnTo>
                    <a:pt x="92023" y="20139"/>
                  </a:lnTo>
                  <a:lnTo>
                    <a:pt x="90555" y="15100"/>
                  </a:lnTo>
                  <a:lnTo>
                    <a:pt x="84057" y="9221"/>
                  </a:lnTo>
                  <a:lnTo>
                    <a:pt x="78398" y="3980"/>
                  </a:lnTo>
                  <a:lnTo>
                    <a:pt x="68336" y="1478"/>
                  </a:lnTo>
                  <a:lnTo>
                    <a:pt x="62047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39038" y="4270235"/>
              <a:ext cx="344170" cy="496570"/>
            </a:xfrm>
            <a:custGeom>
              <a:avLst/>
              <a:gdLst/>
              <a:ahLst/>
              <a:cxnLst/>
              <a:rect l="l" t="t" r="r" b="b"/>
              <a:pathLst>
                <a:path w="344170" h="496570">
                  <a:moveTo>
                    <a:pt x="328053" y="35636"/>
                  </a:moveTo>
                  <a:lnTo>
                    <a:pt x="326605" y="21399"/>
                  </a:lnTo>
                  <a:lnTo>
                    <a:pt x="315277" y="4622"/>
                  </a:lnTo>
                  <a:lnTo>
                    <a:pt x="302285" y="0"/>
                  </a:lnTo>
                  <a:lnTo>
                    <a:pt x="288023" y="838"/>
                  </a:lnTo>
                  <a:lnTo>
                    <a:pt x="276694" y="6502"/>
                  </a:lnTo>
                  <a:lnTo>
                    <a:pt x="261620" y="17614"/>
                  </a:lnTo>
                  <a:lnTo>
                    <a:pt x="244424" y="33134"/>
                  </a:lnTo>
                  <a:lnTo>
                    <a:pt x="242328" y="36906"/>
                  </a:lnTo>
                  <a:lnTo>
                    <a:pt x="212979" y="37541"/>
                  </a:lnTo>
                  <a:lnTo>
                    <a:pt x="210045" y="40881"/>
                  </a:lnTo>
                  <a:lnTo>
                    <a:pt x="210883" y="48641"/>
                  </a:lnTo>
                  <a:lnTo>
                    <a:pt x="219481" y="47383"/>
                  </a:lnTo>
                  <a:lnTo>
                    <a:pt x="228066" y="45300"/>
                  </a:lnTo>
                  <a:lnTo>
                    <a:pt x="238760" y="46761"/>
                  </a:lnTo>
                  <a:lnTo>
                    <a:pt x="233730" y="57035"/>
                  </a:lnTo>
                  <a:lnTo>
                    <a:pt x="233730" y="74434"/>
                  </a:lnTo>
                  <a:lnTo>
                    <a:pt x="237921" y="87439"/>
                  </a:lnTo>
                  <a:lnTo>
                    <a:pt x="247357" y="98958"/>
                  </a:lnTo>
                  <a:lnTo>
                    <a:pt x="262242" y="99606"/>
                  </a:lnTo>
                  <a:lnTo>
                    <a:pt x="274408" y="99606"/>
                  </a:lnTo>
                  <a:lnTo>
                    <a:pt x="285927" y="93941"/>
                  </a:lnTo>
                  <a:lnTo>
                    <a:pt x="300177" y="84086"/>
                  </a:lnTo>
                  <a:lnTo>
                    <a:pt x="313817" y="70040"/>
                  </a:lnTo>
                  <a:lnTo>
                    <a:pt x="322389" y="52425"/>
                  </a:lnTo>
                  <a:lnTo>
                    <a:pt x="328053" y="35636"/>
                  </a:lnTo>
                  <a:close/>
                </a:path>
                <a:path w="344170" h="496570">
                  <a:moveTo>
                    <a:pt x="343776" y="199186"/>
                  </a:moveTo>
                  <a:lnTo>
                    <a:pt x="339382" y="187452"/>
                  </a:lnTo>
                  <a:lnTo>
                    <a:pt x="330149" y="173189"/>
                  </a:lnTo>
                  <a:lnTo>
                    <a:pt x="319455" y="159562"/>
                  </a:lnTo>
                  <a:lnTo>
                    <a:pt x="309410" y="147802"/>
                  </a:lnTo>
                  <a:lnTo>
                    <a:pt x="300177" y="136906"/>
                  </a:lnTo>
                  <a:lnTo>
                    <a:pt x="291592" y="128320"/>
                  </a:lnTo>
                  <a:lnTo>
                    <a:pt x="281520" y="118668"/>
                  </a:lnTo>
                  <a:lnTo>
                    <a:pt x="268744" y="116586"/>
                  </a:lnTo>
                  <a:lnTo>
                    <a:pt x="263207" y="124726"/>
                  </a:lnTo>
                  <a:lnTo>
                    <a:pt x="258051" y="115747"/>
                  </a:lnTo>
                  <a:lnTo>
                    <a:pt x="248831" y="111125"/>
                  </a:lnTo>
                  <a:lnTo>
                    <a:pt x="234569" y="109867"/>
                  </a:lnTo>
                  <a:lnTo>
                    <a:pt x="233502" y="110350"/>
                  </a:lnTo>
                  <a:lnTo>
                    <a:pt x="233311" y="109867"/>
                  </a:lnTo>
                  <a:lnTo>
                    <a:pt x="220306" y="107340"/>
                  </a:lnTo>
                  <a:lnTo>
                    <a:pt x="201028" y="109245"/>
                  </a:lnTo>
                  <a:lnTo>
                    <a:pt x="178181" y="115100"/>
                  </a:lnTo>
                  <a:lnTo>
                    <a:pt x="162458" y="120980"/>
                  </a:lnTo>
                  <a:lnTo>
                    <a:pt x="145275" y="127266"/>
                  </a:lnTo>
                  <a:lnTo>
                    <a:pt x="119494" y="130619"/>
                  </a:lnTo>
                  <a:lnTo>
                    <a:pt x="89306" y="131241"/>
                  </a:lnTo>
                  <a:lnTo>
                    <a:pt x="65824" y="125387"/>
                  </a:lnTo>
                  <a:lnTo>
                    <a:pt x="49263" y="117627"/>
                  </a:lnTo>
                  <a:lnTo>
                    <a:pt x="37947" y="109245"/>
                  </a:lnTo>
                  <a:lnTo>
                    <a:pt x="33540" y="102108"/>
                  </a:lnTo>
                  <a:lnTo>
                    <a:pt x="23482" y="92468"/>
                  </a:lnTo>
                  <a:lnTo>
                    <a:pt x="14262" y="90576"/>
                  </a:lnTo>
                  <a:lnTo>
                    <a:pt x="6299" y="94348"/>
                  </a:lnTo>
                  <a:lnTo>
                    <a:pt x="1257" y="102108"/>
                  </a:lnTo>
                  <a:lnTo>
                    <a:pt x="0" y="111125"/>
                  </a:lnTo>
                  <a:lnTo>
                    <a:pt x="3568" y="115747"/>
                  </a:lnTo>
                  <a:lnTo>
                    <a:pt x="7759" y="119507"/>
                  </a:lnTo>
                  <a:lnTo>
                    <a:pt x="9855" y="115100"/>
                  </a:lnTo>
                  <a:lnTo>
                    <a:pt x="10693" y="106083"/>
                  </a:lnTo>
                  <a:lnTo>
                    <a:pt x="18453" y="104203"/>
                  </a:lnTo>
                  <a:lnTo>
                    <a:pt x="23482" y="107988"/>
                  </a:lnTo>
                  <a:lnTo>
                    <a:pt x="24942" y="113220"/>
                  </a:lnTo>
                  <a:lnTo>
                    <a:pt x="19291" y="122859"/>
                  </a:lnTo>
                  <a:lnTo>
                    <a:pt x="23482" y="125387"/>
                  </a:lnTo>
                  <a:lnTo>
                    <a:pt x="29349" y="122859"/>
                  </a:lnTo>
                  <a:lnTo>
                    <a:pt x="44234" y="128524"/>
                  </a:lnTo>
                  <a:lnTo>
                    <a:pt x="72110" y="138391"/>
                  </a:lnTo>
                  <a:lnTo>
                    <a:pt x="93700" y="142151"/>
                  </a:lnTo>
                  <a:lnTo>
                    <a:pt x="119494" y="142151"/>
                  </a:lnTo>
                  <a:lnTo>
                    <a:pt x="139395" y="139001"/>
                  </a:lnTo>
                  <a:lnTo>
                    <a:pt x="177355" y="131241"/>
                  </a:lnTo>
                  <a:lnTo>
                    <a:pt x="203123" y="127266"/>
                  </a:lnTo>
                  <a:lnTo>
                    <a:pt x="206971" y="127266"/>
                  </a:lnTo>
                  <a:lnTo>
                    <a:pt x="206692" y="127482"/>
                  </a:lnTo>
                  <a:lnTo>
                    <a:pt x="195999" y="142367"/>
                  </a:lnTo>
                  <a:lnTo>
                    <a:pt x="190969" y="148869"/>
                  </a:lnTo>
                  <a:lnTo>
                    <a:pt x="186778" y="156210"/>
                  </a:lnTo>
                  <a:lnTo>
                    <a:pt x="178803" y="171704"/>
                  </a:lnTo>
                  <a:lnTo>
                    <a:pt x="173774" y="191211"/>
                  </a:lnTo>
                  <a:lnTo>
                    <a:pt x="169595" y="204851"/>
                  </a:lnTo>
                  <a:lnTo>
                    <a:pt x="163931" y="228955"/>
                  </a:lnTo>
                  <a:lnTo>
                    <a:pt x="163931" y="249910"/>
                  </a:lnTo>
                  <a:lnTo>
                    <a:pt x="168122" y="268160"/>
                  </a:lnTo>
                  <a:lnTo>
                    <a:pt x="169849" y="275082"/>
                  </a:lnTo>
                  <a:lnTo>
                    <a:pt x="168122" y="276758"/>
                  </a:lnTo>
                  <a:lnTo>
                    <a:pt x="160997" y="294373"/>
                  </a:lnTo>
                  <a:lnTo>
                    <a:pt x="154495" y="317017"/>
                  </a:lnTo>
                  <a:lnTo>
                    <a:pt x="148831" y="328764"/>
                  </a:lnTo>
                  <a:lnTo>
                    <a:pt x="140233" y="359994"/>
                  </a:lnTo>
                  <a:lnTo>
                    <a:pt x="140233" y="385368"/>
                  </a:lnTo>
                  <a:lnTo>
                    <a:pt x="143802" y="407377"/>
                  </a:lnTo>
                  <a:lnTo>
                    <a:pt x="150926" y="428764"/>
                  </a:lnTo>
                  <a:lnTo>
                    <a:pt x="153035" y="448259"/>
                  </a:lnTo>
                  <a:lnTo>
                    <a:pt x="150304" y="454139"/>
                  </a:lnTo>
                  <a:lnTo>
                    <a:pt x="141490" y="458114"/>
                  </a:lnTo>
                  <a:lnTo>
                    <a:pt x="112153" y="469646"/>
                  </a:lnTo>
                  <a:lnTo>
                    <a:pt x="100838" y="478878"/>
                  </a:lnTo>
                  <a:lnTo>
                    <a:pt x="102933" y="486638"/>
                  </a:lnTo>
                  <a:lnTo>
                    <a:pt x="111518" y="494385"/>
                  </a:lnTo>
                  <a:lnTo>
                    <a:pt x="118021" y="493128"/>
                  </a:lnTo>
                  <a:lnTo>
                    <a:pt x="123050" y="480758"/>
                  </a:lnTo>
                  <a:lnTo>
                    <a:pt x="133743" y="473633"/>
                  </a:lnTo>
                  <a:lnTo>
                    <a:pt x="150304" y="465874"/>
                  </a:lnTo>
                  <a:lnTo>
                    <a:pt x="158902" y="465874"/>
                  </a:lnTo>
                  <a:lnTo>
                    <a:pt x="163728" y="465251"/>
                  </a:lnTo>
                  <a:lnTo>
                    <a:pt x="166027" y="456018"/>
                  </a:lnTo>
                  <a:lnTo>
                    <a:pt x="163093" y="447636"/>
                  </a:lnTo>
                  <a:lnTo>
                    <a:pt x="158902" y="430022"/>
                  </a:lnTo>
                  <a:lnTo>
                    <a:pt x="155130" y="405498"/>
                  </a:lnTo>
                  <a:lnTo>
                    <a:pt x="152400" y="377393"/>
                  </a:lnTo>
                  <a:lnTo>
                    <a:pt x="154495" y="362508"/>
                  </a:lnTo>
                  <a:lnTo>
                    <a:pt x="165188" y="324777"/>
                  </a:lnTo>
                  <a:lnTo>
                    <a:pt x="176707" y="308000"/>
                  </a:lnTo>
                  <a:lnTo>
                    <a:pt x="182537" y="299859"/>
                  </a:lnTo>
                  <a:lnTo>
                    <a:pt x="189496" y="303174"/>
                  </a:lnTo>
                  <a:lnTo>
                    <a:pt x="199567" y="307162"/>
                  </a:lnTo>
                  <a:lnTo>
                    <a:pt x="215290" y="307162"/>
                  </a:lnTo>
                  <a:lnTo>
                    <a:pt x="227457" y="305282"/>
                  </a:lnTo>
                  <a:lnTo>
                    <a:pt x="228511" y="304977"/>
                  </a:lnTo>
                  <a:lnTo>
                    <a:pt x="231000" y="307797"/>
                  </a:lnTo>
                  <a:lnTo>
                    <a:pt x="242531" y="324561"/>
                  </a:lnTo>
                  <a:lnTo>
                    <a:pt x="255320" y="338188"/>
                  </a:lnTo>
                  <a:lnTo>
                    <a:pt x="260985" y="351815"/>
                  </a:lnTo>
                  <a:lnTo>
                    <a:pt x="259727" y="362305"/>
                  </a:lnTo>
                  <a:lnTo>
                    <a:pt x="250291" y="381800"/>
                  </a:lnTo>
                  <a:lnTo>
                    <a:pt x="244005" y="396684"/>
                  </a:lnTo>
                  <a:lnTo>
                    <a:pt x="231838" y="414921"/>
                  </a:lnTo>
                  <a:lnTo>
                    <a:pt x="222402" y="432536"/>
                  </a:lnTo>
                  <a:lnTo>
                    <a:pt x="212559" y="449935"/>
                  </a:lnTo>
                  <a:lnTo>
                    <a:pt x="206070" y="455180"/>
                  </a:lnTo>
                  <a:lnTo>
                    <a:pt x="208165" y="461048"/>
                  </a:lnTo>
                  <a:lnTo>
                    <a:pt x="212559" y="462940"/>
                  </a:lnTo>
                  <a:lnTo>
                    <a:pt x="221145" y="461683"/>
                  </a:lnTo>
                  <a:lnTo>
                    <a:pt x="231838" y="461683"/>
                  </a:lnTo>
                  <a:lnTo>
                    <a:pt x="265391" y="491032"/>
                  </a:lnTo>
                  <a:lnTo>
                    <a:pt x="268097" y="496277"/>
                  </a:lnTo>
                  <a:lnTo>
                    <a:pt x="279006" y="494182"/>
                  </a:lnTo>
                  <a:lnTo>
                    <a:pt x="250291" y="457911"/>
                  </a:lnTo>
                  <a:lnTo>
                    <a:pt x="236029" y="453923"/>
                  </a:lnTo>
                  <a:lnTo>
                    <a:pt x="231838" y="448056"/>
                  </a:lnTo>
                  <a:lnTo>
                    <a:pt x="233095" y="440296"/>
                  </a:lnTo>
                  <a:lnTo>
                    <a:pt x="237502" y="427926"/>
                  </a:lnTo>
                  <a:lnTo>
                    <a:pt x="250291" y="408432"/>
                  </a:lnTo>
                  <a:lnTo>
                    <a:pt x="263296" y="388924"/>
                  </a:lnTo>
                  <a:lnTo>
                    <a:pt x="273989" y="370065"/>
                  </a:lnTo>
                  <a:lnTo>
                    <a:pt x="278168" y="358317"/>
                  </a:lnTo>
                  <a:lnTo>
                    <a:pt x="276694" y="353910"/>
                  </a:lnTo>
                  <a:lnTo>
                    <a:pt x="273989" y="340918"/>
                  </a:lnTo>
                  <a:lnTo>
                    <a:pt x="266014" y="330428"/>
                  </a:lnTo>
                  <a:lnTo>
                    <a:pt x="254698" y="306324"/>
                  </a:lnTo>
                  <a:lnTo>
                    <a:pt x="246430" y="293611"/>
                  </a:lnTo>
                  <a:lnTo>
                    <a:pt x="249453" y="285775"/>
                  </a:lnTo>
                  <a:lnTo>
                    <a:pt x="249453" y="271932"/>
                  </a:lnTo>
                  <a:lnTo>
                    <a:pt x="247357" y="259575"/>
                  </a:lnTo>
                  <a:lnTo>
                    <a:pt x="242328" y="246570"/>
                  </a:lnTo>
                  <a:lnTo>
                    <a:pt x="238760" y="220573"/>
                  </a:lnTo>
                  <a:lnTo>
                    <a:pt x="238760" y="197713"/>
                  </a:lnTo>
                  <a:lnTo>
                    <a:pt x="246722" y="178206"/>
                  </a:lnTo>
                  <a:lnTo>
                    <a:pt x="258051" y="159969"/>
                  </a:lnTo>
                  <a:lnTo>
                    <a:pt x="264553" y="146342"/>
                  </a:lnTo>
                  <a:lnTo>
                    <a:pt x="264007" y="133108"/>
                  </a:lnTo>
                  <a:lnTo>
                    <a:pt x="277329" y="140690"/>
                  </a:lnTo>
                  <a:lnTo>
                    <a:pt x="302285" y="158305"/>
                  </a:lnTo>
                  <a:lnTo>
                    <a:pt x="315912" y="175069"/>
                  </a:lnTo>
                  <a:lnTo>
                    <a:pt x="326605" y="193306"/>
                  </a:lnTo>
                  <a:lnTo>
                    <a:pt x="326605" y="208407"/>
                  </a:lnTo>
                  <a:lnTo>
                    <a:pt x="315074" y="220573"/>
                  </a:lnTo>
                  <a:lnTo>
                    <a:pt x="302285" y="229793"/>
                  </a:lnTo>
                  <a:lnTo>
                    <a:pt x="288023" y="241528"/>
                  </a:lnTo>
                  <a:lnTo>
                    <a:pt x="272313" y="255168"/>
                  </a:lnTo>
                  <a:lnTo>
                    <a:pt x="265811" y="273392"/>
                  </a:lnTo>
                  <a:lnTo>
                    <a:pt x="275018" y="292900"/>
                  </a:lnTo>
                  <a:lnTo>
                    <a:pt x="272923" y="307797"/>
                  </a:lnTo>
                  <a:lnTo>
                    <a:pt x="268744" y="313664"/>
                  </a:lnTo>
                  <a:lnTo>
                    <a:pt x="272923" y="316179"/>
                  </a:lnTo>
                  <a:lnTo>
                    <a:pt x="280898" y="318058"/>
                  </a:lnTo>
                  <a:lnTo>
                    <a:pt x="285089" y="306539"/>
                  </a:lnTo>
                  <a:lnTo>
                    <a:pt x="285927" y="294157"/>
                  </a:lnTo>
                  <a:lnTo>
                    <a:pt x="280898" y="280530"/>
                  </a:lnTo>
                  <a:lnTo>
                    <a:pt x="272923" y="273392"/>
                  </a:lnTo>
                  <a:lnTo>
                    <a:pt x="274408" y="262915"/>
                  </a:lnTo>
                  <a:lnTo>
                    <a:pt x="292214" y="249288"/>
                  </a:lnTo>
                  <a:lnTo>
                    <a:pt x="315074" y="234416"/>
                  </a:lnTo>
                  <a:lnTo>
                    <a:pt x="334352" y="220573"/>
                  </a:lnTo>
                  <a:lnTo>
                    <a:pt x="342938" y="210934"/>
                  </a:lnTo>
                  <a:lnTo>
                    <a:pt x="343776" y="199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09572" y="1578863"/>
              <a:ext cx="5241925" cy="2720975"/>
            </a:xfrm>
            <a:custGeom>
              <a:avLst/>
              <a:gdLst/>
              <a:ahLst/>
              <a:cxnLst/>
              <a:rect l="l" t="t" r="r" b="b"/>
              <a:pathLst>
                <a:path w="5241925" h="2720975">
                  <a:moveTo>
                    <a:pt x="3985260" y="457200"/>
                  </a:moveTo>
                  <a:lnTo>
                    <a:pt x="3953510" y="457200"/>
                  </a:lnTo>
                  <a:lnTo>
                    <a:pt x="3953510" y="0"/>
                  </a:lnTo>
                  <a:lnTo>
                    <a:pt x="3940810" y="0"/>
                  </a:lnTo>
                  <a:lnTo>
                    <a:pt x="3940810" y="457200"/>
                  </a:lnTo>
                  <a:lnTo>
                    <a:pt x="3909060" y="457200"/>
                  </a:lnTo>
                  <a:lnTo>
                    <a:pt x="3947160" y="533400"/>
                  </a:lnTo>
                  <a:lnTo>
                    <a:pt x="3978910" y="469900"/>
                  </a:lnTo>
                  <a:lnTo>
                    <a:pt x="3985260" y="457200"/>
                  </a:lnTo>
                  <a:close/>
                </a:path>
                <a:path w="5241925" h="2720975">
                  <a:moveTo>
                    <a:pt x="5241925" y="2682621"/>
                  </a:moveTo>
                  <a:lnTo>
                    <a:pt x="5229225" y="2676271"/>
                  </a:lnTo>
                  <a:lnTo>
                    <a:pt x="5165725" y="2644521"/>
                  </a:lnTo>
                  <a:lnTo>
                    <a:pt x="5165725" y="2676271"/>
                  </a:lnTo>
                  <a:lnTo>
                    <a:pt x="2627249" y="2676271"/>
                  </a:lnTo>
                  <a:lnTo>
                    <a:pt x="2627249" y="405638"/>
                  </a:lnTo>
                  <a:lnTo>
                    <a:pt x="2627249" y="399288"/>
                  </a:lnTo>
                  <a:lnTo>
                    <a:pt x="2627249" y="392938"/>
                  </a:lnTo>
                  <a:lnTo>
                    <a:pt x="76200" y="392938"/>
                  </a:lnTo>
                  <a:lnTo>
                    <a:pt x="76200" y="361188"/>
                  </a:lnTo>
                  <a:lnTo>
                    <a:pt x="0" y="399288"/>
                  </a:lnTo>
                  <a:lnTo>
                    <a:pt x="76200" y="437388"/>
                  </a:lnTo>
                  <a:lnTo>
                    <a:pt x="76200" y="405638"/>
                  </a:lnTo>
                  <a:lnTo>
                    <a:pt x="2614549" y="405638"/>
                  </a:lnTo>
                  <a:lnTo>
                    <a:pt x="2614549" y="2688971"/>
                  </a:lnTo>
                  <a:lnTo>
                    <a:pt x="5165725" y="2688971"/>
                  </a:lnTo>
                  <a:lnTo>
                    <a:pt x="5165725" y="2720721"/>
                  </a:lnTo>
                  <a:lnTo>
                    <a:pt x="5229225" y="2688971"/>
                  </a:lnTo>
                  <a:lnTo>
                    <a:pt x="5241925" y="2682621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3056" y="4449077"/>
              <a:ext cx="66450" cy="115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73622"/>
            <a:ext cx="374015" cy="612775"/>
          </a:xfrm>
          <a:custGeom>
            <a:avLst/>
            <a:gdLst/>
            <a:ahLst/>
            <a:cxnLst/>
            <a:rect l="l" t="t" r="r" b="b"/>
            <a:pathLst>
              <a:path w="374015" h="612775">
                <a:moveTo>
                  <a:pt x="373750" y="0"/>
                </a:moveTo>
                <a:lnTo>
                  <a:pt x="0" y="0"/>
                </a:lnTo>
                <a:lnTo>
                  <a:pt x="0" y="612177"/>
                </a:lnTo>
                <a:lnTo>
                  <a:pt x="373750" y="612177"/>
                </a:lnTo>
                <a:lnTo>
                  <a:pt x="373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55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1.4: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Relational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DBMS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73570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Relational</a:t>
            </a:r>
            <a:r>
              <a:rPr dirty="0" spc="-20"/>
              <a:t> </a:t>
            </a:r>
            <a:r>
              <a:rPr dirty="0" spc="-45"/>
              <a:t>Tables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7630159" cy="18376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Properties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Relational</a:t>
            </a:r>
            <a:r>
              <a:rPr dirty="0" sz="1800">
                <a:latin typeface="Verdana"/>
                <a:cs typeface="Verdana"/>
              </a:rPr>
              <a:t> Data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Entities: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35">
                <a:latin typeface="Verdana"/>
                <a:cs typeface="Verdana"/>
              </a:rPr>
              <a:t>Tables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must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satisfy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following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properties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classified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relational: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Entries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attributes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should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single-valued.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Entries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attributes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should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same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kind.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two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rows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should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identical.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order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attributes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unimportant.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3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order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rows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unimportant.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Every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column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can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uniquely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identified.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3300" y="106218"/>
            <a:ext cx="406400" cy="554355"/>
          </a:xfrm>
          <a:custGeom>
            <a:avLst/>
            <a:gdLst/>
            <a:ahLst/>
            <a:cxnLst/>
            <a:rect l="l" t="t" r="r" b="b"/>
            <a:pathLst>
              <a:path w="406400" h="554355">
                <a:moveTo>
                  <a:pt x="405970" y="0"/>
                </a:moveTo>
                <a:lnTo>
                  <a:pt x="0" y="0"/>
                </a:lnTo>
                <a:lnTo>
                  <a:pt x="0" y="554181"/>
                </a:lnTo>
                <a:lnTo>
                  <a:pt x="405970" y="554181"/>
                </a:lnTo>
                <a:lnTo>
                  <a:pt x="405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55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1.4: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Relational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DBMS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dirty="0" spc="-75"/>
              <a:t> </a:t>
            </a:r>
            <a:r>
              <a:rPr dirty="0" spc="-5"/>
              <a:t>Integrity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812530" cy="162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“Data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Integrity”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assurance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that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5">
                <a:latin typeface="Verdana"/>
                <a:cs typeface="Verdana"/>
              </a:rPr>
              <a:t> consistent,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correct,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dirty="0" sz="1800" spc="-5">
                <a:latin typeface="Verdana"/>
                <a:cs typeface="Verdana"/>
              </a:rPr>
              <a:t>accessible throughout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database.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50"/>
              </a:spcBef>
            </a:pP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important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types</a:t>
            </a:r>
            <a:r>
              <a:rPr dirty="0" sz="1800">
                <a:latin typeface="Verdana"/>
                <a:cs typeface="Verdana"/>
              </a:rPr>
              <a:t> 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integrities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are: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5">
                <a:latin typeface="Verdana"/>
                <a:cs typeface="Verdana"/>
              </a:rPr>
              <a:t>Entity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Integrity: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ts val="144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It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ensures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that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“records”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are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duplicated,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5">
                <a:latin typeface="Verdana"/>
                <a:cs typeface="Verdana"/>
              </a:rPr>
              <a:t> that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“attributes”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that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make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up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primary</a:t>
            </a:r>
            <a:endParaRPr sz="1400">
              <a:latin typeface="Verdana"/>
              <a:cs typeface="Verdana"/>
            </a:endParaRPr>
          </a:p>
          <a:p>
            <a:pPr marL="355600">
              <a:lnSpc>
                <a:spcPts val="1440"/>
              </a:lnSpc>
            </a:pPr>
            <a:r>
              <a:rPr dirty="0" sz="1400" spc="-5">
                <a:latin typeface="Verdana"/>
                <a:cs typeface="Verdana"/>
              </a:rPr>
              <a:t>key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are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NULL.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It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properties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that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necessary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to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ensure</a:t>
            </a:r>
            <a:r>
              <a:rPr dirty="0" sz="1400" spc="-5">
                <a:latin typeface="Verdana"/>
                <a:cs typeface="Verdana"/>
              </a:rPr>
              <a:t> 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consistency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database.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9800" y="106030"/>
            <a:ext cx="451484" cy="567690"/>
          </a:xfrm>
          <a:custGeom>
            <a:avLst/>
            <a:gdLst/>
            <a:ahLst/>
            <a:cxnLst/>
            <a:rect l="l" t="t" r="r" b="b"/>
            <a:pathLst>
              <a:path w="451484" h="567690">
                <a:moveTo>
                  <a:pt x="451078" y="0"/>
                </a:moveTo>
                <a:lnTo>
                  <a:pt x="0" y="0"/>
                </a:lnTo>
                <a:lnTo>
                  <a:pt x="0" y="567069"/>
                </a:lnTo>
                <a:lnTo>
                  <a:pt x="451078" y="567069"/>
                </a:lnTo>
                <a:lnTo>
                  <a:pt x="451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55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1.4: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Relational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DBMS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dirty="0" spc="-75"/>
              <a:t> </a:t>
            </a:r>
            <a:r>
              <a:rPr dirty="0" spc="-5"/>
              <a:t>Integrity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611870" cy="231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Foreign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Key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Referential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Integrity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65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Referential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Integrity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rule: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Foreign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key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refers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Primary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key</a:t>
            </a:r>
            <a:endParaRPr sz="1600">
              <a:latin typeface="Verdana"/>
              <a:cs typeface="Verdana"/>
            </a:endParaRPr>
          </a:p>
          <a:p>
            <a:pPr marL="187960" marR="94615">
              <a:lnSpc>
                <a:spcPct val="73100"/>
              </a:lnSpc>
              <a:spcBef>
                <a:spcPts val="260"/>
              </a:spcBef>
            </a:pP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table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B,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every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Foreign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key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must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null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or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must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available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table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40"/>
              </a:spcBef>
            </a:pPr>
            <a:r>
              <a:rPr dirty="0" sz="1800">
                <a:latin typeface="Verdana"/>
                <a:cs typeface="Verdana"/>
              </a:rPr>
              <a:t>Unique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Constraint: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single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field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combination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fields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uniquely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defines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tuple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row.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ensures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every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specified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key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unique.</a:t>
            </a:r>
            <a:endParaRPr sz="1600">
              <a:latin typeface="Verdana"/>
              <a:cs typeface="Verdana"/>
            </a:endParaRPr>
          </a:p>
          <a:p>
            <a:pPr marL="187960" marR="557530" indent="-170815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have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any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number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unique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constraints,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most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unique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constraint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defined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Primary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key.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unique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constraint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contain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NULL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144130"/>
            <a:ext cx="393700" cy="567690"/>
          </a:xfrm>
          <a:custGeom>
            <a:avLst/>
            <a:gdLst/>
            <a:ahLst/>
            <a:cxnLst/>
            <a:rect l="l" t="t" r="r" b="b"/>
            <a:pathLst>
              <a:path w="393700" h="567690">
                <a:moveTo>
                  <a:pt x="393082" y="0"/>
                </a:moveTo>
                <a:lnTo>
                  <a:pt x="0" y="0"/>
                </a:lnTo>
                <a:lnTo>
                  <a:pt x="0" y="567069"/>
                </a:lnTo>
                <a:lnTo>
                  <a:pt x="393082" y="567069"/>
                </a:lnTo>
                <a:lnTo>
                  <a:pt x="3930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655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1.4: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Relational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DBMS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dirty="0" spc="-75"/>
              <a:t> </a:t>
            </a:r>
            <a:r>
              <a:rPr dirty="0" spc="-5"/>
              <a:t>Integrity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7221220" cy="54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Column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Constraint: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specifies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restrictions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taken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column.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2100" y="2257425"/>
          <a:ext cx="4286250" cy="1475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275"/>
                <a:gridCol w="1633855"/>
                <a:gridCol w="1449705"/>
              </a:tblGrid>
              <a:tr h="365760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DEPT</a:t>
                      </a:r>
                      <a:r>
                        <a:rPr dirty="0" sz="1800" spc="-5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 b="1">
                          <a:latin typeface="Verdana"/>
                          <a:cs typeface="Verdana"/>
                        </a:rPr>
                        <a:t>table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Deptno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Dname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Loc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Accounting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New</a:t>
                      </a:r>
                      <a:r>
                        <a:rPr dirty="0" sz="18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35">
                          <a:latin typeface="Verdana"/>
                          <a:cs typeface="Verdana"/>
                        </a:rPr>
                        <a:t>York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Verdana"/>
                          <a:cs typeface="Verdana"/>
                        </a:rPr>
                        <a:t>Research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Dallas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54225" y="3924300"/>
          <a:ext cx="6038850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/>
                <a:gridCol w="1371600"/>
                <a:gridCol w="1219200"/>
                <a:gridCol w="1216025"/>
                <a:gridCol w="1216025"/>
              </a:tblGrid>
              <a:tr h="365760">
                <a:tc gridSpan="5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EMP</a:t>
                      </a:r>
                      <a:r>
                        <a:rPr dirty="0" sz="1800" spc="-5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 b="1">
                          <a:latin typeface="Verdana"/>
                          <a:cs typeface="Verdana"/>
                        </a:rPr>
                        <a:t>table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Empno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Empname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Job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Mgr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Deptno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7369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Smith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Clerk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7902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7499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Allen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60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Sa</a:t>
                      </a:r>
                      <a:r>
                        <a:rPr dirty="0" sz="1800" spc="15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ma 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7839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30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400" y="106594"/>
            <a:ext cx="483870" cy="528955"/>
          </a:xfrm>
          <a:custGeom>
            <a:avLst/>
            <a:gdLst/>
            <a:ahLst/>
            <a:cxnLst/>
            <a:rect l="l" t="t" r="r" b="b"/>
            <a:pathLst>
              <a:path w="483870" h="528955">
                <a:moveTo>
                  <a:pt x="483298" y="0"/>
                </a:moveTo>
                <a:lnTo>
                  <a:pt x="0" y="0"/>
                </a:lnTo>
                <a:lnTo>
                  <a:pt x="0" y="528405"/>
                </a:lnTo>
                <a:lnTo>
                  <a:pt x="483298" y="528405"/>
                </a:lnTo>
                <a:lnTo>
                  <a:pt x="483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134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1.5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r>
              <a:rPr dirty="0" sz="1200" spc="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Administrator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0384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Database</a:t>
            </a:r>
            <a:r>
              <a:rPr dirty="0" spc="-105"/>
              <a:t> </a:t>
            </a:r>
            <a:r>
              <a:rPr dirty="0" spc="-5"/>
              <a:t>Administrator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174355" cy="162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  <a:tabLst>
                <a:tab pos="4162425" algn="l"/>
              </a:tabLst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Database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Administrator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(DBA)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	</a:t>
            </a:r>
            <a:r>
              <a:rPr dirty="0" sz="1800" spc="-5">
                <a:latin typeface="Verdana"/>
                <a:cs typeface="Verdana"/>
              </a:rPr>
              <a:t>the database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architect.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DBA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responsible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design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implementation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new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databases,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and: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centrally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manages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database.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decides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5">
                <a:latin typeface="Verdana"/>
                <a:cs typeface="Verdana"/>
              </a:rPr>
              <a:t> type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data, </a:t>
            </a:r>
            <a:r>
              <a:rPr dirty="0" sz="1400">
                <a:latin typeface="Verdana"/>
                <a:cs typeface="Verdana"/>
              </a:rPr>
              <a:t>internal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structures,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their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relationships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ensures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security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database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controls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access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to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through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user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codes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 </a:t>
            </a:r>
            <a:r>
              <a:rPr dirty="0" sz="1400" spc="-5">
                <a:latin typeface="Verdana"/>
                <a:cs typeface="Verdana"/>
              </a:rPr>
              <a:t>passwords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3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can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restrict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5">
                <a:latin typeface="Verdana"/>
                <a:cs typeface="Verdana"/>
              </a:rPr>
              <a:t>views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operations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that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users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can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perform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 the</a:t>
            </a:r>
            <a:r>
              <a:rPr dirty="0" sz="1400" spc="-5">
                <a:latin typeface="Verdana"/>
                <a:cs typeface="Verdana"/>
              </a:rPr>
              <a:t> database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126619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</a:t>
            </a:r>
            <a:r>
              <a:rPr dirty="0" spc="-5"/>
              <a:t>mm</a:t>
            </a:r>
            <a:r>
              <a:rPr dirty="0"/>
              <a:t>a</a:t>
            </a:r>
            <a:r>
              <a:rPr dirty="0" spc="-1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08884"/>
            <a:ext cx="3630295" cy="274066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lesson,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have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What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Database?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Characteristics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DBMS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 </a:t>
            </a:r>
            <a:r>
              <a:rPr dirty="0" sz="1600" spc="-5">
                <a:latin typeface="Verdana"/>
                <a:cs typeface="Verdana"/>
              </a:rPr>
              <a:t>Data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models,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including: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Hierarchical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model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Network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model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Relational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model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Relational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DBMS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(RDBMS)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What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</a:t>
            </a:r>
            <a:r>
              <a:rPr dirty="0" sz="1600" spc="-5">
                <a:latin typeface="Verdana"/>
                <a:cs typeface="Verdana"/>
              </a:rPr>
              <a:t> Integrity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72500" y="144882"/>
            <a:ext cx="457834" cy="515620"/>
          </a:xfrm>
          <a:custGeom>
            <a:avLst/>
            <a:gdLst/>
            <a:ahLst/>
            <a:cxnLst/>
            <a:rect l="l" t="t" r="r" b="b"/>
            <a:pathLst>
              <a:path w="457834" h="515620">
                <a:moveTo>
                  <a:pt x="457522" y="0"/>
                </a:moveTo>
                <a:lnTo>
                  <a:pt x="0" y="0"/>
                </a:lnTo>
                <a:lnTo>
                  <a:pt x="0" y="515517"/>
                </a:lnTo>
                <a:lnTo>
                  <a:pt x="457522" y="515517"/>
                </a:lnTo>
                <a:lnTo>
                  <a:pt x="4575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14439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75"/>
              <a:t> </a:t>
            </a:r>
            <a:r>
              <a:rPr dirty="0" spc="-5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22603"/>
            <a:ext cx="6874509" cy="266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  <a:tabLst>
                <a:tab pos="2680970" algn="l"/>
              </a:tabLst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1: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DBA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1: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ensures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security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-5">
                <a:latin typeface="Verdana"/>
                <a:cs typeface="Verdana"/>
              </a:rPr>
              <a:t> application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server.</a:t>
            </a:r>
            <a:endParaRPr sz="1600">
              <a:latin typeface="Verdana"/>
              <a:cs typeface="Verdana"/>
            </a:endParaRPr>
          </a:p>
          <a:p>
            <a:pPr marL="187960" marR="5080" indent="-170815">
              <a:lnSpc>
                <a:spcPct val="72500"/>
              </a:lnSpc>
              <a:spcBef>
                <a:spcPts val="52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2: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controls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access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</a:t>
            </a:r>
            <a:r>
              <a:rPr dirty="0" sz="1600" spc="-5">
                <a:latin typeface="Verdana"/>
                <a:cs typeface="Verdana"/>
              </a:rPr>
              <a:t> through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codes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passwords.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3: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manages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AC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  <a:tabLst>
                <a:tab pos="3698875" algn="l"/>
                <a:tab pos="4398010" algn="l"/>
              </a:tabLst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2: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Physical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Level	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1: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overall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structural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organization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d/b.</a:t>
            </a:r>
            <a:endParaRPr sz="1600">
              <a:latin typeface="Verdana"/>
              <a:cs typeface="Verdana"/>
            </a:endParaRPr>
          </a:p>
          <a:p>
            <a:pPr marL="187960" marR="443230" indent="-170815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2: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information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about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how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database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actually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stored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 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disk.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3: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view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7900" y="111722"/>
            <a:ext cx="445134" cy="612775"/>
          </a:xfrm>
          <a:custGeom>
            <a:avLst/>
            <a:gdLst/>
            <a:ahLst/>
            <a:cxnLst/>
            <a:rect l="l" t="t" r="r" b="b"/>
            <a:pathLst>
              <a:path w="445134" h="612775">
                <a:moveTo>
                  <a:pt x="444634" y="0"/>
                </a:moveTo>
                <a:lnTo>
                  <a:pt x="0" y="0"/>
                </a:lnTo>
                <a:lnTo>
                  <a:pt x="0" y="612177"/>
                </a:lnTo>
                <a:lnTo>
                  <a:pt x="444634" y="612177"/>
                </a:lnTo>
                <a:lnTo>
                  <a:pt x="444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9800" y="104902"/>
            <a:ext cx="476884" cy="644525"/>
          </a:xfrm>
          <a:custGeom>
            <a:avLst/>
            <a:gdLst/>
            <a:ahLst/>
            <a:cxnLst/>
            <a:rect l="l" t="t" r="r" b="b"/>
            <a:pathLst>
              <a:path w="476884" h="644525">
                <a:moveTo>
                  <a:pt x="476854" y="0"/>
                </a:moveTo>
                <a:lnTo>
                  <a:pt x="0" y="0"/>
                </a:lnTo>
                <a:lnTo>
                  <a:pt x="0" y="644397"/>
                </a:lnTo>
                <a:lnTo>
                  <a:pt x="476854" y="644397"/>
                </a:lnTo>
                <a:lnTo>
                  <a:pt x="4768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312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1.1: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Introduction to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7114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60"/>
              <a:t> </a:t>
            </a:r>
            <a:r>
              <a:rPr dirty="0" spc="-5"/>
              <a:t>is</a:t>
            </a:r>
            <a:r>
              <a:rPr dirty="0" spc="-60"/>
              <a:t> </a:t>
            </a:r>
            <a:r>
              <a:rPr dirty="0"/>
              <a:t>Information?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479790" cy="2281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Related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called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information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78900"/>
              </a:lnSpc>
              <a:spcBef>
                <a:spcPts val="495"/>
              </a:spcBef>
            </a:pPr>
            <a:r>
              <a:rPr dirty="0" sz="1800">
                <a:latin typeface="Verdana"/>
                <a:cs typeface="Verdana"/>
              </a:rPr>
              <a:t>Information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always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have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5">
                <a:latin typeface="Verdana"/>
                <a:cs typeface="Verdana"/>
              </a:rPr>
              <a:t> context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attached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element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  <a:spcBef>
                <a:spcPts val="35"/>
              </a:spcBef>
            </a:pPr>
            <a:r>
              <a:rPr dirty="0" sz="1800" spc="-5">
                <a:latin typeface="Verdana"/>
                <a:cs typeface="Verdana"/>
              </a:rPr>
              <a:t>When</a:t>
            </a:r>
            <a:r>
              <a:rPr dirty="0" sz="1800">
                <a:latin typeface="Verdana"/>
                <a:cs typeface="Verdana"/>
              </a:rPr>
              <a:t> we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add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meaning 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context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r>
              <a:rPr dirty="0" sz="1800">
                <a:latin typeface="Verdana"/>
                <a:cs typeface="Verdana"/>
              </a:rPr>
              <a:t> it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becomes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information.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Employee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name: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Jack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Date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10">
                <a:latin typeface="Verdana"/>
                <a:cs typeface="Verdana"/>
              </a:rPr>
              <a:t> birth: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01-jan-71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Data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joining: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15-jun-05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Salary: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50000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Department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number: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10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14439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75"/>
              <a:t> </a:t>
            </a:r>
            <a:r>
              <a:rPr dirty="0" spc="-5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22603"/>
            <a:ext cx="6727825" cy="233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1460" algn="l"/>
                <a:tab pos="6631305" algn="l"/>
              </a:tabLst>
            </a:pPr>
            <a:r>
              <a:rPr dirty="0" sz="1800" spc="-5">
                <a:latin typeface="Verdana"/>
                <a:cs typeface="Verdana"/>
              </a:rPr>
              <a:t>Qu</a:t>
            </a:r>
            <a:r>
              <a:rPr dirty="0" sz="1800" spc="-10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st</a:t>
            </a:r>
            <a:r>
              <a:rPr dirty="0" sz="1800" spc="5">
                <a:latin typeface="Verdana"/>
                <a:cs typeface="Verdana"/>
              </a:rPr>
              <a:t>i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3</a:t>
            </a:r>
            <a:r>
              <a:rPr dirty="0" sz="1800">
                <a:latin typeface="Verdana"/>
                <a:cs typeface="Verdana"/>
              </a:rPr>
              <a:t>: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T</a:t>
            </a:r>
            <a:r>
              <a:rPr dirty="0" sz="1800">
                <a:latin typeface="Verdana"/>
                <a:cs typeface="Verdana"/>
              </a:rPr>
              <a:t>h</a:t>
            </a:r>
            <a:r>
              <a:rPr dirty="0" sz="1800" spc="-10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re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</a:t>
            </a:r>
            <a:r>
              <a:rPr dirty="0" sz="1800" spc="5">
                <a:latin typeface="Verdana"/>
                <a:cs typeface="Verdana"/>
              </a:rPr>
              <a:t>i</a:t>
            </a:r>
            <a:r>
              <a:rPr dirty="0" sz="1800">
                <a:latin typeface="Verdana"/>
                <a:cs typeface="Verdana"/>
              </a:rPr>
              <a:t>ffer</a:t>
            </a:r>
            <a:r>
              <a:rPr dirty="0" sz="1800" spc="-10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nt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</a:t>
            </a:r>
            <a:r>
              <a:rPr dirty="0" sz="1800">
                <a:latin typeface="Verdana"/>
                <a:cs typeface="Verdana"/>
              </a:rPr>
              <a:t>ata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</a:t>
            </a:r>
            <a:r>
              <a:rPr dirty="0" sz="1800" spc="-15">
                <a:latin typeface="Verdana"/>
                <a:cs typeface="Verdana"/>
              </a:rPr>
              <a:t>d</a:t>
            </a:r>
            <a:r>
              <a:rPr dirty="0" sz="1800" spc="-5">
                <a:latin typeface="Verdana"/>
                <a:cs typeface="Verdana"/>
              </a:rPr>
              <a:t>e</a:t>
            </a:r>
            <a:r>
              <a:rPr dirty="0" sz="1800" spc="5">
                <a:latin typeface="Verdana"/>
                <a:cs typeface="Verdana"/>
              </a:rPr>
              <a:t>l</a:t>
            </a:r>
            <a:r>
              <a:rPr dirty="0" sz="1800">
                <a:latin typeface="Verdana"/>
                <a:cs typeface="Verdana"/>
              </a:rPr>
              <a:t>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</a:t>
            </a:r>
            <a:r>
              <a:rPr dirty="0" sz="1800" spc="-10">
                <a:latin typeface="Verdana"/>
                <a:cs typeface="Verdana"/>
              </a:rPr>
              <a:t>c</a:t>
            </a:r>
            <a:r>
              <a:rPr dirty="0" sz="1800">
                <a:latin typeface="Verdana"/>
                <a:cs typeface="Verdana"/>
              </a:rPr>
              <a:t>h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</a:pPr>
            <a:r>
              <a:rPr dirty="0" sz="1800" spc="-5">
                <a:latin typeface="Verdana"/>
                <a:cs typeface="Verdana"/>
              </a:rPr>
              <a:t>Question </a:t>
            </a:r>
            <a:r>
              <a:rPr dirty="0" sz="1800">
                <a:latin typeface="Verdana"/>
                <a:cs typeface="Verdana"/>
              </a:rPr>
              <a:t>4: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Network </a:t>
            </a:r>
            <a:r>
              <a:rPr dirty="0" sz="1800">
                <a:latin typeface="Verdana"/>
                <a:cs typeface="Verdana"/>
              </a:rPr>
              <a:t>model, </a:t>
            </a:r>
            <a:r>
              <a:rPr dirty="0" sz="1800" spc="-5">
                <a:latin typeface="Verdana"/>
                <a:cs typeface="Verdana"/>
              </a:rPr>
              <a:t>each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</a:t>
            </a:r>
            <a:r>
              <a:rPr dirty="0" sz="1800">
                <a:latin typeface="Verdana"/>
                <a:cs typeface="Verdana"/>
              </a:rPr>
              <a:t> is</a:t>
            </a:r>
            <a:r>
              <a:rPr dirty="0" sz="1800" spc="-5">
                <a:latin typeface="Verdana"/>
                <a:cs typeface="Verdana"/>
              </a:rPr>
              <a:t> made</a:t>
            </a:r>
            <a:r>
              <a:rPr dirty="0" sz="1800">
                <a:latin typeface="Verdana"/>
                <a:cs typeface="Verdana"/>
              </a:rPr>
              <a:t> up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dirty="0" sz="1800" spc="-5">
                <a:latin typeface="Verdana"/>
                <a:cs typeface="Verdana"/>
              </a:rPr>
              <a:t>“tuples”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“fields”.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45">
                <a:latin typeface="Verdana"/>
                <a:cs typeface="Verdana"/>
              </a:rPr>
              <a:t>True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/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12700" marR="615315">
              <a:lnSpc>
                <a:spcPct val="78900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Question </a:t>
            </a:r>
            <a:r>
              <a:rPr dirty="0" sz="1800">
                <a:latin typeface="Verdana"/>
                <a:cs typeface="Verdana"/>
              </a:rPr>
              <a:t>5: A </a:t>
            </a:r>
            <a:r>
              <a:rPr dirty="0" sz="1800" spc="-5">
                <a:latin typeface="Verdana"/>
                <a:cs typeface="Verdana"/>
              </a:rPr>
              <a:t>table </a:t>
            </a:r>
            <a:r>
              <a:rPr dirty="0" sz="1800">
                <a:latin typeface="Verdana"/>
                <a:cs typeface="Verdana"/>
              </a:rPr>
              <a:t>can </a:t>
            </a:r>
            <a:r>
              <a:rPr dirty="0" sz="1800" spc="-10">
                <a:latin typeface="Verdana"/>
                <a:cs typeface="Verdana"/>
              </a:rPr>
              <a:t>have any </a:t>
            </a:r>
            <a:r>
              <a:rPr dirty="0" sz="1800" spc="-5">
                <a:latin typeface="Verdana"/>
                <a:cs typeface="Verdana"/>
              </a:rPr>
              <a:t>number </a:t>
            </a:r>
            <a:r>
              <a:rPr dirty="0" sz="1800">
                <a:latin typeface="Verdana"/>
                <a:cs typeface="Verdana"/>
              </a:rPr>
              <a:t>of “Unique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constraints”.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889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45">
                <a:latin typeface="Verdana"/>
                <a:cs typeface="Verdana"/>
              </a:rPr>
              <a:t>True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/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85200" y="98646"/>
            <a:ext cx="419100" cy="638175"/>
          </a:xfrm>
          <a:custGeom>
            <a:avLst/>
            <a:gdLst/>
            <a:ahLst/>
            <a:cxnLst/>
            <a:rect l="l" t="t" r="r" b="b"/>
            <a:pathLst>
              <a:path w="419100" h="638175">
                <a:moveTo>
                  <a:pt x="418858" y="0"/>
                </a:moveTo>
                <a:lnTo>
                  <a:pt x="0" y="0"/>
                </a:lnTo>
                <a:lnTo>
                  <a:pt x="0" y="637953"/>
                </a:lnTo>
                <a:lnTo>
                  <a:pt x="418858" y="637953"/>
                </a:lnTo>
                <a:lnTo>
                  <a:pt x="4188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48780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20"/>
              <a:t> </a:t>
            </a:r>
            <a:r>
              <a:rPr dirty="0" spc="-5"/>
              <a:t>Question:</a:t>
            </a:r>
            <a:r>
              <a:rPr dirty="0" spc="-30"/>
              <a:t> </a:t>
            </a:r>
            <a:r>
              <a:rPr dirty="0"/>
              <a:t>Match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Following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2100" y="1495425"/>
          <a:ext cx="2762250" cy="3954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969263">
                <a:tc>
                  <a:txBody>
                    <a:bodyPr/>
                    <a:lstStyle/>
                    <a:p>
                      <a:pPr marL="90805" marR="745490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641985" algn="l"/>
                        </a:tabLst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1.	H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00" spc="-4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arch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cal 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model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561975" algn="l"/>
                        </a:tabLst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2.	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Network</a:t>
                      </a:r>
                      <a:r>
                        <a:rPr dirty="0" sz="18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model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641985" algn="l"/>
                        </a:tabLst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3.	Data</a:t>
                      </a:r>
                      <a:r>
                        <a:rPr dirty="0" sz="18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redundancy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641985" algn="l"/>
                        </a:tabLst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4.	In</a:t>
                      </a:r>
                      <a:r>
                        <a:rPr dirty="0" sz="18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DBMS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67557" y="1481836"/>
          <a:ext cx="2819400" cy="382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0350"/>
              </a:tblGrid>
              <a:tr h="800100">
                <a:tc>
                  <a:txBody>
                    <a:bodyPr/>
                    <a:lstStyle/>
                    <a:p>
                      <a:pPr marL="91440" marR="43180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433705" algn="l"/>
                        </a:tabLst>
                      </a:pPr>
                      <a:r>
                        <a:rPr dirty="0" sz="1800">
                          <a:latin typeface="Candara"/>
                          <a:cs typeface="Candara"/>
                        </a:rPr>
                        <a:t>a)	</a:t>
                      </a:r>
                      <a:r>
                        <a:rPr dirty="0" sz="1800" spc="-5">
                          <a:latin typeface="Candara"/>
                          <a:cs typeface="Candara"/>
                        </a:rPr>
                        <a:t>Inconsistencies</a:t>
                      </a:r>
                      <a:r>
                        <a:rPr dirty="0" sz="1800" spc="-5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may </a:t>
                      </a:r>
                      <a:r>
                        <a:rPr dirty="0" sz="1800" spc="-37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creep</a:t>
                      </a:r>
                      <a:r>
                        <a:rPr dirty="0" sz="1800" spc="-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in.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960374">
                <a:tc>
                  <a:txBody>
                    <a:bodyPr/>
                    <a:lstStyle/>
                    <a:p>
                      <a:pPr marL="91440" marR="71755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448309" algn="l"/>
                        </a:tabLst>
                      </a:pPr>
                      <a:r>
                        <a:rPr dirty="0" sz="1800">
                          <a:latin typeface="Candara"/>
                          <a:cs typeface="Candara"/>
                        </a:rPr>
                        <a:t>b)	Many-to-many </a:t>
                      </a:r>
                      <a:r>
                        <a:rPr dirty="0" sz="1800" spc="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relationships</a:t>
                      </a:r>
                      <a:r>
                        <a:rPr dirty="0" sz="1800" spc="-6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are</a:t>
                      </a:r>
                      <a:r>
                        <a:rPr dirty="0" sz="1800" spc="-4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not </a:t>
                      </a:r>
                      <a:r>
                        <a:rPr dirty="0" sz="1800" spc="-380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allowed.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24815" algn="l"/>
                        </a:tabLst>
                      </a:pPr>
                      <a:r>
                        <a:rPr dirty="0" sz="1800">
                          <a:latin typeface="Candara"/>
                          <a:cs typeface="Candara"/>
                        </a:rPr>
                        <a:t>c)	</a:t>
                      </a:r>
                      <a:r>
                        <a:rPr dirty="0" sz="1800" spc="-5">
                          <a:latin typeface="Candara"/>
                          <a:cs typeface="Candara"/>
                        </a:rPr>
                        <a:t>It</a:t>
                      </a:r>
                      <a:r>
                        <a:rPr dirty="0" sz="1800" spc="-10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is</a:t>
                      </a:r>
                      <a:r>
                        <a:rPr dirty="0" sz="1800" spc="-2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a</a:t>
                      </a:r>
                      <a:r>
                        <a:rPr dirty="0" sz="1800" spc="-10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 spc="-5">
                          <a:latin typeface="Candara"/>
                          <a:cs typeface="Candara"/>
                        </a:rPr>
                        <a:t>superset</a:t>
                      </a:r>
                      <a:r>
                        <a:rPr dirty="0" sz="1800" spc="-1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of</a:t>
                      </a:r>
                      <a:r>
                        <a:rPr dirty="0" sz="1800" spc="-1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the</a:t>
                      </a:r>
                      <a:endParaRPr sz="1800">
                        <a:latin typeface="Candara"/>
                        <a:cs typeface="Candar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ndara"/>
                          <a:cs typeface="Candara"/>
                        </a:rPr>
                        <a:t>Hierarchical</a:t>
                      </a:r>
                      <a:r>
                        <a:rPr dirty="0" sz="1800" spc="-50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model.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249426">
                <a:tc>
                  <a:txBody>
                    <a:bodyPr/>
                    <a:lstStyle/>
                    <a:p>
                      <a:pPr marL="91440" marR="21590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95934" algn="l"/>
                        </a:tabLst>
                      </a:pPr>
                      <a:r>
                        <a:rPr dirty="0" sz="1800">
                          <a:latin typeface="Candara"/>
                          <a:cs typeface="Candara"/>
                        </a:rPr>
                        <a:t>d)	</a:t>
                      </a:r>
                      <a:r>
                        <a:rPr dirty="0" sz="1800" spc="-5">
                          <a:latin typeface="Candara"/>
                          <a:cs typeface="Candara"/>
                        </a:rPr>
                        <a:t>Application programs </a:t>
                      </a:r>
                      <a:r>
                        <a:rPr dirty="0" sz="1800" spc="-38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are transparent to the </a:t>
                      </a:r>
                      <a:r>
                        <a:rPr dirty="0" sz="1800" spc="5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physical organization and </a:t>
                      </a:r>
                      <a:r>
                        <a:rPr dirty="0" sz="1800" spc="-380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access</a:t>
                      </a:r>
                      <a:r>
                        <a:rPr dirty="0" sz="1800" spc="-30">
                          <a:latin typeface="Candara"/>
                          <a:cs typeface="Candara"/>
                        </a:rPr>
                        <a:t> </a:t>
                      </a:r>
                      <a:r>
                        <a:rPr dirty="0" sz="1800">
                          <a:latin typeface="Candara"/>
                          <a:cs typeface="Candara"/>
                        </a:rPr>
                        <a:t>techniques.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610600" y="79314"/>
            <a:ext cx="431800" cy="657860"/>
          </a:xfrm>
          <a:custGeom>
            <a:avLst/>
            <a:gdLst/>
            <a:ahLst/>
            <a:cxnLst/>
            <a:rect l="l" t="t" r="r" b="b"/>
            <a:pathLst>
              <a:path w="431800" h="657860">
                <a:moveTo>
                  <a:pt x="431746" y="0"/>
                </a:moveTo>
                <a:lnTo>
                  <a:pt x="0" y="0"/>
                </a:lnTo>
                <a:lnTo>
                  <a:pt x="0" y="657285"/>
                </a:lnTo>
                <a:lnTo>
                  <a:pt x="431746" y="657285"/>
                </a:lnTo>
                <a:lnTo>
                  <a:pt x="431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60358"/>
            <a:ext cx="464184" cy="650875"/>
          </a:xfrm>
          <a:custGeom>
            <a:avLst/>
            <a:gdLst/>
            <a:ahLst/>
            <a:cxnLst/>
            <a:rect l="l" t="t" r="r" b="b"/>
            <a:pathLst>
              <a:path w="464184" h="650875">
                <a:moveTo>
                  <a:pt x="463966" y="0"/>
                </a:moveTo>
                <a:lnTo>
                  <a:pt x="0" y="0"/>
                </a:lnTo>
                <a:lnTo>
                  <a:pt x="0" y="650841"/>
                </a:lnTo>
                <a:lnTo>
                  <a:pt x="463966" y="650841"/>
                </a:lnTo>
                <a:lnTo>
                  <a:pt x="463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312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1.1: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Introduction to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46812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Defining</a:t>
            </a:r>
            <a:r>
              <a:rPr dirty="0" spc="-35"/>
              <a:t> </a:t>
            </a:r>
            <a:r>
              <a:rPr dirty="0"/>
              <a:t>Database,</a:t>
            </a:r>
            <a:r>
              <a:rPr dirty="0" spc="-50"/>
              <a:t> </a:t>
            </a:r>
            <a:r>
              <a:rPr dirty="0"/>
              <a:t>DBMS</a:t>
            </a:r>
            <a:r>
              <a:rPr dirty="0" spc="-45"/>
              <a:t> </a:t>
            </a:r>
            <a:r>
              <a:rPr dirty="0"/>
              <a:t>&amp;</a:t>
            </a:r>
            <a:r>
              <a:rPr dirty="0" spc="-45"/>
              <a:t> </a:t>
            </a:r>
            <a:r>
              <a:rPr dirty="0"/>
              <a:t>Schema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434705" cy="1075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Database:</a:t>
            </a:r>
            <a:r>
              <a:rPr dirty="0" sz="1800">
                <a:latin typeface="Verdana"/>
                <a:cs typeface="Verdana"/>
              </a:rPr>
              <a:t> It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a </a:t>
            </a:r>
            <a:r>
              <a:rPr dirty="0" sz="1800" spc="-5">
                <a:latin typeface="Verdana"/>
                <a:cs typeface="Verdana"/>
              </a:rPr>
              <a:t>set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inter-related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>
                <a:latin typeface="Verdana"/>
                <a:cs typeface="Verdana"/>
              </a:rPr>
              <a:t>DBMS: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software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that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manages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data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78900"/>
              </a:lnSpc>
              <a:spcBef>
                <a:spcPts val="490"/>
              </a:spcBef>
            </a:pPr>
            <a:r>
              <a:rPr dirty="0" sz="1800">
                <a:latin typeface="Verdana"/>
                <a:cs typeface="Verdana"/>
              </a:rPr>
              <a:t>Schema: It is a </a:t>
            </a:r>
            <a:r>
              <a:rPr dirty="0" sz="1800" spc="-5">
                <a:latin typeface="Verdana"/>
                <a:cs typeface="Verdana"/>
              </a:rPr>
              <a:t>set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structures </a:t>
            </a:r>
            <a:r>
              <a:rPr dirty="0" sz="1800">
                <a:latin typeface="Verdana"/>
                <a:cs typeface="Verdana"/>
              </a:rPr>
              <a:t>and relationships, which </a:t>
            </a:r>
            <a:r>
              <a:rPr dirty="0" sz="1800" spc="-5">
                <a:latin typeface="Verdana"/>
                <a:cs typeface="Verdana"/>
              </a:rPr>
              <a:t>meet </a:t>
            </a:r>
            <a:r>
              <a:rPr dirty="0" sz="1800">
                <a:latin typeface="Verdana"/>
                <a:cs typeface="Verdana"/>
              </a:rPr>
              <a:t>a specific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need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86400" y="3540252"/>
            <a:ext cx="3352800" cy="2667000"/>
            <a:chOff x="5486400" y="3540252"/>
            <a:chExt cx="3352800" cy="2667000"/>
          </a:xfrm>
        </p:grpSpPr>
        <p:sp>
          <p:nvSpPr>
            <p:cNvPr id="7" name="object 7"/>
            <p:cNvSpPr/>
            <p:nvPr/>
          </p:nvSpPr>
          <p:spPr>
            <a:xfrm>
              <a:off x="5486400" y="3540252"/>
              <a:ext cx="3352800" cy="2667000"/>
            </a:xfrm>
            <a:custGeom>
              <a:avLst/>
              <a:gdLst/>
              <a:ahLst/>
              <a:cxnLst/>
              <a:rect l="l" t="t" r="r" b="b"/>
              <a:pathLst>
                <a:path w="3352800" h="2667000">
                  <a:moveTo>
                    <a:pt x="33528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3352800" y="26670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91200" y="4073652"/>
              <a:ext cx="2286000" cy="1981200"/>
            </a:xfrm>
            <a:custGeom>
              <a:avLst/>
              <a:gdLst/>
              <a:ahLst/>
              <a:cxnLst/>
              <a:rect l="l" t="t" r="r" b="b"/>
              <a:pathLst>
                <a:path w="2286000" h="1981200">
                  <a:moveTo>
                    <a:pt x="1143000" y="0"/>
                  </a:moveTo>
                  <a:lnTo>
                    <a:pt x="1092082" y="965"/>
                  </a:lnTo>
                  <a:lnTo>
                    <a:pt x="1041734" y="3833"/>
                  </a:lnTo>
                  <a:lnTo>
                    <a:pt x="992004" y="8565"/>
                  </a:lnTo>
                  <a:lnTo>
                    <a:pt x="942938" y="15120"/>
                  </a:lnTo>
                  <a:lnTo>
                    <a:pt x="894582" y="23457"/>
                  </a:lnTo>
                  <a:lnTo>
                    <a:pt x="846982" y="33537"/>
                  </a:lnTo>
                  <a:lnTo>
                    <a:pt x="800185" y="45318"/>
                  </a:lnTo>
                  <a:lnTo>
                    <a:pt x="754238" y="58762"/>
                  </a:lnTo>
                  <a:lnTo>
                    <a:pt x="709186" y="73828"/>
                  </a:lnTo>
                  <a:lnTo>
                    <a:pt x="665077" y="90474"/>
                  </a:lnTo>
                  <a:lnTo>
                    <a:pt x="621957" y="108662"/>
                  </a:lnTo>
                  <a:lnTo>
                    <a:pt x="579871" y="128351"/>
                  </a:lnTo>
                  <a:lnTo>
                    <a:pt x="538867" y="149500"/>
                  </a:lnTo>
                  <a:lnTo>
                    <a:pt x="498992" y="172070"/>
                  </a:lnTo>
                  <a:lnTo>
                    <a:pt x="460290" y="196020"/>
                  </a:lnTo>
                  <a:lnTo>
                    <a:pt x="422810" y="221309"/>
                  </a:lnTo>
                  <a:lnTo>
                    <a:pt x="386597" y="247899"/>
                  </a:lnTo>
                  <a:lnTo>
                    <a:pt x="351698" y="275747"/>
                  </a:lnTo>
                  <a:lnTo>
                    <a:pt x="318159" y="304815"/>
                  </a:lnTo>
                  <a:lnTo>
                    <a:pt x="286027" y="335061"/>
                  </a:lnTo>
                  <a:lnTo>
                    <a:pt x="255348" y="366446"/>
                  </a:lnTo>
                  <a:lnTo>
                    <a:pt x="226168" y="398929"/>
                  </a:lnTo>
                  <a:lnTo>
                    <a:pt x="198534" y="432471"/>
                  </a:lnTo>
                  <a:lnTo>
                    <a:pt x="172493" y="467030"/>
                  </a:lnTo>
                  <a:lnTo>
                    <a:pt x="148091" y="502566"/>
                  </a:lnTo>
                  <a:lnTo>
                    <a:pt x="125374" y="539040"/>
                  </a:lnTo>
                  <a:lnTo>
                    <a:pt x="104389" y="576411"/>
                  </a:lnTo>
                  <a:lnTo>
                    <a:pt x="85182" y="614639"/>
                  </a:lnTo>
                  <a:lnTo>
                    <a:pt x="67799" y="653683"/>
                  </a:lnTo>
                  <a:lnTo>
                    <a:pt x="52288" y="693503"/>
                  </a:lnTo>
                  <a:lnTo>
                    <a:pt x="38694" y="734060"/>
                  </a:lnTo>
                  <a:lnTo>
                    <a:pt x="27064" y="775312"/>
                  </a:lnTo>
                  <a:lnTo>
                    <a:pt x="17445" y="817219"/>
                  </a:lnTo>
                  <a:lnTo>
                    <a:pt x="9882" y="859742"/>
                  </a:lnTo>
                  <a:lnTo>
                    <a:pt x="4423" y="902840"/>
                  </a:lnTo>
                  <a:lnTo>
                    <a:pt x="1113" y="946473"/>
                  </a:lnTo>
                  <a:lnTo>
                    <a:pt x="0" y="990600"/>
                  </a:lnTo>
                  <a:lnTo>
                    <a:pt x="1113" y="1034725"/>
                  </a:lnTo>
                  <a:lnTo>
                    <a:pt x="4423" y="1078355"/>
                  </a:lnTo>
                  <a:lnTo>
                    <a:pt x="9882" y="1121452"/>
                  </a:lnTo>
                  <a:lnTo>
                    <a:pt x="17445" y="1163973"/>
                  </a:lnTo>
                  <a:lnTo>
                    <a:pt x="27064" y="1205879"/>
                  </a:lnTo>
                  <a:lnTo>
                    <a:pt x="38694" y="1247131"/>
                  </a:lnTo>
                  <a:lnTo>
                    <a:pt x="52288" y="1287686"/>
                  </a:lnTo>
                  <a:lnTo>
                    <a:pt x="67799" y="1327506"/>
                  </a:lnTo>
                  <a:lnTo>
                    <a:pt x="85182" y="1366550"/>
                  </a:lnTo>
                  <a:lnTo>
                    <a:pt x="104389" y="1404777"/>
                  </a:lnTo>
                  <a:lnTo>
                    <a:pt x="125374" y="1442148"/>
                  </a:lnTo>
                  <a:lnTo>
                    <a:pt x="148091" y="1478621"/>
                  </a:lnTo>
                  <a:lnTo>
                    <a:pt x="172493" y="1514158"/>
                  </a:lnTo>
                  <a:lnTo>
                    <a:pt x="198534" y="1548717"/>
                  </a:lnTo>
                  <a:lnTo>
                    <a:pt x="226168" y="1582259"/>
                  </a:lnTo>
                  <a:lnTo>
                    <a:pt x="255348" y="1614742"/>
                  </a:lnTo>
                  <a:lnTo>
                    <a:pt x="286027" y="1646128"/>
                  </a:lnTo>
                  <a:lnTo>
                    <a:pt x="318159" y="1676375"/>
                  </a:lnTo>
                  <a:lnTo>
                    <a:pt x="351698" y="1705443"/>
                  </a:lnTo>
                  <a:lnTo>
                    <a:pt x="386597" y="1733292"/>
                  </a:lnTo>
                  <a:lnTo>
                    <a:pt x="422810" y="1759882"/>
                  </a:lnTo>
                  <a:lnTo>
                    <a:pt x="460290" y="1785172"/>
                  </a:lnTo>
                  <a:lnTo>
                    <a:pt x="498992" y="1809122"/>
                  </a:lnTo>
                  <a:lnTo>
                    <a:pt x="538867" y="1831693"/>
                  </a:lnTo>
                  <a:lnTo>
                    <a:pt x="579871" y="1852843"/>
                  </a:lnTo>
                  <a:lnTo>
                    <a:pt x="621957" y="1872532"/>
                  </a:lnTo>
                  <a:lnTo>
                    <a:pt x="665077" y="1890721"/>
                  </a:lnTo>
                  <a:lnTo>
                    <a:pt x="709186" y="1907368"/>
                  </a:lnTo>
                  <a:lnTo>
                    <a:pt x="754238" y="1922434"/>
                  </a:lnTo>
                  <a:lnTo>
                    <a:pt x="800185" y="1935878"/>
                  </a:lnTo>
                  <a:lnTo>
                    <a:pt x="846982" y="1947661"/>
                  </a:lnTo>
                  <a:lnTo>
                    <a:pt x="894582" y="1957741"/>
                  </a:lnTo>
                  <a:lnTo>
                    <a:pt x="942938" y="1966079"/>
                  </a:lnTo>
                  <a:lnTo>
                    <a:pt x="992004" y="1972634"/>
                  </a:lnTo>
                  <a:lnTo>
                    <a:pt x="1041734" y="1977366"/>
                  </a:lnTo>
                  <a:lnTo>
                    <a:pt x="1092082" y="1980234"/>
                  </a:lnTo>
                  <a:lnTo>
                    <a:pt x="1143000" y="1981200"/>
                  </a:lnTo>
                  <a:lnTo>
                    <a:pt x="1193917" y="1980234"/>
                  </a:lnTo>
                  <a:lnTo>
                    <a:pt x="1244265" y="1977366"/>
                  </a:lnTo>
                  <a:lnTo>
                    <a:pt x="1293995" y="1972634"/>
                  </a:lnTo>
                  <a:lnTo>
                    <a:pt x="1343061" y="1966079"/>
                  </a:lnTo>
                  <a:lnTo>
                    <a:pt x="1391417" y="1957741"/>
                  </a:lnTo>
                  <a:lnTo>
                    <a:pt x="1439017" y="1947661"/>
                  </a:lnTo>
                  <a:lnTo>
                    <a:pt x="1485814" y="1935878"/>
                  </a:lnTo>
                  <a:lnTo>
                    <a:pt x="1531761" y="1922434"/>
                  </a:lnTo>
                  <a:lnTo>
                    <a:pt x="1576813" y="1907368"/>
                  </a:lnTo>
                  <a:lnTo>
                    <a:pt x="1620922" y="1890721"/>
                  </a:lnTo>
                  <a:lnTo>
                    <a:pt x="1664042" y="1872532"/>
                  </a:lnTo>
                  <a:lnTo>
                    <a:pt x="1706128" y="1852843"/>
                  </a:lnTo>
                  <a:lnTo>
                    <a:pt x="1747132" y="1831693"/>
                  </a:lnTo>
                  <a:lnTo>
                    <a:pt x="1787007" y="1809122"/>
                  </a:lnTo>
                  <a:lnTo>
                    <a:pt x="1825709" y="1785172"/>
                  </a:lnTo>
                  <a:lnTo>
                    <a:pt x="1863189" y="1759882"/>
                  </a:lnTo>
                  <a:lnTo>
                    <a:pt x="1899402" y="1733292"/>
                  </a:lnTo>
                  <a:lnTo>
                    <a:pt x="1934301" y="1705443"/>
                  </a:lnTo>
                  <a:lnTo>
                    <a:pt x="1967840" y="1676375"/>
                  </a:lnTo>
                  <a:lnTo>
                    <a:pt x="1999972" y="1646128"/>
                  </a:lnTo>
                  <a:lnTo>
                    <a:pt x="2030651" y="1614742"/>
                  </a:lnTo>
                  <a:lnTo>
                    <a:pt x="2059831" y="1582259"/>
                  </a:lnTo>
                  <a:lnTo>
                    <a:pt x="2087465" y="1548717"/>
                  </a:lnTo>
                  <a:lnTo>
                    <a:pt x="2113506" y="1514158"/>
                  </a:lnTo>
                  <a:lnTo>
                    <a:pt x="2137908" y="1478621"/>
                  </a:lnTo>
                  <a:lnTo>
                    <a:pt x="2160625" y="1442148"/>
                  </a:lnTo>
                  <a:lnTo>
                    <a:pt x="2181610" y="1404777"/>
                  </a:lnTo>
                  <a:lnTo>
                    <a:pt x="2200817" y="1366550"/>
                  </a:lnTo>
                  <a:lnTo>
                    <a:pt x="2218200" y="1327506"/>
                  </a:lnTo>
                  <a:lnTo>
                    <a:pt x="2233711" y="1287686"/>
                  </a:lnTo>
                  <a:lnTo>
                    <a:pt x="2247305" y="1247131"/>
                  </a:lnTo>
                  <a:lnTo>
                    <a:pt x="2258935" y="1205879"/>
                  </a:lnTo>
                  <a:lnTo>
                    <a:pt x="2268554" y="1163973"/>
                  </a:lnTo>
                  <a:lnTo>
                    <a:pt x="2276117" y="1121452"/>
                  </a:lnTo>
                  <a:lnTo>
                    <a:pt x="2281576" y="1078355"/>
                  </a:lnTo>
                  <a:lnTo>
                    <a:pt x="2284886" y="1034725"/>
                  </a:lnTo>
                  <a:lnTo>
                    <a:pt x="2286000" y="990600"/>
                  </a:lnTo>
                  <a:lnTo>
                    <a:pt x="2284886" y="946473"/>
                  </a:lnTo>
                  <a:lnTo>
                    <a:pt x="2281576" y="902840"/>
                  </a:lnTo>
                  <a:lnTo>
                    <a:pt x="2276117" y="859742"/>
                  </a:lnTo>
                  <a:lnTo>
                    <a:pt x="2268554" y="817219"/>
                  </a:lnTo>
                  <a:lnTo>
                    <a:pt x="2258935" y="775312"/>
                  </a:lnTo>
                  <a:lnTo>
                    <a:pt x="2247305" y="734060"/>
                  </a:lnTo>
                  <a:lnTo>
                    <a:pt x="2233711" y="693503"/>
                  </a:lnTo>
                  <a:lnTo>
                    <a:pt x="2218200" y="653683"/>
                  </a:lnTo>
                  <a:lnTo>
                    <a:pt x="2200817" y="614639"/>
                  </a:lnTo>
                  <a:lnTo>
                    <a:pt x="2181610" y="576411"/>
                  </a:lnTo>
                  <a:lnTo>
                    <a:pt x="2160625" y="539040"/>
                  </a:lnTo>
                  <a:lnTo>
                    <a:pt x="2137908" y="502566"/>
                  </a:lnTo>
                  <a:lnTo>
                    <a:pt x="2113506" y="467030"/>
                  </a:lnTo>
                  <a:lnTo>
                    <a:pt x="2087465" y="432471"/>
                  </a:lnTo>
                  <a:lnTo>
                    <a:pt x="2059831" y="398929"/>
                  </a:lnTo>
                  <a:lnTo>
                    <a:pt x="2030651" y="366446"/>
                  </a:lnTo>
                  <a:lnTo>
                    <a:pt x="1999972" y="335061"/>
                  </a:lnTo>
                  <a:lnTo>
                    <a:pt x="1967840" y="304815"/>
                  </a:lnTo>
                  <a:lnTo>
                    <a:pt x="1934301" y="275747"/>
                  </a:lnTo>
                  <a:lnTo>
                    <a:pt x="1899402" y="247899"/>
                  </a:lnTo>
                  <a:lnTo>
                    <a:pt x="1863189" y="221309"/>
                  </a:lnTo>
                  <a:lnTo>
                    <a:pt x="1825709" y="196020"/>
                  </a:lnTo>
                  <a:lnTo>
                    <a:pt x="1787007" y="172070"/>
                  </a:lnTo>
                  <a:lnTo>
                    <a:pt x="1747132" y="149500"/>
                  </a:lnTo>
                  <a:lnTo>
                    <a:pt x="1706128" y="128351"/>
                  </a:lnTo>
                  <a:lnTo>
                    <a:pt x="1664042" y="108662"/>
                  </a:lnTo>
                  <a:lnTo>
                    <a:pt x="1620922" y="90474"/>
                  </a:lnTo>
                  <a:lnTo>
                    <a:pt x="1576813" y="73828"/>
                  </a:lnTo>
                  <a:lnTo>
                    <a:pt x="1531761" y="58762"/>
                  </a:lnTo>
                  <a:lnTo>
                    <a:pt x="1485814" y="45318"/>
                  </a:lnTo>
                  <a:lnTo>
                    <a:pt x="1439017" y="33537"/>
                  </a:lnTo>
                  <a:lnTo>
                    <a:pt x="1391417" y="23457"/>
                  </a:lnTo>
                  <a:lnTo>
                    <a:pt x="1343061" y="15120"/>
                  </a:lnTo>
                  <a:lnTo>
                    <a:pt x="1293995" y="8565"/>
                  </a:lnTo>
                  <a:lnTo>
                    <a:pt x="1244265" y="3833"/>
                  </a:lnTo>
                  <a:lnTo>
                    <a:pt x="1193917" y="965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91200" y="4073652"/>
              <a:ext cx="2286000" cy="1981200"/>
            </a:xfrm>
            <a:custGeom>
              <a:avLst/>
              <a:gdLst/>
              <a:ahLst/>
              <a:cxnLst/>
              <a:rect l="l" t="t" r="r" b="b"/>
              <a:pathLst>
                <a:path w="2286000" h="1981200">
                  <a:moveTo>
                    <a:pt x="0" y="990600"/>
                  </a:moveTo>
                  <a:lnTo>
                    <a:pt x="1113" y="946473"/>
                  </a:lnTo>
                  <a:lnTo>
                    <a:pt x="4423" y="902840"/>
                  </a:lnTo>
                  <a:lnTo>
                    <a:pt x="9882" y="859742"/>
                  </a:lnTo>
                  <a:lnTo>
                    <a:pt x="17445" y="817219"/>
                  </a:lnTo>
                  <a:lnTo>
                    <a:pt x="27064" y="775312"/>
                  </a:lnTo>
                  <a:lnTo>
                    <a:pt x="38694" y="734060"/>
                  </a:lnTo>
                  <a:lnTo>
                    <a:pt x="52288" y="693503"/>
                  </a:lnTo>
                  <a:lnTo>
                    <a:pt x="67799" y="653683"/>
                  </a:lnTo>
                  <a:lnTo>
                    <a:pt x="85182" y="614639"/>
                  </a:lnTo>
                  <a:lnTo>
                    <a:pt x="104389" y="576411"/>
                  </a:lnTo>
                  <a:lnTo>
                    <a:pt x="125374" y="539040"/>
                  </a:lnTo>
                  <a:lnTo>
                    <a:pt x="148091" y="502566"/>
                  </a:lnTo>
                  <a:lnTo>
                    <a:pt x="172493" y="467030"/>
                  </a:lnTo>
                  <a:lnTo>
                    <a:pt x="198534" y="432471"/>
                  </a:lnTo>
                  <a:lnTo>
                    <a:pt x="226168" y="398929"/>
                  </a:lnTo>
                  <a:lnTo>
                    <a:pt x="255348" y="366446"/>
                  </a:lnTo>
                  <a:lnTo>
                    <a:pt x="286027" y="335061"/>
                  </a:lnTo>
                  <a:lnTo>
                    <a:pt x="318159" y="304815"/>
                  </a:lnTo>
                  <a:lnTo>
                    <a:pt x="351698" y="275747"/>
                  </a:lnTo>
                  <a:lnTo>
                    <a:pt x="386597" y="247899"/>
                  </a:lnTo>
                  <a:lnTo>
                    <a:pt x="422810" y="221309"/>
                  </a:lnTo>
                  <a:lnTo>
                    <a:pt x="460290" y="196020"/>
                  </a:lnTo>
                  <a:lnTo>
                    <a:pt x="498992" y="172070"/>
                  </a:lnTo>
                  <a:lnTo>
                    <a:pt x="538867" y="149500"/>
                  </a:lnTo>
                  <a:lnTo>
                    <a:pt x="579871" y="128351"/>
                  </a:lnTo>
                  <a:lnTo>
                    <a:pt x="621957" y="108662"/>
                  </a:lnTo>
                  <a:lnTo>
                    <a:pt x="665077" y="90474"/>
                  </a:lnTo>
                  <a:lnTo>
                    <a:pt x="709186" y="73828"/>
                  </a:lnTo>
                  <a:lnTo>
                    <a:pt x="754238" y="58762"/>
                  </a:lnTo>
                  <a:lnTo>
                    <a:pt x="800185" y="45318"/>
                  </a:lnTo>
                  <a:lnTo>
                    <a:pt x="846982" y="33537"/>
                  </a:lnTo>
                  <a:lnTo>
                    <a:pt x="894582" y="23457"/>
                  </a:lnTo>
                  <a:lnTo>
                    <a:pt x="942938" y="15120"/>
                  </a:lnTo>
                  <a:lnTo>
                    <a:pt x="992004" y="8565"/>
                  </a:lnTo>
                  <a:lnTo>
                    <a:pt x="1041734" y="3833"/>
                  </a:lnTo>
                  <a:lnTo>
                    <a:pt x="1092082" y="965"/>
                  </a:lnTo>
                  <a:lnTo>
                    <a:pt x="1143000" y="0"/>
                  </a:lnTo>
                  <a:lnTo>
                    <a:pt x="1193917" y="965"/>
                  </a:lnTo>
                  <a:lnTo>
                    <a:pt x="1244265" y="3833"/>
                  </a:lnTo>
                  <a:lnTo>
                    <a:pt x="1293995" y="8565"/>
                  </a:lnTo>
                  <a:lnTo>
                    <a:pt x="1343061" y="15120"/>
                  </a:lnTo>
                  <a:lnTo>
                    <a:pt x="1391417" y="23457"/>
                  </a:lnTo>
                  <a:lnTo>
                    <a:pt x="1439017" y="33537"/>
                  </a:lnTo>
                  <a:lnTo>
                    <a:pt x="1485814" y="45318"/>
                  </a:lnTo>
                  <a:lnTo>
                    <a:pt x="1531761" y="58762"/>
                  </a:lnTo>
                  <a:lnTo>
                    <a:pt x="1576813" y="73828"/>
                  </a:lnTo>
                  <a:lnTo>
                    <a:pt x="1620922" y="90474"/>
                  </a:lnTo>
                  <a:lnTo>
                    <a:pt x="1664042" y="108662"/>
                  </a:lnTo>
                  <a:lnTo>
                    <a:pt x="1706128" y="128351"/>
                  </a:lnTo>
                  <a:lnTo>
                    <a:pt x="1747132" y="149500"/>
                  </a:lnTo>
                  <a:lnTo>
                    <a:pt x="1787007" y="172070"/>
                  </a:lnTo>
                  <a:lnTo>
                    <a:pt x="1825709" y="196020"/>
                  </a:lnTo>
                  <a:lnTo>
                    <a:pt x="1863189" y="221309"/>
                  </a:lnTo>
                  <a:lnTo>
                    <a:pt x="1899402" y="247899"/>
                  </a:lnTo>
                  <a:lnTo>
                    <a:pt x="1934301" y="275747"/>
                  </a:lnTo>
                  <a:lnTo>
                    <a:pt x="1967840" y="304815"/>
                  </a:lnTo>
                  <a:lnTo>
                    <a:pt x="1999972" y="335061"/>
                  </a:lnTo>
                  <a:lnTo>
                    <a:pt x="2030651" y="366446"/>
                  </a:lnTo>
                  <a:lnTo>
                    <a:pt x="2059831" y="398929"/>
                  </a:lnTo>
                  <a:lnTo>
                    <a:pt x="2087465" y="432471"/>
                  </a:lnTo>
                  <a:lnTo>
                    <a:pt x="2113506" y="467030"/>
                  </a:lnTo>
                  <a:lnTo>
                    <a:pt x="2137908" y="502566"/>
                  </a:lnTo>
                  <a:lnTo>
                    <a:pt x="2160625" y="539040"/>
                  </a:lnTo>
                  <a:lnTo>
                    <a:pt x="2181610" y="576411"/>
                  </a:lnTo>
                  <a:lnTo>
                    <a:pt x="2200817" y="614639"/>
                  </a:lnTo>
                  <a:lnTo>
                    <a:pt x="2218200" y="653683"/>
                  </a:lnTo>
                  <a:lnTo>
                    <a:pt x="2233711" y="693503"/>
                  </a:lnTo>
                  <a:lnTo>
                    <a:pt x="2247305" y="734060"/>
                  </a:lnTo>
                  <a:lnTo>
                    <a:pt x="2258935" y="775312"/>
                  </a:lnTo>
                  <a:lnTo>
                    <a:pt x="2268554" y="817219"/>
                  </a:lnTo>
                  <a:lnTo>
                    <a:pt x="2276117" y="859742"/>
                  </a:lnTo>
                  <a:lnTo>
                    <a:pt x="2281576" y="902840"/>
                  </a:lnTo>
                  <a:lnTo>
                    <a:pt x="2284886" y="946473"/>
                  </a:lnTo>
                  <a:lnTo>
                    <a:pt x="2286000" y="990600"/>
                  </a:lnTo>
                  <a:lnTo>
                    <a:pt x="2284886" y="1034725"/>
                  </a:lnTo>
                  <a:lnTo>
                    <a:pt x="2281576" y="1078355"/>
                  </a:lnTo>
                  <a:lnTo>
                    <a:pt x="2276117" y="1121452"/>
                  </a:lnTo>
                  <a:lnTo>
                    <a:pt x="2268554" y="1163973"/>
                  </a:lnTo>
                  <a:lnTo>
                    <a:pt x="2258935" y="1205879"/>
                  </a:lnTo>
                  <a:lnTo>
                    <a:pt x="2247305" y="1247131"/>
                  </a:lnTo>
                  <a:lnTo>
                    <a:pt x="2233711" y="1287686"/>
                  </a:lnTo>
                  <a:lnTo>
                    <a:pt x="2218200" y="1327506"/>
                  </a:lnTo>
                  <a:lnTo>
                    <a:pt x="2200817" y="1366550"/>
                  </a:lnTo>
                  <a:lnTo>
                    <a:pt x="2181610" y="1404777"/>
                  </a:lnTo>
                  <a:lnTo>
                    <a:pt x="2160625" y="1442148"/>
                  </a:lnTo>
                  <a:lnTo>
                    <a:pt x="2137908" y="1478621"/>
                  </a:lnTo>
                  <a:lnTo>
                    <a:pt x="2113506" y="1514158"/>
                  </a:lnTo>
                  <a:lnTo>
                    <a:pt x="2087465" y="1548717"/>
                  </a:lnTo>
                  <a:lnTo>
                    <a:pt x="2059831" y="1582259"/>
                  </a:lnTo>
                  <a:lnTo>
                    <a:pt x="2030651" y="1614742"/>
                  </a:lnTo>
                  <a:lnTo>
                    <a:pt x="1999972" y="1646128"/>
                  </a:lnTo>
                  <a:lnTo>
                    <a:pt x="1967840" y="1676375"/>
                  </a:lnTo>
                  <a:lnTo>
                    <a:pt x="1934301" y="1705443"/>
                  </a:lnTo>
                  <a:lnTo>
                    <a:pt x="1899402" y="1733292"/>
                  </a:lnTo>
                  <a:lnTo>
                    <a:pt x="1863189" y="1759882"/>
                  </a:lnTo>
                  <a:lnTo>
                    <a:pt x="1825709" y="1785172"/>
                  </a:lnTo>
                  <a:lnTo>
                    <a:pt x="1787007" y="1809122"/>
                  </a:lnTo>
                  <a:lnTo>
                    <a:pt x="1747132" y="1831693"/>
                  </a:lnTo>
                  <a:lnTo>
                    <a:pt x="1706128" y="1852843"/>
                  </a:lnTo>
                  <a:lnTo>
                    <a:pt x="1664042" y="1872532"/>
                  </a:lnTo>
                  <a:lnTo>
                    <a:pt x="1620922" y="1890721"/>
                  </a:lnTo>
                  <a:lnTo>
                    <a:pt x="1576813" y="1907368"/>
                  </a:lnTo>
                  <a:lnTo>
                    <a:pt x="1531761" y="1922434"/>
                  </a:lnTo>
                  <a:lnTo>
                    <a:pt x="1485814" y="1935878"/>
                  </a:lnTo>
                  <a:lnTo>
                    <a:pt x="1439017" y="1947661"/>
                  </a:lnTo>
                  <a:lnTo>
                    <a:pt x="1391417" y="1957741"/>
                  </a:lnTo>
                  <a:lnTo>
                    <a:pt x="1343061" y="1966079"/>
                  </a:lnTo>
                  <a:lnTo>
                    <a:pt x="1293995" y="1972634"/>
                  </a:lnTo>
                  <a:lnTo>
                    <a:pt x="1244265" y="1977366"/>
                  </a:lnTo>
                  <a:lnTo>
                    <a:pt x="1193917" y="1980234"/>
                  </a:lnTo>
                  <a:lnTo>
                    <a:pt x="1143000" y="1981200"/>
                  </a:lnTo>
                  <a:lnTo>
                    <a:pt x="1092082" y="1980234"/>
                  </a:lnTo>
                  <a:lnTo>
                    <a:pt x="1041734" y="1977366"/>
                  </a:lnTo>
                  <a:lnTo>
                    <a:pt x="992004" y="1972634"/>
                  </a:lnTo>
                  <a:lnTo>
                    <a:pt x="942938" y="1966079"/>
                  </a:lnTo>
                  <a:lnTo>
                    <a:pt x="894582" y="1957741"/>
                  </a:lnTo>
                  <a:lnTo>
                    <a:pt x="846982" y="1947661"/>
                  </a:lnTo>
                  <a:lnTo>
                    <a:pt x="800185" y="1935878"/>
                  </a:lnTo>
                  <a:lnTo>
                    <a:pt x="754238" y="1922434"/>
                  </a:lnTo>
                  <a:lnTo>
                    <a:pt x="709186" y="1907368"/>
                  </a:lnTo>
                  <a:lnTo>
                    <a:pt x="665077" y="1890721"/>
                  </a:lnTo>
                  <a:lnTo>
                    <a:pt x="621957" y="1872532"/>
                  </a:lnTo>
                  <a:lnTo>
                    <a:pt x="579871" y="1852843"/>
                  </a:lnTo>
                  <a:lnTo>
                    <a:pt x="538867" y="1831693"/>
                  </a:lnTo>
                  <a:lnTo>
                    <a:pt x="498992" y="1809122"/>
                  </a:lnTo>
                  <a:lnTo>
                    <a:pt x="460290" y="1785172"/>
                  </a:lnTo>
                  <a:lnTo>
                    <a:pt x="422810" y="1759882"/>
                  </a:lnTo>
                  <a:lnTo>
                    <a:pt x="386597" y="1733292"/>
                  </a:lnTo>
                  <a:lnTo>
                    <a:pt x="351698" y="1705443"/>
                  </a:lnTo>
                  <a:lnTo>
                    <a:pt x="318159" y="1676375"/>
                  </a:lnTo>
                  <a:lnTo>
                    <a:pt x="286027" y="1646128"/>
                  </a:lnTo>
                  <a:lnTo>
                    <a:pt x="255348" y="1614742"/>
                  </a:lnTo>
                  <a:lnTo>
                    <a:pt x="226168" y="1582259"/>
                  </a:lnTo>
                  <a:lnTo>
                    <a:pt x="198534" y="1548717"/>
                  </a:lnTo>
                  <a:lnTo>
                    <a:pt x="172493" y="1514158"/>
                  </a:lnTo>
                  <a:lnTo>
                    <a:pt x="148091" y="1478621"/>
                  </a:lnTo>
                  <a:lnTo>
                    <a:pt x="125374" y="1442148"/>
                  </a:lnTo>
                  <a:lnTo>
                    <a:pt x="104389" y="1404777"/>
                  </a:lnTo>
                  <a:lnTo>
                    <a:pt x="85182" y="1366550"/>
                  </a:lnTo>
                  <a:lnTo>
                    <a:pt x="67799" y="1327506"/>
                  </a:lnTo>
                  <a:lnTo>
                    <a:pt x="52288" y="1287686"/>
                  </a:lnTo>
                  <a:lnTo>
                    <a:pt x="38694" y="1247131"/>
                  </a:lnTo>
                  <a:lnTo>
                    <a:pt x="27064" y="1205879"/>
                  </a:lnTo>
                  <a:lnTo>
                    <a:pt x="17445" y="1163973"/>
                  </a:lnTo>
                  <a:lnTo>
                    <a:pt x="9882" y="1121452"/>
                  </a:lnTo>
                  <a:lnTo>
                    <a:pt x="4423" y="1078355"/>
                  </a:lnTo>
                  <a:lnTo>
                    <a:pt x="1113" y="1034725"/>
                  </a:lnTo>
                  <a:lnTo>
                    <a:pt x="0" y="990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72200" y="4759452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762000" y="0"/>
                  </a:moveTo>
                  <a:lnTo>
                    <a:pt x="699499" y="1262"/>
                  </a:lnTo>
                  <a:lnTo>
                    <a:pt x="638390" y="4986"/>
                  </a:lnTo>
                  <a:lnTo>
                    <a:pt x="578870" y="11071"/>
                  </a:lnTo>
                  <a:lnTo>
                    <a:pt x="521134" y="19421"/>
                  </a:lnTo>
                  <a:lnTo>
                    <a:pt x="465379" y="29938"/>
                  </a:lnTo>
                  <a:lnTo>
                    <a:pt x="411800" y="42523"/>
                  </a:lnTo>
                  <a:lnTo>
                    <a:pt x="360594" y="57078"/>
                  </a:lnTo>
                  <a:lnTo>
                    <a:pt x="311956" y="73505"/>
                  </a:lnTo>
                  <a:lnTo>
                    <a:pt x="266083" y="91707"/>
                  </a:lnTo>
                  <a:lnTo>
                    <a:pt x="223170" y="111585"/>
                  </a:lnTo>
                  <a:lnTo>
                    <a:pt x="183414" y="133041"/>
                  </a:lnTo>
                  <a:lnTo>
                    <a:pt x="147011" y="155978"/>
                  </a:lnTo>
                  <a:lnTo>
                    <a:pt x="114156" y="180297"/>
                  </a:lnTo>
                  <a:lnTo>
                    <a:pt x="85046" y="205900"/>
                  </a:lnTo>
                  <a:lnTo>
                    <a:pt x="38843" y="260567"/>
                  </a:lnTo>
                  <a:lnTo>
                    <a:pt x="9972" y="319195"/>
                  </a:lnTo>
                  <a:lnTo>
                    <a:pt x="0" y="381000"/>
                  </a:lnTo>
                  <a:lnTo>
                    <a:pt x="2525" y="412250"/>
                  </a:lnTo>
                  <a:lnTo>
                    <a:pt x="22143" y="472564"/>
                  </a:lnTo>
                  <a:lnTo>
                    <a:pt x="59876" y="529310"/>
                  </a:lnTo>
                  <a:lnTo>
                    <a:pt x="114156" y="581702"/>
                  </a:lnTo>
                  <a:lnTo>
                    <a:pt x="147011" y="606021"/>
                  </a:lnTo>
                  <a:lnTo>
                    <a:pt x="183414" y="628958"/>
                  </a:lnTo>
                  <a:lnTo>
                    <a:pt x="223170" y="650414"/>
                  </a:lnTo>
                  <a:lnTo>
                    <a:pt x="266083" y="670292"/>
                  </a:lnTo>
                  <a:lnTo>
                    <a:pt x="311956" y="688494"/>
                  </a:lnTo>
                  <a:lnTo>
                    <a:pt x="360594" y="704921"/>
                  </a:lnTo>
                  <a:lnTo>
                    <a:pt x="411800" y="719476"/>
                  </a:lnTo>
                  <a:lnTo>
                    <a:pt x="465379" y="732061"/>
                  </a:lnTo>
                  <a:lnTo>
                    <a:pt x="521134" y="742578"/>
                  </a:lnTo>
                  <a:lnTo>
                    <a:pt x="578870" y="750928"/>
                  </a:lnTo>
                  <a:lnTo>
                    <a:pt x="638390" y="757013"/>
                  </a:lnTo>
                  <a:lnTo>
                    <a:pt x="699499" y="760737"/>
                  </a:lnTo>
                  <a:lnTo>
                    <a:pt x="762000" y="762000"/>
                  </a:lnTo>
                  <a:lnTo>
                    <a:pt x="824500" y="760737"/>
                  </a:lnTo>
                  <a:lnTo>
                    <a:pt x="885609" y="757013"/>
                  </a:lnTo>
                  <a:lnTo>
                    <a:pt x="945129" y="750928"/>
                  </a:lnTo>
                  <a:lnTo>
                    <a:pt x="1002865" y="742578"/>
                  </a:lnTo>
                  <a:lnTo>
                    <a:pt x="1058620" y="732061"/>
                  </a:lnTo>
                  <a:lnTo>
                    <a:pt x="1112199" y="719476"/>
                  </a:lnTo>
                  <a:lnTo>
                    <a:pt x="1163405" y="704921"/>
                  </a:lnTo>
                  <a:lnTo>
                    <a:pt x="1212043" y="688494"/>
                  </a:lnTo>
                  <a:lnTo>
                    <a:pt x="1257916" y="670292"/>
                  </a:lnTo>
                  <a:lnTo>
                    <a:pt x="1300829" y="650414"/>
                  </a:lnTo>
                  <a:lnTo>
                    <a:pt x="1340585" y="628958"/>
                  </a:lnTo>
                  <a:lnTo>
                    <a:pt x="1376988" y="606021"/>
                  </a:lnTo>
                  <a:lnTo>
                    <a:pt x="1409843" y="581702"/>
                  </a:lnTo>
                  <a:lnTo>
                    <a:pt x="1438953" y="556099"/>
                  </a:lnTo>
                  <a:lnTo>
                    <a:pt x="1485156" y="501432"/>
                  </a:lnTo>
                  <a:lnTo>
                    <a:pt x="1514027" y="442804"/>
                  </a:lnTo>
                  <a:lnTo>
                    <a:pt x="1524000" y="381000"/>
                  </a:lnTo>
                  <a:lnTo>
                    <a:pt x="1521474" y="349749"/>
                  </a:lnTo>
                  <a:lnTo>
                    <a:pt x="1501856" y="289435"/>
                  </a:lnTo>
                  <a:lnTo>
                    <a:pt x="1464123" y="232689"/>
                  </a:lnTo>
                  <a:lnTo>
                    <a:pt x="1409843" y="180297"/>
                  </a:lnTo>
                  <a:lnTo>
                    <a:pt x="1376988" y="155978"/>
                  </a:lnTo>
                  <a:lnTo>
                    <a:pt x="1340585" y="133041"/>
                  </a:lnTo>
                  <a:lnTo>
                    <a:pt x="1300829" y="111585"/>
                  </a:lnTo>
                  <a:lnTo>
                    <a:pt x="1257916" y="91707"/>
                  </a:lnTo>
                  <a:lnTo>
                    <a:pt x="1212043" y="73505"/>
                  </a:lnTo>
                  <a:lnTo>
                    <a:pt x="1163405" y="57078"/>
                  </a:lnTo>
                  <a:lnTo>
                    <a:pt x="1112199" y="42523"/>
                  </a:lnTo>
                  <a:lnTo>
                    <a:pt x="1058620" y="29938"/>
                  </a:lnTo>
                  <a:lnTo>
                    <a:pt x="1002865" y="19421"/>
                  </a:lnTo>
                  <a:lnTo>
                    <a:pt x="945129" y="11071"/>
                  </a:lnTo>
                  <a:lnTo>
                    <a:pt x="885609" y="4986"/>
                  </a:lnTo>
                  <a:lnTo>
                    <a:pt x="824500" y="1262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72200" y="4759452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0" y="381000"/>
                  </a:moveTo>
                  <a:lnTo>
                    <a:pt x="9972" y="319195"/>
                  </a:lnTo>
                  <a:lnTo>
                    <a:pt x="38843" y="260567"/>
                  </a:lnTo>
                  <a:lnTo>
                    <a:pt x="85046" y="205900"/>
                  </a:lnTo>
                  <a:lnTo>
                    <a:pt x="114156" y="180297"/>
                  </a:lnTo>
                  <a:lnTo>
                    <a:pt x="147011" y="155978"/>
                  </a:lnTo>
                  <a:lnTo>
                    <a:pt x="183414" y="133041"/>
                  </a:lnTo>
                  <a:lnTo>
                    <a:pt x="223170" y="111585"/>
                  </a:lnTo>
                  <a:lnTo>
                    <a:pt x="266083" y="91707"/>
                  </a:lnTo>
                  <a:lnTo>
                    <a:pt x="311956" y="73505"/>
                  </a:lnTo>
                  <a:lnTo>
                    <a:pt x="360594" y="57078"/>
                  </a:lnTo>
                  <a:lnTo>
                    <a:pt x="411800" y="42523"/>
                  </a:lnTo>
                  <a:lnTo>
                    <a:pt x="465379" y="29938"/>
                  </a:lnTo>
                  <a:lnTo>
                    <a:pt x="521134" y="19421"/>
                  </a:lnTo>
                  <a:lnTo>
                    <a:pt x="578870" y="11071"/>
                  </a:lnTo>
                  <a:lnTo>
                    <a:pt x="638390" y="4986"/>
                  </a:lnTo>
                  <a:lnTo>
                    <a:pt x="699499" y="1262"/>
                  </a:lnTo>
                  <a:lnTo>
                    <a:pt x="762000" y="0"/>
                  </a:lnTo>
                  <a:lnTo>
                    <a:pt x="824500" y="1262"/>
                  </a:lnTo>
                  <a:lnTo>
                    <a:pt x="885609" y="4986"/>
                  </a:lnTo>
                  <a:lnTo>
                    <a:pt x="945129" y="11071"/>
                  </a:lnTo>
                  <a:lnTo>
                    <a:pt x="1002865" y="19421"/>
                  </a:lnTo>
                  <a:lnTo>
                    <a:pt x="1058620" y="29938"/>
                  </a:lnTo>
                  <a:lnTo>
                    <a:pt x="1112199" y="42523"/>
                  </a:lnTo>
                  <a:lnTo>
                    <a:pt x="1163405" y="57078"/>
                  </a:lnTo>
                  <a:lnTo>
                    <a:pt x="1212043" y="73505"/>
                  </a:lnTo>
                  <a:lnTo>
                    <a:pt x="1257916" y="91707"/>
                  </a:lnTo>
                  <a:lnTo>
                    <a:pt x="1300829" y="111585"/>
                  </a:lnTo>
                  <a:lnTo>
                    <a:pt x="1340585" y="133041"/>
                  </a:lnTo>
                  <a:lnTo>
                    <a:pt x="1376988" y="155978"/>
                  </a:lnTo>
                  <a:lnTo>
                    <a:pt x="1409843" y="180297"/>
                  </a:lnTo>
                  <a:lnTo>
                    <a:pt x="1438953" y="205900"/>
                  </a:lnTo>
                  <a:lnTo>
                    <a:pt x="1485156" y="260567"/>
                  </a:lnTo>
                  <a:lnTo>
                    <a:pt x="1514027" y="319195"/>
                  </a:lnTo>
                  <a:lnTo>
                    <a:pt x="1524000" y="381000"/>
                  </a:lnTo>
                  <a:lnTo>
                    <a:pt x="1521474" y="412250"/>
                  </a:lnTo>
                  <a:lnTo>
                    <a:pt x="1501856" y="472564"/>
                  </a:lnTo>
                  <a:lnTo>
                    <a:pt x="1464123" y="529310"/>
                  </a:lnTo>
                  <a:lnTo>
                    <a:pt x="1409843" y="581702"/>
                  </a:lnTo>
                  <a:lnTo>
                    <a:pt x="1376988" y="606021"/>
                  </a:lnTo>
                  <a:lnTo>
                    <a:pt x="1340585" y="628958"/>
                  </a:lnTo>
                  <a:lnTo>
                    <a:pt x="1300829" y="650414"/>
                  </a:lnTo>
                  <a:lnTo>
                    <a:pt x="1257916" y="670292"/>
                  </a:lnTo>
                  <a:lnTo>
                    <a:pt x="1212043" y="688494"/>
                  </a:lnTo>
                  <a:lnTo>
                    <a:pt x="1163405" y="704921"/>
                  </a:lnTo>
                  <a:lnTo>
                    <a:pt x="1112199" y="719476"/>
                  </a:lnTo>
                  <a:lnTo>
                    <a:pt x="1058620" y="732061"/>
                  </a:lnTo>
                  <a:lnTo>
                    <a:pt x="1002865" y="742578"/>
                  </a:lnTo>
                  <a:lnTo>
                    <a:pt x="945129" y="750928"/>
                  </a:lnTo>
                  <a:lnTo>
                    <a:pt x="885609" y="757013"/>
                  </a:lnTo>
                  <a:lnTo>
                    <a:pt x="824500" y="760737"/>
                  </a:lnTo>
                  <a:lnTo>
                    <a:pt x="762000" y="762000"/>
                  </a:lnTo>
                  <a:lnTo>
                    <a:pt x="699499" y="760737"/>
                  </a:lnTo>
                  <a:lnTo>
                    <a:pt x="638390" y="757013"/>
                  </a:lnTo>
                  <a:lnTo>
                    <a:pt x="578870" y="750928"/>
                  </a:lnTo>
                  <a:lnTo>
                    <a:pt x="521134" y="742578"/>
                  </a:lnTo>
                  <a:lnTo>
                    <a:pt x="465379" y="732061"/>
                  </a:lnTo>
                  <a:lnTo>
                    <a:pt x="411800" y="719476"/>
                  </a:lnTo>
                  <a:lnTo>
                    <a:pt x="360594" y="704921"/>
                  </a:lnTo>
                  <a:lnTo>
                    <a:pt x="311956" y="688494"/>
                  </a:lnTo>
                  <a:lnTo>
                    <a:pt x="266083" y="670292"/>
                  </a:lnTo>
                  <a:lnTo>
                    <a:pt x="223170" y="650414"/>
                  </a:lnTo>
                  <a:lnTo>
                    <a:pt x="183414" y="628958"/>
                  </a:lnTo>
                  <a:lnTo>
                    <a:pt x="147011" y="606021"/>
                  </a:lnTo>
                  <a:lnTo>
                    <a:pt x="114156" y="581702"/>
                  </a:lnTo>
                  <a:lnTo>
                    <a:pt x="85046" y="556099"/>
                  </a:lnTo>
                  <a:lnTo>
                    <a:pt x="38843" y="501432"/>
                  </a:lnTo>
                  <a:lnTo>
                    <a:pt x="9972" y="442804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486400" y="3540252"/>
            <a:ext cx="3365500" cy="2667000"/>
          </a:xfrm>
          <a:prstGeom prst="rect">
            <a:avLst/>
          </a:prstGeom>
          <a:ln w="9144">
            <a:solidFill>
              <a:srgbClr val="006FAC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550"/>
              </a:spcBef>
            </a:pPr>
            <a:r>
              <a:rPr dirty="0" sz="1800" spc="-5">
                <a:latin typeface="Verdana"/>
                <a:cs typeface="Verdana"/>
              </a:rPr>
              <a:t>End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User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Tools/Applications</a:t>
            </a:r>
            <a:endParaRPr sz="1800">
              <a:latin typeface="Verdana"/>
              <a:cs typeface="Verdana"/>
            </a:endParaRPr>
          </a:p>
          <a:p>
            <a:pPr marR="3175"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algn="ctr" marR="457834">
              <a:lnSpc>
                <a:spcPct val="100000"/>
              </a:lnSpc>
              <a:spcBef>
                <a:spcPts val="1455"/>
              </a:spcBef>
            </a:pPr>
            <a:r>
              <a:rPr dirty="0" sz="1800">
                <a:solidFill>
                  <a:srgbClr val="006FAC"/>
                </a:solidFill>
                <a:latin typeface="Verdana"/>
                <a:cs typeface="Verdana"/>
              </a:rPr>
              <a:t>DBMS</a:t>
            </a:r>
            <a:endParaRPr sz="1800">
              <a:latin typeface="Verdana"/>
              <a:cs typeface="Verdana"/>
            </a:endParaRPr>
          </a:p>
          <a:p>
            <a:pPr marR="3175">
              <a:lnSpc>
                <a:spcPct val="100000"/>
              </a:lnSpc>
              <a:spcBef>
                <a:spcPts val="25"/>
              </a:spcBef>
            </a:pPr>
            <a:endParaRPr sz="2050">
              <a:latin typeface="Verdana"/>
              <a:cs typeface="Verdana"/>
            </a:endParaRPr>
          </a:p>
          <a:p>
            <a:pPr algn="ctr" marR="45847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6500" y="3148583"/>
            <a:ext cx="1295400" cy="396240"/>
          </a:xfrm>
          <a:custGeom>
            <a:avLst/>
            <a:gdLst/>
            <a:ahLst/>
            <a:cxnLst/>
            <a:rect l="l" t="t" r="r" b="b"/>
            <a:pathLst>
              <a:path w="1295400" h="396239">
                <a:moveTo>
                  <a:pt x="76200" y="304800"/>
                </a:moveTo>
                <a:lnTo>
                  <a:pt x="44450" y="3048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304800"/>
                </a:lnTo>
                <a:lnTo>
                  <a:pt x="0" y="304800"/>
                </a:lnTo>
                <a:lnTo>
                  <a:pt x="38100" y="381012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  <a:path w="1295400" h="396239">
                <a:moveTo>
                  <a:pt x="1295400" y="320040"/>
                </a:moveTo>
                <a:lnTo>
                  <a:pt x="1263650" y="320040"/>
                </a:lnTo>
                <a:lnTo>
                  <a:pt x="1263650" y="15240"/>
                </a:lnTo>
                <a:lnTo>
                  <a:pt x="1250950" y="15240"/>
                </a:lnTo>
                <a:lnTo>
                  <a:pt x="1250950" y="320040"/>
                </a:lnTo>
                <a:lnTo>
                  <a:pt x="1219200" y="320040"/>
                </a:lnTo>
                <a:lnTo>
                  <a:pt x="1257300" y="396240"/>
                </a:lnTo>
                <a:lnTo>
                  <a:pt x="1289050" y="332740"/>
                </a:lnTo>
                <a:lnTo>
                  <a:pt x="1295400" y="320040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83579" y="2767583"/>
            <a:ext cx="2438400" cy="401320"/>
          </a:xfrm>
          <a:prstGeom prst="rect">
            <a:avLst/>
          </a:prstGeom>
          <a:solidFill>
            <a:srgbClr val="ECECEC"/>
          </a:solidFill>
          <a:ln w="9144">
            <a:solidFill>
              <a:srgbClr val="006FAC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58102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solidFill>
                  <a:srgbClr val="006FAC"/>
                </a:solidFill>
                <a:latin typeface="Verdana"/>
                <a:cs typeface="Verdana"/>
              </a:rPr>
              <a:t>End</a:t>
            </a:r>
            <a:r>
              <a:rPr dirty="0" sz="2000" spc="-7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6FAC"/>
                </a:solidFill>
                <a:latin typeface="Verdana"/>
                <a:cs typeface="Verdana"/>
              </a:rPr>
              <a:t>Users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5953"/>
            <a:ext cx="2312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1.1: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Introduction to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281" y="537209"/>
            <a:ext cx="29559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6FAC"/>
                </a:solidFill>
                <a:latin typeface="Verdana"/>
                <a:cs typeface="Verdana"/>
              </a:rPr>
              <a:t>Evolution</a:t>
            </a:r>
            <a:r>
              <a:rPr dirty="0" sz="2000" spc="-5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2000" spc="-3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6FAC"/>
                </a:solidFill>
                <a:latin typeface="Verdana"/>
                <a:cs typeface="Verdana"/>
              </a:rPr>
              <a:t>Databases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82296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12474"/>
            <a:ext cx="438784" cy="560705"/>
          </a:xfrm>
          <a:custGeom>
            <a:avLst/>
            <a:gdLst/>
            <a:ahLst/>
            <a:cxnLst/>
            <a:rect l="l" t="t" r="r" b="b"/>
            <a:pathLst>
              <a:path w="438784" h="560705">
                <a:moveTo>
                  <a:pt x="438190" y="0"/>
                </a:moveTo>
                <a:lnTo>
                  <a:pt x="0" y="0"/>
                </a:lnTo>
                <a:lnTo>
                  <a:pt x="0" y="560625"/>
                </a:lnTo>
                <a:lnTo>
                  <a:pt x="438190" y="560625"/>
                </a:lnTo>
                <a:lnTo>
                  <a:pt x="438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764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1.2: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Features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DBMS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0778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Characteristics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DBMS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820785" cy="3031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Given below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characteristics </a:t>
            </a:r>
            <a:r>
              <a:rPr dirty="0" sz="1800">
                <a:latin typeface="Verdana"/>
                <a:cs typeface="Verdana"/>
              </a:rPr>
              <a:t>of DBMS: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Control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Redundancy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20">
                <a:latin typeface="Verdana"/>
                <a:cs typeface="Verdana"/>
              </a:rPr>
              <a:t>Traditionally,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same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stored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number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places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1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Gives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rise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to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redundancy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its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disadvantages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DBMS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helps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5">
                <a:latin typeface="Verdana"/>
                <a:cs typeface="Verdana"/>
              </a:rPr>
              <a:t>in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removing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redundancies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by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providing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means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data-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integration.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6FAC"/>
              </a:buClr>
              <a:buFont typeface="Arial MT"/>
              <a:buChar char="•"/>
            </a:pPr>
            <a:endParaRPr sz="13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Sharing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DBMS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allows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many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applications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to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share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6FAC"/>
              </a:buClr>
              <a:buFont typeface="Arial MT"/>
              <a:buChar char="•"/>
            </a:pPr>
            <a:endParaRPr sz="13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Maintenance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Integrity</a:t>
            </a:r>
            <a:endParaRPr sz="1600">
              <a:latin typeface="Verdana"/>
              <a:cs typeface="Verdana"/>
            </a:endParaRPr>
          </a:p>
          <a:p>
            <a:pPr lvl="1" marL="370840" marR="5080" indent="-186055">
              <a:lnSpc>
                <a:spcPts val="1700"/>
              </a:lnSpc>
              <a:spcBef>
                <a:spcPts val="6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DBMS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maintains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correctness,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consistency,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interrelationship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respect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to the </a:t>
            </a:r>
            <a:r>
              <a:rPr dirty="0" sz="1400" spc="-48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application,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which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uses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05278"/>
            <a:ext cx="483870" cy="619125"/>
          </a:xfrm>
          <a:custGeom>
            <a:avLst/>
            <a:gdLst/>
            <a:ahLst/>
            <a:cxnLst/>
            <a:rect l="l" t="t" r="r" b="b"/>
            <a:pathLst>
              <a:path w="483870" h="619125">
                <a:moveTo>
                  <a:pt x="483298" y="0"/>
                </a:moveTo>
                <a:lnTo>
                  <a:pt x="0" y="0"/>
                </a:lnTo>
                <a:lnTo>
                  <a:pt x="0" y="618621"/>
                </a:lnTo>
                <a:lnTo>
                  <a:pt x="483298" y="618621"/>
                </a:lnTo>
                <a:lnTo>
                  <a:pt x="483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764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1.2: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Features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DBMS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0778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Characteristics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DBMS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0575" y="1414983"/>
            <a:ext cx="8518525" cy="3065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183515" algn="l"/>
              </a:tabLst>
            </a:pPr>
            <a:r>
              <a:rPr dirty="0" sz="1600" spc="-5">
                <a:latin typeface="Verdana"/>
                <a:cs typeface="Verdana"/>
              </a:rPr>
              <a:t>Support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Transaction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Control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Recovery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Wingdings"/>
              <a:buChar char=""/>
            </a:pPr>
            <a:endParaRPr sz="1400">
              <a:latin typeface="Verdana"/>
              <a:cs typeface="Verdana"/>
            </a:endParaRPr>
          </a:p>
          <a:p>
            <a:pPr lvl="1" marL="350520" indent="-170815">
              <a:lnSpc>
                <a:spcPct val="100000"/>
              </a:lnSpc>
              <a:buClr>
                <a:srgbClr val="006FAC"/>
              </a:buClr>
              <a:buFont typeface="Arial MT"/>
              <a:buChar char="•"/>
              <a:tabLst>
                <a:tab pos="351155" algn="l"/>
              </a:tabLst>
            </a:pPr>
            <a:r>
              <a:rPr dirty="0" sz="1400">
                <a:latin typeface="Verdana"/>
                <a:cs typeface="Verdana"/>
              </a:rPr>
              <a:t>DBMS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ensures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that</a:t>
            </a:r>
            <a:r>
              <a:rPr dirty="0" sz="1400" spc="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updates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physically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take</a:t>
            </a:r>
            <a:r>
              <a:rPr dirty="0" sz="1400">
                <a:latin typeface="Verdana"/>
                <a:cs typeface="Verdana"/>
              </a:rPr>
              <a:t> place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after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logical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Transaction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5">
                <a:latin typeface="Verdana"/>
                <a:cs typeface="Verdana"/>
              </a:rPr>
              <a:t>complete.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6FAC"/>
              </a:buClr>
              <a:buFont typeface="Arial MT"/>
              <a:buChar char="•"/>
            </a:pPr>
            <a:endParaRPr sz="1700">
              <a:latin typeface="Verdana"/>
              <a:cs typeface="Verdana"/>
            </a:endParaRPr>
          </a:p>
          <a:p>
            <a:pPr marL="182880" indent="-170815">
              <a:lnSpc>
                <a:spcPct val="100000"/>
              </a:lnSpc>
              <a:spcBef>
                <a:spcPts val="1310"/>
              </a:spcBef>
              <a:buClr>
                <a:srgbClr val="006FAC"/>
              </a:buClr>
              <a:buFont typeface="Wingdings"/>
              <a:buChar char=""/>
              <a:tabLst>
                <a:tab pos="183515" algn="l"/>
              </a:tabLst>
            </a:pPr>
            <a:r>
              <a:rPr dirty="0" sz="1600" spc="-5">
                <a:latin typeface="Verdana"/>
                <a:cs typeface="Verdana"/>
              </a:rPr>
              <a:t>Data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Independence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lvl="1" marL="350520" marR="5080" indent="-170815">
              <a:lnSpc>
                <a:spcPct val="71400"/>
              </a:lnSpc>
              <a:buClr>
                <a:srgbClr val="006FAC"/>
              </a:buClr>
              <a:buFont typeface="Arial MT"/>
              <a:buChar char="•"/>
              <a:tabLst>
                <a:tab pos="351155" algn="l"/>
              </a:tabLst>
            </a:pPr>
            <a:r>
              <a:rPr dirty="0" sz="1400">
                <a:latin typeface="Verdana"/>
                <a:cs typeface="Verdana"/>
              </a:rPr>
              <a:t>In </a:t>
            </a:r>
            <a:r>
              <a:rPr dirty="0" sz="1400" spc="-5">
                <a:latin typeface="Verdana"/>
                <a:cs typeface="Verdana"/>
              </a:rPr>
              <a:t>DBMS,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application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programs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are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transparent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to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physical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organization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access </a:t>
            </a:r>
            <a:r>
              <a:rPr dirty="0" sz="1400" spc="-48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techniques.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6FAC"/>
              </a:buClr>
              <a:buFont typeface="Arial MT"/>
              <a:buChar char="•"/>
            </a:pPr>
            <a:endParaRPr sz="1700">
              <a:latin typeface="Verdana"/>
              <a:cs typeface="Verdana"/>
            </a:endParaRPr>
          </a:p>
          <a:p>
            <a:pPr marL="182880" indent="-170815">
              <a:lnSpc>
                <a:spcPct val="100000"/>
              </a:lnSpc>
              <a:spcBef>
                <a:spcPts val="1310"/>
              </a:spcBef>
              <a:buClr>
                <a:srgbClr val="006FAC"/>
              </a:buClr>
              <a:buFont typeface="Wingdings"/>
              <a:buChar char=""/>
              <a:tabLst>
                <a:tab pos="183515" algn="l"/>
              </a:tabLst>
            </a:pPr>
            <a:r>
              <a:rPr dirty="0" sz="1600" spc="-15">
                <a:latin typeface="Verdana"/>
                <a:cs typeface="Verdana"/>
              </a:rPr>
              <a:t>Availability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Productivity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Tools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Wingdings"/>
              <a:buChar char=""/>
            </a:pPr>
            <a:endParaRPr sz="1400">
              <a:latin typeface="Verdana"/>
              <a:cs typeface="Verdana"/>
            </a:endParaRPr>
          </a:p>
          <a:p>
            <a:pPr lvl="1" marL="350520" indent="-170815">
              <a:lnSpc>
                <a:spcPct val="100000"/>
              </a:lnSpc>
              <a:buClr>
                <a:srgbClr val="006FAC"/>
              </a:buClr>
              <a:buFont typeface="Arial MT"/>
              <a:buChar char="•"/>
              <a:tabLst>
                <a:tab pos="351155" algn="l"/>
              </a:tabLst>
            </a:pPr>
            <a:r>
              <a:rPr dirty="0" sz="1400" spc="-30">
                <a:latin typeface="Verdana"/>
                <a:cs typeface="Verdana"/>
              </a:rPr>
              <a:t>Tools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like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query language,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screen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report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painter,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other</a:t>
            </a:r>
            <a:r>
              <a:rPr dirty="0" sz="1400" spc="-5">
                <a:latin typeface="Verdana"/>
                <a:cs typeface="Verdana"/>
              </a:rPr>
              <a:t> 4GL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tools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are</a:t>
            </a:r>
            <a:r>
              <a:rPr dirty="0" sz="1400" spc="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available.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67742"/>
            <a:ext cx="490220" cy="580390"/>
          </a:xfrm>
          <a:custGeom>
            <a:avLst/>
            <a:gdLst/>
            <a:ahLst/>
            <a:cxnLst/>
            <a:rect l="l" t="t" r="r" b="b"/>
            <a:pathLst>
              <a:path w="490220" h="580390">
                <a:moveTo>
                  <a:pt x="489742" y="0"/>
                </a:moveTo>
                <a:lnTo>
                  <a:pt x="0" y="0"/>
                </a:lnTo>
                <a:lnTo>
                  <a:pt x="0" y="579957"/>
                </a:lnTo>
                <a:lnTo>
                  <a:pt x="489742" y="579957"/>
                </a:lnTo>
                <a:lnTo>
                  <a:pt x="489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764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1.2: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Features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DBMS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0778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Characteristics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DBMS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0575" y="1414983"/>
            <a:ext cx="7339965" cy="1857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183515" algn="l"/>
              </a:tabLst>
            </a:pPr>
            <a:r>
              <a:rPr dirty="0" sz="1600" spc="-5">
                <a:latin typeface="Verdana"/>
                <a:cs typeface="Verdana"/>
              </a:rPr>
              <a:t>Control</a:t>
            </a:r>
            <a:r>
              <a:rPr dirty="0" sz="1600" spc="-10">
                <a:latin typeface="Verdana"/>
                <a:cs typeface="Verdana"/>
              </a:rPr>
              <a:t> over Security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6FAC"/>
              </a:buClr>
              <a:buFont typeface="Wingdings"/>
              <a:buChar char=""/>
            </a:pPr>
            <a:endParaRPr sz="1550">
              <a:latin typeface="Verdana"/>
              <a:cs typeface="Verdana"/>
            </a:endParaRPr>
          </a:p>
          <a:p>
            <a:pPr lvl="1" marL="350520" indent="-170815">
              <a:lnSpc>
                <a:spcPct val="100000"/>
              </a:lnSpc>
              <a:buClr>
                <a:srgbClr val="006FAC"/>
              </a:buClr>
              <a:buFont typeface="Arial MT"/>
              <a:buChar char="•"/>
              <a:tabLst>
                <a:tab pos="351155" algn="l"/>
              </a:tabLst>
            </a:pPr>
            <a:r>
              <a:rPr dirty="0" sz="1400">
                <a:latin typeface="Verdana"/>
                <a:cs typeface="Verdana"/>
              </a:rPr>
              <a:t>DBMS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provides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tools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which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DBA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can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ensure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security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>
                <a:latin typeface="Verdana"/>
                <a:cs typeface="Verdana"/>
              </a:rPr>
              <a:t> database.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6FAC"/>
              </a:buClr>
              <a:buFont typeface="Arial MT"/>
              <a:buChar char="•"/>
            </a:pPr>
            <a:endParaRPr sz="1700">
              <a:latin typeface="Verdana"/>
              <a:cs typeface="Verdana"/>
            </a:endParaRPr>
          </a:p>
          <a:p>
            <a:pPr marL="182880" indent="-170815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183515" algn="l"/>
              </a:tabLst>
            </a:pPr>
            <a:r>
              <a:rPr dirty="0" sz="1600" spc="-10">
                <a:latin typeface="Verdana"/>
                <a:cs typeface="Verdana"/>
              </a:rPr>
              <a:t>Hardware </a:t>
            </a:r>
            <a:r>
              <a:rPr dirty="0" sz="1600" spc="-5">
                <a:latin typeface="Verdana"/>
                <a:cs typeface="Verdana"/>
              </a:rPr>
              <a:t>Independence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FAC"/>
              </a:buClr>
              <a:buFont typeface="Wingdings"/>
              <a:buChar char=""/>
            </a:pPr>
            <a:endParaRPr sz="1550">
              <a:latin typeface="Verdana"/>
              <a:cs typeface="Verdana"/>
            </a:endParaRPr>
          </a:p>
          <a:p>
            <a:pPr lvl="1" marL="350520" indent="-170815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Arial MT"/>
              <a:buChar char="•"/>
              <a:tabLst>
                <a:tab pos="351155" algn="l"/>
              </a:tabLst>
            </a:pPr>
            <a:r>
              <a:rPr dirty="0" sz="1400">
                <a:latin typeface="Verdana"/>
                <a:cs typeface="Verdana"/>
              </a:rPr>
              <a:t>Most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DBMS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are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available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across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hardware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platforms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operating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systems.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99398"/>
            <a:ext cx="509270" cy="586740"/>
          </a:xfrm>
          <a:custGeom>
            <a:avLst/>
            <a:gdLst/>
            <a:ahLst/>
            <a:cxnLst/>
            <a:rect l="l" t="t" r="r" b="b"/>
            <a:pathLst>
              <a:path w="509270" h="586740">
                <a:moveTo>
                  <a:pt x="509074" y="0"/>
                </a:moveTo>
                <a:lnTo>
                  <a:pt x="0" y="0"/>
                </a:lnTo>
                <a:lnTo>
                  <a:pt x="0" y="586401"/>
                </a:lnTo>
                <a:lnTo>
                  <a:pt x="509074" y="586401"/>
                </a:lnTo>
                <a:lnTo>
                  <a:pt x="509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1764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1.2: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Features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DBMS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67906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Levels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5"/>
              <a:t>Abstraction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7931150" cy="318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There</a:t>
            </a:r>
            <a:r>
              <a:rPr dirty="0" sz="1800">
                <a:latin typeface="Verdana"/>
                <a:cs typeface="Verdana"/>
              </a:rPr>
              <a:t> are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three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levels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">
                <a:latin typeface="Verdana"/>
                <a:cs typeface="Verdana"/>
              </a:rPr>
              <a:t> database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abstraction: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Conceptual</a:t>
            </a:r>
            <a:r>
              <a:rPr dirty="0" sz="1600" spc="-10">
                <a:latin typeface="Verdana"/>
                <a:cs typeface="Verdana"/>
              </a:rPr>
              <a:t> Level: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Wingdings"/>
              <a:buChar char=""/>
            </a:pP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overall </a:t>
            </a:r>
            <a:r>
              <a:rPr dirty="0" sz="1400" spc="-5">
                <a:latin typeface="Verdana"/>
                <a:cs typeface="Verdana"/>
              </a:rPr>
              <a:t>integrated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structural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organization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5">
                <a:latin typeface="Verdana"/>
                <a:cs typeface="Verdana"/>
              </a:rPr>
              <a:t> the database.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6FAC"/>
              </a:buClr>
              <a:buFont typeface="Arial MT"/>
              <a:buChar char="•"/>
            </a:pPr>
            <a:endParaRPr sz="13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Physical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Level: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Wingdings"/>
              <a:buChar char=""/>
            </a:pP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information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about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how</a:t>
            </a:r>
            <a:r>
              <a:rPr dirty="0" sz="1400" spc="-5">
                <a:latin typeface="Verdana"/>
                <a:cs typeface="Verdana"/>
              </a:rPr>
              <a:t> 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database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actually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stored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</a:t>
            </a:r>
            <a:r>
              <a:rPr dirty="0" sz="1400" spc="-5">
                <a:latin typeface="Verdana"/>
                <a:cs typeface="Verdana"/>
              </a:rPr>
              <a:t> 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disk.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6FAC"/>
              </a:buClr>
              <a:buFont typeface="Arial MT"/>
              <a:buChar char="•"/>
            </a:pPr>
            <a:endParaRPr sz="13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View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/</a:t>
            </a:r>
            <a:r>
              <a:rPr dirty="0" sz="1600" spc="-10">
                <a:latin typeface="Verdana"/>
                <a:cs typeface="Verdana"/>
              </a:rPr>
              <a:t> External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Level: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lvl="1" marL="355600" marR="5080" indent="-170815">
              <a:lnSpc>
                <a:spcPct val="71400"/>
              </a:lnSpc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user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view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database.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It is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different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for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different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users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based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application </a:t>
            </a:r>
            <a:r>
              <a:rPr dirty="0" sz="1400" spc="-47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requirement.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iGATE</dc:creator>
  <dc:title>iGATE Presentation Template</dc:title>
  <dcterms:created xsi:type="dcterms:W3CDTF">2023-01-08T07:45:00Z</dcterms:created>
  <dcterms:modified xsi:type="dcterms:W3CDTF">2023-01-08T07:45:00Z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2023-01-08T00:00:00Z</vt:filetime>
  </property>
</Properties>
</file>