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0892" y="213486"/>
            <a:ext cx="318516" cy="4342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976" y="537718"/>
            <a:ext cx="413766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1906651"/>
            <a:ext cx="7609205" cy="421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apgemini.com/optimize-your-business-and-it-operations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98834"/>
            <a:ext cx="361315" cy="625475"/>
          </a:xfrm>
          <a:custGeom>
            <a:avLst/>
            <a:gdLst/>
            <a:ahLst/>
            <a:cxnLst/>
            <a:rect l="l" t="t" r="r" b="b"/>
            <a:pathLst>
              <a:path w="361315" h="625475">
                <a:moveTo>
                  <a:pt x="360862" y="0"/>
                </a:moveTo>
                <a:lnTo>
                  <a:pt x="0" y="0"/>
                </a:lnTo>
                <a:lnTo>
                  <a:pt x="0" y="625065"/>
                </a:lnTo>
                <a:lnTo>
                  <a:pt x="360862" y="625065"/>
                </a:lnTo>
                <a:lnTo>
                  <a:pt x="3608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74379" y="658957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7E7E7E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783" y="6588252"/>
            <a:ext cx="0" cy="155575"/>
          </a:xfrm>
          <a:custGeom>
            <a:avLst/>
            <a:gdLst/>
            <a:ahLst/>
            <a:cxnLst/>
            <a:rect l="l" t="t" r="r" b="b"/>
            <a:pathLst>
              <a:path w="0" h="155575">
                <a:moveTo>
                  <a:pt x="0" y="155573"/>
                </a:moveTo>
                <a:lnTo>
                  <a:pt x="0" y="0"/>
                </a:lnTo>
              </a:path>
            </a:pathLst>
          </a:custGeom>
          <a:ln w="12192">
            <a:solidFill>
              <a:srgbClr val="12A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3624" y="6602374"/>
            <a:ext cx="13087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Presentation</a:t>
            </a:r>
            <a:r>
              <a:rPr dirty="0" sz="600" spc="-4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Title</a:t>
            </a:r>
            <a:r>
              <a:rPr dirty="0" sz="600" spc="-4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|</a:t>
            </a:r>
            <a:r>
              <a:rPr dirty="0" sz="600" spc="-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Author</a:t>
            </a:r>
            <a:r>
              <a:rPr dirty="0" sz="600" spc="-3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|</a:t>
            </a:r>
            <a:r>
              <a:rPr dirty="0" sz="600" spc="-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Date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730" y="6607556"/>
            <a:ext cx="13360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©</a:t>
            </a:r>
            <a:r>
              <a:rPr dirty="0" sz="6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767676"/>
                </a:solidFill>
                <a:latin typeface="Arial MT"/>
                <a:cs typeface="Arial MT"/>
              </a:rPr>
              <a:t>2017 Capgemini.</a:t>
            </a:r>
            <a:r>
              <a:rPr dirty="0" sz="600" spc="10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rights</a:t>
            </a:r>
            <a:r>
              <a:rPr dirty="0" sz="600" spc="-2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reserved.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373126"/>
            <a:ext cx="2315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dirty="0" spc="-110"/>
              <a:t> </a:t>
            </a:r>
            <a:r>
              <a:rPr dirty="0" spc="-5"/>
              <a:t>Objectives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626" y="1350645"/>
            <a:ext cx="4072890" cy="126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understand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Rules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Statements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Standard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Statement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groups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Logging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Oracle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Server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85758"/>
            <a:ext cx="380365" cy="650875"/>
          </a:xfrm>
          <a:custGeom>
            <a:avLst/>
            <a:gdLst/>
            <a:ahLst/>
            <a:cxnLst/>
            <a:rect l="l" t="t" r="r" b="b"/>
            <a:pathLst>
              <a:path w="380365" h="650875">
                <a:moveTo>
                  <a:pt x="380194" y="0"/>
                </a:moveTo>
                <a:lnTo>
                  <a:pt x="0" y="0"/>
                </a:lnTo>
                <a:lnTo>
                  <a:pt x="0" y="650841"/>
                </a:lnTo>
                <a:lnTo>
                  <a:pt x="380194" y="650841"/>
                </a:lnTo>
                <a:lnTo>
                  <a:pt x="3801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7080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2.1:</a:t>
            </a:r>
            <a:r>
              <a:rPr dirty="0" sz="1200" spc="-7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SQL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17208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60"/>
              <a:t> </a:t>
            </a:r>
            <a:r>
              <a:rPr dirty="0" spc="-5"/>
              <a:t>is</a:t>
            </a:r>
            <a:r>
              <a:rPr dirty="0" spc="-65"/>
              <a:t> </a:t>
            </a:r>
            <a:r>
              <a:rPr dirty="0"/>
              <a:t>SQL?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09520"/>
            <a:ext cx="8121015" cy="26765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800">
                <a:latin typeface="Verdana"/>
                <a:cs typeface="Verdana"/>
              </a:rPr>
              <a:t>SQL: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stands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Structured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Query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Language.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communicate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Statements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perform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tasks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such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update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database,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retrieve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 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Benefits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are:</a:t>
            </a:r>
            <a:endParaRPr sz="16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>
                <a:latin typeface="Verdana"/>
                <a:cs typeface="Verdana"/>
              </a:rPr>
              <a:t>It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Non-Procedural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Language.</a:t>
            </a:r>
            <a:endParaRPr sz="14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>
                <a:latin typeface="Verdana"/>
                <a:cs typeface="Verdana"/>
              </a:rPr>
              <a:t>It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language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for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all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users.</a:t>
            </a:r>
            <a:endParaRPr sz="14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>
                <a:latin typeface="Verdana"/>
                <a:cs typeface="Verdana"/>
              </a:rPr>
              <a:t>It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unified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language.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99022"/>
            <a:ext cx="419100" cy="612775"/>
          </a:xfrm>
          <a:custGeom>
            <a:avLst/>
            <a:gdLst/>
            <a:ahLst/>
            <a:cxnLst/>
            <a:rect l="l" t="t" r="r" b="b"/>
            <a:pathLst>
              <a:path w="419100" h="612775">
                <a:moveTo>
                  <a:pt x="418858" y="0"/>
                </a:moveTo>
                <a:lnTo>
                  <a:pt x="0" y="0"/>
                </a:lnTo>
                <a:lnTo>
                  <a:pt x="0" y="612177"/>
                </a:lnTo>
                <a:lnTo>
                  <a:pt x="418858" y="612177"/>
                </a:lnTo>
                <a:lnTo>
                  <a:pt x="4188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6381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2.1</a:t>
            </a:r>
            <a:r>
              <a:rPr dirty="0" sz="1200" spc="-7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SQL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36728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 spc="-5"/>
              <a:t>SQL</a:t>
            </a:r>
            <a:r>
              <a:rPr dirty="0" spc="-30"/>
              <a:t> </a:t>
            </a:r>
            <a:r>
              <a:rPr dirty="0" spc="-5"/>
              <a:t>do?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4321810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SQL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allows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you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 access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 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execute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queries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against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retrieve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 from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 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insert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new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into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delete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update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37310"/>
            <a:ext cx="457834" cy="599440"/>
          </a:xfrm>
          <a:custGeom>
            <a:avLst/>
            <a:gdLst/>
            <a:ahLst/>
            <a:cxnLst/>
            <a:rect l="l" t="t" r="r" b="b"/>
            <a:pathLst>
              <a:path w="457834" h="599440">
                <a:moveTo>
                  <a:pt x="457522" y="0"/>
                </a:moveTo>
                <a:lnTo>
                  <a:pt x="0" y="0"/>
                </a:lnTo>
                <a:lnTo>
                  <a:pt x="0" y="599289"/>
                </a:lnTo>
                <a:lnTo>
                  <a:pt x="457522" y="599289"/>
                </a:lnTo>
                <a:lnTo>
                  <a:pt x="4575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7080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2.2:</a:t>
            </a:r>
            <a:r>
              <a:rPr dirty="0" sz="1200" spc="-7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SQL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32740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Rules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5"/>
              <a:t>SQL</a:t>
            </a:r>
            <a:r>
              <a:rPr dirty="0" spc="-20"/>
              <a:t> </a:t>
            </a:r>
            <a:r>
              <a:rPr dirty="0" spc="-5"/>
              <a:t>statements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351607"/>
            <a:ext cx="8660130" cy="239585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800" spc="-5">
                <a:latin typeface="Verdana"/>
                <a:cs typeface="Verdana"/>
              </a:rPr>
              <a:t>Rules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SQL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statements:</a:t>
            </a:r>
            <a:endParaRPr sz="1800">
              <a:latin typeface="Verdana"/>
              <a:cs typeface="Verdana"/>
            </a:endParaRPr>
          </a:p>
          <a:p>
            <a:pPr marL="187960" marR="189230" indent="-1727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keywords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case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sensitive.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However,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normally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commands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(SELECT,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UPDATE,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etc)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upper-cased.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5">
                <a:latin typeface="Verdana"/>
                <a:cs typeface="Verdana"/>
              </a:rPr>
              <a:t>“Variable”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“parameter”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names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displayed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lower-case.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New-line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characters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ignored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SQL.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Many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DBMS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systems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terminate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statements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semi-colon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character.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“Character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strings”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“date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values”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enclosed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single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quotation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marks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while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using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them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WHERE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otherwise.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9800" y="105842"/>
            <a:ext cx="470534" cy="580390"/>
          </a:xfrm>
          <a:custGeom>
            <a:avLst/>
            <a:gdLst/>
            <a:ahLst/>
            <a:cxnLst/>
            <a:rect l="l" t="t" r="r" b="b"/>
            <a:pathLst>
              <a:path w="470534" h="580390">
                <a:moveTo>
                  <a:pt x="470410" y="0"/>
                </a:moveTo>
                <a:lnTo>
                  <a:pt x="0" y="0"/>
                </a:lnTo>
                <a:lnTo>
                  <a:pt x="0" y="579957"/>
                </a:lnTo>
                <a:lnTo>
                  <a:pt x="470410" y="579957"/>
                </a:lnTo>
                <a:lnTo>
                  <a:pt x="470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7080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2.3:</a:t>
            </a:r>
            <a:r>
              <a:rPr dirty="0" sz="1200" spc="-7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SQL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Standard</a:t>
            </a:r>
            <a:r>
              <a:rPr dirty="0" spc="-30"/>
              <a:t> </a:t>
            </a:r>
            <a:r>
              <a:rPr dirty="0" spc="-5"/>
              <a:t>SQL</a:t>
            </a:r>
            <a:r>
              <a:rPr dirty="0" spc="-15"/>
              <a:t> </a:t>
            </a:r>
            <a:r>
              <a:rPr dirty="0" spc="-5"/>
              <a:t>statement</a:t>
            </a:r>
            <a:r>
              <a:rPr dirty="0" spc="-30"/>
              <a:t> </a:t>
            </a:r>
            <a:r>
              <a:rPr dirty="0" spc="-5"/>
              <a:t>groups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344295"/>
            <a:ext cx="6182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Given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below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standard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SQL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statement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groups: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1906651"/>
          <a:ext cx="7609205" cy="421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2419985"/>
                <a:gridCol w="4232910"/>
              </a:tblGrid>
              <a:tr h="2914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 b="1">
                          <a:latin typeface="Verdana"/>
                          <a:cs typeface="Verdana"/>
                        </a:rPr>
                        <a:t>Groups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 b="1">
                          <a:latin typeface="Verdana"/>
                          <a:cs typeface="Verdana"/>
                        </a:rPr>
                        <a:t>Statements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 b="1">
                          <a:latin typeface="Verdana"/>
                          <a:cs typeface="Verdana"/>
                        </a:rPr>
                        <a:t>Description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998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DQL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SELECT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8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200" spc="-40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QUERY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LANGUAGE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 is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used to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get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data </a:t>
                      </a:r>
                      <a:r>
                        <a:rPr dirty="0" sz="1200" spc="-40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database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impose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ordering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upon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it.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041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DML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44780" marR="1661795">
                        <a:lnSpc>
                          <a:spcPct val="12000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DELETE </a:t>
                      </a:r>
                      <a:r>
                        <a:rPr dirty="0" sz="1200" spc="-40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INSERT </a:t>
                      </a:r>
                      <a:r>
                        <a:rPr dirty="0" sz="1200" spc="-40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1200" spc="-8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TE 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MERGE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40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MANIPULATION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LANGUAGE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 is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change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database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data.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0412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DDL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1448435">
                        <a:lnSpc>
                          <a:spcPct val="12000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DROP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TRUNC</a:t>
                      </a:r>
                      <a:r>
                        <a:rPr dirty="0" sz="1200" spc="-7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TE  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CREATE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latin typeface="Verdana"/>
                          <a:cs typeface="Verdana"/>
                        </a:rPr>
                        <a:t>ALTER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40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DEFINITION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LANGUAGE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– It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 is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manipulate</a:t>
                      </a:r>
                      <a:r>
                        <a:rPr dirty="0" sz="12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database</a:t>
                      </a:r>
                      <a:r>
                        <a:rPr dirty="0" sz="12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structures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definitions.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914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Verdana"/>
                          <a:cs typeface="Verdana"/>
                        </a:rPr>
                        <a:t>TCL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35735">
                        <a:lnSpc>
                          <a:spcPct val="120100"/>
                        </a:lnSpc>
                        <a:spcBef>
                          <a:spcPts val="6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COMMIT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ROLLBACK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0">
                          <a:latin typeface="Verdana"/>
                          <a:cs typeface="Verdana"/>
                        </a:rPr>
                        <a:t>S</a:t>
                      </a:r>
                      <a:r>
                        <a:rPr dirty="0" sz="1200" spc="-4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VE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OI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90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Verdana"/>
                          <a:cs typeface="Verdana"/>
                        </a:rPr>
                        <a:t>TCL</a:t>
                      </a:r>
                      <a:r>
                        <a:rPr dirty="0" sz="12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statements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are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used to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manage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200" spc="-409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transactions.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5414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DCL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(Rights)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1638935">
                        <a:lnSpc>
                          <a:spcPct val="120200"/>
                        </a:lnSpc>
                        <a:spcBef>
                          <a:spcPts val="6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OKE 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GRANT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They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remove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provide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access rights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2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database</a:t>
                      </a:r>
                      <a:r>
                        <a:rPr dirty="0" sz="12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objects.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12661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3630295" cy="972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lesson,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What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SQL?</a:t>
            </a:r>
            <a:endParaRPr sz="16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>
                <a:latin typeface="Verdana"/>
                <a:cs typeface="Verdana"/>
              </a:rPr>
              <a:t>Rules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for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SQL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statements</a:t>
            </a:r>
            <a:endParaRPr sz="14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>
                <a:latin typeface="Verdana"/>
                <a:cs typeface="Verdana"/>
              </a:rPr>
              <a:t>Standard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SQL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statement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groups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7900" y="41214"/>
            <a:ext cx="451484" cy="657860"/>
          </a:xfrm>
          <a:custGeom>
            <a:avLst/>
            <a:gdLst/>
            <a:ahLst/>
            <a:cxnLst/>
            <a:rect l="l" t="t" r="r" b="b"/>
            <a:pathLst>
              <a:path w="451484" h="657860">
                <a:moveTo>
                  <a:pt x="451078" y="0"/>
                </a:moveTo>
                <a:lnTo>
                  <a:pt x="0" y="0"/>
                </a:lnTo>
                <a:lnTo>
                  <a:pt x="0" y="657285"/>
                </a:lnTo>
                <a:lnTo>
                  <a:pt x="451078" y="657285"/>
                </a:lnTo>
                <a:lnTo>
                  <a:pt x="451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1450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55"/>
              <a:t> </a:t>
            </a:r>
            <a:r>
              <a:rPr dirty="0" spc="-5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5693410" cy="1506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  <a:tabLst>
                <a:tab pos="2418080" algn="l"/>
              </a:tabLst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1: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SQL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1: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cannot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execute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queries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against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2: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manipulate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3: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cannot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retrieve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insert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new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5: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delete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database.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5200" y="150950"/>
            <a:ext cx="451484" cy="535305"/>
          </a:xfrm>
          <a:custGeom>
            <a:avLst/>
            <a:gdLst/>
            <a:ahLst/>
            <a:cxnLst/>
            <a:rect l="l" t="t" r="r" b="b"/>
            <a:pathLst>
              <a:path w="451484" h="535305">
                <a:moveTo>
                  <a:pt x="451078" y="0"/>
                </a:moveTo>
                <a:lnTo>
                  <a:pt x="0" y="0"/>
                </a:lnTo>
                <a:lnTo>
                  <a:pt x="0" y="534849"/>
                </a:lnTo>
                <a:lnTo>
                  <a:pt x="451078" y="534849"/>
                </a:lnTo>
                <a:lnTo>
                  <a:pt x="451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1450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55"/>
              <a:t> </a:t>
            </a:r>
            <a:r>
              <a:rPr dirty="0" spc="-5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4306570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  <a:tabLst>
                <a:tab pos="1520825" algn="l"/>
                <a:tab pos="4209415" algn="l"/>
              </a:tabLst>
            </a:pPr>
            <a:r>
              <a:rPr dirty="0" sz="1800" spc="-5">
                <a:latin typeface="Verdana"/>
                <a:cs typeface="Verdana"/>
              </a:rPr>
              <a:t>Que</a:t>
            </a:r>
            <a:r>
              <a:rPr dirty="0" sz="1800" spc="-10">
                <a:latin typeface="Verdana"/>
                <a:cs typeface="Verdana"/>
              </a:rPr>
              <a:t>s</a:t>
            </a:r>
            <a:r>
              <a:rPr dirty="0" sz="1800" spc="-5">
                <a:latin typeface="Verdana"/>
                <a:cs typeface="Verdana"/>
              </a:rPr>
              <a:t>t</a:t>
            </a:r>
            <a:r>
              <a:rPr dirty="0" sz="1800" spc="10">
                <a:latin typeface="Verdana"/>
                <a:cs typeface="Verdana"/>
              </a:rPr>
              <a:t>i</a:t>
            </a:r>
            <a:r>
              <a:rPr dirty="0" sz="1800">
                <a:latin typeface="Verdana"/>
                <a:cs typeface="Verdana"/>
              </a:rPr>
              <a:t>on 2:	SQL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cat</a:t>
            </a:r>
            <a:r>
              <a:rPr dirty="0" sz="1800" spc="-10">
                <a:latin typeface="Verdana"/>
                <a:cs typeface="Verdana"/>
              </a:rPr>
              <a:t>eg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10">
                <a:latin typeface="Verdana"/>
                <a:cs typeface="Verdana"/>
              </a:rPr>
              <a:t>i</a:t>
            </a:r>
            <a:r>
              <a:rPr dirty="0" sz="1800">
                <a:latin typeface="Verdana"/>
                <a:cs typeface="Verdana"/>
              </a:rPr>
              <a:t>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 </a:t>
            </a:r>
            <a:r>
              <a:rPr dirty="0" sz="1600">
                <a:latin typeface="Verdana"/>
                <a:cs typeface="Verdana"/>
              </a:rPr>
              <a:t>1: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DDL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 </a:t>
            </a:r>
            <a:r>
              <a:rPr dirty="0" sz="1600">
                <a:latin typeface="Verdana"/>
                <a:cs typeface="Verdana"/>
              </a:rPr>
              <a:t>2: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DML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 </a:t>
            </a:r>
            <a:r>
              <a:rPr dirty="0" sz="1600">
                <a:latin typeface="Verdana"/>
                <a:cs typeface="Verdana"/>
              </a:rPr>
              <a:t>3: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DSL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4: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DQL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 </a:t>
            </a:r>
            <a:r>
              <a:rPr dirty="0" sz="1600">
                <a:latin typeface="Verdana"/>
                <a:cs typeface="Verdana"/>
              </a:rPr>
              <a:t>5: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TCL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 </a:t>
            </a:r>
            <a:r>
              <a:rPr dirty="0" sz="1600">
                <a:latin typeface="Verdana"/>
                <a:cs typeface="Verdana"/>
              </a:rPr>
              <a:t>6: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TDL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7900" y="80630"/>
            <a:ext cx="425450" cy="567690"/>
          </a:xfrm>
          <a:custGeom>
            <a:avLst/>
            <a:gdLst/>
            <a:ahLst/>
            <a:cxnLst/>
            <a:rect l="l" t="t" r="r" b="b"/>
            <a:pathLst>
              <a:path w="425450" h="567690">
                <a:moveTo>
                  <a:pt x="425302" y="0"/>
                </a:moveTo>
                <a:lnTo>
                  <a:pt x="0" y="0"/>
                </a:lnTo>
                <a:lnTo>
                  <a:pt x="0" y="567069"/>
                </a:lnTo>
                <a:lnTo>
                  <a:pt x="425302" y="567069"/>
                </a:lnTo>
                <a:lnTo>
                  <a:pt x="425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58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iGATE</dc:creator>
  <dc:title>iGATE Presentation Template</dc:title>
  <dcterms:created xsi:type="dcterms:W3CDTF">2023-01-08T07:45:44Z</dcterms:created>
  <dcterms:modified xsi:type="dcterms:W3CDTF">2023-01-08T07:45:44Z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2023-01-08T00:00:00Z</vt:filetime>
  </property>
</Properties>
</file>