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3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537209"/>
            <a:ext cx="369760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2143125"/>
            <a:ext cx="8518525" cy="373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695" y="1828800"/>
            <a:ext cx="2002536" cy="2011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31521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00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563370"/>
            <a:ext cx="5636895" cy="288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5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Mathematical,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Comparison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Logical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operators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DISTINCT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5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ORDER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 clause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Tips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Tricks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SELECT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144130"/>
            <a:ext cx="445134" cy="567690"/>
          </a:xfrm>
          <a:custGeom>
            <a:avLst/>
            <a:gdLst/>
            <a:ahLst/>
            <a:cxnLst/>
            <a:rect l="l" t="t" r="r" b="b"/>
            <a:pathLst>
              <a:path w="445134" h="567690">
                <a:moveTo>
                  <a:pt x="444634" y="0"/>
                </a:moveTo>
                <a:lnTo>
                  <a:pt x="0" y="0"/>
                </a:lnTo>
                <a:lnTo>
                  <a:pt x="0" y="567069"/>
                </a:lnTo>
                <a:lnTo>
                  <a:pt x="444634" y="567069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7874"/>
            <a:ext cx="451484" cy="560705"/>
          </a:xfrm>
          <a:custGeom>
            <a:avLst/>
            <a:gdLst/>
            <a:ahLst/>
            <a:cxnLst/>
            <a:rect l="l" t="t" r="r" b="b"/>
            <a:pathLst>
              <a:path w="451484" h="560705">
                <a:moveTo>
                  <a:pt x="451078" y="0"/>
                </a:moveTo>
                <a:lnTo>
                  <a:pt x="0" y="0"/>
                </a:lnTo>
                <a:lnTo>
                  <a:pt x="0" y="560625"/>
                </a:lnTo>
                <a:lnTo>
                  <a:pt x="451078" y="560625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44042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BETWEEN</a:t>
            </a:r>
            <a:r>
              <a:rPr dirty="0" spc="-50"/>
              <a:t> </a:t>
            </a:r>
            <a:r>
              <a:rPr dirty="0"/>
              <a:t>…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40"/>
              <a:t> </a:t>
            </a:r>
            <a:r>
              <a:rPr dirty="0" spc="-1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4371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BETWEEN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… AND</a:t>
            </a:r>
            <a:r>
              <a:rPr dirty="0" sz="1800" spc="-10">
                <a:latin typeface="Verdana"/>
                <a:cs typeface="Verdana"/>
              </a:rPr>
              <a:t> operator</a:t>
            </a:r>
            <a:r>
              <a:rPr dirty="0" sz="1800">
                <a:latin typeface="Verdana"/>
                <a:cs typeface="Verdana"/>
              </a:rPr>
              <a:t> finds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values</a:t>
            </a:r>
            <a:r>
              <a:rPr dirty="0" sz="1800">
                <a:latin typeface="Verdana"/>
                <a:cs typeface="Verdana"/>
              </a:rPr>
              <a:t> 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specified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range: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5904" y="2040635"/>
            <a:ext cx="7861300" cy="2019300"/>
            <a:chOff x="755904" y="2040635"/>
            <a:chExt cx="7861300" cy="2019300"/>
          </a:xfrm>
        </p:grpSpPr>
        <p:sp>
          <p:nvSpPr>
            <p:cNvPr id="7" name="object 7"/>
            <p:cNvSpPr/>
            <p:nvPr/>
          </p:nvSpPr>
          <p:spPr>
            <a:xfrm>
              <a:off x="762000" y="2046731"/>
              <a:ext cx="7848600" cy="2007235"/>
            </a:xfrm>
            <a:custGeom>
              <a:avLst/>
              <a:gdLst/>
              <a:ahLst/>
              <a:cxnLst/>
              <a:rect l="l" t="t" r="r" b="b"/>
              <a:pathLst>
                <a:path w="7848600" h="2007235">
                  <a:moveTo>
                    <a:pt x="7514082" y="0"/>
                  </a:moveTo>
                  <a:lnTo>
                    <a:pt x="334530" y="0"/>
                  </a:lnTo>
                  <a:lnTo>
                    <a:pt x="285095" y="3626"/>
                  </a:lnTo>
                  <a:lnTo>
                    <a:pt x="237912" y="14160"/>
                  </a:lnTo>
                  <a:lnTo>
                    <a:pt x="193499" y="31085"/>
                  </a:lnTo>
                  <a:lnTo>
                    <a:pt x="152373" y="53883"/>
                  </a:lnTo>
                  <a:lnTo>
                    <a:pt x="115052" y="82039"/>
                  </a:lnTo>
                  <a:lnTo>
                    <a:pt x="82053" y="115035"/>
                  </a:lnTo>
                  <a:lnTo>
                    <a:pt x="53894" y="152353"/>
                  </a:lnTo>
                  <a:lnTo>
                    <a:pt x="31091" y="193478"/>
                  </a:lnTo>
                  <a:lnTo>
                    <a:pt x="14163" y="237891"/>
                  </a:lnTo>
                  <a:lnTo>
                    <a:pt x="3627" y="285077"/>
                  </a:lnTo>
                  <a:lnTo>
                    <a:pt x="0" y="334517"/>
                  </a:lnTo>
                  <a:lnTo>
                    <a:pt x="0" y="1672589"/>
                  </a:lnTo>
                  <a:lnTo>
                    <a:pt x="3627" y="1722030"/>
                  </a:lnTo>
                  <a:lnTo>
                    <a:pt x="14163" y="1769216"/>
                  </a:lnTo>
                  <a:lnTo>
                    <a:pt x="31091" y="1813629"/>
                  </a:lnTo>
                  <a:lnTo>
                    <a:pt x="53894" y="1854754"/>
                  </a:lnTo>
                  <a:lnTo>
                    <a:pt x="82053" y="1892072"/>
                  </a:lnTo>
                  <a:lnTo>
                    <a:pt x="115052" y="1925068"/>
                  </a:lnTo>
                  <a:lnTo>
                    <a:pt x="152373" y="1953224"/>
                  </a:lnTo>
                  <a:lnTo>
                    <a:pt x="193499" y="1976022"/>
                  </a:lnTo>
                  <a:lnTo>
                    <a:pt x="237912" y="1992947"/>
                  </a:lnTo>
                  <a:lnTo>
                    <a:pt x="285095" y="2003481"/>
                  </a:lnTo>
                  <a:lnTo>
                    <a:pt x="334530" y="2007107"/>
                  </a:lnTo>
                  <a:lnTo>
                    <a:pt x="7514082" y="2007107"/>
                  </a:lnTo>
                  <a:lnTo>
                    <a:pt x="7563522" y="2003481"/>
                  </a:lnTo>
                  <a:lnTo>
                    <a:pt x="7610708" y="1992947"/>
                  </a:lnTo>
                  <a:lnTo>
                    <a:pt x="7655121" y="1976022"/>
                  </a:lnTo>
                  <a:lnTo>
                    <a:pt x="7696246" y="1953224"/>
                  </a:lnTo>
                  <a:lnTo>
                    <a:pt x="7733564" y="1925068"/>
                  </a:lnTo>
                  <a:lnTo>
                    <a:pt x="7766560" y="1892072"/>
                  </a:lnTo>
                  <a:lnTo>
                    <a:pt x="7794716" y="1854754"/>
                  </a:lnTo>
                  <a:lnTo>
                    <a:pt x="7817514" y="1813629"/>
                  </a:lnTo>
                  <a:lnTo>
                    <a:pt x="7834439" y="1769216"/>
                  </a:lnTo>
                  <a:lnTo>
                    <a:pt x="7844973" y="1722030"/>
                  </a:lnTo>
                  <a:lnTo>
                    <a:pt x="7848600" y="1672589"/>
                  </a:lnTo>
                  <a:lnTo>
                    <a:pt x="7848600" y="334517"/>
                  </a:lnTo>
                  <a:lnTo>
                    <a:pt x="7844973" y="285077"/>
                  </a:lnTo>
                  <a:lnTo>
                    <a:pt x="7834439" y="237891"/>
                  </a:lnTo>
                  <a:lnTo>
                    <a:pt x="7817514" y="193478"/>
                  </a:lnTo>
                  <a:lnTo>
                    <a:pt x="7794716" y="152353"/>
                  </a:lnTo>
                  <a:lnTo>
                    <a:pt x="7766560" y="115035"/>
                  </a:lnTo>
                  <a:lnTo>
                    <a:pt x="7733564" y="82039"/>
                  </a:lnTo>
                  <a:lnTo>
                    <a:pt x="7696246" y="53883"/>
                  </a:lnTo>
                  <a:lnTo>
                    <a:pt x="7655121" y="31085"/>
                  </a:lnTo>
                  <a:lnTo>
                    <a:pt x="7610708" y="14160"/>
                  </a:lnTo>
                  <a:lnTo>
                    <a:pt x="7563522" y="3626"/>
                  </a:lnTo>
                  <a:lnTo>
                    <a:pt x="7514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2046731"/>
              <a:ext cx="7848600" cy="2007235"/>
            </a:xfrm>
            <a:custGeom>
              <a:avLst/>
              <a:gdLst/>
              <a:ahLst/>
              <a:cxnLst/>
              <a:rect l="l" t="t" r="r" b="b"/>
              <a:pathLst>
                <a:path w="7848600" h="2007235">
                  <a:moveTo>
                    <a:pt x="0" y="334517"/>
                  </a:moveTo>
                  <a:lnTo>
                    <a:pt x="3627" y="285077"/>
                  </a:lnTo>
                  <a:lnTo>
                    <a:pt x="14163" y="237891"/>
                  </a:lnTo>
                  <a:lnTo>
                    <a:pt x="31091" y="193478"/>
                  </a:lnTo>
                  <a:lnTo>
                    <a:pt x="53894" y="152353"/>
                  </a:lnTo>
                  <a:lnTo>
                    <a:pt x="82053" y="115035"/>
                  </a:lnTo>
                  <a:lnTo>
                    <a:pt x="115052" y="82039"/>
                  </a:lnTo>
                  <a:lnTo>
                    <a:pt x="152373" y="53883"/>
                  </a:lnTo>
                  <a:lnTo>
                    <a:pt x="193499" y="31085"/>
                  </a:lnTo>
                  <a:lnTo>
                    <a:pt x="237912" y="14160"/>
                  </a:lnTo>
                  <a:lnTo>
                    <a:pt x="285095" y="3626"/>
                  </a:lnTo>
                  <a:lnTo>
                    <a:pt x="334530" y="0"/>
                  </a:lnTo>
                  <a:lnTo>
                    <a:pt x="7514082" y="0"/>
                  </a:lnTo>
                  <a:lnTo>
                    <a:pt x="7563522" y="3626"/>
                  </a:lnTo>
                  <a:lnTo>
                    <a:pt x="7610708" y="14160"/>
                  </a:lnTo>
                  <a:lnTo>
                    <a:pt x="7655121" y="31085"/>
                  </a:lnTo>
                  <a:lnTo>
                    <a:pt x="7696246" y="53883"/>
                  </a:lnTo>
                  <a:lnTo>
                    <a:pt x="7733564" y="82039"/>
                  </a:lnTo>
                  <a:lnTo>
                    <a:pt x="7766560" y="115035"/>
                  </a:lnTo>
                  <a:lnTo>
                    <a:pt x="7794716" y="152353"/>
                  </a:lnTo>
                  <a:lnTo>
                    <a:pt x="7817514" y="193478"/>
                  </a:lnTo>
                  <a:lnTo>
                    <a:pt x="7834439" y="237891"/>
                  </a:lnTo>
                  <a:lnTo>
                    <a:pt x="7844973" y="285077"/>
                  </a:lnTo>
                  <a:lnTo>
                    <a:pt x="7848600" y="334517"/>
                  </a:lnTo>
                  <a:lnTo>
                    <a:pt x="7848600" y="1672589"/>
                  </a:lnTo>
                  <a:lnTo>
                    <a:pt x="7844973" y="1722030"/>
                  </a:lnTo>
                  <a:lnTo>
                    <a:pt x="7834439" y="1769216"/>
                  </a:lnTo>
                  <a:lnTo>
                    <a:pt x="7817514" y="1813629"/>
                  </a:lnTo>
                  <a:lnTo>
                    <a:pt x="7794716" y="1854754"/>
                  </a:lnTo>
                  <a:lnTo>
                    <a:pt x="7766560" y="1892072"/>
                  </a:lnTo>
                  <a:lnTo>
                    <a:pt x="7733564" y="1925068"/>
                  </a:lnTo>
                  <a:lnTo>
                    <a:pt x="7696246" y="1953224"/>
                  </a:lnTo>
                  <a:lnTo>
                    <a:pt x="7655121" y="1976022"/>
                  </a:lnTo>
                  <a:lnTo>
                    <a:pt x="7610708" y="1992947"/>
                  </a:lnTo>
                  <a:lnTo>
                    <a:pt x="7563522" y="2003481"/>
                  </a:lnTo>
                  <a:lnTo>
                    <a:pt x="7514082" y="2007107"/>
                  </a:lnTo>
                  <a:lnTo>
                    <a:pt x="334530" y="2007107"/>
                  </a:lnTo>
                  <a:lnTo>
                    <a:pt x="285095" y="2003481"/>
                  </a:lnTo>
                  <a:lnTo>
                    <a:pt x="237912" y="1992947"/>
                  </a:lnTo>
                  <a:lnTo>
                    <a:pt x="193499" y="1976022"/>
                  </a:lnTo>
                  <a:lnTo>
                    <a:pt x="152373" y="1953224"/>
                  </a:lnTo>
                  <a:lnTo>
                    <a:pt x="115052" y="1925068"/>
                  </a:lnTo>
                  <a:lnTo>
                    <a:pt x="82053" y="1892072"/>
                  </a:lnTo>
                  <a:lnTo>
                    <a:pt x="53894" y="1854754"/>
                  </a:lnTo>
                  <a:lnTo>
                    <a:pt x="31091" y="1813629"/>
                  </a:lnTo>
                  <a:lnTo>
                    <a:pt x="14163" y="1769216"/>
                  </a:lnTo>
                  <a:lnTo>
                    <a:pt x="3627" y="1722030"/>
                  </a:lnTo>
                  <a:lnTo>
                    <a:pt x="0" y="1672589"/>
                  </a:lnTo>
                  <a:lnTo>
                    <a:pt x="0" y="33451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96111" y="2487548"/>
            <a:ext cx="55137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staff_code,staff_name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1294130" algn="l"/>
              </a:tabLst>
            </a:pPr>
            <a:r>
              <a:rPr dirty="0" sz="1800" spc="-5">
                <a:latin typeface="Verdana"/>
                <a:cs typeface="Verdana"/>
              </a:rPr>
              <a:t>FROM	staff_master</a:t>
            </a:r>
            <a:endParaRPr sz="1800">
              <a:latin typeface="Verdana"/>
              <a:cs typeface="Verdana"/>
            </a:endParaRPr>
          </a:p>
          <a:p>
            <a:pPr marL="1093470" marR="5080" indent="-623570">
              <a:lnSpc>
                <a:spcPct val="100000"/>
              </a:lnSpc>
              <a:tabLst>
                <a:tab pos="1475740" algn="l"/>
                <a:tab pos="1758314" algn="l"/>
                <a:tab pos="2716530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5">
                <a:latin typeface="Verdana"/>
                <a:cs typeface="Verdana"/>
              </a:rPr>
              <a:t>staff_dob	BETWEEN </a:t>
            </a:r>
            <a:r>
              <a:rPr dirty="0" sz="1800" spc="-15">
                <a:latin typeface="Verdana"/>
                <a:cs typeface="Verdana"/>
              </a:rPr>
              <a:t>’01-Jan-1980’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	</a:t>
            </a:r>
            <a:r>
              <a:rPr dirty="0" sz="1800" spc="-10">
                <a:latin typeface="Verdana"/>
                <a:cs typeface="Verdana"/>
              </a:rPr>
              <a:t>’31-Jan-1980’;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93518"/>
            <a:ext cx="445134" cy="554355"/>
          </a:xfrm>
          <a:custGeom>
            <a:avLst/>
            <a:gdLst/>
            <a:ahLst/>
            <a:cxnLst/>
            <a:rect l="l" t="t" r="r" b="b"/>
            <a:pathLst>
              <a:path w="445134" h="554355">
                <a:moveTo>
                  <a:pt x="444634" y="0"/>
                </a:moveTo>
                <a:lnTo>
                  <a:pt x="0" y="0"/>
                </a:lnTo>
                <a:lnTo>
                  <a:pt x="0" y="554181"/>
                </a:lnTo>
                <a:lnTo>
                  <a:pt x="444634" y="554181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5398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dirty="0" spc="-75"/>
              <a:t> </a:t>
            </a:r>
            <a:r>
              <a:rPr dirty="0" spc="-10"/>
              <a:t>Operator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0727" y="2706623"/>
            <a:ext cx="7861300" cy="1016635"/>
            <a:chOff x="490727" y="2706623"/>
            <a:chExt cx="7861300" cy="1016635"/>
          </a:xfrm>
        </p:grpSpPr>
        <p:sp>
          <p:nvSpPr>
            <p:cNvPr id="6" name="object 6"/>
            <p:cNvSpPr/>
            <p:nvPr/>
          </p:nvSpPr>
          <p:spPr>
            <a:xfrm>
              <a:off x="496823" y="2712719"/>
              <a:ext cx="7848600" cy="1004569"/>
            </a:xfrm>
            <a:custGeom>
              <a:avLst/>
              <a:gdLst/>
              <a:ahLst/>
              <a:cxnLst/>
              <a:rect l="l" t="t" r="r" b="b"/>
              <a:pathLst>
                <a:path w="7848600" h="1004570">
                  <a:moveTo>
                    <a:pt x="7681214" y="0"/>
                  </a:moveTo>
                  <a:lnTo>
                    <a:pt x="167386" y="0"/>
                  </a:lnTo>
                  <a:lnTo>
                    <a:pt x="122888" y="5978"/>
                  </a:lnTo>
                  <a:lnTo>
                    <a:pt x="82903" y="22850"/>
                  </a:lnTo>
                  <a:lnTo>
                    <a:pt x="49026" y="49021"/>
                  </a:lnTo>
                  <a:lnTo>
                    <a:pt x="22853" y="82898"/>
                  </a:lnTo>
                  <a:lnTo>
                    <a:pt x="5979" y="122884"/>
                  </a:lnTo>
                  <a:lnTo>
                    <a:pt x="0" y="167385"/>
                  </a:lnTo>
                  <a:lnTo>
                    <a:pt x="0" y="836929"/>
                  </a:lnTo>
                  <a:lnTo>
                    <a:pt x="5979" y="881431"/>
                  </a:lnTo>
                  <a:lnTo>
                    <a:pt x="22853" y="921417"/>
                  </a:lnTo>
                  <a:lnTo>
                    <a:pt x="49026" y="955293"/>
                  </a:lnTo>
                  <a:lnTo>
                    <a:pt x="82903" y="981465"/>
                  </a:lnTo>
                  <a:lnTo>
                    <a:pt x="122888" y="998337"/>
                  </a:lnTo>
                  <a:lnTo>
                    <a:pt x="167386" y="1004315"/>
                  </a:lnTo>
                  <a:lnTo>
                    <a:pt x="7681214" y="1004315"/>
                  </a:lnTo>
                  <a:lnTo>
                    <a:pt x="7725715" y="998337"/>
                  </a:lnTo>
                  <a:lnTo>
                    <a:pt x="7765701" y="981465"/>
                  </a:lnTo>
                  <a:lnTo>
                    <a:pt x="7799578" y="955294"/>
                  </a:lnTo>
                  <a:lnTo>
                    <a:pt x="7825749" y="921417"/>
                  </a:lnTo>
                  <a:lnTo>
                    <a:pt x="7842621" y="881431"/>
                  </a:lnTo>
                  <a:lnTo>
                    <a:pt x="7848600" y="836929"/>
                  </a:lnTo>
                  <a:lnTo>
                    <a:pt x="7848600" y="167385"/>
                  </a:lnTo>
                  <a:lnTo>
                    <a:pt x="7842621" y="122884"/>
                  </a:lnTo>
                  <a:lnTo>
                    <a:pt x="7825749" y="82898"/>
                  </a:lnTo>
                  <a:lnTo>
                    <a:pt x="7799578" y="49022"/>
                  </a:lnTo>
                  <a:lnTo>
                    <a:pt x="7765701" y="22850"/>
                  </a:lnTo>
                  <a:lnTo>
                    <a:pt x="7725715" y="5978"/>
                  </a:lnTo>
                  <a:lnTo>
                    <a:pt x="7681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6823" y="2712719"/>
              <a:ext cx="7848600" cy="1004569"/>
            </a:xfrm>
            <a:custGeom>
              <a:avLst/>
              <a:gdLst/>
              <a:ahLst/>
              <a:cxnLst/>
              <a:rect l="l" t="t" r="r" b="b"/>
              <a:pathLst>
                <a:path w="7848600" h="1004570">
                  <a:moveTo>
                    <a:pt x="0" y="167385"/>
                  </a:moveTo>
                  <a:lnTo>
                    <a:pt x="5979" y="122884"/>
                  </a:lnTo>
                  <a:lnTo>
                    <a:pt x="22853" y="82898"/>
                  </a:lnTo>
                  <a:lnTo>
                    <a:pt x="49026" y="49021"/>
                  </a:lnTo>
                  <a:lnTo>
                    <a:pt x="82903" y="22850"/>
                  </a:lnTo>
                  <a:lnTo>
                    <a:pt x="122888" y="5978"/>
                  </a:lnTo>
                  <a:lnTo>
                    <a:pt x="167386" y="0"/>
                  </a:lnTo>
                  <a:lnTo>
                    <a:pt x="7681214" y="0"/>
                  </a:lnTo>
                  <a:lnTo>
                    <a:pt x="7725715" y="5978"/>
                  </a:lnTo>
                  <a:lnTo>
                    <a:pt x="7765701" y="22850"/>
                  </a:lnTo>
                  <a:lnTo>
                    <a:pt x="7799578" y="49022"/>
                  </a:lnTo>
                  <a:lnTo>
                    <a:pt x="7825749" y="82898"/>
                  </a:lnTo>
                  <a:lnTo>
                    <a:pt x="7842621" y="122884"/>
                  </a:lnTo>
                  <a:lnTo>
                    <a:pt x="7848600" y="167385"/>
                  </a:lnTo>
                  <a:lnTo>
                    <a:pt x="7848600" y="836929"/>
                  </a:lnTo>
                  <a:lnTo>
                    <a:pt x="7842621" y="881431"/>
                  </a:lnTo>
                  <a:lnTo>
                    <a:pt x="7825749" y="921417"/>
                  </a:lnTo>
                  <a:lnTo>
                    <a:pt x="7799578" y="955294"/>
                  </a:lnTo>
                  <a:lnTo>
                    <a:pt x="7765701" y="981465"/>
                  </a:lnTo>
                  <a:lnTo>
                    <a:pt x="7725715" y="998337"/>
                  </a:lnTo>
                  <a:lnTo>
                    <a:pt x="7681214" y="1004315"/>
                  </a:lnTo>
                  <a:lnTo>
                    <a:pt x="167386" y="1004315"/>
                  </a:lnTo>
                  <a:lnTo>
                    <a:pt x="122888" y="998337"/>
                  </a:lnTo>
                  <a:lnTo>
                    <a:pt x="82903" y="981465"/>
                  </a:lnTo>
                  <a:lnTo>
                    <a:pt x="49026" y="955293"/>
                  </a:lnTo>
                  <a:lnTo>
                    <a:pt x="22853" y="921417"/>
                  </a:lnTo>
                  <a:lnTo>
                    <a:pt x="5979" y="881431"/>
                  </a:lnTo>
                  <a:lnTo>
                    <a:pt x="0" y="836929"/>
                  </a:lnTo>
                  <a:lnTo>
                    <a:pt x="0" y="1673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6004" y="1422603"/>
            <a:ext cx="805688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matches</a:t>
            </a:r>
            <a:r>
              <a:rPr dirty="0" sz="1800">
                <a:latin typeface="Verdana"/>
                <a:cs typeface="Verdana"/>
              </a:rPr>
              <a:t> a </a:t>
            </a:r>
            <a:r>
              <a:rPr dirty="0" sz="1800" spc="-10">
                <a:latin typeface="Verdana"/>
                <a:cs typeface="Verdana"/>
              </a:rPr>
              <a:t>value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specified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List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must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Values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must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separated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 commas.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dept_code</a:t>
            </a:r>
            <a:endParaRPr sz="1800">
              <a:latin typeface="Verdana"/>
              <a:cs typeface="Verdana"/>
            </a:endParaRPr>
          </a:p>
          <a:p>
            <a:pPr marL="1265555">
              <a:lnSpc>
                <a:spcPct val="100000"/>
              </a:lnSpc>
              <a:tabLst>
                <a:tab pos="2090420" algn="l"/>
              </a:tabLst>
            </a:pPr>
            <a:r>
              <a:rPr dirty="0" sz="1800" spc="-5">
                <a:latin typeface="Verdana"/>
                <a:cs typeface="Verdana"/>
              </a:rPr>
              <a:t>FROM	</a:t>
            </a:r>
            <a:r>
              <a:rPr dirty="0" sz="1800" spc="-10">
                <a:latin typeface="Verdana"/>
                <a:cs typeface="Verdana"/>
              </a:rPr>
              <a:t>department_master</a:t>
            </a:r>
            <a:endParaRPr sz="1800">
              <a:latin typeface="Verdana"/>
              <a:cs typeface="Verdana"/>
            </a:endParaRPr>
          </a:p>
          <a:p>
            <a:pPr marL="1265555">
              <a:lnSpc>
                <a:spcPct val="100000"/>
              </a:lnSpc>
              <a:tabLst>
                <a:tab pos="2272030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5">
                <a:latin typeface="Verdana"/>
                <a:cs typeface="Verdana"/>
              </a:rPr>
              <a:t>dept_name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</a:t>
            </a:r>
            <a:r>
              <a:rPr dirty="0" sz="1800" spc="-5">
                <a:latin typeface="Verdana"/>
                <a:cs typeface="Verdana"/>
              </a:rPr>
              <a:t> ‘Computer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Science’,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‘Mechanics’);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37686"/>
            <a:ext cx="470534" cy="574040"/>
          </a:xfrm>
          <a:custGeom>
            <a:avLst/>
            <a:gdLst/>
            <a:ahLst/>
            <a:cxnLst/>
            <a:rect l="l" t="t" r="r" b="b"/>
            <a:pathLst>
              <a:path w="470534" h="574040">
                <a:moveTo>
                  <a:pt x="470410" y="0"/>
                </a:moveTo>
                <a:lnTo>
                  <a:pt x="0" y="0"/>
                </a:lnTo>
                <a:lnTo>
                  <a:pt x="0" y="573513"/>
                </a:lnTo>
                <a:lnTo>
                  <a:pt x="470410" y="573513"/>
                </a:lnTo>
                <a:lnTo>
                  <a:pt x="470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82816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LIKE</a:t>
            </a:r>
            <a:r>
              <a:rPr dirty="0" spc="-75"/>
              <a:t> </a:t>
            </a:r>
            <a:r>
              <a:rPr dirty="0" spc="-1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6875145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pattern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searches.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 </a:t>
            </a:r>
            <a:r>
              <a:rPr dirty="0" sz="1600" spc="-10">
                <a:latin typeface="Verdana"/>
                <a:cs typeface="Verdana"/>
              </a:rPr>
              <a:t>operator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wildcard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Underscore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(_)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exactly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indicated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position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Percent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sign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(%)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represent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any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727" y="3005327"/>
            <a:ext cx="7861300" cy="1018540"/>
            <a:chOff x="490727" y="3005327"/>
            <a:chExt cx="7861300" cy="1018540"/>
          </a:xfrm>
        </p:grpSpPr>
        <p:sp>
          <p:nvSpPr>
            <p:cNvPr id="7" name="object 7"/>
            <p:cNvSpPr/>
            <p:nvPr/>
          </p:nvSpPr>
          <p:spPr>
            <a:xfrm>
              <a:off x="496823" y="3011423"/>
              <a:ext cx="7848600" cy="1005840"/>
            </a:xfrm>
            <a:custGeom>
              <a:avLst/>
              <a:gdLst/>
              <a:ahLst/>
              <a:cxnLst/>
              <a:rect l="l" t="t" r="r" b="b"/>
              <a:pathLst>
                <a:path w="7848600" h="1005839">
                  <a:moveTo>
                    <a:pt x="7680959" y="0"/>
                  </a:moveTo>
                  <a:lnTo>
                    <a:pt x="167640" y="0"/>
                  </a:lnTo>
                  <a:lnTo>
                    <a:pt x="123075" y="5988"/>
                  </a:lnTo>
                  <a:lnTo>
                    <a:pt x="83029" y="22888"/>
                  </a:lnTo>
                  <a:lnTo>
                    <a:pt x="49101" y="49101"/>
                  </a:lnTo>
                  <a:lnTo>
                    <a:pt x="22888" y="83029"/>
                  </a:lnTo>
                  <a:lnTo>
                    <a:pt x="5988" y="123075"/>
                  </a:lnTo>
                  <a:lnTo>
                    <a:pt x="0" y="167639"/>
                  </a:lnTo>
                  <a:lnTo>
                    <a:pt x="0" y="838200"/>
                  </a:lnTo>
                  <a:lnTo>
                    <a:pt x="5988" y="882764"/>
                  </a:lnTo>
                  <a:lnTo>
                    <a:pt x="22888" y="922810"/>
                  </a:lnTo>
                  <a:lnTo>
                    <a:pt x="49101" y="956738"/>
                  </a:lnTo>
                  <a:lnTo>
                    <a:pt x="83029" y="982951"/>
                  </a:lnTo>
                  <a:lnTo>
                    <a:pt x="123075" y="999851"/>
                  </a:lnTo>
                  <a:lnTo>
                    <a:pt x="167640" y="1005839"/>
                  </a:lnTo>
                  <a:lnTo>
                    <a:pt x="7680959" y="1005839"/>
                  </a:lnTo>
                  <a:lnTo>
                    <a:pt x="7725524" y="999851"/>
                  </a:lnTo>
                  <a:lnTo>
                    <a:pt x="7765570" y="982951"/>
                  </a:lnTo>
                  <a:lnTo>
                    <a:pt x="7799498" y="956738"/>
                  </a:lnTo>
                  <a:lnTo>
                    <a:pt x="7825711" y="922810"/>
                  </a:lnTo>
                  <a:lnTo>
                    <a:pt x="7842611" y="882764"/>
                  </a:lnTo>
                  <a:lnTo>
                    <a:pt x="7848600" y="838200"/>
                  </a:lnTo>
                  <a:lnTo>
                    <a:pt x="7848600" y="167639"/>
                  </a:lnTo>
                  <a:lnTo>
                    <a:pt x="7842611" y="123075"/>
                  </a:lnTo>
                  <a:lnTo>
                    <a:pt x="7825711" y="83029"/>
                  </a:lnTo>
                  <a:lnTo>
                    <a:pt x="7799498" y="49101"/>
                  </a:lnTo>
                  <a:lnTo>
                    <a:pt x="7765570" y="22888"/>
                  </a:lnTo>
                  <a:lnTo>
                    <a:pt x="7725524" y="5988"/>
                  </a:lnTo>
                  <a:lnTo>
                    <a:pt x="7680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6823" y="3011423"/>
              <a:ext cx="7848600" cy="1005840"/>
            </a:xfrm>
            <a:custGeom>
              <a:avLst/>
              <a:gdLst/>
              <a:ahLst/>
              <a:cxnLst/>
              <a:rect l="l" t="t" r="r" b="b"/>
              <a:pathLst>
                <a:path w="7848600" h="1005839">
                  <a:moveTo>
                    <a:pt x="0" y="167639"/>
                  </a:moveTo>
                  <a:lnTo>
                    <a:pt x="5988" y="123075"/>
                  </a:lnTo>
                  <a:lnTo>
                    <a:pt x="22888" y="83029"/>
                  </a:lnTo>
                  <a:lnTo>
                    <a:pt x="49101" y="49101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40" y="0"/>
                  </a:lnTo>
                  <a:lnTo>
                    <a:pt x="7680959" y="0"/>
                  </a:lnTo>
                  <a:lnTo>
                    <a:pt x="7725524" y="5988"/>
                  </a:lnTo>
                  <a:lnTo>
                    <a:pt x="7765570" y="22888"/>
                  </a:lnTo>
                  <a:lnTo>
                    <a:pt x="7799498" y="49101"/>
                  </a:lnTo>
                  <a:lnTo>
                    <a:pt x="7825711" y="83029"/>
                  </a:lnTo>
                  <a:lnTo>
                    <a:pt x="7842611" y="123075"/>
                  </a:lnTo>
                  <a:lnTo>
                    <a:pt x="7848600" y="167639"/>
                  </a:lnTo>
                  <a:lnTo>
                    <a:pt x="7848600" y="838200"/>
                  </a:lnTo>
                  <a:lnTo>
                    <a:pt x="7842611" y="882764"/>
                  </a:lnTo>
                  <a:lnTo>
                    <a:pt x="7825711" y="922810"/>
                  </a:lnTo>
                  <a:lnTo>
                    <a:pt x="7799498" y="956738"/>
                  </a:lnTo>
                  <a:lnTo>
                    <a:pt x="7765570" y="982951"/>
                  </a:lnTo>
                  <a:lnTo>
                    <a:pt x="7725524" y="999851"/>
                  </a:lnTo>
                  <a:lnTo>
                    <a:pt x="7680959" y="1005839"/>
                  </a:lnTo>
                  <a:lnTo>
                    <a:pt x="167640" y="1005839"/>
                  </a:lnTo>
                  <a:lnTo>
                    <a:pt x="123075" y="999851"/>
                  </a:lnTo>
                  <a:lnTo>
                    <a:pt x="83029" y="982951"/>
                  </a:lnTo>
                  <a:lnTo>
                    <a:pt x="49101" y="956738"/>
                  </a:lnTo>
                  <a:lnTo>
                    <a:pt x="22888" y="922810"/>
                  </a:lnTo>
                  <a:lnTo>
                    <a:pt x="5988" y="882764"/>
                  </a:lnTo>
                  <a:lnTo>
                    <a:pt x="0" y="838200"/>
                  </a:lnTo>
                  <a:lnTo>
                    <a:pt x="0" y="1676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39366" y="3089275"/>
            <a:ext cx="64928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2858770" indent="-915035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book_code,book_name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	book_master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tabLst>
                <a:tab pos="1932939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5">
                <a:latin typeface="Verdana"/>
                <a:cs typeface="Verdana"/>
              </a:rPr>
              <a:t>book_pub_author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‘%Kanetkar%’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38062"/>
            <a:ext cx="425450" cy="548005"/>
          </a:xfrm>
          <a:custGeom>
            <a:avLst/>
            <a:gdLst/>
            <a:ahLst/>
            <a:cxnLst/>
            <a:rect l="l" t="t" r="r" b="b"/>
            <a:pathLst>
              <a:path w="425450" h="548005">
                <a:moveTo>
                  <a:pt x="425302" y="0"/>
                </a:moveTo>
                <a:lnTo>
                  <a:pt x="0" y="0"/>
                </a:lnTo>
                <a:lnTo>
                  <a:pt x="0" y="547737"/>
                </a:lnTo>
                <a:lnTo>
                  <a:pt x="425302" y="547737"/>
                </a:lnTo>
                <a:lnTo>
                  <a:pt x="425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5337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||Operator</a:t>
            </a:r>
            <a:r>
              <a:rPr dirty="0" spc="-55"/>
              <a:t> </a:t>
            </a:r>
            <a:r>
              <a:rPr dirty="0"/>
              <a:t>(Concatenation)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0727" y="2930651"/>
            <a:ext cx="6962140" cy="1109980"/>
            <a:chOff x="490727" y="2930651"/>
            <a:chExt cx="6962140" cy="1109980"/>
          </a:xfrm>
        </p:grpSpPr>
        <p:sp>
          <p:nvSpPr>
            <p:cNvPr id="6" name="object 6"/>
            <p:cNvSpPr/>
            <p:nvPr/>
          </p:nvSpPr>
          <p:spPr>
            <a:xfrm>
              <a:off x="496823" y="2936747"/>
              <a:ext cx="6949440" cy="1097280"/>
            </a:xfrm>
            <a:custGeom>
              <a:avLst/>
              <a:gdLst/>
              <a:ahLst/>
              <a:cxnLst/>
              <a:rect l="l" t="t" r="r" b="b"/>
              <a:pathLst>
                <a:path w="6949440" h="1097279">
                  <a:moveTo>
                    <a:pt x="6766559" y="0"/>
                  </a:moveTo>
                  <a:lnTo>
                    <a:pt x="182880" y="0"/>
                  </a:lnTo>
                  <a:lnTo>
                    <a:pt x="134262" y="6535"/>
                  </a:lnTo>
                  <a:lnTo>
                    <a:pt x="90576" y="24976"/>
                  </a:lnTo>
                  <a:lnTo>
                    <a:pt x="53563" y="53578"/>
                  </a:lnTo>
                  <a:lnTo>
                    <a:pt x="24968" y="90593"/>
                  </a:lnTo>
                  <a:lnTo>
                    <a:pt x="6532" y="134276"/>
                  </a:lnTo>
                  <a:lnTo>
                    <a:pt x="0" y="182879"/>
                  </a:lnTo>
                  <a:lnTo>
                    <a:pt x="0" y="914400"/>
                  </a:lnTo>
                  <a:lnTo>
                    <a:pt x="6532" y="963003"/>
                  </a:lnTo>
                  <a:lnTo>
                    <a:pt x="24968" y="1006686"/>
                  </a:lnTo>
                  <a:lnTo>
                    <a:pt x="53563" y="1043701"/>
                  </a:lnTo>
                  <a:lnTo>
                    <a:pt x="90576" y="1072303"/>
                  </a:lnTo>
                  <a:lnTo>
                    <a:pt x="134262" y="1090744"/>
                  </a:lnTo>
                  <a:lnTo>
                    <a:pt x="182880" y="1097279"/>
                  </a:lnTo>
                  <a:lnTo>
                    <a:pt x="6766559" y="1097279"/>
                  </a:lnTo>
                  <a:lnTo>
                    <a:pt x="6815163" y="1090744"/>
                  </a:lnTo>
                  <a:lnTo>
                    <a:pt x="6858846" y="1072303"/>
                  </a:lnTo>
                  <a:lnTo>
                    <a:pt x="6895861" y="1043701"/>
                  </a:lnTo>
                  <a:lnTo>
                    <a:pt x="6924463" y="1006686"/>
                  </a:lnTo>
                  <a:lnTo>
                    <a:pt x="6942904" y="963003"/>
                  </a:lnTo>
                  <a:lnTo>
                    <a:pt x="6949440" y="914400"/>
                  </a:lnTo>
                  <a:lnTo>
                    <a:pt x="6949440" y="182879"/>
                  </a:lnTo>
                  <a:lnTo>
                    <a:pt x="6942904" y="134276"/>
                  </a:lnTo>
                  <a:lnTo>
                    <a:pt x="6924463" y="90593"/>
                  </a:lnTo>
                  <a:lnTo>
                    <a:pt x="6895861" y="53578"/>
                  </a:lnTo>
                  <a:lnTo>
                    <a:pt x="6858846" y="24976"/>
                  </a:lnTo>
                  <a:lnTo>
                    <a:pt x="6815163" y="6535"/>
                  </a:lnTo>
                  <a:lnTo>
                    <a:pt x="6766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6823" y="2936747"/>
              <a:ext cx="6949440" cy="1097280"/>
            </a:xfrm>
            <a:custGeom>
              <a:avLst/>
              <a:gdLst/>
              <a:ahLst/>
              <a:cxnLst/>
              <a:rect l="l" t="t" r="r" b="b"/>
              <a:pathLst>
                <a:path w="6949440" h="1097279">
                  <a:moveTo>
                    <a:pt x="0" y="182879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80" y="0"/>
                  </a:lnTo>
                  <a:lnTo>
                    <a:pt x="6766559" y="0"/>
                  </a:lnTo>
                  <a:lnTo>
                    <a:pt x="6815163" y="6535"/>
                  </a:lnTo>
                  <a:lnTo>
                    <a:pt x="6858846" y="24976"/>
                  </a:lnTo>
                  <a:lnTo>
                    <a:pt x="6895861" y="53578"/>
                  </a:lnTo>
                  <a:lnTo>
                    <a:pt x="6924463" y="90593"/>
                  </a:lnTo>
                  <a:lnTo>
                    <a:pt x="6942904" y="134276"/>
                  </a:lnTo>
                  <a:lnTo>
                    <a:pt x="6949440" y="182879"/>
                  </a:lnTo>
                  <a:lnTo>
                    <a:pt x="6949440" y="914400"/>
                  </a:lnTo>
                  <a:lnTo>
                    <a:pt x="6942904" y="963003"/>
                  </a:lnTo>
                  <a:lnTo>
                    <a:pt x="6924463" y="1006686"/>
                  </a:lnTo>
                  <a:lnTo>
                    <a:pt x="6895861" y="1043701"/>
                  </a:lnTo>
                  <a:lnTo>
                    <a:pt x="6858846" y="1072303"/>
                  </a:lnTo>
                  <a:lnTo>
                    <a:pt x="6815163" y="1090744"/>
                  </a:lnTo>
                  <a:lnTo>
                    <a:pt x="6766559" y="1097279"/>
                  </a:lnTo>
                  <a:lnTo>
                    <a:pt x="182880" y="1097279"/>
                  </a:lnTo>
                  <a:lnTo>
                    <a:pt x="134262" y="1090744"/>
                  </a:lnTo>
                  <a:lnTo>
                    <a:pt x="90576" y="1072303"/>
                  </a:lnTo>
                  <a:lnTo>
                    <a:pt x="53563" y="1043701"/>
                  </a:lnTo>
                  <a:lnTo>
                    <a:pt x="24968" y="1006686"/>
                  </a:lnTo>
                  <a:lnTo>
                    <a:pt x="6532" y="963003"/>
                  </a:lnTo>
                  <a:lnTo>
                    <a:pt x="0" y="914400"/>
                  </a:lnTo>
                  <a:lnTo>
                    <a:pt x="0" y="18287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6004" y="1422603"/>
            <a:ext cx="4726940" cy="256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||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concatenation.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between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string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literal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 a column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between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two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names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between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string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literal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pseudocolumn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Verdana"/>
              <a:cs typeface="Verdana"/>
            </a:endParaRPr>
          </a:p>
          <a:p>
            <a:pPr marL="1270635" marR="508000" indent="-457834">
              <a:lnSpc>
                <a:spcPct val="100000"/>
              </a:lnSpc>
              <a:tabLst>
                <a:tab pos="2003425" algn="l"/>
                <a:tab pos="2747010" algn="l"/>
              </a:tabLst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‘Hello’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|</a:t>
            </a:r>
            <a:r>
              <a:rPr dirty="0" sz="1600" spc="-5">
                <a:latin typeface="Verdana"/>
                <a:cs typeface="Verdana"/>
              </a:rPr>
              <a:t>|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s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ude</a:t>
            </a:r>
            <a:r>
              <a:rPr dirty="0" sz="1600" spc="-15">
                <a:latin typeface="Verdana"/>
                <a:cs typeface="Verdana"/>
              </a:rPr>
              <a:t>n</a:t>
            </a:r>
            <a:r>
              <a:rPr dirty="0" sz="1600" spc="-10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_na</a:t>
            </a:r>
            <a:r>
              <a:rPr dirty="0" sz="1600" spc="-15">
                <a:latin typeface="Verdana"/>
                <a:cs typeface="Verdana"/>
              </a:rPr>
              <a:t>m</a:t>
            </a:r>
            <a:r>
              <a:rPr dirty="0" sz="1600" spc="-5">
                <a:latin typeface="Verdana"/>
                <a:cs typeface="Verdana"/>
              </a:rPr>
              <a:t>e  </a:t>
            </a:r>
            <a:r>
              <a:rPr dirty="0" sz="1600" spc="-10">
                <a:latin typeface="Verdana"/>
                <a:cs typeface="Verdana"/>
              </a:rPr>
              <a:t>FROM	student_master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Verdana"/>
                <a:cs typeface="Verdana"/>
              </a:rPr>
              <a:t>-- only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quotes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 double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780" y="4255008"/>
            <a:ext cx="6962140" cy="848994"/>
            <a:chOff x="525780" y="4255008"/>
            <a:chExt cx="6962140" cy="848994"/>
          </a:xfrm>
        </p:grpSpPr>
        <p:sp>
          <p:nvSpPr>
            <p:cNvPr id="10" name="object 10"/>
            <p:cNvSpPr/>
            <p:nvPr/>
          </p:nvSpPr>
          <p:spPr>
            <a:xfrm>
              <a:off x="531876" y="4261104"/>
              <a:ext cx="6949440" cy="836930"/>
            </a:xfrm>
            <a:custGeom>
              <a:avLst/>
              <a:gdLst/>
              <a:ahLst/>
              <a:cxnLst/>
              <a:rect l="l" t="t" r="r" b="b"/>
              <a:pathLst>
                <a:path w="6949440" h="836929">
                  <a:moveTo>
                    <a:pt x="6809994" y="0"/>
                  </a:moveTo>
                  <a:lnTo>
                    <a:pt x="139445" y="0"/>
                  </a:lnTo>
                  <a:lnTo>
                    <a:pt x="95370" y="7114"/>
                  </a:lnTo>
                  <a:lnTo>
                    <a:pt x="57091" y="26919"/>
                  </a:lnTo>
                  <a:lnTo>
                    <a:pt x="26905" y="57113"/>
                  </a:lnTo>
                  <a:lnTo>
                    <a:pt x="7109" y="9539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09" y="741285"/>
                  </a:lnTo>
                  <a:lnTo>
                    <a:pt x="26905" y="779562"/>
                  </a:lnTo>
                  <a:lnTo>
                    <a:pt x="57091" y="809756"/>
                  </a:lnTo>
                  <a:lnTo>
                    <a:pt x="95370" y="829561"/>
                  </a:lnTo>
                  <a:lnTo>
                    <a:pt x="139445" y="836676"/>
                  </a:lnTo>
                  <a:lnTo>
                    <a:pt x="6809994" y="836676"/>
                  </a:lnTo>
                  <a:lnTo>
                    <a:pt x="6854049" y="829561"/>
                  </a:lnTo>
                  <a:lnTo>
                    <a:pt x="6892326" y="809756"/>
                  </a:lnTo>
                  <a:lnTo>
                    <a:pt x="6922520" y="779562"/>
                  </a:lnTo>
                  <a:lnTo>
                    <a:pt x="6942325" y="741285"/>
                  </a:lnTo>
                  <a:lnTo>
                    <a:pt x="6949440" y="697230"/>
                  </a:lnTo>
                  <a:lnTo>
                    <a:pt x="6949440" y="139446"/>
                  </a:lnTo>
                  <a:lnTo>
                    <a:pt x="6942325" y="95390"/>
                  </a:lnTo>
                  <a:lnTo>
                    <a:pt x="6922520" y="57113"/>
                  </a:lnTo>
                  <a:lnTo>
                    <a:pt x="6892326" y="26919"/>
                  </a:lnTo>
                  <a:lnTo>
                    <a:pt x="6854049" y="7114"/>
                  </a:lnTo>
                  <a:lnTo>
                    <a:pt x="6809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876" y="4261104"/>
              <a:ext cx="6949440" cy="836930"/>
            </a:xfrm>
            <a:custGeom>
              <a:avLst/>
              <a:gdLst/>
              <a:ahLst/>
              <a:cxnLst/>
              <a:rect l="l" t="t" r="r" b="b"/>
              <a:pathLst>
                <a:path w="6949440" h="836929">
                  <a:moveTo>
                    <a:pt x="0" y="139446"/>
                  </a:moveTo>
                  <a:lnTo>
                    <a:pt x="7109" y="95390"/>
                  </a:lnTo>
                  <a:lnTo>
                    <a:pt x="26905" y="57113"/>
                  </a:lnTo>
                  <a:lnTo>
                    <a:pt x="57091" y="26919"/>
                  </a:lnTo>
                  <a:lnTo>
                    <a:pt x="95370" y="7114"/>
                  </a:lnTo>
                  <a:lnTo>
                    <a:pt x="139445" y="0"/>
                  </a:lnTo>
                  <a:lnTo>
                    <a:pt x="6809994" y="0"/>
                  </a:lnTo>
                  <a:lnTo>
                    <a:pt x="6854049" y="7114"/>
                  </a:lnTo>
                  <a:lnTo>
                    <a:pt x="6892326" y="26919"/>
                  </a:lnTo>
                  <a:lnTo>
                    <a:pt x="6922520" y="57113"/>
                  </a:lnTo>
                  <a:lnTo>
                    <a:pt x="6942325" y="95390"/>
                  </a:lnTo>
                  <a:lnTo>
                    <a:pt x="6949440" y="139446"/>
                  </a:lnTo>
                  <a:lnTo>
                    <a:pt x="6949440" y="697230"/>
                  </a:lnTo>
                  <a:lnTo>
                    <a:pt x="6942325" y="741285"/>
                  </a:lnTo>
                  <a:lnTo>
                    <a:pt x="6922520" y="779562"/>
                  </a:lnTo>
                  <a:lnTo>
                    <a:pt x="6892326" y="809756"/>
                  </a:lnTo>
                  <a:lnTo>
                    <a:pt x="6854049" y="829561"/>
                  </a:lnTo>
                  <a:lnTo>
                    <a:pt x="6809994" y="836676"/>
                  </a:lnTo>
                  <a:lnTo>
                    <a:pt x="139445" y="836676"/>
                  </a:lnTo>
                  <a:lnTo>
                    <a:pt x="95370" y="829561"/>
                  </a:lnTo>
                  <a:lnTo>
                    <a:pt x="57091" y="809756"/>
                  </a:lnTo>
                  <a:lnTo>
                    <a:pt x="26905" y="779562"/>
                  </a:lnTo>
                  <a:lnTo>
                    <a:pt x="7109" y="74128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24502" y="4300854"/>
            <a:ext cx="1489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student_name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659" y="4300854"/>
            <a:ext cx="32258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890520" algn="l"/>
              </a:tabLst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student_code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||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	‘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||</a:t>
            </a:r>
            <a:endParaRPr sz="1600">
              <a:latin typeface="Verdana"/>
              <a:cs typeface="Verdana"/>
            </a:endParaRPr>
          </a:p>
          <a:p>
            <a:pPr algn="ctr" marL="53340">
              <a:lnSpc>
                <a:spcPct val="100000"/>
              </a:lnSpc>
              <a:tabLst>
                <a:tab pos="786765" algn="l"/>
              </a:tabLst>
            </a:pPr>
            <a:r>
              <a:rPr dirty="0" sz="1600" spc="-10">
                <a:latin typeface="Verdana"/>
                <a:cs typeface="Verdana"/>
              </a:rPr>
              <a:t>FROM	student_master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2836" y="5303520"/>
            <a:ext cx="6870700" cy="835660"/>
            <a:chOff x="592836" y="5303520"/>
            <a:chExt cx="6870700" cy="835660"/>
          </a:xfrm>
        </p:grpSpPr>
        <p:sp>
          <p:nvSpPr>
            <p:cNvPr id="15" name="object 15"/>
            <p:cNvSpPr/>
            <p:nvPr/>
          </p:nvSpPr>
          <p:spPr>
            <a:xfrm>
              <a:off x="598932" y="5309616"/>
              <a:ext cx="6858000" cy="822960"/>
            </a:xfrm>
            <a:custGeom>
              <a:avLst/>
              <a:gdLst/>
              <a:ahLst/>
              <a:cxnLst/>
              <a:rect l="l" t="t" r="r" b="b"/>
              <a:pathLst>
                <a:path w="6858000" h="822960">
                  <a:moveTo>
                    <a:pt x="6720840" y="0"/>
                  </a:moveTo>
                  <a:lnTo>
                    <a:pt x="137160" y="0"/>
                  </a:lnTo>
                  <a:lnTo>
                    <a:pt x="93805" y="6998"/>
                  </a:lnTo>
                  <a:lnTo>
                    <a:pt x="56153" y="26481"/>
                  </a:lnTo>
                  <a:lnTo>
                    <a:pt x="26462" y="56180"/>
                  </a:lnTo>
                  <a:lnTo>
                    <a:pt x="6992" y="93829"/>
                  </a:lnTo>
                  <a:lnTo>
                    <a:pt x="0" y="137160"/>
                  </a:lnTo>
                  <a:lnTo>
                    <a:pt x="0" y="685800"/>
                  </a:lnTo>
                  <a:lnTo>
                    <a:pt x="6992" y="729154"/>
                  </a:lnTo>
                  <a:lnTo>
                    <a:pt x="26462" y="766806"/>
                  </a:lnTo>
                  <a:lnTo>
                    <a:pt x="56153" y="796497"/>
                  </a:lnTo>
                  <a:lnTo>
                    <a:pt x="93805" y="815967"/>
                  </a:lnTo>
                  <a:lnTo>
                    <a:pt x="137160" y="822960"/>
                  </a:lnTo>
                  <a:lnTo>
                    <a:pt x="6720840" y="822960"/>
                  </a:lnTo>
                  <a:lnTo>
                    <a:pt x="6764170" y="815967"/>
                  </a:lnTo>
                  <a:lnTo>
                    <a:pt x="6801819" y="796497"/>
                  </a:lnTo>
                  <a:lnTo>
                    <a:pt x="6831518" y="766806"/>
                  </a:lnTo>
                  <a:lnTo>
                    <a:pt x="6851001" y="729154"/>
                  </a:lnTo>
                  <a:lnTo>
                    <a:pt x="6858000" y="685800"/>
                  </a:lnTo>
                  <a:lnTo>
                    <a:pt x="6858000" y="137160"/>
                  </a:lnTo>
                  <a:lnTo>
                    <a:pt x="6851001" y="93829"/>
                  </a:lnTo>
                  <a:lnTo>
                    <a:pt x="6831518" y="56180"/>
                  </a:lnTo>
                  <a:lnTo>
                    <a:pt x="6801819" y="26481"/>
                  </a:lnTo>
                  <a:lnTo>
                    <a:pt x="6764170" y="6998"/>
                  </a:lnTo>
                  <a:lnTo>
                    <a:pt x="6720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8932" y="5309616"/>
              <a:ext cx="6858000" cy="822960"/>
            </a:xfrm>
            <a:custGeom>
              <a:avLst/>
              <a:gdLst/>
              <a:ahLst/>
              <a:cxnLst/>
              <a:rect l="l" t="t" r="r" b="b"/>
              <a:pathLst>
                <a:path w="6858000" h="822960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60" y="0"/>
                  </a:lnTo>
                  <a:lnTo>
                    <a:pt x="6720840" y="0"/>
                  </a:lnTo>
                  <a:lnTo>
                    <a:pt x="6764170" y="6998"/>
                  </a:lnTo>
                  <a:lnTo>
                    <a:pt x="6801819" y="26481"/>
                  </a:lnTo>
                  <a:lnTo>
                    <a:pt x="6831518" y="56180"/>
                  </a:lnTo>
                  <a:lnTo>
                    <a:pt x="6851001" y="93829"/>
                  </a:lnTo>
                  <a:lnTo>
                    <a:pt x="6858000" y="137160"/>
                  </a:lnTo>
                  <a:lnTo>
                    <a:pt x="6858000" y="685800"/>
                  </a:lnTo>
                  <a:lnTo>
                    <a:pt x="6851001" y="729154"/>
                  </a:lnTo>
                  <a:lnTo>
                    <a:pt x="6831518" y="766806"/>
                  </a:lnTo>
                  <a:lnTo>
                    <a:pt x="6801819" y="796497"/>
                  </a:lnTo>
                  <a:lnTo>
                    <a:pt x="6764170" y="815967"/>
                  </a:lnTo>
                  <a:lnTo>
                    <a:pt x="6720840" y="822960"/>
                  </a:lnTo>
                  <a:lnTo>
                    <a:pt x="137160" y="822960"/>
                  </a:lnTo>
                  <a:lnTo>
                    <a:pt x="93805" y="815967"/>
                  </a:lnTo>
                  <a:lnTo>
                    <a:pt x="56153" y="796497"/>
                  </a:lnTo>
                  <a:lnTo>
                    <a:pt x="26462" y="766806"/>
                  </a:lnTo>
                  <a:lnTo>
                    <a:pt x="6992" y="729154"/>
                  </a:lnTo>
                  <a:lnTo>
                    <a:pt x="0" y="685800"/>
                  </a:lnTo>
                  <a:lnTo>
                    <a:pt x="0" y="1371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01644" y="5342635"/>
            <a:ext cx="804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sysda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715" y="5342635"/>
            <a:ext cx="21374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SELECT </a:t>
            </a:r>
            <a:r>
              <a:rPr dirty="0" sz="1600" spc="-35">
                <a:latin typeface="Verdana"/>
                <a:cs typeface="Verdana"/>
              </a:rPr>
              <a:t>‘Today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’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||</a:t>
            </a:r>
            <a:endParaRPr sz="1600">
              <a:latin typeface="Verdana"/>
              <a:cs typeface="Verdana"/>
            </a:endParaRPr>
          </a:p>
          <a:p>
            <a:pPr algn="ctr" marR="24130">
              <a:lnSpc>
                <a:spcPct val="100000"/>
              </a:lnSpc>
              <a:tabLst>
                <a:tab pos="732155" algn="l"/>
              </a:tabLst>
            </a:pPr>
            <a:r>
              <a:rPr dirty="0" sz="1600" spc="-10">
                <a:latin typeface="Verdana"/>
                <a:cs typeface="Verdana"/>
              </a:rPr>
              <a:t>FROM	dual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63838"/>
            <a:ext cx="445134" cy="521970"/>
          </a:xfrm>
          <a:custGeom>
            <a:avLst/>
            <a:gdLst/>
            <a:ahLst/>
            <a:cxnLst/>
            <a:rect l="l" t="t" r="r" b="b"/>
            <a:pathLst>
              <a:path w="445134" h="521970">
                <a:moveTo>
                  <a:pt x="444634" y="0"/>
                </a:moveTo>
                <a:lnTo>
                  <a:pt x="0" y="0"/>
                </a:lnTo>
                <a:lnTo>
                  <a:pt x="0" y="521961"/>
                </a:lnTo>
                <a:lnTo>
                  <a:pt x="444634" y="521961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2542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dirty="0" spc="-65"/>
              <a:t> </a:t>
            </a:r>
            <a:r>
              <a:rPr dirty="0" spc="-1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5749925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Logical </a:t>
            </a:r>
            <a:r>
              <a:rPr dirty="0" sz="1800" spc="-10">
                <a:latin typeface="Verdana"/>
                <a:cs typeface="Verdana"/>
              </a:rPr>
              <a:t>operators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are used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combine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conditions.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Logical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operators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 </a:t>
            </a:r>
            <a:r>
              <a:rPr dirty="0" sz="1600" spc="-75">
                <a:latin typeface="Verdana"/>
                <a:cs typeface="Verdana"/>
              </a:rPr>
              <a:t>NOT,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AND,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OR.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15">
                <a:latin typeface="Verdana"/>
                <a:cs typeface="Verdana"/>
              </a:rPr>
              <a:t>NOT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reverses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meaning.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both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conditions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must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true.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least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condition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must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true.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Use of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3651503"/>
            <a:ext cx="7861300" cy="1313815"/>
            <a:chOff x="661416" y="3651503"/>
            <a:chExt cx="7861300" cy="1313815"/>
          </a:xfrm>
        </p:grpSpPr>
        <p:sp>
          <p:nvSpPr>
            <p:cNvPr id="7" name="object 7"/>
            <p:cNvSpPr/>
            <p:nvPr/>
          </p:nvSpPr>
          <p:spPr>
            <a:xfrm>
              <a:off x="667512" y="3657599"/>
              <a:ext cx="7848600" cy="1301750"/>
            </a:xfrm>
            <a:custGeom>
              <a:avLst/>
              <a:gdLst/>
              <a:ahLst/>
              <a:cxnLst/>
              <a:rect l="l" t="t" r="r" b="b"/>
              <a:pathLst>
                <a:path w="7848600" h="1301750">
                  <a:moveTo>
                    <a:pt x="7631684" y="0"/>
                  </a:moveTo>
                  <a:lnTo>
                    <a:pt x="216915" y="0"/>
                  </a:lnTo>
                  <a:lnTo>
                    <a:pt x="167179" y="5730"/>
                  </a:lnTo>
                  <a:lnTo>
                    <a:pt x="121521" y="22054"/>
                  </a:lnTo>
                  <a:lnTo>
                    <a:pt x="81246" y="47666"/>
                  </a:lnTo>
                  <a:lnTo>
                    <a:pt x="47654" y="81262"/>
                  </a:lnTo>
                  <a:lnTo>
                    <a:pt x="22047" y="121538"/>
                  </a:lnTo>
                  <a:lnTo>
                    <a:pt x="5728" y="167191"/>
                  </a:lnTo>
                  <a:lnTo>
                    <a:pt x="0" y="216916"/>
                  </a:lnTo>
                  <a:lnTo>
                    <a:pt x="0" y="1084580"/>
                  </a:lnTo>
                  <a:lnTo>
                    <a:pt x="5728" y="1134304"/>
                  </a:lnTo>
                  <a:lnTo>
                    <a:pt x="22047" y="1179957"/>
                  </a:lnTo>
                  <a:lnTo>
                    <a:pt x="47654" y="1220233"/>
                  </a:lnTo>
                  <a:lnTo>
                    <a:pt x="81246" y="1253829"/>
                  </a:lnTo>
                  <a:lnTo>
                    <a:pt x="121521" y="1279441"/>
                  </a:lnTo>
                  <a:lnTo>
                    <a:pt x="167179" y="1295765"/>
                  </a:lnTo>
                  <a:lnTo>
                    <a:pt x="216915" y="1301495"/>
                  </a:lnTo>
                  <a:lnTo>
                    <a:pt x="7631684" y="1301495"/>
                  </a:lnTo>
                  <a:lnTo>
                    <a:pt x="7681408" y="1295765"/>
                  </a:lnTo>
                  <a:lnTo>
                    <a:pt x="7727061" y="1279441"/>
                  </a:lnTo>
                  <a:lnTo>
                    <a:pt x="7767337" y="1253829"/>
                  </a:lnTo>
                  <a:lnTo>
                    <a:pt x="7800933" y="1220233"/>
                  </a:lnTo>
                  <a:lnTo>
                    <a:pt x="7826545" y="1179957"/>
                  </a:lnTo>
                  <a:lnTo>
                    <a:pt x="7842869" y="1134304"/>
                  </a:lnTo>
                  <a:lnTo>
                    <a:pt x="7848600" y="1084580"/>
                  </a:lnTo>
                  <a:lnTo>
                    <a:pt x="7848600" y="216916"/>
                  </a:lnTo>
                  <a:lnTo>
                    <a:pt x="7842869" y="167191"/>
                  </a:lnTo>
                  <a:lnTo>
                    <a:pt x="7826545" y="121538"/>
                  </a:lnTo>
                  <a:lnTo>
                    <a:pt x="7800933" y="81262"/>
                  </a:lnTo>
                  <a:lnTo>
                    <a:pt x="7767337" y="47666"/>
                  </a:lnTo>
                  <a:lnTo>
                    <a:pt x="7727061" y="22054"/>
                  </a:lnTo>
                  <a:lnTo>
                    <a:pt x="7681408" y="5730"/>
                  </a:lnTo>
                  <a:lnTo>
                    <a:pt x="7631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3657599"/>
              <a:ext cx="7848600" cy="1301750"/>
            </a:xfrm>
            <a:custGeom>
              <a:avLst/>
              <a:gdLst/>
              <a:ahLst/>
              <a:cxnLst/>
              <a:rect l="l" t="t" r="r" b="b"/>
              <a:pathLst>
                <a:path w="7848600" h="1301750">
                  <a:moveTo>
                    <a:pt x="0" y="216916"/>
                  </a:moveTo>
                  <a:lnTo>
                    <a:pt x="5728" y="167191"/>
                  </a:lnTo>
                  <a:lnTo>
                    <a:pt x="22047" y="121538"/>
                  </a:lnTo>
                  <a:lnTo>
                    <a:pt x="47654" y="81262"/>
                  </a:lnTo>
                  <a:lnTo>
                    <a:pt x="81246" y="47666"/>
                  </a:lnTo>
                  <a:lnTo>
                    <a:pt x="121521" y="22054"/>
                  </a:lnTo>
                  <a:lnTo>
                    <a:pt x="167179" y="5730"/>
                  </a:lnTo>
                  <a:lnTo>
                    <a:pt x="216915" y="0"/>
                  </a:lnTo>
                  <a:lnTo>
                    <a:pt x="7631684" y="0"/>
                  </a:lnTo>
                  <a:lnTo>
                    <a:pt x="7681408" y="5730"/>
                  </a:lnTo>
                  <a:lnTo>
                    <a:pt x="7727061" y="22054"/>
                  </a:lnTo>
                  <a:lnTo>
                    <a:pt x="7767337" y="47666"/>
                  </a:lnTo>
                  <a:lnTo>
                    <a:pt x="7800933" y="81262"/>
                  </a:lnTo>
                  <a:lnTo>
                    <a:pt x="7826545" y="121538"/>
                  </a:lnTo>
                  <a:lnTo>
                    <a:pt x="7842869" y="167191"/>
                  </a:lnTo>
                  <a:lnTo>
                    <a:pt x="7848600" y="216916"/>
                  </a:lnTo>
                  <a:lnTo>
                    <a:pt x="7848600" y="1084580"/>
                  </a:lnTo>
                  <a:lnTo>
                    <a:pt x="7842869" y="1134304"/>
                  </a:lnTo>
                  <a:lnTo>
                    <a:pt x="7826545" y="1179957"/>
                  </a:lnTo>
                  <a:lnTo>
                    <a:pt x="7800933" y="1220233"/>
                  </a:lnTo>
                  <a:lnTo>
                    <a:pt x="7767337" y="1253829"/>
                  </a:lnTo>
                  <a:lnTo>
                    <a:pt x="7727061" y="1279441"/>
                  </a:lnTo>
                  <a:lnTo>
                    <a:pt x="7681408" y="1295765"/>
                  </a:lnTo>
                  <a:lnTo>
                    <a:pt x="7631684" y="1301495"/>
                  </a:lnTo>
                  <a:lnTo>
                    <a:pt x="216915" y="1301495"/>
                  </a:lnTo>
                  <a:lnTo>
                    <a:pt x="167179" y="1295765"/>
                  </a:lnTo>
                  <a:lnTo>
                    <a:pt x="121521" y="1279441"/>
                  </a:lnTo>
                  <a:lnTo>
                    <a:pt x="81246" y="1253829"/>
                  </a:lnTo>
                  <a:lnTo>
                    <a:pt x="47654" y="1220233"/>
                  </a:lnTo>
                  <a:lnTo>
                    <a:pt x="22047" y="1179957"/>
                  </a:lnTo>
                  <a:lnTo>
                    <a:pt x="5728" y="1134304"/>
                  </a:lnTo>
                  <a:lnTo>
                    <a:pt x="0" y="1084580"/>
                  </a:lnTo>
                  <a:lnTo>
                    <a:pt x="0" y="2169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6571" y="3746754"/>
            <a:ext cx="45986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1294130" algn="l"/>
              </a:tabLst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staff_code,staff_name,staff_sal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	staff_master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tabLst>
                <a:tab pos="1475740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tabLst>
                <a:tab pos="1134110" algn="l"/>
              </a:tabLst>
            </a:pPr>
            <a:r>
              <a:rPr dirty="0" sz="1800">
                <a:latin typeface="Verdana"/>
                <a:cs typeface="Verdana"/>
              </a:rPr>
              <a:t>AND	</a:t>
            </a:r>
            <a:r>
              <a:rPr dirty="0" sz="1800" spc="-5">
                <a:latin typeface="Verdana"/>
                <a:cs typeface="Verdana"/>
              </a:rPr>
              <a:t>staff_dob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&gt; </a:t>
            </a:r>
            <a:r>
              <a:rPr dirty="0" sz="1800" spc="-15">
                <a:latin typeface="Verdana"/>
                <a:cs typeface="Verdana"/>
              </a:rPr>
              <a:t>’01-Jan-1945’;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44506"/>
            <a:ext cx="476884" cy="541655"/>
          </a:xfrm>
          <a:custGeom>
            <a:avLst/>
            <a:gdLst/>
            <a:ahLst/>
            <a:cxnLst/>
            <a:rect l="l" t="t" r="r" b="b"/>
            <a:pathLst>
              <a:path w="476884" h="541655">
                <a:moveTo>
                  <a:pt x="476854" y="0"/>
                </a:moveTo>
                <a:lnTo>
                  <a:pt x="0" y="0"/>
                </a:lnTo>
                <a:lnTo>
                  <a:pt x="0" y="541293"/>
                </a:lnTo>
                <a:lnTo>
                  <a:pt x="476854" y="541293"/>
                </a:lnTo>
                <a:lnTo>
                  <a:pt x="476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1299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 spc="-5"/>
              <a:t>OR</a:t>
            </a:r>
            <a:r>
              <a:rPr dirty="0" spc="-25"/>
              <a:t> </a:t>
            </a:r>
            <a:r>
              <a:rPr dirty="0" spc="-5"/>
              <a:t>Clause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61416" y="2241804"/>
            <a:ext cx="7861300" cy="1384300"/>
            <a:chOff x="661416" y="2241804"/>
            <a:chExt cx="7861300" cy="1384300"/>
          </a:xfrm>
        </p:grpSpPr>
        <p:sp>
          <p:nvSpPr>
            <p:cNvPr id="6" name="object 6"/>
            <p:cNvSpPr/>
            <p:nvPr/>
          </p:nvSpPr>
          <p:spPr>
            <a:xfrm>
              <a:off x="667512" y="2247900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76200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2" y="1270806"/>
                  </a:lnTo>
                  <a:lnTo>
                    <a:pt x="66957" y="1304639"/>
                  </a:lnTo>
                  <a:lnTo>
                    <a:pt x="100791" y="1332554"/>
                  </a:lnTo>
                  <a:lnTo>
                    <a:pt x="139624" y="1353633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7620000" y="1371600"/>
                  </a:lnTo>
                  <a:lnTo>
                    <a:pt x="7666066" y="1366955"/>
                  </a:lnTo>
                  <a:lnTo>
                    <a:pt x="7708975" y="1353633"/>
                  </a:lnTo>
                  <a:lnTo>
                    <a:pt x="7747806" y="1332554"/>
                  </a:lnTo>
                  <a:lnTo>
                    <a:pt x="7781639" y="1304639"/>
                  </a:lnTo>
                  <a:lnTo>
                    <a:pt x="7809554" y="1270806"/>
                  </a:lnTo>
                  <a:lnTo>
                    <a:pt x="7830633" y="1231975"/>
                  </a:lnTo>
                  <a:lnTo>
                    <a:pt x="7843955" y="1189066"/>
                  </a:lnTo>
                  <a:lnTo>
                    <a:pt x="7848600" y="1143000"/>
                  </a:lnTo>
                  <a:lnTo>
                    <a:pt x="7848600" y="228600"/>
                  </a:lnTo>
                  <a:lnTo>
                    <a:pt x="7843955" y="182533"/>
                  </a:lnTo>
                  <a:lnTo>
                    <a:pt x="7830633" y="139624"/>
                  </a:lnTo>
                  <a:lnTo>
                    <a:pt x="7809554" y="100793"/>
                  </a:lnTo>
                  <a:lnTo>
                    <a:pt x="7781639" y="66960"/>
                  </a:lnTo>
                  <a:lnTo>
                    <a:pt x="7747806" y="39045"/>
                  </a:lnTo>
                  <a:lnTo>
                    <a:pt x="7708975" y="17966"/>
                  </a:lnTo>
                  <a:lnTo>
                    <a:pt x="7666066" y="4644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7512" y="2247900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7620000" y="0"/>
                  </a:lnTo>
                  <a:lnTo>
                    <a:pt x="7666066" y="4644"/>
                  </a:lnTo>
                  <a:lnTo>
                    <a:pt x="7708975" y="17966"/>
                  </a:lnTo>
                  <a:lnTo>
                    <a:pt x="7747806" y="39045"/>
                  </a:lnTo>
                  <a:lnTo>
                    <a:pt x="7781639" y="66960"/>
                  </a:lnTo>
                  <a:lnTo>
                    <a:pt x="7809554" y="100793"/>
                  </a:lnTo>
                  <a:lnTo>
                    <a:pt x="7830633" y="139624"/>
                  </a:lnTo>
                  <a:lnTo>
                    <a:pt x="7843955" y="182533"/>
                  </a:lnTo>
                  <a:lnTo>
                    <a:pt x="7848600" y="228600"/>
                  </a:lnTo>
                  <a:lnTo>
                    <a:pt x="7848600" y="1143000"/>
                  </a:lnTo>
                  <a:lnTo>
                    <a:pt x="7843955" y="1189066"/>
                  </a:lnTo>
                  <a:lnTo>
                    <a:pt x="7830633" y="1231975"/>
                  </a:lnTo>
                  <a:lnTo>
                    <a:pt x="7809554" y="1270806"/>
                  </a:lnTo>
                  <a:lnTo>
                    <a:pt x="7781639" y="1304639"/>
                  </a:lnTo>
                  <a:lnTo>
                    <a:pt x="7747806" y="1332554"/>
                  </a:lnTo>
                  <a:lnTo>
                    <a:pt x="7708975" y="1353633"/>
                  </a:lnTo>
                  <a:lnTo>
                    <a:pt x="7666066" y="1366955"/>
                  </a:lnTo>
                  <a:lnTo>
                    <a:pt x="76200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3"/>
                  </a:lnTo>
                  <a:lnTo>
                    <a:pt x="100791" y="1332554"/>
                  </a:lnTo>
                  <a:lnTo>
                    <a:pt x="66957" y="1304639"/>
                  </a:lnTo>
                  <a:lnTo>
                    <a:pt x="39042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6004" y="1422603"/>
            <a:ext cx="6833234" cy="207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Verdana"/>
              <a:cs typeface="Verdana"/>
            </a:endParaRPr>
          </a:p>
          <a:p>
            <a:pPr marL="1453515" marR="3045460" indent="-376555">
              <a:lnSpc>
                <a:spcPct val="100000"/>
              </a:lnSpc>
              <a:spcBef>
                <a:spcPts val="5"/>
              </a:spcBef>
              <a:tabLst>
                <a:tab pos="2112010" algn="l"/>
                <a:tab pos="2278380" algn="l"/>
              </a:tabLst>
            </a:pPr>
            <a:r>
              <a:rPr dirty="0" sz="1800">
                <a:latin typeface="Verdana"/>
                <a:cs typeface="Verdana"/>
              </a:rPr>
              <a:t>SELECT	</a:t>
            </a:r>
            <a:r>
              <a:rPr dirty="0" sz="1800" spc="-5">
                <a:latin typeface="Verdana"/>
                <a:cs typeface="Verdana"/>
              </a:rPr>
              <a:t>book_code </a:t>
            </a:r>
            <a:r>
              <a:rPr dirty="0" sz="1800">
                <a:latin typeface="Verdana"/>
                <a:cs typeface="Verdana"/>
              </a:rPr>
              <a:t> F</a:t>
            </a:r>
            <a:r>
              <a:rPr dirty="0" sz="1800" spc="-5">
                <a:latin typeface="Verdana"/>
                <a:cs typeface="Verdana"/>
              </a:rPr>
              <a:t>RO</a:t>
            </a:r>
            <a:r>
              <a:rPr dirty="0" sz="1800">
                <a:latin typeface="Verdana"/>
                <a:cs typeface="Verdana"/>
              </a:rPr>
              <a:t>M	</a:t>
            </a:r>
            <a:r>
              <a:rPr dirty="0" sz="1800" spc="-10">
                <a:latin typeface="Verdana"/>
                <a:cs typeface="Verdana"/>
              </a:rPr>
              <a:t>b</a:t>
            </a:r>
            <a:r>
              <a:rPr dirty="0" sz="1800">
                <a:latin typeface="Verdana"/>
                <a:cs typeface="Verdana"/>
              </a:rPr>
              <a:t>ook_ma</a:t>
            </a:r>
            <a:r>
              <a:rPr dirty="0" sz="1800" spc="-10">
                <a:latin typeface="Verdana"/>
                <a:cs typeface="Verdana"/>
              </a:rPr>
              <a:t>s</a:t>
            </a:r>
            <a:r>
              <a:rPr dirty="0" sz="1800" spc="-5">
                <a:latin typeface="Verdana"/>
                <a:cs typeface="Verdana"/>
              </a:rPr>
              <a:t>t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1453515">
              <a:lnSpc>
                <a:spcPct val="100000"/>
              </a:lnSpc>
              <a:tabLst>
                <a:tab pos="2459355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5">
                <a:latin typeface="Verdana"/>
                <a:cs typeface="Verdana"/>
              </a:rPr>
              <a:t>book_pub_author</a:t>
            </a:r>
            <a:r>
              <a:rPr dirty="0" sz="1800">
                <a:latin typeface="Verdana"/>
                <a:cs typeface="Verdana"/>
              </a:rPr>
              <a:t> LIKE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‘%Kanetkar%’</a:t>
            </a:r>
            <a:endParaRPr sz="1800">
              <a:latin typeface="Verdana"/>
              <a:cs typeface="Verdana"/>
            </a:endParaRPr>
          </a:p>
          <a:p>
            <a:pPr marL="1453515">
              <a:lnSpc>
                <a:spcPct val="100000"/>
              </a:lnSpc>
              <a:tabLst>
                <a:tab pos="1953260" algn="l"/>
              </a:tabLst>
            </a:pPr>
            <a:r>
              <a:rPr dirty="0" sz="1800" spc="-5">
                <a:latin typeface="Verdana"/>
                <a:cs typeface="Verdana"/>
              </a:rPr>
              <a:t>OR	book_name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‘%Pointers%’;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38062"/>
            <a:ext cx="400050" cy="548005"/>
          </a:xfrm>
          <a:custGeom>
            <a:avLst/>
            <a:gdLst/>
            <a:ahLst/>
            <a:cxnLst/>
            <a:rect l="l" t="t" r="r" b="b"/>
            <a:pathLst>
              <a:path w="400050" h="548005">
                <a:moveTo>
                  <a:pt x="399526" y="0"/>
                </a:moveTo>
                <a:lnTo>
                  <a:pt x="0" y="0"/>
                </a:lnTo>
                <a:lnTo>
                  <a:pt x="0" y="547737"/>
                </a:lnTo>
                <a:lnTo>
                  <a:pt x="399526" y="547737"/>
                </a:lnTo>
                <a:lnTo>
                  <a:pt x="399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2967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dirty="0" spc="-40"/>
              <a:t> </a:t>
            </a:r>
            <a:r>
              <a:rPr dirty="0" spc="-20"/>
              <a:t>NOT</a:t>
            </a:r>
            <a:r>
              <a:rPr dirty="0" spc="-45"/>
              <a:t> </a:t>
            </a:r>
            <a:r>
              <a:rPr dirty="0" spc="-5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7392670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NOT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>
                <a:latin typeface="Verdana"/>
                <a:cs typeface="Verdana"/>
              </a:rPr>
              <a:t> finds rows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satisfy</a:t>
            </a:r>
            <a:r>
              <a:rPr dirty="0" sz="1800">
                <a:latin typeface="Verdana"/>
                <a:cs typeface="Verdana"/>
              </a:rPr>
              <a:t> 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List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members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working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depts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other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&amp;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20.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2432304"/>
            <a:ext cx="7861300" cy="1308100"/>
            <a:chOff x="661416" y="2432304"/>
            <a:chExt cx="7861300" cy="1308100"/>
          </a:xfrm>
        </p:grpSpPr>
        <p:sp>
          <p:nvSpPr>
            <p:cNvPr id="7" name="object 7"/>
            <p:cNvSpPr/>
            <p:nvPr/>
          </p:nvSpPr>
          <p:spPr>
            <a:xfrm>
              <a:off x="667512" y="2438400"/>
              <a:ext cx="7848600" cy="1295400"/>
            </a:xfrm>
            <a:custGeom>
              <a:avLst/>
              <a:gdLst/>
              <a:ahLst/>
              <a:cxnLst/>
              <a:rect l="l" t="t" r="r" b="b"/>
              <a:pathLst>
                <a:path w="7848600" h="1295400">
                  <a:moveTo>
                    <a:pt x="7632700" y="0"/>
                  </a:moveTo>
                  <a:lnTo>
                    <a:pt x="215900" y="0"/>
                  </a:lnTo>
                  <a:lnTo>
                    <a:pt x="166395" y="5701"/>
                  </a:lnTo>
                  <a:lnTo>
                    <a:pt x="120951" y="21941"/>
                  </a:lnTo>
                  <a:lnTo>
                    <a:pt x="80864" y="47426"/>
                  </a:lnTo>
                  <a:lnTo>
                    <a:pt x="47430" y="80859"/>
                  </a:lnTo>
                  <a:lnTo>
                    <a:pt x="21943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3" y="1174453"/>
                  </a:lnTo>
                  <a:lnTo>
                    <a:pt x="47430" y="1214540"/>
                  </a:lnTo>
                  <a:lnTo>
                    <a:pt x="80864" y="1247973"/>
                  </a:lnTo>
                  <a:lnTo>
                    <a:pt x="120951" y="1273458"/>
                  </a:lnTo>
                  <a:lnTo>
                    <a:pt x="166395" y="1289698"/>
                  </a:lnTo>
                  <a:lnTo>
                    <a:pt x="215900" y="1295400"/>
                  </a:lnTo>
                  <a:lnTo>
                    <a:pt x="7632700" y="1295400"/>
                  </a:lnTo>
                  <a:lnTo>
                    <a:pt x="7682208" y="1289698"/>
                  </a:lnTo>
                  <a:lnTo>
                    <a:pt x="7727653" y="1273458"/>
                  </a:lnTo>
                  <a:lnTo>
                    <a:pt x="7767740" y="1247973"/>
                  </a:lnTo>
                  <a:lnTo>
                    <a:pt x="7801173" y="1214540"/>
                  </a:lnTo>
                  <a:lnTo>
                    <a:pt x="7826658" y="1174453"/>
                  </a:lnTo>
                  <a:lnTo>
                    <a:pt x="7842898" y="1129008"/>
                  </a:lnTo>
                  <a:lnTo>
                    <a:pt x="7848600" y="1079500"/>
                  </a:lnTo>
                  <a:lnTo>
                    <a:pt x="7848600" y="215900"/>
                  </a:lnTo>
                  <a:lnTo>
                    <a:pt x="7842898" y="166391"/>
                  </a:lnTo>
                  <a:lnTo>
                    <a:pt x="7826658" y="120946"/>
                  </a:lnTo>
                  <a:lnTo>
                    <a:pt x="7801173" y="80859"/>
                  </a:lnTo>
                  <a:lnTo>
                    <a:pt x="7767740" y="47426"/>
                  </a:lnTo>
                  <a:lnTo>
                    <a:pt x="7727653" y="21941"/>
                  </a:lnTo>
                  <a:lnTo>
                    <a:pt x="7682208" y="5701"/>
                  </a:lnTo>
                  <a:lnTo>
                    <a:pt x="763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2438400"/>
              <a:ext cx="7848600" cy="1295400"/>
            </a:xfrm>
            <a:custGeom>
              <a:avLst/>
              <a:gdLst/>
              <a:ahLst/>
              <a:cxnLst/>
              <a:rect l="l" t="t" r="r" b="b"/>
              <a:pathLst>
                <a:path w="7848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3" y="120946"/>
                  </a:lnTo>
                  <a:lnTo>
                    <a:pt x="47430" y="80859"/>
                  </a:lnTo>
                  <a:lnTo>
                    <a:pt x="80864" y="47426"/>
                  </a:lnTo>
                  <a:lnTo>
                    <a:pt x="120951" y="21941"/>
                  </a:lnTo>
                  <a:lnTo>
                    <a:pt x="166395" y="5701"/>
                  </a:lnTo>
                  <a:lnTo>
                    <a:pt x="215900" y="0"/>
                  </a:lnTo>
                  <a:lnTo>
                    <a:pt x="7632700" y="0"/>
                  </a:lnTo>
                  <a:lnTo>
                    <a:pt x="7682208" y="5701"/>
                  </a:lnTo>
                  <a:lnTo>
                    <a:pt x="7727653" y="21941"/>
                  </a:lnTo>
                  <a:lnTo>
                    <a:pt x="7767740" y="47426"/>
                  </a:lnTo>
                  <a:lnTo>
                    <a:pt x="7801173" y="80859"/>
                  </a:lnTo>
                  <a:lnTo>
                    <a:pt x="7826658" y="120946"/>
                  </a:lnTo>
                  <a:lnTo>
                    <a:pt x="7842898" y="166391"/>
                  </a:lnTo>
                  <a:lnTo>
                    <a:pt x="7848600" y="215900"/>
                  </a:lnTo>
                  <a:lnTo>
                    <a:pt x="7848600" y="1079500"/>
                  </a:lnTo>
                  <a:lnTo>
                    <a:pt x="7842898" y="1129008"/>
                  </a:lnTo>
                  <a:lnTo>
                    <a:pt x="7826658" y="1174453"/>
                  </a:lnTo>
                  <a:lnTo>
                    <a:pt x="7801173" y="1214540"/>
                  </a:lnTo>
                  <a:lnTo>
                    <a:pt x="7767740" y="1247973"/>
                  </a:lnTo>
                  <a:lnTo>
                    <a:pt x="7727653" y="1273458"/>
                  </a:lnTo>
                  <a:lnTo>
                    <a:pt x="7682208" y="1289698"/>
                  </a:lnTo>
                  <a:lnTo>
                    <a:pt x="7632700" y="1295400"/>
                  </a:lnTo>
                  <a:lnTo>
                    <a:pt x="215900" y="1295400"/>
                  </a:lnTo>
                  <a:lnTo>
                    <a:pt x="166395" y="1289698"/>
                  </a:lnTo>
                  <a:lnTo>
                    <a:pt x="120951" y="1273458"/>
                  </a:lnTo>
                  <a:lnTo>
                    <a:pt x="80864" y="1247973"/>
                  </a:lnTo>
                  <a:lnTo>
                    <a:pt x="47430" y="1214540"/>
                  </a:lnTo>
                  <a:lnTo>
                    <a:pt x="21943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6189" y="2661030"/>
            <a:ext cx="48221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1283335" indent="-457200">
              <a:lnSpc>
                <a:spcPct val="100000"/>
              </a:lnSpc>
              <a:spcBef>
                <a:spcPts val="100"/>
              </a:spcBef>
              <a:tabLst>
                <a:tab pos="1294130" algn="l"/>
              </a:tabLst>
            </a:pPr>
            <a:r>
              <a:rPr dirty="0" sz="1800">
                <a:latin typeface="Verdana"/>
                <a:cs typeface="Verdana"/>
              </a:rPr>
              <a:t>SELECT </a:t>
            </a:r>
            <a:r>
              <a:rPr dirty="0" sz="1800" spc="-5">
                <a:latin typeface="Verdana"/>
                <a:cs typeface="Verdana"/>
              </a:rPr>
              <a:t>staff_code,staff_name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	staff_master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tabLst>
                <a:tab pos="1475740" algn="l"/>
              </a:tabLst>
            </a:pPr>
            <a:r>
              <a:rPr dirty="0" sz="1800">
                <a:latin typeface="Verdana"/>
                <a:cs typeface="Verdana"/>
              </a:rPr>
              <a:t>WHERE	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NOT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(</a:t>
            </a:r>
            <a:r>
              <a:rPr dirty="0" sz="1800" spc="-5">
                <a:latin typeface="Verdana"/>
                <a:cs typeface="Verdana"/>
              </a:rPr>
              <a:t> 10,20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);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19106"/>
            <a:ext cx="400050" cy="541655"/>
          </a:xfrm>
          <a:custGeom>
            <a:avLst/>
            <a:gdLst/>
            <a:ahLst/>
            <a:cxnLst/>
            <a:rect l="l" t="t" r="r" b="b"/>
            <a:pathLst>
              <a:path w="400050" h="541655">
                <a:moveTo>
                  <a:pt x="399526" y="0"/>
                </a:moveTo>
                <a:lnTo>
                  <a:pt x="0" y="0"/>
                </a:lnTo>
                <a:lnTo>
                  <a:pt x="0" y="541293"/>
                </a:lnTo>
                <a:lnTo>
                  <a:pt x="399526" y="541293"/>
                </a:lnTo>
                <a:lnTo>
                  <a:pt x="399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3248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Treatment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NULL</a:t>
            </a:r>
            <a:r>
              <a:rPr dirty="0" spc="-35"/>
              <a:t> </a:t>
            </a:r>
            <a:r>
              <a:rPr dirty="0" spc="-20"/>
              <a:t>Values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0727" y="2356104"/>
            <a:ext cx="7861300" cy="1286510"/>
            <a:chOff x="490727" y="2356104"/>
            <a:chExt cx="7861300" cy="1286510"/>
          </a:xfrm>
        </p:grpSpPr>
        <p:sp>
          <p:nvSpPr>
            <p:cNvPr id="6" name="object 6"/>
            <p:cNvSpPr/>
            <p:nvPr/>
          </p:nvSpPr>
          <p:spPr>
            <a:xfrm>
              <a:off x="496823" y="2362200"/>
              <a:ext cx="7848600" cy="1274445"/>
            </a:xfrm>
            <a:custGeom>
              <a:avLst/>
              <a:gdLst/>
              <a:ahLst/>
              <a:cxnLst/>
              <a:rect l="l" t="t" r="r" b="b"/>
              <a:pathLst>
                <a:path w="7848600" h="1274445">
                  <a:moveTo>
                    <a:pt x="7636256" y="0"/>
                  </a:moveTo>
                  <a:lnTo>
                    <a:pt x="212344" y="0"/>
                  </a:lnTo>
                  <a:lnTo>
                    <a:pt x="163656" y="5610"/>
                  </a:lnTo>
                  <a:lnTo>
                    <a:pt x="118961" y="21592"/>
                  </a:lnTo>
                  <a:lnTo>
                    <a:pt x="79534" y="46666"/>
                  </a:lnTo>
                  <a:lnTo>
                    <a:pt x="46650" y="79556"/>
                  </a:lnTo>
                  <a:lnTo>
                    <a:pt x="21583" y="118983"/>
                  </a:lnTo>
                  <a:lnTo>
                    <a:pt x="5608" y="163672"/>
                  </a:lnTo>
                  <a:lnTo>
                    <a:pt x="0" y="212344"/>
                  </a:lnTo>
                  <a:lnTo>
                    <a:pt x="0" y="1061720"/>
                  </a:lnTo>
                  <a:lnTo>
                    <a:pt x="5608" y="1110391"/>
                  </a:lnTo>
                  <a:lnTo>
                    <a:pt x="21583" y="1155080"/>
                  </a:lnTo>
                  <a:lnTo>
                    <a:pt x="46650" y="1194507"/>
                  </a:lnTo>
                  <a:lnTo>
                    <a:pt x="79534" y="1227397"/>
                  </a:lnTo>
                  <a:lnTo>
                    <a:pt x="118961" y="1252471"/>
                  </a:lnTo>
                  <a:lnTo>
                    <a:pt x="163656" y="1268453"/>
                  </a:lnTo>
                  <a:lnTo>
                    <a:pt x="212344" y="1274064"/>
                  </a:lnTo>
                  <a:lnTo>
                    <a:pt x="7636256" y="1274064"/>
                  </a:lnTo>
                  <a:lnTo>
                    <a:pt x="7684927" y="1268453"/>
                  </a:lnTo>
                  <a:lnTo>
                    <a:pt x="7729616" y="1252471"/>
                  </a:lnTo>
                  <a:lnTo>
                    <a:pt x="7769043" y="1227397"/>
                  </a:lnTo>
                  <a:lnTo>
                    <a:pt x="7801933" y="1194507"/>
                  </a:lnTo>
                  <a:lnTo>
                    <a:pt x="7827007" y="1155080"/>
                  </a:lnTo>
                  <a:lnTo>
                    <a:pt x="7842989" y="1110391"/>
                  </a:lnTo>
                  <a:lnTo>
                    <a:pt x="7848600" y="1061720"/>
                  </a:lnTo>
                  <a:lnTo>
                    <a:pt x="7848600" y="212344"/>
                  </a:lnTo>
                  <a:lnTo>
                    <a:pt x="7842989" y="163672"/>
                  </a:lnTo>
                  <a:lnTo>
                    <a:pt x="7827007" y="118983"/>
                  </a:lnTo>
                  <a:lnTo>
                    <a:pt x="7801933" y="79556"/>
                  </a:lnTo>
                  <a:lnTo>
                    <a:pt x="7769043" y="46666"/>
                  </a:lnTo>
                  <a:lnTo>
                    <a:pt x="7729616" y="21592"/>
                  </a:lnTo>
                  <a:lnTo>
                    <a:pt x="7684927" y="5610"/>
                  </a:lnTo>
                  <a:lnTo>
                    <a:pt x="763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6823" y="2362200"/>
              <a:ext cx="7848600" cy="1274445"/>
            </a:xfrm>
            <a:custGeom>
              <a:avLst/>
              <a:gdLst/>
              <a:ahLst/>
              <a:cxnLst/>
              <a:rect l="l" t="t" r="r" b="b"/>
              <a:pathLst>
                <a:path w="7848600" h="1274445">
                  <a:moveTo>
                    <a:pt x="0" y="212344"/>
                  </a:moveTo>
                  <a:lnTo>
                    <a:pt x="5608" y="163672"/>
                  </a:lnTo>
                  <a:lnTo>
                    <a:pt x="21583" y="118983"/>
                  </a:lnTo>
                  <a:lnTo>
                    <a:pt x="46650" y="79556"/>
                  </a:lnTo>
                  <a:lnTo>
                    <a:pt x="79534" y="46666"/>
                  </a:lnTo>
                  <a:lnTo>
                    <a:pt x="118961" y="21592"/>
                  </a:lnTo>
                  <a:lnTo>
                    <a:pt x="163656" y="5610"/>
                  </a:lnTo>
                  <a:lnTo>
                    <a:pt x="212344" y="0"/>
                  </a:lnTo>
                  <a:lnTo>
                    <a:pt x="7636256" y="0"/>
                  </a:lnTo>
                  <a:lnTo>
                    <a:pt x="7684927" y="5610"/>
                  </a:lnTo>
                  <a:lnTo>
                    <a:pt x="7729616" y="21592"/>
                  </a:lnTo>
                  <a:lnTo>
                    <a:pt x="7769043" y="46666"/>
                  </a:lnTo>
                  <a:lnTo>
                    <a:pt x="7801933" y="79556"/>
                  </a:lnTo>
                  <a:lnTo>
                    <a:pt x="7827007" y="118983"/>
                  </a:lnTo>
                  <a:lnTo>
                    <a:pt x="7842989" y="163672"/>
                  </a:lnTo>
                  <a:lnTo>
                    <a:pt x="7848600" y="212344"/>
                  </a:lnTo>
                  <a:lnTo>
                    <a:pt x="7848600" y="1061720"/>
                  </a:lnTo>
                  <a:lnTo>
                    <a:pt x="7842989" y="1110391"/>
                  </a:lnTo>
                  <a:lnTo>
                    <a:pt x="7827007" y="1155080"/>
                  </a:lnTo>
                  <a:lnTo>
                    <a:pt x="7801933" y="1194507"/>
                  </a:lnTo>
                  <a:lnTo>
                    <a:pt x="7769043" y="1227397"/>
                  </a:lnTo>
                  <a:lnTo>
                    <a:pt x="7729616" y="1252471"/>
                  </a:lnTo>
                  <a:lnTo>
                    <a:pt x="7684927" y="1268453"/>
                  </a:lnTo>
                  <a:lnTo>
                    <a:pt x="7636256" y="1274064"/>
                  </a:lnTo>
                  <a:lnTo>
                    <a:pt x="212344" y="1274064"/>
                  </a:lnTo>
                  <a:lnTo>
                    <a:pt x="163656" y="1268453"/>
                  </a:lnTo>
                  <a:lnTo>
                    <a:pt x="118961" y="1252471"/>
                  </a:lnTo>
                  <a:lnTo>
                    <a:pt x="79534" y="1227397"/>
                  </a:lnTo>
                  <a:lnTo>
                    <a:pt x="46650" y="1194507"/>
                  </a:lnTo>
                  <a:lnTo>
                    <a:pt x="21583" y="1155080"/>
                  </a:lnTo>
                  <a:lnTo>
                    <a:pt x="5608" y="1110391"/>
                  </a:lnTo>
                  <a:lnTo>
                    <a:pt x="0" y="1061720"/>
                  </a:lnTo>
                  <a:lnTo>
                    <a:pt x="0" y="212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6004" y="1422603"/>
            <a:ext cx="694245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NULL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absence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data.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25">
                <a:latin typeface="Verdana"/>
                <a:cs typeface="Verdana"/>
              </a:rPr>
              <a:t>Treatment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 scenario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requires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IS</a:t>
            </a:r>
            <a:r>
              <a:rPr dirty="0" sz="1800" spc="-5">
                <a:latin typeface="Verdana"/>
                <a:cs typeface="Verdana"/>
              </a:rPr>
              <a:t> NULL </a:t>
            </a:r>
            <a:r>
              <a:rPr dirty="0" sz="1800" spc="-35">
                <a:latin typeface="Verdana"/>
                <a:cs typeface="Verdana"/>
              </a:rPr>
              <a:t>operator.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Verdana"/>
              <a:cs typeface="Verdana"/>
            </a:endParaRPr>
          </a:p>
          <a:p>
            <a:pPr marL="82169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SQL&gt;SELECT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</a:t>
            </a:r>
            <a:endParaRPr sz="1800">
              <a:latin typeface="Verdana"/>
              <a:cs typeface="Verdana"/>
            </a:endParaRPr>
          </a:p>
          <a:p>
            <a:pPr marL="2193290" marR="150685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 student_master </a:t>
            </a:r>
            <a:r>
              <a:rPr dirty="0" sz="1800">
                <a:latin typeface="Verdana"/>
                <a:cs typeface="Verdana"/>
              </a:rPr>
              <a:t> WHERE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38625"/>
            <a:ext cx="425450" cy="509270"/>
          </a:xfrm>
          <a:custGeom>
            <a:avLst/>
            <a:gdLst/>
            <a:ahLst/>
            <a:cxnLst/>
            <a:rect l="l" t="t" r="r" b="b"/>
            <a:pathLst>
              <a:path w="425450" h="509270">
                <a:moveTo>
                  <a:pt x="425302" y="0"/>
                </a:moveTo>
                <a:lnTo>
                  <a:pt x="0" y="0"/>
                </a:lnTo>
                <a:lnTo>
                  <a:pt x="0" y="509074"/>
                </a:lnTo>
                <a:lnTo>
                  <a:pt x="425302" y="509074"/>
                </a:lnTo>
                <a:lnTo>
                  <a:pt x="425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6936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Operator</a:t>
            </a:r>
            <a:r>
              <a:rPr dirty="0" spc="-45"/>
              <a:t> </a:t>
            </a:r>
            <a:r>
              <a:rPr dirty="0" spc="-5"/>
              <a:t>Precedence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63011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precedence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decided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100" y="2143125"/>
          <a:ext cx="8518525" cy="373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7402830"/>
              </a:tblGrid>
              <a:tr h="36576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Levels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Operators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*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(Multiply),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/ (Division),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(Modulo)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67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+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(Positive),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(Negative),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+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(Add),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(+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Concatenate),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- </a:t>
                      </a:r>
                      <a:r>
                        <a:rPr dirty="0" sz="1800" spc="-6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(Subtract),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&amp;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(Bitwise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AND)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88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=, &gt;, &lt;,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&gt;=, &lt;=,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&lt;&gt;,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!=,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!&gt;,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!&lt;</a:t>
                      </a:r>
                      <a:r>
                        <a:rPr dirty="0" sz="18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(Comparison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operators)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NOT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90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8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ALL,</a:t>
                      </a:r>
                      <a:r>
                        <a:rPr dirty="0" sz="18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5">
                          <a:latin typeface="Verdana"/>
                          <a:cs typeface="Verdana"/>
                        </a:rPr>
                        <a:t>ANY,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BETWEEN,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IN,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LIKE,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OR,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SOME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(Assignment)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83545"/>
            <a:ext cx="386715" cy="476884"/>
          </a:xfrm>
          <a:custGeom>
            <a:avLst/>
            <a:gdLst/>
            <a:ahLst/>
            <a:cxnLst/>
            <a:rect l="l" t="t" r="r" b="b"/>
            <a:pathLst>
              <a:path w="386715" h="476884">
                <a:moveTo>
                  <a:pt x="386638" y="0"/>
                </a:moveTo>
                <a:lnTo>
                  <a:pt x="0" y="0"/>
                </a:lnTo>
                <a:lnTo>
                  <a:pt x="0" y="476854"/>
                </a:lnTo>
                <a:lnTo>
                  <a:pt x="386638" y="476854"/>
                </a:lnTo>
                <a:lnTo>
                  <a:pt x="386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3.4: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7362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45"/>
              <a:t> </a:t>
            </a:r>
            <a:r>
              <a:rPr dirty="0"/>
              <a:t>DISTINCT</a:t>
            </a:r>
            <a:r>
              <a:rPr dirty="0" spc="-55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781415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SQL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DISTINCT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eliminate</a:t>
            </a:r>
            <a:r>
              <a:rPr dirty="0" sz="1800" spc="-5">
                <a:latin typeface="Verdana"/>
                <a:cs typeface="Verdana"/>
              </a:rPr>
              <a:t> duplicate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rows.</a:t>
            </a:r>
            <a:endParaRPr sz="1800">
              <a:latin typeface="Verdana"/>
              <a:cs typeface="Verdana"/>
            </a:endParaRPr>
          </a:p>
          <a:p>
            <a:pPr marL="187960" marR="508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student_marks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tables.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codes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displayed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without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duplication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2584704"/>
            <a:ext cx="7861300" cy="1003300"/>
            <a:chOff x="679704" y="2584704"/>
            <a:chExt cx="7861300" cy="1003300"/>
          </a:xfrm>
        </p:grpSpPr>
        <p:sp>
          <p:nvSpPr>
            <p:cNvPr id="7" name="object 7"/>
            <p:cNvSpPr/>
            <p:nvPr/>
          </p:nvSpPr>
          <p:spPr>
            <a:xfrm>
              <a:off x="685800" y="2590800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7683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7683500" y="990600"/>
                  </a:lnTo>
                  <a:lnTo>
                    <a:pt x="7727391" y="984702"/>
                  </a:lnTo>
                  <a:lnTo>
                    <a:pt x="7766830" y="968059"/>
                  </a:lnTo>
                  <a:lnTo>
                    <a:pt x="7800244" y="942244"/>
                  </a:lnTo>
                  <a:lnTo>
                    <a:pt x="7826059" y="908830"/>
                  </a:lnTo>
                  <a:lnTo>
                    <a:pt x="7842702" y="869391"/>
                  </a:lnTo>
                  <a:lnTo>
                    <a:pt x="7848600" y="825500"/>
                  </a:lnTo>
                  <a:lnTo>
                    <a:pt x="7848600" y="165100"/>
                  </a:lnTo>
                  <a:lnTo>
                    <a:pt x="7842702" y="121208"/>
                  </a:lnTo>
                  <a:lnTo>
                    <a:pt x="7826059" y="81769"/>
                  </a:lnTo>
                  <a:lnTo>
                    <a:pt x="7800244" y="48355"/>
                  </a:lnTo>
                  <a:lnTo>
                    <a:pt x="7766830" y="22540"/>
                  </a:lnTo>
                  <a:lnTo>
                    <a:pt x="7727391" y="5897"/>
                  </a:lnTo>
                  <a:lnTo>
                    <a:pt x="768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2590800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7683500" y="0"/>
                  </a:lnTo>
                  <a:lnTo>
                    <a:pt x="7727391" y="5897"/>
                  </a:lnTo>
                  <a:lnTo>
                    <a:pt x="7766830" y="22540"/>
                  </a:lnTo>
                  <a:lnTo>
                    <a:pt x="7800244" y="48355"/>
                  </a:lnTo>
                  <a:lnTo>
                    <a:pt x="7826059" y="81769"/>
                  </a:lnTo>
                  <a:lnTo>
                    <a:pt x="7842702" y="121208"/>
                  </a:lnTo>
                  <a:lnTo>
                    <a:pt x="7848600" y="165100"/>
                  </a:lnTo>
                  <a:lnTo>
                    <a:pt x="7848600" y="825500"/>
                  </a:lnTo>
                  <a:lnTo>
                    <a:pt x="7842702" y="869391"/>
                  </a:lnTo>
                  <a:lnTo>
                    <a:pt x="7826059" y="908830"/>
                  </a:lnTo>
                  <a:lnTo>
                    <a:pt x="7800244" y="942244"/>
                  </a:lnTo>
                  <a:lnTo>
                    <a:pt x="7766830" y="968059"/>
                  </a:lnTo>
                  <a:lnTo>
                    <a:pt x="7727391" y="984702"/>
                  </a:lnTo>
                  <a:lnTo>
                    <a:pt x="7683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70253" y="2797886"/>
            <a:ext cx="37471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DISTINCT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</a:t>
            </a:r>
            <a:endParaRPr sz="1800">
              <a:latin typeface="Verdana"/>
              <a:cs typeface="Verdana"/>
            </a:endParaRPr>
          </a:p>
          <a:p>
            <a:pPr algn="ctr" marR="673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student_marks;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18918"/>
            <a:ext cx="431800" cy="554355"/>
          </a:xfrm>
          <a:custGeom>
            <a:avLst/>
            <a:gdLst/>
            <a:ahLst/>
            <a:cxnLst/>
            <a:rect l="l" t="t" r="r" b="b"/>
            <a:pathLst>
              <a:path w="431800" h="554355">
                <a:moveTo>
                  <a:pt x="431746" y="0"/>
                </a:moveTo>
                <a:lnTo>
                  <a:pt x="0" y="0"/>
                </a:lnTo>
                <a:lnTo>
                  <a:pt x="0" y="554181"/>
                </a:lnTo>
                <a:lnTo>
                  <a:pt x="431746" y="554181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16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43192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Select</a:t>
            </a:r>
            <a:r>
              <a:rPr dirty="0" spc="-25"/>
              <a:t> </a:t>
            </a:r>
            <a:r>
              <a:rPr dirty="0" spc="-5"/>
              <a:t>Statement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5"/>
              <a:t>Syntax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764270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command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retrieve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single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Tables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Views.</a:t>
            </a:r>
            <a:endParaRPr sz="1800">
              <a:latin typeface="Verdana"/>
              <a:cs typeface="Verdana"/>
            </a:endParaRPr>
          </a:p>
          <a:p>
            <a:pPr marL="187960" marR="5080" indent="-170815">
              <a:lnSpc>
                <a:spcPct val="731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query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retrieve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information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specified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columns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helps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select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required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data</a:t>
            </a:r>
            <a:r>
              <a:rPr dirty="0" sz="1600" spc="-5">
                <a:latin typeface="Verdana"/>
                <a:cs typeface="Verdana"/>
              </a:rPr>
              <a:t> from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table.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3290315"/>
            <a:ext cx="6047740" cy="2120265"/>
            <a:chOff x="661416" y="3290315"/>
            <a:chExt cx="6047740" cy="2120265"/>
          </a:xfrm>
        </p:grpSpPr>
        <p:sp>
          <p:nvSpPr>
            <p:cNvPr id="7" name="object 7"/>
            <p:cNvSpPr/>
            <p:nvPr/>
          </p:nvSpPr>
          <p:spPr>
            <a:xfrm>
              <a:off x="667512" y="3296411"/>
              <a:ext cx="6035040" cy="2108200"/>
            </a:xfrm>
            <a:custGeom>
              <a:avLst/>
              <a:gdLst/>
              <a:ahLst/>
              <a:cxnLst/>
              <a:rect l="l" t="t" r="r" b="b"/>
              <a:pathLst>
                <a:path w="6035040" h="2108200">
                  <a:moveTo>
                    <a:pt x="5683758" y="0"/>
                  </a:moveTo>
                  <a:lnTo>
                    <a:pt x="351294" y="0"/>
                  </a:lnTo>
                  <a:lnTo>
                    <a:pt x="303625" y="3205"/>
                  </a:lnTo>
                  <a:lnTo>
                    <a:pt x="257905" y="12544"/>
                  </a:lnTo>
                  <a:lnTo>
                    <a:pt x="214553" y="27598"/>
                  </a:lnTo>
                  <a:lnTo>
                    <a:pt x="173988" y="47949"/>
                  </a:lnTo>
                  <a:lnTo>
                    <a:pt x="136627" y="73179"/>
                  </a:lnTo>
                  <a:lnTo>
                    <a:pt x="102890" y="102869"/>
                  </a:lnTo>
                  <a:lnTo>
                    <a:pt x="73195" y="136603"/>
                  </a:lnTo>
                  <a:lnTo>
                    <a:pt x="47961" y="173961"/>
                  </a:lnTo>
                  <a:lnTo>
                    <a:pt x="27606" y="214526"/>
                  </a:lnTo>
                  <a:lnTo>
                    <a:pt x="12548" y="257880"/>
                  </a:lnTo>
                  <a:lnTo>
                    <a:pt x="3206" y="303604"/>
                  </a:lnTo>
                  <a:lnTo>
                    <a:pt x="0" y="351281"/>
                  </a:lnTo>
                  <a:lnTo>
                    <a:pt x="0" y="1756410"/>
                  </a:lnTo>
                  <a:lnTo>
                    <a:pt x="3206" y="1804087"/>
                  </a:lnTo>
                  <a:lnTo>
                    <a:pt x="12548" y="1849811"/>
                  </a:lnTo>
                  <a:lnTo>
                    <a:pt x="27606" y="1893165"/>
                  </a:lnTo>
                  <a:lnTo>
                    <a:pt x="47961" y="1933730"/>
                  </a:lnTo>
                  <a:lnTo>
                    <a:pt x="73195" y="1971088"/>
                  </a:lnTo>
                  <a:lnTo>
                    <a:pt x="102890" y="2004822"/>
                  </a:lnTo>
                  <a:lnTo>
                    <a:pt x="136627" y="2034512"/>
                  </a:lnTo>
                  <a:lnTo>
                    <a:pt x="173988" y="2059742"/>
                  </a:lnTo>
                  <a:lnTo>
                    <a:pt x="214553" y="2080093"/>
                  </a:lnTo>
                  <a:lnTo>
                    <a:pt x="257905" y="2095147"/>
                  </a:lnTo>
                  <a:lnTo>
                    <a:pt x="303625" y="2104486"/>
                  </a:lnTo>
                  <a:lnTo>
                    <a:pt x="351294" y="2107691"/>
                  </a:lnTo>
                  <a:lnTo>
                    <a:pt x="5683758" y="2107691"/>
                  </a:lnTo>
                  <a:lnTo>
                    <a:pt x="5731435" y="2104486"/>
                  </a:lnTo>
                  <a:lnTo>
                    <a:pt x="5777159" y="2095147"/>
                  </a:lnTo>
                  <a:lnTo>
                    <a:pt x="5820513" y="2080093"/>
                  </a:lnTo>
                  <a:lnTo>
                    <a:pt x="5861078" y="2059742"/>
                  </a:lnTo>
                  <a:lnTo>
                    <a:pt x="5898436" y="2034512"/>
                  </a:lnTo>
                  <a:lnTo>
                    <a:pt x="5932170" y="2004821"/>
                  </a:lnTo>
                  <a:lnTo>
                    <a:pt x="5961860" y="1971088"/>
                  </a:lnTo>
                  <a:lnTo>
                    <a:pt x="5987090" y="1933730"/>
                  </a:lnTo>
                  <a:lnTo>
                    <a:pt x="6007441" y="1893165"/>
                  </a:lnTo>
                  <a:lnTo>
                    <a:pt x="6022495" y="1849811"/>
                  </a:lnTo>
                  <a:lnTo>
                    <a:pt x="6031834" y="1804087"/>
                  </a:lnTo>
                  <a:lnTo>
                    <a:pt x="6035040" y="1756410"/>
                  </a:lnTo>
                  <a:lnTo>
                    <a:pt x="6035040" y="351281"/>
                  </a:lnTo>
                  <a:lnTo>
                    <a:pt x="6031834" y="303604"/>
                  </a:lnTo>
                  <a:lnTo>
                    <a:pt x="6022495" y="257880"/>
                  </a:lnTo>
                  <a:lnTo>
                    <a:pt x="6007441" y="214526"/>
                  </a:lnTo>
                  <a:lnTo>
                    <a:pt x="5987090" y="173961"/>
                  </a:lnTo>
                  <a:lnTo>
                    <a:pt x="5961860" y="136603"/>
                  </a:lnTo>
                  <a:lnTo>
                    <a:pt x="5932170" y="102869"/>
                  </a:lnTo>
                  <a:lnTo>
                    <a:pt x="5898436" y="73179"/>
                  </a:lnTo>
                  <a:lnTo>
                    <a:pt x="5861078" y="47949"/>
                  </a:lnTo>
                  <a:lnTo>
                    <a:pt x="5820513" y="27598"/>
                  </a:lnTo>
                  <a:lnTo>
                    <a:pt x="5777159" y="12544"/>
                  </a:lnTo>
                  <a:lnTo>
                    <a:pt x="5731435" y="3205"/>
                  </a:lnTo>
                  <a:lnTo>
                    <a:pt x="5683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3296411"/>
              <a:ext cx="6035040" cy="2108200"/>
            </a:xfrm>
            <a:custGeom>
              <a:avLst/>
              <a:gdLst/>
              <a:ahLst/>
              <a:cxnLst/>
              <a:rect l="l" t="t" r="r" b="b"/>
              <a:pathLst>
                <a:path w="6035040" h="2108200">
                  <a:moveTo>
                    <a:pt x="0" y="351281"/>
                  </a:moveTo>
                  <a:lnTo>
                    <a:pt x="3206" y="303604"/>
                  </a:lnTo>
                  <a:lnTo>
                    <a:pt x="12548" y="257880"/>
                  </a:lnTo>
                  <a:lnTo>
                    <a:pt x="27606" y="214526"/>
                  </a:lnTo>
                  <a:lnTo>
                    <a:pt x="47961" y="173961"/>
                  </a:lnTo>
                  <a:lnTo>
                    <a:pt x="73195" y="136603"/>
                  </a:lnTo>
                  <a:lnTo>
                    <a:pt x="102890" y="102869"/>
                  </a:lnTo>
                  <a:lnTo>
                    <a:pt x="136627" y="73179"/>
                  </a:lnTo>
                  <a:lnTo>
                    <a:pt x="173988" y="47949"/>
                  </a:lnTo>
                  <a:lnTo>
                    <a:pt x="214553" y="27598"/>
                  </a:lnTo>
                  <a:lnTo>
                    <a:pt x="257905" y="12544"/>
                  </a:lnTo>
                  <a:lnTo>
                    <a:pt x="303625" y="3205"/>
                  </a:lnTo>
                  <a:lnTo>
                    <a:pt x="351294" y="0"/>
                  </a:lnTo>
                  <a:lnTo>
                    <a:pt x="5683758" y="0"/>
                  </a:lnTo>
                  <a:lnTo>
                    <a:pt x="5731435" y="3205"/>
                  </a:lnTo>
                  <a:lnTo>
                    <a:pt x="5777159" y="12544"/>
                  </a:lnTo>
                  <a:lnTo>
                    <a:pt x="5820513" y="27598"/>
                  </a:lnTo>
                  <a:lnTo>
                    <a:pt x="5861078" y="47949"/>
                  </a:lnTo>
                  <a:lnTo>
                    <a:pt x="5898436" y="73179"/>
                  </a:lnTo>
                  <a:lnTo>
                    <a:pt x="5932170" y="102869"/>
                  </a:lnTo>
                  <a:lnTo>
                    <a:pt x="5961860" y="136603"/>
                  </a:lnTo>
                  <a:lnTo>
                    <a:pt x="5987090" y="173961"/>
                  </a:lnTo>
                  <a:lnTo>
                    <a:pt x="6007441" y="214526"/>
                  </a:lnTo>
                  <a:lnTo>
                    <a:pt x="6022495" y="257880"/>
                  </a:lnTo>
                  <a:lnTo>
                    <a:pt x="6031834" y="303604"/>
                  </a:lnTo>
                  <a:lnTo>
                    <a:pt x="6035040" y="351281"/>
                  </a:lnTo>
                  <a:lnTo>
                    <a:pt x="6035040" y="1756410"/>
                  </a:lnTo>
                  <a:lnTo>
                    <a:pt x="6031834" y="1804087"/>
                  </a:lnTo>
                  <a:lnTo>
                    <a:pt x="6022495" y="1849811"/>
                  </a:lnTo>
                  <a:lnTo>
                    <a:pt x="6007441" y="1893165"/>
                  </a:lnTo>
                  <a:lnTo>
                    <a:pt x="5987090" y="1933730"/>
                  </a:lnTo>
                  <a:lnTo>
                    <a:pt x="5961860" y="1971088"/>
                  </a:lnTo>
                  <a:lnTo>
                    <a:pt x="5932170" y="2004821"/>
                  </a:lnTo>
                  <a:lnTo>
                    <a:pt x="5898436" y="2034512"/>
                  </a:lnTo>
                  <a:lnTo>
                    <a:pt x="5861078" y="2059742"/>
                  </a:lnTo>
                  <a:lnTo>
                    <a:pt x="5820513" y="2080093"/>
                  </a:lnTo>
                  <a:lnTo>
                    <a:pt x="5777159" y="2095147"/>
                  </a:lnTo>
                  <a:lnTo>
                    <a:pt x="5731435" y="2104486"/>
                  </a:lnTo>
                  <a:lnTo>
                    <a:pt x="5683758" y="2107691"/>
                  </a:lnTo>
                  <a:lnTo>
                    <a:pt x="351294" y="2107691"/>
                  </a:lnTo>
                  <a:lnTo>
                    <a:pt x="303625" y="2104486"/>
                  </a:lnTo>
                  <a:lnTo>
                    <a:pt x="257905" y="2095147"/>
                  </a:lnTo>
                  <a:lnTo>
                    <a:pt x="214553" y="2080093"/>
                  </a:lnTo>
                  <a:lnTo>
                    <a:pt x="173988" y="2059742"/>
                  </a:lnTo>
                  <a:lnTo>
                    <a:pt x="136627" y="2034512"/>
                  </a:lnTo>
                  <a:lnTo>
                    <a:pt x="102890" y="2004822"/>
                  </a:lnTo>
                  <a:lnTo>
                    <a:pt x="73195" y="1971088"/>
                  </a:lnTo>
                  <a:lnTo>
                    <a:pt x="47961" y="1933730"/>
                  </a:lnTo>
                  <a:lnTo>
                    <a:pt x="27606" y="1893165"/>
                  </a:lnTo>
                  <a:lnTo>
                    <a:pt x="12548" y="1849811"/>
                  </a:lnTo>
                  <a:lnTo>
                    <a:pt x="3206" y="1804087"/>
                  </a:lnTo>
                  <a:lnTo>
                    <a:pt x="0" y="1756410"/>
                  </a:lnTo>
                  <a:lnTo>
                    <a:pt x="0" y="35128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05813" y="3409340"/>
            <a:ext cx="5148580" cy="183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3230">
              <a:lnSpc>
                <a:spcPct val="120000"/>
              </a:lnSpc>
              <a:spcBef>
                <a:spcPts val="100"/>
              </a:spcBef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[ALL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DISTINCT]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{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*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col_name,...}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table_name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alias,...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WHERE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expr1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CONNECT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expr2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START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expr3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0">
                <a:latin typeface="Verdana"/>
                <a:cs typeface="Verdana"/>
              </a:rPr>
              <a:t> GROUP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expr4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HAVING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expr5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469900" marR="16319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0">
                <a:latin typeface="Verdana"/>
                <a:cs typeface="Verdana"/>
              </a:rPr>
              <a:t> UNION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 </a:t>
            </a:r>
            <a:r>
              <a:rPr dirty="0" sz="1600" spc="-10">
                <a:latin typeface="Verdana"/>
                <a:cs typeface="Verdana"/>
              </a:rPr>
              <a:t>INTERSECT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MINUS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...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[</a:t>
            </a:r>
            <a:r>
              <a:rPr dirty="0" sz="1600" spc="-10">
                <a:latin typeface="Verdana"/>
                <a:cs typeface="Verdana"/>
              </a:rPr>
              <a:t> ORDER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 </a:t>
            </a:r>
            <a:r>
              <a:rPr dirty="0" sz="1600" spc="-10">
                <a:latin typeface="Verdana"/>
                <a:cs typeface="Verdana"/>
              </a:rPr>
              <a:t>ASC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| </a:t>
            </a:r>
            <a:r>
              <a:rPr dirty="0" sz="1600" spc="-10">
                <a:latin typeface="Verdana"/>
                <a:cs typeface="Verdana"/>
              </a:rPr>
              <a:t>DESC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];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38250"/>
            <a:ext cx="406400" cy="535305"/>
          </a:xfrm>
          <a:custGeom>
            <a:avLst/>
            <a:gdLst/>
            <a:ahLst/>
            <a:cxnLst/>
            <a:rect l="l" t="t" r="r" b="b"/>
            <a:pathLst>
              <a:path w="406400" h="535305">
                <a:moveTo>
                  <a:pt x="405970" y="0"/>
                </a:moveTo>
                <a:lnTo>
                  <a:pt x="0" y="0"/>
                </a:lnTo>
                <a:lnTo>
                  <a:pt x="0" y="534849"/>
                </a:lnTo>
                <a:lnTo>
                  <a:pt x="405970" y="534849"/>
                </a:lnTo>
                <a:lnTo>
                  <a:pt x="405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3.5: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79908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ORDER</a:t>
            </a:r>
            <a:r>
              <a:rPr dirty="0" spc="-45"/>
              <a:t> </a:t>
            </a:r>
            <a:r>
              <a:rPr dirty="0" spc="-5"/>
              <a:t>BY</a:t>
            </a:r>
            <a:r>
              <a:rPr dirty="0" spc="-10"/>
              <a:t> </a:t>
            </a:r>
            <a:r>
              <a:rPr dirty="0" spc="-5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487410" cy="206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>
                <a:latin typeface="Verdana"/>
                <a:cs typeface="Verdana"/>
              </a:rPr>
              <a:t> 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5">
                <a:latin typeface="Verdana"/>
                <a:cs typeface="Verdana"/>
              </a:rPr>
              <a:t> presents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sorted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order.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“ascending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order”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default.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35">
                <a:latin typeface="Verdana"/>
                <a:cs typeface="Verdana"/>
              </a:rPr>
              <a:t>You</a:t>
            </a:r>
            <a:r>
              <a:rPr dirty="0" sz="1600" spc="-5">
                <a:latin typeface="Verdana"/>
                <a:cs typeface="Verdana"/>
              </a:rPr>
              <a:t> can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DESC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keyword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change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default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sort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45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In an </a:t>
            </a:r>
            <a:r>
              <a:rPr dirty="0" sz="1800" spc="-5">
                <a:latin typeface="Verdana"/>
                <a:cs typeface="Verdana"/>
              </a:rPr>
              <a:t>ascending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order,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values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sequence: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Numeric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Character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NULL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descending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order,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sequence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reversed.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51138"/>
            <a:ext cx="431800" cy="521970"/>
          </a:xfrm>
          <a:custGeom>
            <a:avLst/>
            <a:gdLst/>
            <a:ahLst/>
            <a:cxnLst/>
            <a:rect l="l" t="t" r="r" b="b"/>
            <a:pathLst>
              <a:path w="431800" h="521970">
                <a:moveTo>
                  <a:pt x="431746" y="0"/>
                </a:moveTo>
                <a:lnTo>
                  <a:pt x="0" y="0"/>
                </a:lnTo>
                <a:lnTo>
                  <a:pt x="0" y="521961"/>
                </a:lnTo>
                <a:lnTo>
                  <a:pt x="431746" y="521961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3.5: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6427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Sorting</a:t>
            </a:r>
            <a:r>
              <a:rPr dirty="0" spc="-60"/>
              <a:t> </a:t>
            </a:r>
            <a:r>
              <a:rPr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655050" cy="1277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output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can be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sorted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  <a:tab pos="1127760" algn="l"/>
              </a:tabLst>
            </a:pPr>
            <a:r>
              <a:rPr dirty="0" sz="1600" spc="-10">
                <a:latin typeface="Verdana"/>
                <a:cs typeface="Verdana"/>
              </a:rPr>
              <a:t>ASC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:	</a:t>
            </a:r>
            <a:r>
              <a:rPr dirty="0" sz="1600" spc="-10">
                <a:latin typeface="Verdana"/>
                <a:cs typeface="Verdana"/>
              </a:rPr>
              <a:t>Ascending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order,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default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  <a:tab pos="1131570" algn="l"/>
              </a:tabLst>
            </a:pPr>
            <a:r>
              <a:rPr dirty="0" sz="1600" spc="-10">
                <a:latin typeface="Verdana"/>
                <a:cs typeface="Verdana"/>
              </a:rPr>
              <a:t>DESC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:	</a:t>
            </a:r>
            <a:r>
              <a:rPr dirty="0" sz="1600" spc="-10">
                <a:latin typeface="Verdana"/>
                <a:cs typeface="Verdana"/>
              </a:rPr>
              <a:t>Descending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order</a:t>
            </a:r>
            <a:endParaRPr sz="1600">
              <a:latin typeface="Verdana"/>
              <a:cs typeface="Verdana"/>
            </a:endParaRPr>
          </a:p>
          <a:p>
            <a:pPr marL="12700" marR="49530">
              <a:lnSpc>
                <a:spcPct val="78300"/>
              </a:lnSpc>
              <a:spcBef>
                <a:spcPts val="509"/>
              </a:spcBef>
            </a:pPr>
            <a:r>
              <a:rPr dirty="0" sz="1800" spc="-5">
                <a:latin typeface="Verdana"/>
                <a:cs typeface="Verdana"/>
              </a:rPr>
              <a:t>Display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details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student_master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sorted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student_code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descending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order.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5904" y="3727703"/>
            <a:ext cx="7861300" cy="1536700"/>
            <a:chOff x="755904" y="3727703"/>
            <a:chExt cx="7861300" cy="1536700"/>
          </a:xfrm>
        </p:grpSpPr>
        <p:sp>
          <p:nvSpPr>
            <p:cNvPr id="7" name="object 7"/>
            <p:cNvSpPr/>
            <p:nvPr/>
          </p:nvSpPr>
          <p:spPr>
            <a:xfrm>
              <a:off x="762000" y="3733799"/>
              <a:ext cx="7848600" cy="1524000"/>
            </a:xfrm>
            <a:custGeom>
              <a:avLst/>
              <a:gdLst/>
              <a:ahLst/>
              <a:cxnLst/>
              <a:rect l="l" t="t" r="r" b="b"/>
              <a:pathLst>
                <a:path w="7848600" h="1524000">
                  <a:moveTo>
                    <a:pt x="7594600" y="0"/>
                  </a:moveTo>
                  <a:lnTo>
                    <a:pt x="254012" y="0"/>
                  </a:lnTo>
                  <a:lnTo>
                    <a:pt x="208354" y="4090"/>
                  </a:lnTo>
                  <a:lnTo>
                    <a:pt x="165380" y="15884"/>
                  </a:lnTo>
                  <a:lnTo>
                    <a:pt x="125809" y="34666"/>
                  </a:lnTo>
                  <a:lnTo>
                    <a:pt x="90356" y="59719"/>
                  </a:lnTo>
                  <a:lnTo>
                    <a:pt x="59741" y="90328"/>
                  </a:lnTo>
                  <a:lnTo>
                    <a:pt x="34680" y="125777"/>
                  </a:lnTo>
                  <a:lnTo>
                    <a:pt x="15892" y="165349"/>
                  </a:lnTo>
                  <a:lnTo>
                    <a:pt x="4092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2" y="1315671"/>
                  </a:lnTo>
                  <a:lnTo>
                    <a:pt x="15892" y="1358650"/>
                  </a:lnTo>
                  <a:lnTo>
                    <a:pt x="34680" y="1398222"/>
                  </a:lnTo>
                  <a:lnTo>
                    <a:pt x="59741" y="1433671"/>
                  </a:lnTo>
                  <a:lnTo>
                    <a:pt x="90356" y="1464280"/>
                  </a:lnTo>
                  <a:lnTo>
                    <a:pt x="125809" y="1489333"/>
                  </a:lnTo>
                  <a:lnTo>
                    <a:pt x="165380" y="1508115"/>
                  </a:lnTo>
                  <a:lnTo>
                    <a:pt x="208354" y="1519909"/>
                  </a:lnTo>
                  <a:lnTo>
                    <a:pt x="254012" y="1524000"/>
                  </a:lnTo>
                  <a:lnTo>
                    <a:pt x="7594600" y="1524000"/>
                  </a:lnTo>
                  <a:lnTo>
                    <a:pt x="7640271" y="1519909"/>
                  </a:lnTo>
                  <a:lnTo>
                    <a:pt x="7683250" y="1508115"/>
                  </a:lnTo>
                  <a:lnTo>
                    <a:pt x="7722822" y="1489333"/>
                  </a:lnTo>
                  <a:lnTo>
                    <a:pt x="7758271" y="1464280"/>
                  </a:lnTo>
                  <a:lnTo>
                    <a:pt x="7788880" y="1433671"/>
                  </a:lnTo>
                  <a:lnTo>
                    <a:pt x="7813933" y="1398222"/>
                  </a:lnTo>
                  <a:lnTo>
                    <a:pt x="7832715" y="1358650"/>
                  </a:lnTo>
                  <a:lnTo>
                    <a:pt x="7844509" y="1315671"/>
                  </a:lnTo>
                  <a:lnTo>
                    <a:pt x="7848600" y="1270000"/>
                  </a:lnTo>
                  <a:lnTo>
                    <a:pt x="7848600" y="254000"/>
                  </a:lnTo>
                  <a:lnTo>
                    <a:pt x="7844509" y="208328"/>
                  </a:lnTo>
                  <a:lnTo>
                    <a:pt x="7832715" y="165349"/>
                  </a:lnTo>
                  <a:lnTo>
                    <a:pt x="7813933" y="125777"/>
                  </a:lnTo>
                  <a:lnTo>
                    <a:pt x="7788880" y="90328"/>
                  </a:lnTo>
                  <a:lnTo>
                    <a:pt x="7758271" y="59719"/>
                  </a:lnTo>
                  <a:lnTo>
                    <a:pt x="7722822" y="34666"/>
                  </a:lnTo>
                  <a:lnTo>
                    <a:pt x="7683250" y="15884"/>
                  </a:lnTo>
                  <a:lnTo>
                    <a:pt x="7640271" y="4090"/>
                  </a:lnTo>
                  <a:lnTo>
                    <a:pt x="759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3733799"/>
              <a:ext cx="7848600" cy="1524000"/>
            </a:xfrm>
            <a:custGeom>
              <a:avLst/>
              <a:gdLst/>
              <a:ahLst/>
              <a:cxnLst/>
              <a:rect l="l" t="t" r="r" b="b"/>
              <a:pathLst>
                <a:path w="7848600" h="1524000">
                  <a:moveTo>
                    <a:pt x="0" y="254000"/>
                  </a:moveTo>
                  <a:lnTo>
                    <a:pt x="4092" y="208328"/>
                  </a:lnTo>
                  <a:lnTo>
                    <a:pt x="15892" y="165349"/>
                  </a:lnTo>
                  <a:lnTo>
                    <a:pt x="34680" y="125777"/>
                  </a:lnTo>
                  <a:lnTo>
                    <a:pt x="59741" y="90328"/>
                  </a:lnTo>
                  <a:lnTo>
                    <a:pt x="90356" y="59719"/>
                  </a:lnTo>
                  <a:lnTo>
                    <a:pt x="125809" y="34666"/>
                  </a:lnTo>
                  <a:lnTo>
                    <a:pt x="165380" y="15884"/>
                  </a:lnTo>
                  <a:lnTo>
                    <a:pt x="208354" y="4090"/>
                  </a:lnTo>
                  <a:lnTo>
                    <a:pt x="254012" y="0"/>
                  </a:lnTo>
                  <a:lnTo>
                    <a:pt x="7594600" y="0"/>
                  </a:lnTo>
                  <a:lnTo>
                    <a:pt x="7640271" y="4090"/>
                  </a:lnTo>
                  <a:lnTo>
                    <a:pt x="7683250" y="15884"/>
                  </a:lnTo>
                  <a:lnTo>
                    <a:pt x="7722822" y="34666"/>
                  </a:lnTo>
                  <a:lnTo>
                    <a:pt x="7758271" y="59719"/>
                  </a:lnTo>
                  <a:lnTo>
                    <a:pt x="7788880" y="90328"/>
                  </a:lnTo>
                  <a:lnTo>
                    <a:pt x="7813933" y="125777"/>
                  </a:lnTo>
                  <a:lnTo>
                    <a:pt x="7832715" y="165349"/>
                  </a:lnTo>
                  <a:lnTo>
                    <a:pt x="7844509" y="208328"/>
                  </a:lnTo>
                  <a:lnTo>
                    <a:pt x="7848600" y="254000"/>
                  </a:lnTo>
                  <a:lnTo>
                    <a:pt x="7848600" y="1270000"/>
                  </a:lnTo>
                  <a:lnTo>
                    <a:pt x="7844509" y="1315671"/>
                  </a:lnTo>
                  <a:lnTo>
                    <a:pt x="7832715" y="1358650"/>
                  </a:lnTo>
                  <a:lnTo>
                    <a:pt x="7813933" y="1398222"/>
                  </a:lnTo>
                  <a:lnTo>
                    <a:pt x="7788880" y="1433671"/>
                  </a:lnTo>
                  <a:lnTo>
                    <a:pt x="7758271" y="1464280"/>
                  </a:lnTo>
                  <a:lnTo>
                    <a:pt x="7722822" y="1489333"/>
                  </a:lnTo>
                  <a:lnTo>
                    <a:pt x="7683250" y="1508115"/>
                  </a:lnTo>
                  <a:lnTo>
                    <a:pt x="7640271" y="1519909"/>
                  </a:lnTo>
                  <a:lnTo>
                    <a:pt x="7594600" y="1524000"/>
                  </a:lnTo>
                  <a:lnTo>
                    <a:pt x="254012" y="1524000"/>
                  </a:lnTo>
                  <a:lnTo>
                    <a:pt x="208354" y="1519909"/>
                  </a:lnTo>
                  <a:lnTo>
                    <a:pt x="165380" y="1508115"/>
                  </a:lnTo>
                  <a:lnTo>
                    <a:pt x="125809" y="1489333"/>
                  </a:lnTo>
                  <a:lnTo>
                    <a:pt x="90356" y="1464280"/>
                  </a:lnTo>
                  <a:lnTo>
                    <a:pt x="59741" y="1433671"/>
                  </a:lnTo>
                  <a:lnTo>
                    <a:pt x="34680" y="1398222"/>
                  </a:lnTo>
                  <a:lnTo>
                    <a:pt x="15892" y="1358650"/>
                  </a:lnTo>
                  <a:lnTo>
                    <a:pt x="4092" y="1315671"/>
                  </a:lnTo>
                  <a:lnTo>
                    <a:pt x="0" y="1270000"/>
                  </a:lnTo>
                  <a:lnTo>
                    <a:pt x="0" y="254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72616" y="3933520"/>
            <a:ext cx="583882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Student_Code,Student_Name,Dept_Code,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Student_dob</a:t>
            </a:r>
            <a:endParaRPr sz="1800">
              <a:latin typeface="Verdana"/>
              <a:cs typeface="Verdana"/>
            </a:endParaRPr>
          </a:p>
          <a:p>
            <a:pPr marL="55054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Student_Master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DESC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7769"/>
            <a:ext cx="393700" cy="502920"/>
          </a:xfrm>
          <a:custGeom>
            <a:avLst/>
            <a:gdLst/>
            <a:ahLst/>
            <a:cxnLst/>
            <a:rect l="l" t="t" r="r" b="b"/>
            <a:pathLst>
              <a:path w="393700" h="502920">
                <a:moveTo>
                  <a:pt x="393082" y="0"/>
                </a:moveTo>
                <a:lnTo>
                  <a:pt x="0" y="0"/>
                </a:lnTo>
                <a:lnTo>
                  <a:pt x="0" y="502630"/>
                </a:lnTo>
                <a:lnTo>
                  <a:pt x="393082" y="502630"/>
                </a:lnTo>
                <a:lnTo>
                  <a:pt x="393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3294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3.6: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Tips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Tricks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in SELECT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1469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4863" y="1625930"/>
            <a:ext cx="8696325" cy="167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necessary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always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your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narrow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number</a:t>
            </a:r>
            <a:r>
              <a:rPr dirty="0" sz="1800">
                <a:latin typeface="Verdana"/>
                <a:cs typeface="Verdana"/>
              </a:rPr>
              <a:t> 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</a:t>
            </a:r>
            <a:r>
              <a:rPr dirty="0" sz="1800" spc="-5">
                <a:latin typeface="Verdana"/>
                <a:cs typeface="Verdana"/>
              </a:rPr>
              <a:t> returned.</a:t>
            </a:r>
            <a:endParaRPr sz="1800">
              <a:latin typeface="Verdana"/>
              <a:cs typeface="Verdana"/>
            </a:endParaRPr>
          </a:p>
          <a:p>
            <a:pPr marL="187325" marR="295275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10">
                <a:latin typeface="Verdana"/>
                <a:cs typeface="Verdana"/>
              </a:rPr>
              <a:t> you</a:t>
            </a:r>
            <a:r>
              <a:rPr dirty="0" sz="1600" spc="-5">
                <a:latin typeface="Verdana"/>
                <a:cs typeface="Verdana"/>
              </a:rPr>
              <a:t> do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WHERE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clause,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Oracle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will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scan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your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return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rows.</a:t>
            </a:r>
            <a:endParaRPr sz="1600">
              <a:latin typeface="Verdana"/>
              <a:cs typeface="Verdana"/>
            </a:endParaRPr>
          </a:p>
          <a:p>
            <a:pPr marL="187325" marR="46355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returning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you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do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need,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you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cause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engine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I/O it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do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need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thus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wasting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engine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resources.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359816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19106"/>
            <a:ext cx="412750" cy="541655"/>
          </a:xfrm>
          <a:custGeom>
            <a:avLst/>
            <a:gdLst/>
            <a:ahLst/>
            <a:cxnLst/>
            <a:rect l="l" t="t" r="r" b="b"/>
            <a:pathLst>
              <a:path w="412750" h="541655">
                <a:moveTo>
                  <a:pt x="412414" y="0"/>
                </a:moveTo>
                <a:lnTo>
                  <a:pt x="0" y="0"/>
                </a:lnTo>
                <a:lnTo>
                  <a:pt x="0" y="541293"/>
                </a:lnTo>
                <a:lnTo>
                  <a:pt x="412414" y="541293"/>
                </a:lnTo>
                <a:lnTo>
                  <a:pt x="41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80515"/>
            <a:ext cx="8616315" cy="293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0815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addition,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above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scenario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increases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network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traffic,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which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also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lead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Verdana"/>
                <a:cs typeface="Verdana"/>
              </a:rPr>
              <a:t>reduced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performance.</a:t>
            </a:r>
            <a:endParaRPr sz="1600">
              <a:latin typeface="Verdana"/>
              <a:cs typeface="Verdana"/>
            </a:endParaRPr>
          </a:p>
          <a:p>
            <a:pPr marL="187960" marR="532765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if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very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large,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table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scan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will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lock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during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time-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consuming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scan,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preventing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other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users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accessing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it,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will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hurt 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concurrency.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your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queries,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do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return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not </a:t>
            </a:r>
            <a:r>
              <a:rPr dirty="0" sz="1800" spc="-5"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lvl="1" marL="355600" marR="508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30">
                <a:latin typeface="Verdana"/>
                <a:cs typeface="Verdana"/>
              </a:rPr>
              <a:t>You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SELECT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* </a:t>
            </a:r>
            <a:r>
              <a:rPr dirty="0" sz="1400" spc="-5">
                <a:latin typeface="Verdana"/>
                <a:cs typeface="Verdana"/>
              </a:rPr>
              <a:t>to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return all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columns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from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 table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if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data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from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each </a:t>
            </a:r>
            <a:r>
              <a:rPr dirty="0" sz="1400" spc="-4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column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required.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In addition,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using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SELECT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* </a:t>
            </a:r>
            <a:r>
              <a:rPr dirty="0" sz="1400" spc="-5">
                <a:latin typeface="Verdana"/>
                <a:cs typeface="Verdana"/>
              </a:rPr>
              <a:t>prevents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covered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indexes,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further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potentially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Verdana"/>
                <a:cs typeface="Verdana"/>
              </a:rPr>
              <a:t>decreasing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query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483717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63838"/>
            <a:ext cx="451484" cy="521970"/>
          </a:xfrm>
          <a:custGeom>
            <a:avLst/>
            <a:gdLst/>
            <a:ahLst/>
            <a:cxnLst/>
            <a:rect l="l" t="t" r="r" b="b"/>
            <a:pathLst>
              <a:path w="451484" h="521970">
                <a:moveTo>
                  <a:pt x="451078" y="0"/>
                </a:moveTo>
                <a:lnTo>
                  <a:pt x="0" y="0"/>
                </a:lnTo>
                <a:lnTo>
                  <a:pt x="0" y="521961"/>
                </a:lnTo>
                <a:lnTo>
                  <a:pt x="451078" y="521961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81073"/>
            <a:ext cx="8815070" cy="247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Carefully evaluate whether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query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requires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DISTINCT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DISTINCT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should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only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SELECT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This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mandatory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you </a:t>
            </a:r>
            <a:r>
              <a:rPr dirty="0" sz="1400">
                <a:latin typeface="Verdana"/>
                <a:cs typeface="Verdana"/>
              </a:rPr>
              <a:t>know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“duplicate”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returned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rows 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 </a:t>
            </a:r>
            <a:r>
              <a:rPr dirty="0" sz="1400" spc="-15">
                <a:latin typeface="Verdana"/>
                <a:cs typeface="Verdana"/>
              </a:rPr>
              <a:t>possibility,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 </a:t>
            </a:r>
            <a:r>
              <a:rPr dirty="0" sz="1400">
                <a:latin typeface="Verdana"/>
                <a:cs typeface="Verdana"/>
              </a:rPr>
              <a:t>having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duplicate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rows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in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 result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would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cause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problems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your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application.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DISTINCT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creates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extra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work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Server.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extra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load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reduces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>
                <a:latin typeface="Verdana"/>
                <a:cs typeface="Verdana"/>
              </a:rPr>
              <a:t> “physical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resources”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that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other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SQL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statements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have </a:t>
            </a:r>
            <a:r>
              <a:rPr dirty="0" sz="1400">
                <a:latin typeface="Verdana"/>
                <a:cs typeface="Verdana"/>
              </a:rPr>
              <a:t>at their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disposal.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Hence,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DISTINCT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only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necessary.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4407408"/>
            <a:ext cx="729995" cy="7284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18918"/>
            <a:ext cx="412750" cy="554355"/>
          </a:xfrm>
          <a:custGeom>
            <a:avLst/>
            <a:gdLst/>
            <a:ahLst/>
            <a:cxnLst/>
            <a:rect l="l" t="t" r="r" b="b"/>
            <a:pathLst>
              <a:path w="412750" h="554355">
                <a:moveTo>
                  <a:pt x="412414" y="0"/>
                </a:moveTo>
                <a:lnTo>
                  <a:pt x="0" y="0"/>
                </a:lnTo>
                <a:lnTo>
                  <a:pt x="0" y="554181"/>
                </a:lnTo>
                <a:lnTo>
                  <a:pt x="412414" y="554181"/>
                </a:lnTo>
                <a:lnTo>
                  <a:pt x="41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81073"/>
            <a:ext cx="8843645" cy="278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WHERE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clause,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various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“operators”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used,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directly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affect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query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performance.</a:t>
            </a:r>
            <a:endParaRPr sz="1800">
              <a:latin typeface="Verdana"/>
              <a:cs typeface="Verdana"/>
            </a:endParaRPr>
          </a:p>
          <a:p>
            <a:pPr marL="187960" marR="28448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Given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key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clause,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ordered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their 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performance.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operators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top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produce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faster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results,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those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listed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at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bottom.</a:t>
            </a:r>
            <a:endParaRPr sz="1600">
              <a:latin typeface="Verdana"/>
              <a:cs typeface="Verdana"/>
            </a:endParaRPr>
          </a:p>
          <a:p>
            <a:pPr marL="382905">
              <a:lnSpc>
                <a:spcPct val="100000"/>
              </a:lnSpc>
              <a:spcBef>
                <a:spcPts val="500"/>
              </a:spcBef>
            </a:pPr>
            <a:r>
              <a:rPr dirty="0" sz="1400">
                <a:latin typeface="Verdana"/>
                <a:cs typeface="Verdana"/>
              </a:rPr>
              <a:t>=</a:t>
            </a:r>
            <a:endParaRPr sz="1400">
              <a:latin typeface="Verdana"/>
              <a:cs typeface="Verdana"/>
            </a:endParaRPr>
          </a:p>
          <a:p>
            <a:pPr marL="382905" marR="7197090">
              <a:lnSpc>
                <a:spcPct val="129299"/>
              </a:lnSpc>
              <a:spcBef>
                <a:spcPts val="15"/>
              </a:spcBef>
            </a:pPr>
            <a:r>
              <a:rPr dirty="0" sz="1400" spc="-5">
                <a:latin typeface="Verdana"/>
                <a:cs typeface="Verdana"/>
              </a:rPr>
              <a:t>&gt;,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&gt;=,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&lt;,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&lt;=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LIKE</a:t>
            </a:r>
            <a:endParaRPr sz="1400">
              <a:latin typeface="Verdana"/>
              <a:cs typeface="Verdana"/>
            </a:endParaRPr>
          </a:p>
          <a:p>
            <a:pPr marL="382905">
              <a:lnSpc>
                <a:spcPct val="100000"/>
              </a:lnSpc>
              <a:spcBef>
                <a:spcPts val="500"/>
              </a:spcBef>
            </a:pPr>
            <a:r>
              <a:rPr dirty="0" sz="1400">
                <a:latin typeface="Verdana"/>
                <a:cs typeface="Verdana"/>
              </a:rPr>
              <a:t>&lt;&gt;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Use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“=”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much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possible,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“&lt;&gt;”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least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possible.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4" y="4902708"/>
            <a:ext cx="754379" cy="7559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37498"/>
            <a:ext cx="431800" cy="586740"/>
          </a:xfrm>
          <a:custGeom>
            <a:avLst/>
            <a:gdLst/>
            <a:ahLst/>
            <a:cxnLst/>
            <a:rect l="l" t="t" r="r" b="b"/>
            <a:pathLst>
              <a:path w="431800" h="586740">
                <a:moveTo>
                  <a:pt x="431746" y="0"/>
                </a:moveTo>
                <a:lnTo>
                  <a:pt x="0" y="0"/>
                </a:lnTo>
                <a:lnTo>
                  <a:pt x="0" y="586401"/>
                </a:lnTo>
                <a:lnTo>
                  <a:pt x="431746" y="586401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83642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your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clause,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try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use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 </a:t>
            </a:r>
            <a:r>
              <a:rPr dirty="0" sz="1800" spc="-5">
                <a:latin typeface="Verdana"/>
                <a:cs typeface="Verdana"/>
              </a:rPr>
              <a:t>leading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dirty="0" sz="1800" spc="-10">
                <a:latin typeface="Verdana"/>
                <a:cs typeface="Verdana"/>
              </a:rPr>
              <a:t>character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clause,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 at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all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possible.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  <a:tab pos="3267710" algn="l"/>
                <a:tab pos="374142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‘m%’	not	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‘%m’</a:t>
            </a:r>
            <a:endParaRPr sz="1600">
              <a:latin typeface="Verdana"/>
              <a:cs typeface="Verdana"/>
            </a:endParaRPr>
          </a:p>
          <a:p>
            <a:pPr marL="12700" marR="44450">
              <a:lnSpc>
                <a:spcPct val="78900"/>
              </a:lnSpc>
              <a:spcBef>
                <a:spcPts val="495"/>
              </a:spcBef>
              <a:tabLst>
                <a:tab pos="7235825" algn="l"/>
              </a:tabLst>
            </a:pPr>
            <a:r>
              <a:rPr dirty="0" sz="1800" spc="-5">
                <a:latin typeface="Verdana"/>
                <a:cs typeface="Verdana"/>
              </a:rPr>
              <a:t>Certa</a:t>
            </a:r>
            <a:r>
              <a:rPr dirty="0" sz="1800" spc="5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n op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 spc="-40">
                <a:latin typeface="Verdana"/>
                <a:cs typeface="Verdana"/>
              </a:rPr>
              <a:t>r</a:t>
            </a:r>
            <a:r>
              <a:rPr dirty="0" sz="1800">
                <a:latin typeface="Verdana"/>
                <a:cs typeface="Verdana"/>
              </a:rPr>
              <a:t>ators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n </a:t>
            </a:r>
            <a:r>
              <a:rPr dirty="0" sz="1800" spc="-5">
                <a:latin typeface="Verdana"/>
                <a:cs typeface="Verdana"/>
              </a:rPr>
              <a:t>th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</a:t>
            </a:r>
            <a:r>
              <a:rPr dirty="0" sz="1800" spc="10">
                <a:latin typeface="Verdana"/>
                <a:cs typeface="Verdana"/>
              </a:rPr>
              <a:t>l</a:t>
            </a:r>
            <a:r>
              <a:rPr dirty="0" sz="1800">
                <a:latin typeface="Verdana"/>
                <a:cs typeface="Verdana"/>
              </a:rPr>
              <a:t>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</a:t>
            </a:r>
            <a:r>
              <a:rPr dirty="0" sz="1800" spc="-10">
                <a:latin typeface="Verdana"/>
                <a:cs typeface="Verdana"/>
              </a:rPr>
              <a:t>ev</a:t>
            </a:r>
            <a:r>
              <a:rPr dirty="0" sz="1800">
                <a:latin typeface="Verdana"/>
                <a:cs typeface="Verdana"/>
              </a:rPr>
              <a:t>en</a:t>
            </a:r>
            <a:r>
              <a:rPr dirty="0" sz="1800" spc="-5">
                <a:latin typeface="Verdana"/>
                <a:cs typeface="Verdana"/>
              </a:rPr>
              <a:t>t</a:t>
            </a:r>
            <a:r>
              <a:rPr dirty="0" sz="1800">
                <a:latin typeface="Verdana"/>
                <a:cs typeface="Verdana"/>
              </a:rPr>
              <a:t>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q</a:t>
            </a:r>
            <a:r>
              <a:rPr dirty="0" sz="1800">
                <a:latin typeface="Verdana"/>
                <a:cs typeface="Verdana"/>
              </a:rPr>
              <a:t>uery	opt</a:t>
            </a:r>
            <a:r>
              <a:rPr dirty="0" sz="1800" spc="10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m</a:t>
            </a:r>
            <a:r>
              <a:rPr dirty="0" sz="1800" spc="10">
                <a:latin typeface="Verdana"/>
                <a:cs typeface="Verdana"/>
              </a:rPr>
              <a:t>i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>
                <a:latin typeface="Verdana"/>
                <a:cs typeface="Verdana"/>
              </a:rPr>
              <a:t>er 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 an </a:t>
            </a:r>
            <a:r>
              <a:rPr dirty="0" sz="1800" spc="-5">
                <a:latin typeface="Verdana"/>
                <a:cs typeface="Verdana"/>
              </a:rPr>
              <a:t>Index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search.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63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example: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“IS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NULL”,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“&lt;&gt;”,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“!=”,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“!&gt;”,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“!&lt;”,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“NOT”,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“NOT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EXISTS”,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“NOT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IN”,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64"/>
              </a:lnSpc>
              <a:tabLst>
                <a:tab pos="1543685" algn="l"/>
              </a:tabLst>
            </a:pPr>
            <a:r>
              <a:rPr dirty="0" sz="1600" spc="-15">
                <a:latin typeface="Verdana"/>
                <a:cs typeface="Verdana"/>
              </a:rPr>
              <a:t>“NOT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LIKE”,	</a:t>
            </a:r>
            <a:r>
              <a:rPr dirty="0" sz="1600" spc="-5">
                <a:latin typeface="Verdana"/>
                <a:cs typeface="Verdana"/>
              </a:rPr>
              <a:t>and “LIKE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‘%500’”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52" y="4090415"/>
            <a:ext cx="714756" cy="7147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44694"/>
            <a:ext cx="425450" cy="528955"/>
          </a:xfrm>
          <a:custGeom>
            <a:avLst/>
            <a:gdLst/>
            <a:ahLst/>
            <a:cxnLst/>
            <a:rect l="l" t="t" r="r" b="b"/>
            <a:pathLst>
              <a:path w="425450" h="528955">
                <a:moveTo>
                  <a:pt x="425302" y="0"/>
                </a:moveTo>
                <a:lnTo>
                  <a:pt x="0" y="0"/>
                </a:lnTo>
                <a:lnTo>
                  <a:pt x="0" y="528405"/>
                </a:lnTo>
                <a:lnTo>
                  <a:pt x="425302" y="528405"/>
                </a:lnTo>
                <a:lnTo>
                  <a:pt x="425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88582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Suppose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choice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using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BETWEEN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clauses.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such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BETWEEN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clause,</a:t>
            </a:r>
            <a:r>
              <a:rPr dirty="0" sz="1800" spc="-5">
                <a:latin typeface="Verdana"/>
                <a:cs typeface="Verdana"/>
              </a:rPr>
              <a:t> as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efficient.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first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much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less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efficient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second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given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650" y="3117850"/>
            <a:ext cx="7861300" cy="1003300"/>
            <a:chOff x="755650" y="3117850"/>
            <a:chExt cx="7861300" cy="1003300"/>
          </a:xfrm>
        </p:grpSpPr>
        <p:sp>
          <p:nvSpPr>
            <p:cNvPr id="6" name="object 6"/>
            <p:cNvSpPr/>
            <p:nvPr/>
          </p:nvSpPr>
          <p:spPr>
            <a:xfrm>
              <a:off x="762000" y="3124200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7683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7683500" y="990600"/>
                  </a:lnTo>
                  <a:lnTo>
                    <a:pt x="7727391" y="984702"/>
                  </a:lnTo>
                  <a:lnTo>
                    <a:pt x="7766830" y="968059"/>
                  </a:lnTo>
                  <a:lnTo>
                    <a:pt x="7800244" y="942244"/>
                  </a:lnTo>
                  <a:lnTo>
                    <a:pt x="7826059" y="908830"/>
                  </a:lnTo>
                  <a:lnTo>
                    <a:pt x="7842702" y="869391"/>
                  </a:lnTo>
                  <a:lnTo>
                    <a:pt x="7848600" y="825500"/>
                  </a:lnTo>
                  <a:lnTo>
                    <a:pt x="7848600" y="165100"/>
                  </a:lnTo>
                  <a:lnTo>
                    <a:pt x="7842702" y="121208"/>
                  </a:lnTo>
                  <a:lnTo>
                    <a:pt x="7826059" y="81769"/>
                  </a:lnTo>
                  <a:lnTo>
                    <a:pt x="7800244" y="48355"/>
                  </a:lnTo>
                  <a:lnTo>
                    <a:pt x="7766830" y="22540"/>
                  </a:lnTo>
                  <a:lnTo>
                    <a:pt x="7727391" y="5897"/>
                  </a:lnTo>
                  <a:lnTo>
                    <a:pt x="768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000" y="3124200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7683500" y="0"/>
                  </a:lnTo>
                  <a:lnTo>
                    <a:pt x="7727391" y="5897"/>
                  </a:lnTo>
                  <a:lnTo>
                    <a:pt x="7766830" y="22540"/>
                  </a:lnTo>
                  <a:lnTo>
                    <a:pt x="7800244" y="48355"/>
                  </a:lnTo>
                  <a:lnTo>
                    <a:pt x="7826059" y="81769"/>
                  </a:lnTo>
                  <a:lnTo>
                    <a:pt x="7842702" y="121208"/>
                  </a:lnTo>
                  <a:lnTo>
                    <a:pt x="7848600" y="165100"/>
                  </a:lnTo>
                  <a:lnTo>
                    <a:pt x="7848600" y="825500"/>
                  </a:lnTo>
                  <a:lnTo>
                    <a:pt x="7842702" y="869391"/>
                  </a:lnTo>
                  <a:lnTo>
                    <a:pt x="7826059" y="908830"/>
                  </a:lnTo>
                  <a:lnTo>
                    <a:pt x="7800244" y="942244"/>
                  </a:lnTo>
                  <a:lnTo>
                    <a:pt x="7766830" y="968059"/>
                  </a:lnTo>
                  <a:lnTo>
                    <a:pt x="7727391" y="984702"/>
                  </a:lnTo>
                  <a:lnTo>
                    <a:pt x="7683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46453" y="3240404"/>
            <a:ext cx="68421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2343785" indent="-457834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customer_number,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customer_name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customer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customer_number</a:t>
            </a:r>
            <a:r>
              <a:rPr dirty="0" sz="1600" spc="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(1000,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1001,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1002,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1003,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1004)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5904" y="4489703"/>
            <a:ext cx="7861300" cy="1003300"/>
            <a:chOff x="755904" y="4489703"/>
            <a:chExt cx="7861300" cy="1003300"/>
          </a:xfrm>
        </p:grpSpPr>
        <p:sp>
          <p:nvSpPr>
            <p:cNvPr id="10" name="object 10"/>
            <p:cNvSpPr/>
            <p:nvPr/>
          </p:nvSpPr>
          <p:spPr>
            <a:xfrm>
              <a:off x="762000" y="4495799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7683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7683500" y="990600"/>
                  </a:lnTo>
                  <a:lnTo>
                    <a:pt x="7727391" y="984702"/>
                  </a:lnTo>
                  <a:lnTo>
                    <a:pt x="7766830" y="968059"/>
                  </a:lnTo>
                  <a:lnTo>
                    <a:pt x="7800244" y="942244"/>
                  </a:lnTo>
                  <a:lnTo>
                    <a:pt x="7826059" y="908830"/>
                  </a:lnTo>
                  <a:lnTo>
                    <a:pt x="7842702" y="869391"/>
                  </a:lnTo>
                  <a:lnTo>
                    <a:pt x="7848600" y="825500"/>
                  </a:lnTo>
                  <a:lnTo>
                    <a:pt x="7848600" y="165100"/>
                  </a:lnTo>
                  <a:lnTo>
                    <a:pt x="7842702" y="121208"/>
                  </a:lnTo>
                  <a:lnTo>
                    <a:pt x="7826059" y="81769"/>
                  </a:lnTo>
                  <a:lnTo>
                    <a:pt x="7800244" y="48355"/>
                  </a:lnTo>
                  <a:lnTo>
                    <a:pt x="7766830" y="22540"/>
                  </a:lnTo>
                  <a:lnTo>
                    <a:pt x="7727391" y="5897"/>
                  </a:lnTo>
                  <a:lnTo>
                    <a:pt x="768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2000" y="4495799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7683500" y="0"/>
                  </a:lnTo>
                  <a:lnTo>
                    <a:pt x="7727391" y="5897"/>
                  </a:lnTo>
                  <a:lnTo>
                    <a:pt x="7766830" y="22540"/>
                  </a:lnTo>
                  <a:lnTo>
                    <a:pt x="7800244" y="48355"/>
                  </a:lnTo>
                  <a:lnTo>
                    <a:pt x="7826059" y="81769"/>
                  </a:lnTo>
                  <a:lnTo>
                    <a:pt x="7842702" y="121208"/>
                  </a:lnTo>
                  <a:lnTo>
                    <a:pt x="7848600" y="165100"/>
                  </a:lnTo>
                  <a:lnTo>
                    <a:pt x="7848600" y="825500"/>
                  </a:lnTo>
                  <a:lnTo>
                    <a:pt x="7842702" y="869391"/>
                  </a:lnTo>
                  <a:lnTo>
                    <a:pt x="7826059" y="908830"/>
                  </a:lnTo>
                  <a:lnTo>
                    <a:pt x="7800244" y="942244"/>
                  </a:lnTo>
                  <a:lnTo>
                    <a:pt x="7766830" y="968059"/>
                  </a:lnTo>
                  <a:lnTo>
                    <a:pt x="7727391" y="984702"/>
                  </a:lnTo>
                  <a:lnTo>
                    <a:pt x="7683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46453" y="4612385"/>
            <a:ext cx="58775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378585" indent="-457834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customer_number,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customer_name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customer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customer_number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BETWEEN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1000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1004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3534155"/>
            <a:ext cx="682752" cy="6827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77289"/>
            <a:ext cx="438784" cy="470534"/>
          </a:xfrm>
          <a:custGeom>
            <a:avLst/>
            <a:gdLst/>
            <a:ahLst/>
            <a:cxnLst/>
            <a:rect l="l" t="t" r="r" b="b"/>
            <a:pathLst>
              <a:path w="438784" h="470534">
                <a:moveTo>
                  <a:pt x="438190" y="0"/>
                </a:moveTo>
                <a:lnTo>
                  <a:pt x="0" y="0"/>
                </a:lnTo>
                <a:lnTo>
                  <a:pt x="0" y="470410"/>
                </a:lnTo>
                <a:lnTo>
                  <a:pt x="438190" y="470410"/>
                </a:lnTo>
                <a:lnTo>
                  <a:pt x="438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147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8823325" cy="935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use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>
                <a:latin typeface="Verdana"/>
                <a:cs typeface="Verdana"/>
              </a:rPr>
              <a:t> BY 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statements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unless</a:t>
            </a:r>
            <a:r>
              <a:rPr dirty="0" sz="1800" spc="-5">
                <a:latin typeface="Verdana"/>
                <a:cs typeface="Verdana"/>
              </a:rPr>
              <a:t> 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really</a:t>
            </a:r>
            <a:r>
              <a:rPr dirty="0" sz="1800" spc="-5">
                <a:latin typeface="Verdana"/>
                <a:cs typeface="Verdana"/>
              </a:rPr>
              <a:t> need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</a:pP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 marL="187960" marR="5080" indent="-170815">
              <a:lnSpc>
                <a:spcPct val="731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Whenever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engine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has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perform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sorting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operation,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additional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resources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have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 be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perform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task.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3080004"/>
            <a:ext cx="740664" cy="7421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126619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</a:t>
            </a:r>
            <a:r>
              <a:rPr dirty="0" spc="-5"/>
              <a:t>mm</a:t>
            </a:r>
            <a:r>
              <a:rPr dirty="0"/>
              <a:t>a</a:t>
            </a:r>
            <a:r>
              <a:rPr dirty="0" spc="-1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603"/>
            <a:ext cx="5249545" cy="2078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this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What 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statement?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Usage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0">
                <a:latin typeface="Verdana"/>
                <a:cs typeface="Verdana"/>
              </a:rPr>
              <a:t> the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following: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WHERE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4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Mathematical,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Comparison,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Logical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operators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NOT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DISTINCT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ORDER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0" y="112850"/>
            <a:ext cx="419100" cy="535305"/>
          </a:xfrm>
          <a:custGeom>
            <a:avLst/>
            <a:gdLst/>
            <a:ahLst/>
            <a:cxnLst/>
            <a:rect l="l" t="t" r="r" b="b"/>
            <a:pathLst>
              <a:path w="419100" h="535305">
                <a:moveTo>
                  <a:pt x="418858" y="0"/>
                </a:moveTo>
                <a:lnTo>
                  <a:pt x="0" y="0"/>
                </a:lnTo>
                <a:lnTo>
                  <a:pt x="0" y="534849"/>
                </a:lnTo>
                <a:lnTo>
                  <a:pt x="418858" y="534849"/>
                </a:lnTo>
                <a:lnTo>
                  <a:pt x="418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06218"/>
            <a:ext cx="445134" cy="554355"/>
          </a:xfrm>
          <a:custGeom>
            <a:avLst/>
            <a:gdLst/>
            <a:ahLst/>
            <a:cxnLst/>
            <a:rect l="l" t="t" r="r" b="b"/>
            <a:pathLst>
              <a:path w="445134" h="554355">
                <a:moveTo>
                  <a:pt x="444634" y="0"/>
                </a:moveTo>
                <a:lnTo>
                  <a:pt x="0" y="0"/>
                </a:lnTo>
                <a:lnTo>
                  <a:pt x="0" y="554181"/>
                </a:lnTo>
                <a:lnTo>
                  <a:pt x="444634" y="554181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16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3831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Selecting</a:t>
            </a:r>
            <a:r>
              <a:rPr dirty="0" spc="-55"/>
              <a:t> </a:t>
            </a:r>
            <a:r>
              <a:rPr dirty="0" spc="-5"/>
              <a:t>Columns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02336" y="1976627"/>
            <a:ext cx="4584700" cy="622300"/>
            <a:chOff x="402336" y="1976627"/>
            <a:chExt cx="4584700" cy="622300"/>
          </a:xfrm>
        </p:grpSpPr>
        <p:sp>
          <p:nvSpPr>
            <p:cNvPr id="6" name="object 6"/>
            <p:cNvSpPr/>
            <p:nvPr/>
          </p:nvSpPr>
          <p:spPr>
            <a:xfrm>
              <a:off x="408432" y="1982723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447040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4470400" y="609600"/>
                  </a:lnTo>
                  <a:lnTo>
                    <a:pt x="4509956" y="601618"/>
                  </a:lnTo>
                  <a:lnTo>
                    <a:pt x="4542250" y="579850"/>
                  </a:lnTo>
                  <a:lnTo>
                    <a:pt x="4564018" y="547556"/>
                  </a:lnTo>
                  <a:lnTo>
                    <a:pt x="4572000" y="508000"/>
                  </a:lnTo>
                  <a:lnTo>
                    <a:pt x="4572000" y="101600"/>
                  </a:lnTo>
                  <a:lnTo>
                    <a:pt x="4564018" y="62043"/>
                  </a:lnTo>
                  <a:lnTo>
                    <a:pt x="4542250" y="29749"/>
                  </a:lnTo>
                  <a:lnTo>
                    <a:pt x="4509956" y="7981"/>
                  </a:lnTo>
                  <a:lnTo>
                    <a:pt x="447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8432" y="1982723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4470400" y="0"/>
                  </a:lnTo>
                  <a:lnTo>
                    <a:pt x="4509956" y="7981"/>
                  </a:lnTo>
                  <a:lnTo>
                    <a:pt x="4542250" y="29749"/>
                  </a:lnTo>
                  <a:lnTo>
                    <a:pt x="4564018" y="62043"/>
                  </a:lnTo>
                  <a:lnTo>
                    <a:pt x="4572000" y="101600"/>
                  </a:lnTo>
                  <a:lnTo>
                    <a:pt x="4572000" y="508000"/>
                  </a:lnTo>
                  <a:lnTo>
                    <a:pt x="4564018" y="547556"/>
                  </a:lnTo>
                  <a:lnTo>
                    <a:pt x="4542250" y="579850"/>
                  </a:lnTo>
                  <a:lnTo>
                    <a:pt x="4509956" y="601618"/>
                  </a:lnTo>
                  <a:lnTo>
                    <a:pt x="44704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6004" y="1422603"/>
            <a:ext cx="665607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Displays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>
                <a:latin typeface="Verdana"/>
                <a:cs typeface="Verdana"/>
              </a:rPr>
              <a:t> columns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student_master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Verdana"/>
              <a:cs typeface="Verdana"/>
            </a:endParaRPr>
          </a:p>
          <a:p>
            <a:pPr marL="314325">
              <a:lnSpc>
                <a:spcPct val="100000"/>
              </a:lnSpc>
              <a:tabLst>
                <a:tab pos="1235710" algn="l"/>
              </a:tabLst>
            </a:pPr>
            <a:r>
              <a:rPr dirty="0" sz="1600" spc="-5">
                <a:latin typeface="Verdana"/>
                <a:cs typeface="Verdana"/>
              </a:rPr>
              <a:t>SELECT	*</a:t>
            </a:r>
            <a:endParaRPr sz="1600">
              <a:latin typeface="Verdana"/>
              <a:cs typeface="Verdana"/>
            </a:endParaRPr>
          </a:p>
          <a:p>
            <a:pPr marL="115760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student_master;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Displays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selected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student_master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2336" y="3672840"/>
            <a:ext cx="4584700" cy="1384300"/>
            <a:chOff x="402336" y="3672840"/>
            <a:chExt cx="4584700" cy="1384300"/>
          </a:xfrm>
        </p:grpSpPr>
        <p:sp>
          <p:nvSpPr>
            <p:cNvPr id="10" name="object 10"/>
            <p:cNvSpPr/>
            <p:nvPr/>
          </p:nvSpPr>
          <p:spPr>
            <a:xfrm>
              <a:off x="408432" y="3678936"/>
              <a:ext cx="4572000" cy="1371600"/>
            </a:xfrm>
            <a:custGeom>
              <a:avLst/>
              <a:gdLst/>
              <a:ahLst/>
              <a:cxnLst/>
              <a:rect l="l" t="t" r="r" b="b"/>
              <a:pathLst>
                <a:path w="4572000" h="1371600">
                  <a:moveTo>
                    <a:pt x="4343400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43400" y="1371600"/>
                  </a:lnTo>
                  <a:lnTo>
                    <a:pt x="4389466" y="1366955"/>
                  </a:lnTo>
                  <a:lnTo>
                    <a:pt x="4432375" y="1353633"/>
                  </a:lnTo>
                  <a:lnTo>
                    <a:pt x="4471206" y="1332554"/>
                  </a:lnTo>
                  <a:lnTo>
                    <a:pt x="4505039" y="1304639"/>
                  </a:lnTo>
                  <a:lnTo>
                    <a:pt x="4532954" y="1270806"/>
                  </a:lnTo>
                  <a:lnTo>
                    <a:pt x="4554033" y="1231975"/>
                  </a:lnTo>
                  <a:lnTo>
                    <a:pt x="4567355" y="1189066"/>
                  </a:lnTo>
                  <a:lnTo>
                    <a:pt x="4572000" y="1143000"/>
                  </a:lnTo>
                  <a:lnTo>
                    <a:pt x="4572000" y="228600"/>
                  </a:lnTo>
                  <a:lnTo>
                    <a:pt x="4567355" y="182533"/>
                  </a:lnTo>
                  <a:lnTo>
                    <a:pt x="4554033" y="139624"/>
                  </a:lnTo>
                  <a:lnTo>
                    <a:pt x="4532954" y="100793"/>
                  </a:lnTo>
                  <a:lnTo>
                    <a:pt x="4505039" y="66960"/>
                  </a:lnTo>
                  <a:lnTo>
                    <a:pt x="4471206" y="39045"/>
                  </a:lnTo>
                  <a:lnTo>
                    <a:pt x="4432375" y="17966"/>
                  </a:lnTo>
                  <a:lnTo>
                    <a:pt x="4389466" y="4644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432" y="3678936"/>
              <a:ext cx="4572000" cy="1371600"/>
            </a:xfrm>
            <a:custGeom>
              <a:avLst/>
              <a:gdLst/>
              <a:ahLst/>
              <a:cxnLst/>
              <a:rect l="l" t="t" r="r" b="b"/>
              <a:pathLst>
                <a:path w="45720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43400" y="0"/>
                  </a:lnTo>
                  <a:lnTo>
                    <a:pt x="4389466" y="4644"/>
                  </a:lnTo>
                  <a:lnTo>
                    <a:pt x="4432375" y="17966"/>
                  </a:lnTo>
                  <a:lnTo>
                    <a:pt x="4471206" y="39045"/>
                  </a:lnTo>
                  <a:lnTo>
                    <a:pt x="4505039" y="66960"/>
                  </a:lnTo>
                  <a:lnTo>
                    <a:pt x="4532954" y="100793"/>
                  </a:lnTo>
                  <a:lnTo>
                    <a:pt x="4554033" y="139624"/>
                  </a:lnTo>
                  <a:lnTo>
                    <a:pt x="4567355" y="182533"/>
                  </a:lnTo>
                  <a:lnTo>
                    <a:pt x="4572000" y="228600"/>
                  </a:lnTo>
                  <a:lnTo>
                    <a:pt x="4572000" y="1143000"/>
                  </a:lnTo>
                  <a:lnTo>
                    <a:pt x="4567355" y="1189066"/>
                  </a:lnTo>
                  <a:lnTo>
                    <a:pt x="4554033" y="1231975"/>
                  </a:lnTo>
                  <a:lnTo>
                    <a:pt x="4532954" y="1270806"/>
                  </a:lnTo>
                  <a:lnTo>
                    <a:pt x="4505039" y="1304639"/>
                  </a:lnTo>
                  <a:lnTo>
                    <a:pt x="4471206" y="1332554"/>
                  </a:lnTo>
                  <a:lnTo>
                    <a:pt x="4432375" y="1353633"/>
                  </a:lnTo>
                  <a:lnTo>
                    <a:pt x="4389466" y="1366955"/>
                  </a:lnTo>
                  <a:lnTo>
                    <a:pt x="4343400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5551" y="4083811"/>
            <a:ext cx="38588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5344" marR="5080" indent="-8432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SELECT student_code,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student_name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student_master;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528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374140"/>
            <a:ext cx="6733540" cy="353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1: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 spc="-5">
                <a:latin typeface="Verdana"/>
                <a:cs typeface="Verdana"/>
              </a:rPr>
              <a:t>table </a:t>
            </a:r>
            <a:r>
              <a:rPr dirty="0" sz="1800">
                <a:latin typeface="Verdana"/>
                <a:cs typeface="Verdana"/>
              </a:rPr>
              <a:t>consists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exactly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whose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“dummy”.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6130925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2: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comes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under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Verdana"/>
                <a:cs typeface="Verdana"/>
              </a:rPr>
              <a:t>category.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mathematical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2: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comparison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5">
                <a:latin typeface="Verdana"/>
                <a:cs typeface="Verdana"/>
              </a:rPr>
              <a:t> 3: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logical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>
              <a:latin typeface="Verdana"/>
              <a:cs typeface="Verdana"/>
            </a:endParaRPr>
          </a:p>
          <a:p>
            <a:pPr marL="12700" marR="658495">
              <a:lnSpc>
                <a:spcPct val="100000"/>
              </a:lnSpc>
              <a:tabLst>
                <a:tab pos="2454275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3: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specifies </a:t>
            </a:r>
            <a:r>
              <a:rPr dirty="0" sz="1800" spc="-5">
                <a:latin typeface="Verdana"/>
                <a:cs typeface="Verdana"/>
              </a:rPr>
              <a:t>the order </a:t>
            </a:r>
            <a:r>
              <a:rPr dirty="0" sz="1800" spc="5">
                <a:latin typeface="Verdana"/>
                <a:cs typeface="Verdana"/>
              </a:rPr>
              <a:t>in </a:t>
            </a:r>
            <a:r>
              <a:rPr dirty="0" sz="1800">
                <a:latin typeface="Verdana"/>
                <a:cs typeface="Verdana"/>
              </a:rPr>
              <a:t>which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operators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5">
                <a:latin typeface="Verdana"/>
                <a:cs typeface="Verdana"/>
              </a:rPr>
              <a:t> be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evaluated.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5200" y="67554"/>
            <a:ext cx="445134" cy="593090"/>
          </a:xfrm>
          <a:custGeom>
            <a:avLst/>
            <a:gdLst/>
            <a:ahLst/>
            <a:cxnLst/>
            <a:rect l="l" t="t" r="r" b="b"/>
            <a:pathLst>
              <a:path w="445134" h="593090">
                <a:moveTo>
                  <a:pt x="444634" y="0"/>
                </a:moveTo>
                <a:lnTo>
                  <a:pt x="0" y="0"/>
                </a:lnTo>
                <a:lnTo>
                  <a:pt x="0" y="592845"/>
                </a:lnTo>
                <a:lnTo>
                  <a:pt x="444634" y="592845"/>
                </a:lnTo>
                <a:lnTo>
                  <a:pt x="444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1932"/>
            <a:ext cx="25285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238758"/>
            <a:ext cx="6783705" cy="201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4: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NOT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NULL</a:t>
            </a:r>
            <a:r>
              <a:rPr dirty="0" sz="1800" spc="-10">
                <a:latin typeface="Verdana"/>
                <a:cs typeface="Verdana"/>
              </a:rPr>
              <a:t> operator</a:t>
            </a:r>
            <a:r>
              <a:rPr dirty="0" sz="1800">
                <a:latin typeface="Verdana"/>
                <a:cs typeface="Verdana"/>
              </a:rPr>
              <a:t> finds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 do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satisfy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condition.</a:t>
            </a:r>
            <a:endParaRPr sz="1800">
              <a:latin typeface="Verdana"/>
              <a:cs typeface="Verdana"/>
            </a:endParaRPr>
          </a:p>
          <a:p>
            <a:pPr marL="530860" indent="-17526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–"/>
              <a:tabLst>
                <a:tab pos="530860" algn="l"/>
              </a:tabLst>
            </a:pPr>
            <a:r>
              <a:rPr dirty="0" sz="1200" spc="-30">
                <a:latin typeface="Verdana"/>
                <a:cs typeface="Verdana"/>
              </a:rPr>
              <a:t>True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/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False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Arial MT"/>
              <a:buChar char="–"/>
            </a:pP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FAC"/>
              </a:buClr>
              <a:buFont typeface="Arial MT"/>
              <a:buChar char="–"/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5:</a:t>
            </a:r>
            <a:r>
              <a:rPr dirty="0" sz="1800" spc="-5">
                <a:latin typeface="Verdana"/>
                <a:cs typeface="Verdana"/>
              </a:rPr>
              <a:t> More than </a:t>
            </a:r>
            <a:r>
              <a:rPr dirty="0" sz="1800">
                <a:latin typeface="Verdana"/>
                <a:cs typeface="Verdana"/>
              </a:rPr>
              <a:t>one column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 also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">
                <a:latin typeface="Verdana"/>
                <a:cs typeface="Verdana"/>
              </a:rPr>
              <a:t> clause.</a:t>
            </a:r>
            <a:endParaRPr sz="1800">
              <a:latin typeface="Verdana"/>
              <a:cs typeface="Verdana"/>
            </a:endParaRPr>
          </a:p>
          <a:p>
            <a:pPr marL="530860" indent="-17526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Arial MT"/>
              <a:buChar char="–"/>
              <a:tabLst>
                <a:tab pos="530860" algn="l"/>
              </a:tabLst>
            </a:pPr>
            <a:r>
              <a:rPr dirty="0" sz="1200" spc="-30">
                <a:latin typeface="Verdana"/>
                <a:cs typeface="Verdana"/>
              </a:rPr>
              <a:t>True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/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False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300" y="137498"/>
            <a:ext cx="412750" cy="586740"/>
          </a:xfrm>
          <a:custGeom>
            <a:avLst/>
            <a:gdLst/>
            <a:ahLst/>
            <a:cxnLst/>
            <a:rect l="l" t="t" r="r" b="b"/>
            <a:pathLst>
              <a:path w="412750" h="586740">
                <a:moveTo>
                  <a:pt x="412414" y="0"/>
                </a:moveTo>
                <a:lnTo>
                  <a:pt x="0" y="0"/>
                </a:lnTo>
                <a:lnTo>
                  <a:pt x="0" y="586401"/>
                </a:lnTo>
                <a:lnTo>
                  <a:pt x="412414" y="586401"/>
                </a:lnTo>
                <a:lnTo>
                  <a:pt x="41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18542"/>
            <a:ext cx="457834" cy="580390"/>
          </a:xfrm>
          <a:custGeom>
            <a:avLst/>
            <a:gdLst/>
            <a:ahLst/>
            <a:cxnLst/>
            <a:rect l="l" t="t" r="r" b="b"/>
            <a:pathLst>
              <a:path w="457834" h="580390">
                <a:moveTo>
                  <a:pt x="457522" y="0"/>
                </a:moveTo>
                <a:lnTo>
                  <a:pt x="0" y="0"/>
                </a:lnTo>
                <a:lnTo>
                  <a:pt x="0" y="579957"/>
                </a:lnTo>
                <a:lnTo>
                  <a:pt x="457522" y="579957"/>
                </a:lnTo>
                <a:lnTo>
                  <a:pt x="457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3.2: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240982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45"/>
              <a:t> </a:t>
            </a:r>
            <a:r>
              <a:rPr dirty="0"/>
              <a:t>WHERE</a:t>
            </a:r>
            <a:r>
              <a:rPr dirty="0" spc="-75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557895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specify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criteria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 selection.</a:t>
            </a:r>
            <a:endParaRPr sz="1800">
              <a:latin typeface="Verdana"/>
              <a:cs typeface="Verdana"/>
            </a:endParaRPr>
          </a:p>
          <a:p>
            <a:pPr marL="187960" marR="508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displays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selected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student_master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based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satisfied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2680716"/>
            <a:ext cx="7785100" cy="1384300"/>
            <a:chOff x="661416" y="2680716"/>
            <a:chExt cx="7785100" cy="1384300"/>
          </a:xfrm>
        </p:grpSpPr>
        <p:sp>
          <p:nvSpPr>
            <p:cNvPr id="7" name="object 7"/>
            <p:cNvSpPr/>
            <p:nvPr/>
          </p:nvSpPr>
          <p:spPr>
            <a:xfrm>
              <a:off x="667512" y="2686812"/>
              <a:ext cx="7772400" cy="1371600"/>
            </a:xfrm>
            <a:custGeom>
              <a:avLst/>
              <a:gdLst/>
              <a:ahLst/>
              <a:cxnLst/>
              <a:rect l="l" t="t" r="r" b="b"/>
              <a:pathLst>
                <a:path w="7772400" h="1371600">
                  <a:moveTo>
                    <a:pt x="75438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2" y="1270806"/>
                  </a:lnTo>
                  <a:lnTo>
                    <a:pt x="66957" y="1304639"/>
                  </a:lnTo>
                  <a:lnTo>
                    <a:pt x="100791" y="1332554"/>
                  </a:lnTo>
                  <a:lnTo>
                    <a:pt x="139624" y="1353633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7543800" y="1371600"/>
                  </a:lnTo>
                  <a:lnTo>
                    <a:pt x="7589866" y="1366955"/>
                  </a:lnTo>
                  <a:lnTo>
                    <a:pt x="7632775" y="1353633"/>
                  </a:lnTo>
                  <a:lnTo>
                    <a:pt x="7671606" y="1332554"/>
                  </a:lnTo>
                  <a:lnTo>
                    <a:pt x="7705439" y="1304639"/>
                  </a:lnTo>
                  <a:lnTo>
                    <a:pt x="7733354" y="1270806"/>
                  </a:lnTo>
                  <a:lnTo>
                    <a:pt x="7754433" y="1231975"/>
                  </a:lnTo>
                  <a:lnTo>
                    <a:pt x="7767755" y="1189066"/>
                  </a:lnTo>
                  <a:lnTo>
                    <a:pt x="7772400" y="1143000"/>
                  </a:lnTo>
                  <a:lnTo>
                    <a:pt x="7772400" y="228600"/>
                  </a:lnTo>
                  <a:lnTo>
                    <a:pt x="7767755" y="182533"/>
                  </a:lnTo>
                  <a:lnTo>
                    <a:pt x="7754433" y="139624"/>
                  </a:lnTo>
                  <a:lnTo>
                    <a:pt x="7733354" y="100793"/>
                  </a:lnTo>
                  <a:lnTo>
                    <a:pt x="7705439" y="66960"/>
                  </a:lnTo>
                  <a:lnTo>
                    <a:pt x="7671606" y="39045"/>
                  </a:lnTo>
                  <a:lnTo>
                    <a:pt x="7632775" y="17966"/>
                  </a:lnTo>
                  <a:lnTo>
                    <a:pt x="7589866" y="4644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2686812"/>
              <a:ext cx="7772400" cy="1371600"/>
            </a:xfrm>
            <a:custGeom>
              <a:avLst/>
              <a:gdLst/>
              <a:ahLst/>
              <a:cxnLst/>
              <a:rect l="l" t="t" r="r" b="b"/>
              <a:pathLst>
                <a:path w="77724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7543800" y="0"/>
                  </a:lnTo>
                  <a:lnTo>
                    <a:pt x="7589866" y="4644"/>
                  </a:lnTo>
                  <a:lnTo>
                    <a:pt x="7632775" y="17966"/>
                  </a:lnTo>
                  <a:lnTo>
                    <a:pt x="7671606" y="39045"/>
                  </a:lnTo>
                  <a:lnTo>
                    <a:pt x="7705439" y="66960"/>
                  </a:lnTo>
                  <a:lnTo>
                    <a:pt x="7733354" y="100793"/>
                  </a:lnTo>
                  <a:lnTo>
                    <a:pt x="7754433" y="139624"/>
                  </a:lnTo>
                  <a:lnTo>
                    <a:pt x="7767755" y="182533"/>
                  </a:lnTo>
                  <a:lnTo>
                    <a:pt x="7772400" y="228600"/>
                  </a:lnTo>
                  <a:lnTo>
                    <a:pt x="7772400" y="1143000"/>
                  </a:lnTo>
                  <a:lnTo>
                    <a:pt x="7767755" y="1189066"/>
                  </a:lnTo>
                  <a:lnTo>
                    <a:pt x="7754433" y="1231975"/>
                  </a:lnTo>
                  <a:lnTo>
                    <a:pt x="7733354" y="1270806"/>
                  </a:lnTo>
                  <a:lnTo>
                    <a:pt x="7705439" y="1304639"/>
                  </a:lnTo>
                  <a:lnTo>
                    <a:pt x="7671606" y="1332554"/>
                  </a:lnTo>
                  <a:lnTo>
                    <a:pt x="7632775" y="1353633"/>
                  </a:lnTo>
                  <a:lnTo>
                    <a:pt x="7589866" y="1366955"/>
                  </a:lnTo>
                  <a:lnTo>
                    <a:pt x="75438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3"/>
                  </a:lnTo>
                  <a:lnTo>
                    <a:pt x="100791" y="1332554"/>
                  </a:lnTo>
                  <a:lnTo>
                    <a:pt x="66957" y="1304639"/>
                  </a:lnTo>
                  <a:lnTo>
                    <a:pt x="39042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2698" y="2916428"/>
            <a:ext cx="61080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9390" marR="5080" indent="-1457325">
              <a:lnSpc>
                <a:spcPct val="100000"/>
              </a:lnSpc>
              <a:spcBef>
                <a:spcPts val="100"/>
              </a:spcBef>
              <a:tabLst>
                <a:tab pos="1047115" algn="l"/>
                <a:tab pos="2842895" algn="l"/>
              </a:tabLst>
            </a:pPr>
            <a:r>
              <a:rPr dirty="0" sz="1800">
                <a:latin typeface="Verdana"/>
                <a:cs typeface="Verdana"/>
              </a:rPr>
              <a:t>SELECT	</a:t>
            </a:r>
            <a:r>
              <a:rPr dirty="0" sz="1800" spc="-5">
                <a:latin typeface="Verdana"/>
                <a:cs typeface="Verdana"/>
              </a:rPr>
              <a:t>student_code,	student_name, student_dob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">
                <a:latin typeface="Verdana"/>
                <a:cs typeface="Verdana"/>
              </a:rPr>
              <a:t> student_master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10;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93330"/>
            <a:ext cx="438784" cy="567690"/>
          </a:xfrm>
          <a:custGeom>
            <a:avLst/>
            <a:gdLst/>
            <a:ahLst/>
            <a:cxnLst/>
            <a:rect l="l" t="t" r="r" b="b"/>
            <a:pathLst>
              <a:path w="438784" h="567690">
                <a:moveTo>
                  <a:pt x="438190" y="0"/>
                </a:moveTo>
                <a:lnTo>
                  <a:pt x="0" y="0"/>
                </a:lnTo>
                <a:lnTo>
                  <a:pt x="0" y="567069"/>
                </a:lnTo>
                <a:lnTo>
                  <a:pt x="438190" y="567069"/>
                </a:lnTo>
                <a:lnTo>
                  <a:pt x="438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3.2: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181546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50"/>
              <a:t> </a:t>
            </a:r>
            <a:r>
              <a:rPr dirty="0" spc="-5"/>
              <a:t>AS</a:t>
            </a:r>
            <a:r>
              <a:rPr dirty="0" spc="-65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8557895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AS </a:t>
            </a:r>
            <a:r>
              <a:rPr dirty="0" sz="1800">
                <a:latin typeface="Verdana"/>
                <a:cs typeface="Verdana"/>
              </a:rPr>
              <a:t>clause is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specify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alternate</a:t>
            </a:r>
            <a:r>
              <a:rPr dirty="0" sz="1800">
                <a:latin typeface="Verdana"/>
                <a:cs typeface="Verdana"/>
              </a:rPr>
              <a:t> colum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heading.</a:t>
            </a:r>
            <a:endParaRPr sz="1800">
              <a:latin typeface="Verdana"/>
              <a:cs typeface="Verdana"/>
            </a:endParaRPr>
          </a:p>
          <a:p>
            <a:pPr marL="187960" marR="5080" indent="-170815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displays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selected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student_master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based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satisfied.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Observe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column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heading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2721864"/>
            <a:ext cx="5864860" cy="1292860"/>
            <a:chOff x="661416" y="2721864"/>
            <a:chExt cx="5864860" cy="1292860"/>
          </a:xfrm>
        </p:grpSpPr>
        <p:sp>
          <p:nvSpPr>
            <p:cNvPr id="7" name="object 7"/>
            <p:cNvSpPr/>
            <p:nvPr/>
          </p:nvSpPr>
          <p:spPr>
            <a:xfrm>
              <a:off x="667512" y="2727960"/>
              <a:ext cx="5852160" cy="1280160"/>
            </a:xfrm>
            <a:custGeom>
              <a:avLst/>
              <a:gdLst/>
              <a:ahLst/>
              <a:cxnLst/>
              <a:rect l="l" t="t" r="r" b="b"/>
              <a:pathLst>
                <a:path w="5852159" h="1280160">
                  <a:moveTo>
                    <a:pt x="5638800" y="0"/>
                  </a:moveTo>
                  <a:lnTo>
                    <a:pt x="213359" y="0"/>
                  </a:lnTo>
                  <a:lnTo>
                    <a:pt x="164440" y="5633"/>
                  </a:lnTo>
                  <a:lnTo>
                    <a:pt x="119531" y="21682"/>
                  </a:lnTo>
                  <a:lnTo>
                    <a:pt x="79916" y="46866"/>
                  </a:lnTo>
                  <a:lnTo>
                    <a:pt x="46874" y="79905"/>
                  </a:lnTo>
                  <a:lnTo>
                    <a:pt x="21687" y="119520"/>
                  </a:lnTo>
                  <a:lnTo>
                    <a:pt x="5635" y="164432"/>
                  </a:lnTo>
                  <a:lnTo>
                    <a:pt x="0" y="213360"/>
                  </a:lnTo>
                  <a:lnTo>
                    <a:pt x="0" y="1066800"/>
                  </a:lnTo>
                  <a:lnTo>
                    <a:pt x="5635" y="1115727"/>
                  </a:lnTo>
                  <a:lnTo>
                    <a:pt x="21687" y="1160639"/>
                  </a:lnTo>
                  <a:lnTo>
                    <a:pt x="46874" y="1200254"/>
                  </a:lnTo>
                  <a:lnTo>
                    <a:pt x="79916" y="1233293"/>
                  </a:lnTo>
                  <a:lnTo>
                    <a:pt x="119531" y="1258477"/>
                  </a:lnTo>
                  <a:lnTo>
                    <a:pt x="164440" y="1274526"/>
                  </a:lnTo>
                  <a:lnTo>
                    <a:pt x="213359" y="1280159"/>
                  </a:lnTo>
                  <a:lnTo>
                    <a:pt x="5638800" y="1280159"/>
                  </a:lnTo>
                  <a:lnTo>
                    <a:pt x="5687727" y="1274526"/>
                  </a:lnTo>
                  <a:lnTo>
                    <a:pt x="5732639" y="1258477"/>
                  </a:lnTo>
                  <a:lnTo>
                    <a:pt x="5772254" y="1233293"/>
                  </a:lnTo>
                  <a:lnTo>
                    <a:pt x="5805293" y="1200254"/>
                  </a:lnTo>
                  <a:lnTo>
                    <a:pt x="5830477" y="1160639"/>
                  </a:lnTo>
                  <a:lnTo>
                    <a:pt x="5846526" y="1115727"/>
                  </a:lnTo>
                  <a:lnTo>
                    <a:pt x="5852160" y="1066800"/>
                  </a:lnTo>
                  <a:lnTo>
                    <a:pt x="5852160" y="213360"/>
                  </a:lnTo>
                  <a:lnTo>
                    <a:pt x="5846526" y="164432"/>
                  </a:lnTo>
                  <a:lnTo>
                    <a:pt x="5830477" y="119520"/>
                  </a:lnTo>
                  <a:lnTo>
                    <a:pt x="5805293" y="79905"/>
                  </a:lnTo>
                  <a:lnTo>
                    <a:pt x="5772254" y="46866"/>
                  </a:lnTo>
                  <a:lnTo>
                    <a:pt x="5732639" y="21682"/>
                  </a:lnTo>
                  <a:lnTo>
                    <a:pt x="5687727" y="5633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2727960"/>
              <a:ext cx="5852160" cy="1280160"/>
            </a:xfrm>
            <a:custGeom>
              <a:avLst/>
              <a:gdLst/>
              <a:ahLst/>
              <a:cxnLst/>
              <a:rect l="l" t="t" r="r" b="b"/>
              <a:pathLst>
                <a:path w="5852159" h="1280160">
                  <a:moveTo>
                    <a:pt x="0" y="213360"/>
                  </a:moveTo>
                  <a:lnTo>
                    <a:pt x="5635" y="164432"/>
                  </a:lnTo>
                  <a:lnTo>
                    <a:pt x="21687" y="119520"/>
                  </a:lnTo>
                  <a:lnTo>
                    <a:pt x="46874" y="79905"/>
                  </a:lnTo>
                  <a:lnTo>
                    <a:pt x="79916" y="46866"/>
                  </a:lnTo>
                  <a:lnTo>
                    <a:pt x="119531" y="21682"/>
                  </a:lnTo>
                  <a:lnTo>
                    <a:pt x="164440" y="5633"/>
                  </a:lnTo>
                  <a:lnTo>
                    <a:pt x="213359" y="0"/>
                  </a:lnTo>
                  <a:lnTo>
                    <a:pt x="5638800" y="0"/>
                  </a:lnTo>
                  <a:lnTo>
                    <a:pt x="5687727" y="5633"/>
                  </a:lnTo>
                  <a:lnTo>
                    <a:pt x="5732639" y="21682"/>
                  </a:lnTo>
                  <a:lnTo>
                    <a:pt x="5772254" y="46866"/>
                  </a:lnTo>
                  <a:lnTo>
                    <a:pt x="5805293" y="79905"/>
                  </a:lnTo>
                  <a:lnTo>
                    <a:pt x="5830477" y="119520"/>
                  </a:lnTo>
                  <a:lnTo>
                    <a:pt x="5846526" y="164432"/>
                  </a:lnTo>
                  <a:lnTo>
                    <a:pt x="5852160" y="213360"/>
                  </a:lnTo>
                  <a:lnTo>
                    <a:pt x="5852160" y="1066800"/>
                  </a:lnTo>
                  <a:lnTo>
                    <a:pt x="5846526" y="1115727"/>
                  </a:lnTo>
                  <a:lnTo>
                    <a:pt x="5830477" y="1160639"/>
                  </a:lnTo>
                  <a:lnTo>
                    <a:pt x="5805293" y="1200254"/>
                  </a:lnTo>
                  <a:lnTo>
                    <a:pt x="5772254" y="1233293"/>
                  </a:lnTo>
                  <a:lnTo>
                    <a:pt x="5732639" y="1258477"/>
                  </a:lnTo>
                  <a:lnTo>
                    <a:pt x="5687727" y="1274526"/>
                  </a:lnTo>
                  <a:lnTo>
                    <a:pt x="5638800" y="1280159"/>
                  </a:lnTo>
                  <a:lnTo>
                    <a:pt x="213359" y="1280159"/>
                  </a:lnTo>
                  <a:lnTo>
                    <a:pt x="164440" y="1274526"/>
                  </a:lnTo>
                  <a:lnTo>
                    <a:pt x="119531" y="1258477"/>
                  </a:lnTo>
                  <a:lnTo>
                    <a:pt x="79916" y="1233293"/>
                  </a:lnTo>
                  <a:lnTo>
                    <a:pt x="46874" y="1200254"/>
                  </a:lnTo>
                  <a:lnTo>
                    <a:pt x="21687" y="1160639"/>
                  </a:lnTo>
                  <a:lnTo>
                    <a:pt x="5635" y="1115727"/>
                  </a:lnTo>
                  <a:lnTo>
                    <a:pt x="0" y="1066800"/>
                  </a:lnTo>
                  <a:lnTo>
                    <a:pt x="0" y="2133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8126" y="2906649"/>
            <a:ext cx="5419725" cy="1092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Verdana"/>
                <a:cs typeface="Verdana"/>
              </a:rPr>
              <a:t>SELECT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student_dob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“Date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Birth”</a:t>
            </a:r>
            <a:endParaRPr sz="1400">
              <a:latin typeface="Verdana"/>
              <a:cs typeface="Verdana"/>
            </a:endParaRPr>
          </a:p>
          <a:p>
            <a:pPr marL="927100" marR="2259330" indent="19939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FROM </a:t>
            </a:r>
            <a:r>
              <a:rPr dirty="0" sz="1400">
                <a:latin typeface="Verdana"/>
                <a:cs typeface="Verdana"/>
              </a:rPr>
              <a:t>student_master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WHERE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dept_code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=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10;</a:t>
            </a:r>
            <a:endParaRPr sz="1400">
              <a:latin typeface="Verdan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--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quotes </a:t>
            </a:r>
            <a:r>
              <a:rPr dirty="0" sz="1400">
                <a:latin typeface="Verdana"/>
                <a:cs typeface="Verdana"/>
              </a:rPr>
              <a:t>are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required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when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column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heading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contains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space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1416" y="4507991"/>
            <a:ext cx="5864860" cy="1292860"/>
            <a:chOff x="661416" y="4507991"/>
            <a:chExt cx="5864860" cy="1292860"/>
          </a:xfrm>
        </p:grpSpPr>
        <p:sp>
          <p:nvSpPr>
            <p:cNvPr id="11" name="object 11"/>
            <p:cNvSpPr/>
            <p:nvPr/>
          </p:nvSpPr>
          <p:spPr>
            <a:xfrm>
              <a:off x="667512" y="4514087"/>
              <a:ext cx="5852160" cy="1280160"/>
            </a:xfrm>
            <a:custGeom>
              <a:avLst/>
              <a:gdLst/>
              <a:ahLst/>
              <a:cxnLst/>
              <a:rect l="l" t="t" r="r" b="b"/>
              <a:pathLst>
                <a:path w="5852159" h="1280160">
                  <a:moveTo>
                    <a:pt x="5638800" y="0"/>
                  </a:moveTo>
                  <a:lnTo>
                    <a:pt x="213359" y="0"/>
                  </a:lnTo>
                  <a:lnTo>
                    <a:pt x="164440" y="5633"/>
                  </a:lnTo>
                  <a:lnTo>
                    <a:pt x="119531" y="21682"/>
                  </a:lnTo>
                  <a:lnTo>
                    <a:pt x="79916" y="46866"/>
                  </a:lnTo>
                  <a:lnTo>
                    <a:pt x="46874" y="79905"/>
                  </a:lnTo>
                  <a:lnTo>
                    <a:pt x="21687" y="119520"/>
                  </a:lnTo>
                  <a:lnTo>
                    <a:pt x="5635" y="164432"/>
                  </a:lnTo>
                  <a:lnTo>
                    <a:pt x="0" y="213360"/>
                  </a:lnTo>
                  <a:lnTo>
                    <a:pt x="0" y="1066800"/>
                  </a:lnTo>
                  <a:lnTo>
                    <a:pt x="5635" y="1115719"/>
                  </a:lnTo>
                  <a:lnTo>
                    <a:pt x="21687" y="1160628"/>
                  </a:lnTo>
                  <a:lnTo>
                    <a:pt x="46874" y="1200243"/>
                  </a:lnTo>
                  <a:lnTo>
                    <a:pt x="79916" y="1233285"/>
                  </a:lnTo>
                  <a:lnTo>
                    <a:pt x="119531" y="1258472"/>
                  </a:lnTo>
                  <a:lnTo>
                    <a:pt x="164440" y="1274524"/>
                  </a:lnTo>
                  <a:lnTo>
                    <a:pt x="213359" y="1280160"/>
                  </a:lnTo>
                  <a:lnTo>
                    <a:pt x="5638800" y="1280160"/>
                  </a:lnTo>
                  <a:lnTo>
                    <a:pt x="5687727" y="1274524"/>
                  </a:lnTo>
                  <a:lnTo>
                    <a:pt x="5732639" y="1258472"/>
                  </a:lnTo>
                  <a:lnTo>
                    <a:pt x="5772254" y="1233285"/>
                  </a:lnTo>
                  <a:lnTo>
                    <a:pt x="5805293" y="1200243"/>
                  </a:lnTo>
                  <a:lnTo>
                    <a:pt x="5830477" y="1160628"/>
                  </a:lnTo>
                  <a:lnTo>
                    <a:pt x="5846526" y="1115719"/>
                  </a:lnTo>
                  <a:lnTo>
                    <a:pt x="5852160" y="1066800"/>
                  </a:lnTo>
                  <a:lnTo>
                    <a:pt x="5852160" y="213360"/>
                  </a:lnTo>
                  <a:lnTo>
                    <a:pt x="5846526" y="164432"/>
                  </a:lnTo>
                  <a:lnTo>
                    <a:pt x="5830477" y="119520"/>
                  </a:lnTo>
                  <a:lnTo>
                    <a:pt x="5805293" y="79905"/>
                  </a:lnTo>
                  <a:lnTo>
                    <a:pt x="5772254" y="46866"/>
                  </a:lnTo>
                  <a:lnTo>
                    <a:pt x="5732639" y="21682"/>
                  </a:lnTo>
                  <a:lnTo>
                    <a:pt x="5687727" y="5633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512" y="4514087"/>
              <a:ext cx="5852160" cy="1280160"/>
            </a:xfrm>
            <a:custGeom>
              <a:avLst/>
              <a:gdLst/>
              <a:ahLst/>
              <a:cxnLst/>
              <a:rect l="l" t="t" r="r" b="b"/>
              <a:pathLst>
                <a:path w="5852159" h="1280160">
                  <a:moveTo>
                    <a:pt x="0" y="213360"/>
                  </a:moveTo>
                  <a:lnTo>
                    <a:pt x="5635" y="164432"/>
                  </a:lnTo>
                  <a:lnTo>
                    <a:pt x="21687" y="119520"/>
                  </a:lnTo>
                  <a:lnTo>
                    <a:pt x="46874" y="79905"/>
                  </a:lnTo>
                  <a:lnTo>
                    <a:pt x="79916" y="46866"/>
                  </a:lnTo>
                  <a:lnTo>
                    <a:pt x="119531" y="21682"/>
                  </a:lnTo>
                  <a:lnTo>
                    <a:pt x="164440" y="5633"/>
                  </a:lnTo>
                  <a:lnTo>
                    <a:pt x="213359" y="0"/>
                  </a:lnTo>
                  <a:lnTo>
                    <a:pt x="5638800" y="0"/>
                  </a:lnTo>
                  <a:lnTo>
                    <a:pt x="5687727" y="5633"/>
                  </a:lnTo>
                  <a:lnTo>
                    <a:pt x="5732639" y="21682"/>
                  </a:lnTo>
                  <a:lnTo>
                    <a:pt x="5772254" y="46866"/>
                  </a:lnTo>
                  <a:lnTo>
                    <a:pt x="5805293" y="79905"/>
                  </a:lnTo>
                  <a:lnTo>
                    <a:pt x="5830477" y="119520"/>
                  </a:lnTo>
                  <a:lnTo>
                    <a:pt x="5846526" y="164432"/>
                  </a:lnTo>
                  <a:lnTo>
                    <a:pt x="5852160" y="213360"/>
                  </a:lnTo>
                  <a:lnTo>
                    <a:pt x="5852160" y="1066800"/>
                  </a:lnTo>
                  <a:lnTo>
                    <a:pt x="5846526" y="1115719"/>
                  </a:lnTo>
                  <a:lnTo>
                    <a:pt x="5830477" y="1160628"/>
                  </a:lnTo>
                  <a:lnTo>
                    <a:pt x="5805293" y="1200243"/>
                  </a:lnTo>
                  <a:lnTo>
                    <a:pt x="5772254" y="1233285"/>
                  </a:lnTo>
                  <a:lnTo>
                    <a:pt x="5732639" y="1258472"/>
                  </a:lnTo>
                  <a:lnTo>
                    <a:pt x="5687727" y="1274524"/>
                  </a:lnTo>
                  <a:lnTo>
                    <a:pt x="5638800" y="1280160"/>
                  </a:lnTo>
                  <a:lnTo>
                    <a:pt x="213359" y="1280160"/>
                  </a:lnTo>
                  <a:lnTo>
                    <a:pt x="164440" y="1274524"/>
                  </a:lnTo>
                  <a:lnTo>
                    <a:pt x="119531" y="1258472"/>
                  </a:lnTo>
                  <a:lnTo>
                    <a:pt x="79916" y="1233285"/>
                  </a:lnTo>
                  <a:lnTo>
                    <a:pt x="46874" y="1200243"/>
                  </a:lnTo>
                  <a:lnTo>
                    <a:pt x="21687" y="1160628"/>
                  </a:lnTo>
                  <a:lnTo>
                    <a:pt x="5635" y="1115719"/>
                  </a:lnTo>
                  <a:lnTo>
                    <a:pt x="0" y="1066800"/>
                  </a:lnTo>
                  <a:lnTo>
                    <a:pt x="0" y="2133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8126" y="4692522"/>
            <a:ext cx="337883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8035" algn="l"/>
              </a:tabLst>
            </a:pPr>
            <a:r>
              <a:rPr dirty="0" sz="1400">
                <a:latin typeface="Verdana"/>
                <a:cs typeface="Verdana"/>
              </a:rPr>
              <a:t>SELECT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student_dob	“Date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Birth”</a:t>
            </a:r>
            <a:endParaRPr sz="1400">
              <a:latin typeface="Verdana"/>
              <a:cs typeface="Verdana"/>
            </a:endParaRPr>
          </a:p>
          <a:p>
            <a:pPr marL="927100" marR="127635" indent="3225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Verdana"/>
                <a:cs typeface="Verdana"/>
              </a:rPr>
              <a:t>FROM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student_master </a:t>
            </a:r>
            <a:r>
              <a:rPr dirty="0" sz="1400" spc="-4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WHERE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dept_code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=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10;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--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AS keyword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optional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31430"/>
            <a:ext cx="438784" cy="567690"/>
          </a:xfrm>
          <a:custGeom>
            <a:avLst/>
            <a:gdLst/>
            <a:ahLst/>
            <a:cxnLst/>
            <a:rect l="l" t="t" r="r" b="b"/>
            <a:pathLst>
              <a:path w="438784" h="567690">
                <a:moveTo>
                  <a:pt x="438190" y="0"/>
                </a:moveTo>
                <a:lnTo>
                  <a:pt x="0" y="0"/>
                </a:lnTo>
                <a:lnTo>
                  <a:pt x="0" y="567069"/>
                </a:lnTo>
                <a:lnTo>
                  <a:pt x="438190" y="567069"/>
                </a:lnTo>
                <a:lnTo>
                  <a:pt x="438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3.2: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36385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</a:t>
            </a:r>
            <a:r>
              <a:rPr dirty="0" spc="-60"/>
              <a:t> </a:t>
            </a:r>
            <a:r>
              <a:rPr dirty="0"/>
              <a:t>Strings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Dates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22603"/>
            <a:ext cx="4500245" cy="85851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enclosed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quotation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marks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Character </a:t>
            </a:r>
            <a:r>
              <a:rPr dirty="0" sz="1800" spc="-5">
                <a:latin typeface="Verdana"/>
                <a:cs typeface="Verdana"/>
              </a:rPr>
              <a:t>values </a:t>
            </a:r>
            <a:r>
              <a:rPr dirty="0" sz="1800">
                <a:latin typeface="Verdana"/>
                <a:cs typeface="Verdana"/>
              </a:rPr>
              <a:t>are case </a:t>
            </a:r>
            <a:r>
              <a:rPr dirty="0" sz="1800" spc="-5">
                <a:latin typeface="Verdana"/>
                <a:cs typeface="Verdana"/>
              </a:rPr>
              <a:t>sensitive </a:t>
            </a:r>
            <a:r>
              <a:rPr dirty="0" sz="1800">
                <a:latin typeface="Verdana"/>
                <a:cs typeface="Verdana"/>
              </a:rPr>
              <a:t> Date</a:t>
            </a:r>
            <a:r>
              <a:rPr dirty="0" sz="1800" spc="-5">
                <a:latin typeface="Verdana"/>
                <a:cs typeface="Verdana"/>
              </a:rPr>
              <a:t> values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format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sensitive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416" y="2737104"/>
            <a:ext cx="4767580" cy="1308100"/>
            <a:chOff x="661416" y="2737104"/>
            <a:chExt cx="4767580" cy="1308100"/>
          </a:xfrm>
        </p:grpSpPr>
        <p:sp>
          <p:nvSpPr>
            <p:cNvPr id="7" name="object 7"/>
            <p:cNvSpPr/>
            <p:nvPr/>
          </p:nvSpPr>
          <p:spPr>
            <a:xfrm>
              <a:off x="667512" y="2743200"/>
              <a:ext cx="4754880" cy="1295400"/>
            </a:xfrm>
            <a:custGeom>
              <a:avLst/>
              <a:gdLst/>
              <a:ahLst/>
              <a:cxnLst/>
              <a:rect l="l" t="t" r="r" b="b"/>
              <a:pathLst>
                <a:path w="4754880" h="1295400">
                  <a:moveTo>
                    <a:pt x="4538980" y="0"/>
                  </a:moveTo>
                  <a:lnTo>
                    <a:pt x="215900" y="0"/>
                  </a:lnTo>
                  <a:lnTo>
                    <a:pt x="166395" y="5701"/>
                  </a:lnTo>
                  <a:lnTo>
                    <a:pt x="120951" y="21941"/>
                  </a:lnTo>
                  <a:lnTo>
                    <a:pt x="80864" y="47426"/>
                  </a:lnTo>
                  <a:lnTo>
                    <a:pt x="47430" y="80859"/>
                  </a:lnTo>
                  <a:lnTo>
                    <a:pt x="21943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3" y="1174453"/>
                  </a:lnTo>
                  <a:lnTo>
                    <a:pt x="47430" y="1214540"/>
                  </a:lnTo>
                  <a:lnTo>
                    <a:pt x="80864" y="1247973"/>
                  </a:lnTo>
                  <a:lnTo>
                    <a:pt x="120951" y="1273458"/>
                  </a:lnTo>
                  <a:lnTo>
                    <a:pt x="166395" y="1289698"/>
                  </a:lnTo>
                  <a:lnTo>
                    <a:pt x="215900" y="1295400"/>
                  </a:lnTo>
                  <a:lnTo>
                    <a:pt x="4538980" y="1295400"/>
                  </a:lnTo>
                  <a:lnTo>
                    <a:pt x="4588488" y="1289698"/>
                  </a:lnTo>
                  <a:lnTo>
                    <a:pt x="4633933" y="1273458"/>
                  </a:lnTo>
                  <a:lnTo>
                    <a:pt x="4674020" y="1247973"/>
                  </a:lnTo>
                  <a:lnTo>
                    <a:pt x="4707453" y="1214540"/>
                  </a:lnTo>
                  <a:lnTo>
                    <a:pt x="4732938" y="1174453"/>
                  </a:lnTo>
                  <a:lnTo>
                    <a:pt x="4749178" y="1129008"/>
                  </a:lnTo>
                  <a:lnTo>
                    <a:pt x="4754880" y="1079500"/>
                  </a:lnTo>
                  <a:lnTo>
                    <a:pt x="4754880" y="215900"/>
                  </a:lnTo>
                  <a:lnTo>
                    <a:pt x="4749178" y="166391"/>
                  </a:lnTo>
                  <a:lnTo>
                    <a:pt x="4732938" y="120946"/>
                  </a:lnTo>
                  <a:lnTo>
                    <a:pt x="4707453" y="80859"/>
                  </a:lnTo>
                  <a:lnTo>
                    <a:pt x="4674020" y="47426"/>
                  </a:lnTo>
                  <a:lnTo>
                    <a:pt x="4633933" y="21941"/>
                  </a:lnTo>
                  <a:lnTo>
                    <a:pt x="4588488" y="5701"/>
                  </a:lnTo>
                  <a:lnTo>
                    <a:pt x="4538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512" y="2743200"/>
              <a:ext cx="4754880" cy="1295400"/>
            </a:xfrm>
            <a:custGeom>
              <a:avLst/>
              <a:gdLst/>
              <a:ahLst/>
              <a:cxnLst/>
              <a:rect l="l" t="t" r="r" b="b"/>
              <a:pathLst>
                <a:path w="475488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3" y="120946"/>
                  </a:lnTo>
                  <a:lnTo>
                    <a:pt x="47430" y="80859"/>
                  </a:lnTo>
                  <a:lnTo>
                    <a:pt x="80864" y="47426"/>
                  </a:lnTo>
                  <a:lnTo>
                    <a:pt x="120951" y="21941"/>
                  </a:lnTo>
                  <a:lnTo>
                    <a:pt x="166395" y="5701"/>
                  </a:lnTo>
                  <a:lnTo>
                    <a:pt x="215900" y="0"/>
                  </a:lnTo>
                  <a:lnTo>
                    <a:pt x="4538980" y="0"/>
                  </a:lnTo>
                  <a:lnTo>
                    <a:pt x="4588488" y="5701"/>
                  </a:lnTo>
                  <a:lnTo>
                    <a:pt x="4633933" y="21941"/>
                  </a:lnTo>
                  <a:lnTo>
                    <a:pt x="4674020" y="47426"/>
                  </a:lnTo>
                  <a:lnTo>
                    <a:pt x="4707453" y="80859"/>
                  </a:lnTo>
                  <a:lnTo>
                    <a:pt x="4732938" y="120946"/>
                  </a:lnTo>
                  <a:lnTo>
                    <a:pt x="4749178" y="166391"/>
                  </a:lnTo>
                  <a:lnTo>
                    <a:pt x="4754880" y="215900"/>
                  </a:lnTo>
                  <a:lnTo>
                    <a:pt x="4754880" y="1079500"/>
                  </a:lnTo>
                  <a:lnTo>
                    <a:pt x="4749178" y="1129008"/>
                  </a:lnTo>
                  <a:lnTo>
                    <a:pt x="4732938" y="1174453"/>
                  </a:lnTo>
                  <a:lnTo>
                    <a:pt x="4707453" y="1214540"/>
                  </a:lnTo>
                  <a:lnTo>
                    <a:pt x="4674020" y="1247973"/>
                  </a:lnTo>
                  <a:lnTo>
                    <a:pt x="4633933" y="1273458"/>
                  </a:lnTo>
                  <a:lnTo>
                    <a:pt x="4588488" y="1289698"/>
                  </a:lnTo>
                  <a:lnTo>
                    <a:pt x="4538980" y="1295400"/>
                  </a:lnTo>
                  <a:lnTo>
                    <a:pt x="215900" y="1295400"/>
                  </a:lnTo>
                  <a:lnTo>
                    <a:pt x="166395" y="1289698"/>
                  </a:lnTo>
                  <a:lnTo>
                    <a:pt x="120951" y="1273458"/>
                  </a:lnTo>
                  <a:lnTo>
                    <a:pt x="80864" y="1247973"/>
                  </a:lnTo>
                  <a:lnTo>
                    <a:pt x="47430" y="1214540"/>
                  </a:lnTo>
                  <a:lnTo>
                    <a:pt x="21943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8736" y="2987420"/>
            <a:ext cx="432054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 marR="585470" indent="-915035">
              <a:lnSpc>
                <a:spcPct val="100000"/>
              </a:lnSpc>
              <a:spcBef>
                <a:spcPts val="95"/>
              </a:spcBef>
              <a:tabLst>
                <a:tab pos="931544" algn="l"/>
                <a:tab pos="1659889" algn="l"/>
              </a:tabLst>
            </a:pPr>
            <a:r>
              <a:rPr dirty="0" sz="1600" spc="-5">
                <a:latin typeface="Verdana"/>
                <a:cs typeface="Verdana"/>
              </a:rPr>
              <a:t>SELECT		student_code, student_dob </a:t>
            </a:r>
            <a:r>
              <a:rPr dirty="0" sz="1600" spc="-5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	student_master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student_name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= ‘Sunil’ 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86698"/>
            <a:ext cx="431800" cy="586740"/>
          </a:xfrm>
          <a:custGeom>
            <a:avLst/>
            <a:gdLst/>
            <a:ahLst/>
            <a:cxnLst/>
            <a:rect l="l" t="t" r="r" b="b"/>
            <a:pathLst>
              <a:path w="431800" h="586740">
                <a:moveTo>
                  <a:pt x="431746" y="0"/>
                </a:moveTo>
                <a:lnTo>
                  <a:pt x="0" y="0"/>
                </a:lnTo>
                <a:lnTo>
                  <a:pt x="0" y="586401"/>
                </a:lnTo>
                <a:lnTo>
                  <a:pt x="431746" y="586401"/>
                </a:lnTo>
                <a:lnTo>
                  <a:pt x="4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281" y="537209"/>
            <a:ext cx="60159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Mathematical,</a:t>
            </a:r>
            <a:r>
              <a:rPr dirty="0" spc="-10"/>
              <a:t> </a:t>
            </a:r>
            <a:r>
              <a:rPr dirty="0" spc="-5"/>
              <a:t>Comparison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/>
              <a:t>Logical </a:t>
            </a:r>
            <a:r>
              <a:rPr dirty="0" spc="-1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287246"/>
            <a:ext cx="2244725" cy="80581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400">
                <a:latin typeface="Verdana"/>
                <a:cs typeface="Verdana"/>
              </a:rPr>
              <a:t>Mathematical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Operators:</a:t>
            </a:r>
            <a:endParaRPr sz="1400">
              <a:latin typeface="Verdana"/>
              <a:cs typeface="Verdana"/>
            </a:endParaRPr>
          </a:p>
          <a:p>
            <a:pPr marL="12700" marR="135890" indent="4445">
              <a:lnSpc>
                <a:spcPts val="206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400">
                <a:latin typeface="Verdana"/>
                <a:cs typeface="Verdana"/>
              </a:rPr>
              <a:t>Examples: </a:t>
            </a:r>
            <a:r>
              <a:rPr dirty="0" sz="1400" spc="-5">
                <a:latin typeface="Verdana"/>
                <a:cs typeface="Verdana"/>
              </a:rPr>
              <a:t>+, -, *, </a:t>
            </a:r>
            <a:r>
              <a:rPr dirty="0" sz="1400">
                <a:latin typeface="Verdana"/>
                <a:cs typeface="Verdana"/>
              </a:rPr>
              <a:t>/ 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Comparison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Operators: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5163616"/>
            <a:ext cx="2484120" cy="5410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>
                <a:latin typeface="Verdana"/>
                <a:cs typeface="Verdana"/>
              </a:rPr>
              <a:t>Logical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Operators:</a:t>
            </a:r>
            <a:endParaRPr sz="14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35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400">
                <a:latin typeface="Verdana"/>
                <a:cs typeface="Verdana"/>
              </a:rPr>
              <a:t>Examples: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AND,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OR,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NOT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2520" y="2205482"/>
          <a:ext cx="5383530" cy="280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/>
                <a:gridCol w="3810000"/>
              </a:tblGrid>
              <a:tr h="385825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 b="1">
                          <a:latin typeface="Verdana"/>
                          <a:cs typeface="Verdana"/>
                        </a:rPr>
                        <a:t>Operator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 b="1">
                          <a:latin typeface="Verdana"/>
                          <a:cs typeface="Verdana"/>
                        </a:rPr>
                        <a:t>Meaning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6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&gt;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6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&gt;=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than or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&lt;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6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&lt;=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&lt;&gt;,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!=,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^=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0762"/>
            <a:ext cx="380365" cy="548005"/>
          </a:xfrm>
          <a:custGeom>
            <a:avLst/>
            <a:gdLst/>
            <a:ahLst/>
            <a:cxnLst/>
            <a:rect l="l" t="t" r="r" b="b"/>
            <a:pathLst>
              <a:path w="380365" h="548005">
                <a:moveTo>
                  <a:pt x="380194" y="0"/>
                </a:moveTo>
                <a:lnTo>
                  <a:pt x="0" y="0"/>
                </a:lnTo>
                <a:lnTo>
                  <a:pt x="0" y="547737"/>
                </a:lnTo>
                <a:lnTo>
                  <a:pt x="380194" y="547737"/>
                </a:lnTo>
                <a:lnTo>
                  <a:pt x="380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Other</a:t>
            </a:r>
            <a:r>
              <a:rPr dirty="0" spc="-40"/>
              <a:t> </a:t>
            </a:r>
            <a:r>
              <a:rPr dirty="0" spc="-5"/>
              <a:t>Comparison</a:t>
            </a:r>
            <a:r>
              <a:rPr dirty="0" spc="-20"/>
              <a:t> </a:t>
            </a:r>
            <a:r>
              <a:rPr dirty="0" spc="-10"/>
              <a:t>Operators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6400" y="1489075"/>
          <a:ext cx="7867650" cy="453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275"/>
                <a:gridCol w="4632325"/>
              </a:tblGrid>
              <a:tr h="579120">
                <a:tc>
                  <a:txBody>
                    <a:bodyPr/>
                    <a:lstStyle/>
                    <a:p>
                      <a:pPr marL="1056640" marR="567055" indent="-4819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 b="1">
                          <a:latin typeface="Verdana"/>
                          <a:cs typeface="Verdana"/>
                        </a:rPr>
                        <a:t>Other </a:t>
                      </a:r>
                      <a:r>
                        <a:rPr dirty="0" sz="1600" spc="-10" b="1">
                          <a:latin typeface="Verdana"/>
                          <a:cs typeface="Verdana"/>
                        </a:rPr>
                        <a:t>Comparison </a:t>
                      </a:r>
                      <a:r>
                        <a:rPr dirty="0" sz="1600" spc="-5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 b="1">
                          <a:latin typeface="Verdana"/>
                          <a:cs typeface="Verdana"/>
                        </a:rPr>
                        <a:t>operators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603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[NOT]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BETWEEN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Allows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user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express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range.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 marR="45465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example: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Searching</a:t>
                      </a:r>
                      <a:r>
                        <a:rPr dirty="0" sz="160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numbers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BETWEEN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10.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optional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would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when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searching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numbers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BETWEEN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600" spc="-5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10.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3347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[NOT]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5">
                          <a:latin typeface="Verdana"/>
                          <a:cs typeface="Verdana"/>
                        </a:rPr>
                        <a:t>IN(x,y,…)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68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similar</a:t>
                      </a:r>
                      <a:r>
                        <a:rPr dirty="0" sz="160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logical</a:t>
                      </a:r>
                      <a:r>
                        <a:rPr dirty="0" sz="16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35">
                          <a:latin typeface="Verdana"/>
                          <a:cs typeface="Verdana"/>
                        </a:rPr>
                        <a:t>operator.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Can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search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records</a:t>
                      </a:r>
                      <a:r>
                        <a:rPr dirty="0" sz="16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which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meet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least one </a:t>
                      </a:r>
                      <a:r>
                        <a:rPr dirty="0" sz="1600" spc="-5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6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contained</a:t>
                      </a:r>
                      <a:r>
                        <a:rPr dirty="0" sz="160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within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parentheses.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 marR="27368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06855" algn="l"/>
                        </a:tabLst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example: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Pubid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(1,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4,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5),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only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books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publisher</a:t>
                      </a:r>
                      <a:r>
                        <a:rPr dirty="0" sz="16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id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1,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4,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will </a:t>
                      </a:r>
                      <a:r>
                        <a:rPr dirty="0" sz="1600" spc="-5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be returned.	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optional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keyword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instructs</a:t>
                      </a:r>
                      <a:r>
                        <a:rPr dirty="0" sz="16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Oracle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books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published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Publisher</a:t>
                      </a:r>
                      <a:r>
                        <a:rPr dirty="0" sz="16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1,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4,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5.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18918"/>
            <a:ext cx="374015" cy="554355"/>
          </a:xfrm>
          <a:custGeom>
            <a:avLst/>
            <a:gdLst/>
            <a:ahLst/>
            <a:cxnLst/>
            <a:rect l="l" t="t" r="r" b="b"/>
            <a:pathLst>
              <a:path w="374015" h="554355">
                <a:moveTo>
                  <a:pt x="373750" y="0"/>
                </a:moveTo>
                <a:lnTo>
                  <a:pt x="0" y="0"/>
                </a:lnTo>
                <a:lnTo>
                  <a:pt x="0" y="554181"/>
                </a:lnTo>
                <a:lnTo>
                  <a:pt x="373750" y="554181"/>
                </a:lnTo>
                <a:lnTo>
                  <a:pt x="373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281" y="385953"/>
            <a:ext cx="2450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3.3: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SELECT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statement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Other</a:t>
            </a:r>
            <a:r>
              <a:rPr dirty="0" spc="-40"/>
              <a:t> </a:t>
            </a:r>
            <a:r>
              <a:rPr dirty="0" spc="-5"/>
              <a:t>Comparison</a:t>
            </a:r>
            <a:r>
              <a:rPr dirty="0" spc="-20"/>
              <a:t> </a:t>
            </a:r>
            <a:r>
              <a:rPr dirty="0" spc="-10"/>
              <a:t>Operators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073" y="1212850"/>
          <a:ext cx="7809865" cy="460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780"/>
                <a:gridCol w="4598670"/>
              </a:tblGrid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5" b="1">
                          <a:latin typeface="Verdana"/>
                          <a:cs typeface="Verdana"/>
                        </a:rPr>
                        <a:t>Other</a:t>
                      </a:r>
                      <a:r>
                        <a:rPr dirty="0" sz="1600" spc="-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 b="1">
                          <a:latin typeface="Verdana"/>
                          <a:cs typeface="Verdana"/>
                        </a:rPr>
                        <a:t>Comparison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operators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spc="-10" b="1"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8470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[NOT]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LIKE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Can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when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searching</a:t>
                      </a:r>
                      <a:r>
                        <a:rPr dirty="0" sz="160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for patterns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if </a:t>
                      </a:r>
                      <a:r>
                        <a:rPr dirty="0" sz="1600" spc="-5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160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60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certain</a:t>
                      </a:r>
                      <a:r>
                        <a:rPr dirty="0" sz="160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how</a:t>
                      </a:r>
                      <a:r>
                        <a:rPr dirty="0" sz="160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something</a:t>
                      </a:r>
                      <a:r>
                        <a:rPr dirty="0" sz="160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spelt.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 marR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example: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title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LIKE </a:t>
                      </a:r>
                      <a:r>
                        <a:rPr dirty="0" sz="1600" spc="-35">
                          <a:latin typeface="Verdana"/>
                          <a:cs typeface="Verdana"/>
                        </a:rPr>
                        <a:t>‘TH%’.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optional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indicates</a:t>
                      </a:r>
                      <a:r>
                        <a:rPr dirty="0" sz="16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records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do </a:t>
                      </a:r>
                      <a:r>
                        <a:rPr dirty="0" sz="1600" spc="-5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contain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specified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pattern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6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be </a:t>
                      </a:r>
                      <a:r>
                        <a:rPr dirty="0" sz="1600" spc="-5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included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the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results.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1244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IS[NOT]NULL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Allows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user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search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for records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which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do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have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an entry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specified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field.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example: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Shipdate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NULL.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 marR="1898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include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optional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75">
                          <a:latin typeface="Verdana"/>
                          <a:cs typeface="Verdana"/>
                        </a:rPr>
                        <a:t>NOT,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would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find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records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do not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have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an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entry </a:t>
                      </a:r>
                      <a:r>
                        <a:rPr dirty="0" sz="1600" spc="-5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field.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example: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Shipdate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NULL.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2023-01-08T07:46:05Z</dcterms:created>
  <dcterms:modified xsi:type="dcterms:W3CDTF">2023-01-08T07:46:05Z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