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76" y="537718"/>
            <a:ext cx="214693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350" y="2257425"/>
            <a:ext cx="7410450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pgemini.com/optimize-your-business-and-it-operations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04687"/>
            <a:ext cx="404495" cy="556260"/>
          </a:xfrm>
          <a:custGeom>
            <a:avLst/>
            <a:gdLst/>
            <a:ahLst/>
            <a:cxnLst/>
            <a:rect l="l" t="t" r="r" b="b"/>
            <a:pathLst>
              <a:path w="404495" h="556260">
                <a:moveTo>
                  <a:pt x="404154" y="0"/>
                </a:moveTo>
                <a:lnTo>
                  <a:pt x="0" y="0"/>
                </a:lnTo>
                <a:lnTo>
                  <a:pt x="0" y="555712"/>
                </a:lnTo>
                <a:lnTo>
                  <a:pt x="404154" y="555712"/>
                </a:lnTo>
                <a:lnTo>
                  <a:pt x="404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74379" y="658957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7E7E7E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83" y="6588252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155573"/>
                </a:moveTo>
                <a:lnTo>
                  <a:pt x="0" y="0"/>
                </a:lnTo>
              </a:path>
            </a:pathLst>
          </a:custGeom>
          <a:ln w="12192">
            <a:solidFill>
              <a:srgbClr val="12A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3624" y="6602374"/>
            <a:ext cx="1308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Presentation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Title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Author</a:t>
            </a:r>
            <a:r>
              <a:rPr dirty="0" sz="600" spc="-3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Date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730" y="6607556"/>
            <a:ext cx="13360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©</a:t>
            </a:r>
            <a:r>
              <a:rPr dirty="0" sz="6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767676"/>
                </a:solidFill>
                <a:latin typeface="Arial MT"/>
                <a:cs typeface="Arial MT"/>
              </a:rPr>
              <a:t>2017 Capgemini.</a:t>
            </a:r>
            <a:r>
              <a:rPr dirty="0" sz="600" spc="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rights</a:t>
            </a:r>
            <a:r>
              <a:rPr dirty="0" sz="600" spc="-2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reserved.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373126"/>
            <a:ext cx="2315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dirty="0" spc="-110"/>
              <a:t> </a:t>
            </a:r>
            <a:r>
              <a:rPr dirty="0" spc="-5"/>
              <a:t>Objectives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12700" y="1423796"/>
            <a:ext cx="4072890" cy="1213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understand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Introduction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Aggregate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(Group)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GROUP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BY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HAVING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75147"/>
            <a:ext cx="412750" cy="572770"/>
          </a:xfrm>
          <a:custGeom>
            <a:avLst/>
            <a:gdLst/>
            <a:ahLst/>
            <a:cxnLst/>
            <a:rect l="l" t="t" r="r" b="b"/>
            <a:pathLst>
              <a:path w="412750" h="572770">
                <a:moveTo>
                  <a:pt x="412574" y="0"/>
                </a:moveTo>
                <a:lnTo>
                  <a:pt x="0" y="0"/>
                </a:lnTo>
                <a:lnTo>
                  <a:pt x="0" y="572552"/>
                </a:lnTo>
                <a:lnTo>
                  <a:pt x="412574" y="572552"/>
                </a:lnTo>
                <a:lnTo>
                  <a:pt x="412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58210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4.3: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Tips and</a:t>
            </a:r>
            <a:r>
              <a:rPr dirty="0" sz="1200" spc="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Tricks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on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using</a:t>
            </a:r>
            <a:r>
              <a:rPr dirty="0" sz="1200" spc="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Group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Functions,</a:t>
            </a:r>
            <a:r>
              <a:rPr dirty="0" sz="1200" spc="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GROUP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BY</a:t>
            </a:r>
            <a:r>
              <a:rPr dirty="0" sz="1200" spc="-1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&amp;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HAVING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382634" cy="14173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1625600">
              <a:lnSpc>
                <a:spcPct val="101699"/>
              </a:lnSpc>
              <a:spcBef>
                <a:spcPts val="60"/>
              </a:spcBef>
            </a:pPr>
            <a:r>
              <a:rPr dirty="0" sz="1800" spc="5">
                <a:latin typeface="Verdana"/>
                <a:cs typeface="Verdana"/>
              </a:rPr>
              <a:t>All</a:t>
            </a:r>
            <a:r>
              <a:rPr dirty="0" sz="1800" spc="-5">
                <a:latin typeface="Verdana"/>
                <a:cs typeface="Verdana"/>
              </a:rPr>
              <a:t> group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except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COUNT(*)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ignores NULL values.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substitute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value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NULL values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 </a:t>
            </a:r>
            <a:r>
              <a:rPr dirty="0" sz="1800" spc="-5">
                <a:latin typeface="Verdana"/>
                <a:cs typeface="Verdana"/>
              </a:rPr>
              <a:t>NVL </a:t>
            </a:r>
            <a:r>
              <a:rPr dirty="0" sz="1800">
                <a:latin typeface="Verdana"/>
                <a:cs typeface="Verdana"/>
              </a:rPr>
              <a:t>functions.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210"/>
              </a:lnSpc>
              <a:spcBef>
                <a:spcPts val="70"/>
              </a:spcBef>
            </a:pPr>
            <a:r>
              <a:rPr dirty="0" sz="1800" spc="-5">
                <a:latin typeface="Verdana"/>
                <a:cs typeface="Verdana"/>
              </a:rPr>
              <a:t>DISTINCT </a:t>
            </a:r>
            <a:r>
              <a:rPr dirty="0" sz="1800">
                <a:latin typeface="Verdana"/>
                <a:cs typeface="Verdana"/>
              </a:rPr>
              <a:t>clause </a:t>
            </a:r>
            <a:r>
              <a:rPr dirty="0" sz="1800" spc="-5">
                <a:latin typeface="Verdana"/>
                <a:cs typeface="Verdana"/>
              </a:rPr>
              <a:t>makes the </a:t>
            </a:r>
            <a:r>
              <a:rPr dirty="0" sz="1800">
                <a:latin typeface="Verdana"/>
                <a:cs typeface="Verdana"/>
              </a:rPr>
              <a:t>function consider only non duplicate </a:t>
            </a:r>
            <a:r>
              <a:rPr dirty="0" sz="1800" spc="-5">
                <a:latin typeface="Verdana"/>
                <a:cs typeface="Verdana"/>
              </a:rPr>
              <a:t>values.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15">
                <a:latin typeface="Verdana"/>
                <a:cs typeface="Verdana"/>
              </a:rPr>
              <a:t>AVG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 with numerica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15"/>
              </a:lnSpc>
            </a:pPr>
            <a:r>
              <a:rPr dirty="0" sz="1800" spc="-5">
                <a:latin typeface="Verdana"/>
                <a:cs typeface="Verdana"/>
              </a:rPr>
              <a:t>The MIN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MAX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5">
                <a:latin typeface="Verdana"/>
                <a:cs typeface="Verdana"/>
              </a:rPr>
              <a:t> used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5">
                <a:latin typeface="Verdana"/>
                <a:cs typeface="Verdana"/>
              </a:rPr>
              <a:t> any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type.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9100" y="29337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67766"/>
            <a:ext cx="455295" cy="480059"/>
          </a:xfrm>
          <a:custGeom>
            <a:avLst/>
            <a:gdLst/>
            <a:ahLst/>
            <a:cxnLst/>
            <a:rect l="l" t="t" r="r" b="b"/>
            <a:pathLst>
              <a:path w="455295" h="480059">
                <a:moveTo>
                  <a:pt x="454674" y="0"/>
                </a:moveTo>
                <a:lnTo>
                  <a:pt x="0" y="0"/>
                </a:lnTo>
                <a:lnTo>
                  <a:pt x="0" y="479933"/>
                </a:lnTo>
                <a:lnTo>
                  <a:pt x="454674" y="479933"/>
                </a:lnTo>
                <a:lnTo>
                  <a:pt x="454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1469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8798560" cy="17862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716915">
              <a:lnSpc>
                <a:spcPct val="78300"/>
              </a:lnSpc>
              <a:spcBef>
                <a:spcPts val="565"/>
              </a:spcBef>
            </a:pPr>
            <a:r>
              <a:rPr dirty="0" sz="1800" spc="5">
                <a:latin typeface="Verdana"/>
                <a:cs typeface="Verdana"/>
              </a:rPr>
              <a:t>All </a:t>
            </a:r>
            <a:r>
              <a:rPr dirty="0" sz="1800">
                <a:latin typeface="Verdana"/>
                <a:cs typeface="Verdana"/>
              </a:rPr>
              <a:t>individual columns included 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SELECT clause other </a:t>
            </a:r>
            <a:r>
              <a:rPr dirty="0" sz="1800" spc="-5">
                <a:latin typeface="Verdana"/>
                <a:cs typeface="Verdana"/>
              </a:rPr>
              <a:t>than group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must </a:t>
            </a:r>
            <a:r>
              <a:rPr dirty="0" sz="1800" spc="-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specified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>
                <a:latin typeface="Verdana"/>
                <a:cs typeface="Verdana"/>
              </a:rPr>
              <a:t> BY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clause.</a:t>
            </a:r>
            <a:endParaRPr sz="1800">
              <a:latin typeface="Verdana"/>
              <a:cs typeface="Verdana"/>
            </a:endParaRPr>
          </a:p>
          <a:p>
            <a:pPr marL="12700" marR="438150">
              <a:lnSpc>
                <a:spcPct val="78300"/>
              </a:lnSpc>
              <a:spcBef>
                <a:spcPts val="520"/>
              </a:spcBef>
            </a:pPr>
            <a:r>
              <a:rPr dirty="0" sz="1800" spc="-5">
                <a:latin typeface="Verdana"/>
                <a:cs typeface="Verdana"/>
              </a:rPr>
              <a:t>Any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other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selected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placed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  <a:spcBef>
                <a:spcPts val="45"/>
              </a:spcBef>
            </a:pPr>
            <a:r>
              <a:rPr dirty="0" sz="1800">
                <a:latin typeface="Verdana"/>
                <a:cs typeface="Verdana"/>
              </a:rPr>
              <a:t>By </a:t>
            </a:r>
            <a:r>
              <a:rPr dirty="0" sz="1800" spc="-5">
                <a:latin typeface="Verdana"/>
                <a:cs typeface="Verdana"/>
              </a:rPr>
              <a:t>default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">
                <a:latin typeface="Verdana"/>
                <a:cs typeface="Verdana"/>
              </a:rPr>
              <a:t> sorted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by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ascending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order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included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specifies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</a:t>
            </a:r>
            <a:r>
              <a:rPr dirty="0" sz="1800" spc="-5">
                <a:latin typeface="Verdana"/>
                <a:cs typeface="Verdana"/>
              </a:rPr>
              <a:t> to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considered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67906"/>
            <a:ext cx="455295" cy="505459"/>
          </a:xfrm>
          <a:custGeom>
            <a:avLst/>
            <a:gdLst/>
            <a:ahLst/>
            <a:cxnLst/>
            <a:rect l="l" t="t" r="r" b="b"/>
            <a:pathLst>
              <a:path w="455295" h="505459">
                <a:moveTo>
                  <a:pt x="454674" y="0"/>
                </a:moveTo>
                <a:lnTo>
                  <a:pt x="0" y="0"/>
                </a:lnTo>
                <a:lnTo>
                  <a:pt x="0" y="505193"/>
                </a:lnTo>
                <a:lnTo>
                  <a:pt x="454674" y="505193"/>
                </a:lnTo>
                <a:lnTo>
                  <a:pt x="454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1469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426" y="1130046"/>
            <a:ext cx="8839835" cy="947419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ct val="78700"/>
              </a:lnSpc>
              <a:spcBef>
                <a:spcPts val="560"/>
              </a:spcBef>
            </a:pPr>
            <a:r>
              <a:rPr dirty="0" sz="1800" spc="-5">
                <a:latin typeface="Verdana"/>
                <a:cs typeface="Verdana"/>
              </a:rPr>
              <a:t>Suppose your </a:t>
            </a:r>
            <a:r>
              <a:rPr dirty="0" sz="1800">
                <a:latin typeface="Verdana"/>
                <a:cs typeface="Verdana"/>
              </a:rPr>
              <a:t>SELECT </a:t>
            </a:r>
            <a:r>
              <a:rPr dirty="0" sz="1800" spc="-5">
                <a:latin typeface="Verdana"/>
                <a:cs typeface="Verdana"/>
              </a:rPr>
              <a:t>statement </a:t>
            </a:r>
            <a:r>
              <a:rPr dirty="0" sz="1800">
                <a:latin typeface="Verdana"/>
                <a:cs typeface="Verdana"/>
              </a:rPr>
              <a:t>contains a </a:t>
            </a:r>
            <a:r>
              <a:rPr dirty="0" sz="1800" spc="-10">
                <a:latin typeface="Verdana"/>
                <a:cs typeface="Verdana"/>
              </a:rPr>
              <a:t>HAVING </a:t>
            </a:r>
            <a:r>
              <a:rPr dirty="0" sz="1800">
                <a:latin typeface="Verdana"/>
                <a:cs typeface="Verdana"/>
              </a:rPr>
              <a:t>clause. </a:t>
            </a:r>
            <a:r>
              <a:rPr dirty="0" sz="1800" spc="-5">
                <a:latin typeface="Verdana"/>
                <a:cs typeface="Verdana"/>
              </a:rPr>
              <a:t>Then </a:t>
            </a:r>
            <a:r>
              <a:rPr dirty="0" sz="1800">
                <a:latin typeface="Verdana"/>
                <a:cs typeface="Verdana"/>
              </a:rPr>
              <a:t>write </a:t>
            </a:r>
            <a:r>
              <a:rPr dirty="0" sz="1800" spc="-5">
                <a:latin typeface="Verdana"/>
                <a:cs typeface="Verdana"/>
              </a:rPr>
              <a:t>your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query </a:t>
            </a:r>
            <a:r>
              <a:rPr dirty="0" sz="1800">
                <a:latin typeface="Verdana"/>
                <a:cs typeface="Verdana"/>
              </a:rPr>
              <a:t>such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does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most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work (removing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undesired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rows)</a:t>
            </a:r>
            <a:r>
              <a:rPr dirty="0" sz="1800" spc="-5">
                <a:latin typeface="Verdana"/>
                <a:cs typeface="Verdana"/>
              </a:rPr>
              <a:t> instead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HAVING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5">
                <a:latin typeface="Verdana"/>
                <a:cs typeface="Verdana"/>
              </a:rPr>
              <a:t> doing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work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removing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undesired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26" y="3733545"/>
            <a:ext cx="7851140" cy="934719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 marR="71120">
              <a:lnSpc>
                <a:spcPct val="78900"/>
              </a:lnSpc>
              <a:spcBef>
                <a:spcPts val="555"/>
              </a:spcBef>
            </a:pPr>
            <a:r>
              <a:rPr dirty="0" sz="1800">
                <a:latin typeface="Verdana"/>
                <a:cs typeface="Verdana"/>
              </a:rPr>
              <a:t>Use </a:t>
            </a:r>
            <a:r>
              <a:rPr dirty="0" sz="1800" spc="-5">
                <a:latin typeface="Verdana"/>
                <a:cs typeface="Verdana"/>
              </a:rPr>
              <a:t>the GROUP </a:t>
            </a:r>
            <a:r>
              <a:rPr dirty="0" sz="1800">
                <a:latin typeface="Verdana"/>
                <a:cs typeface="Verdana"/>
              </a:rPr>
              <a:t>BY clause only with an </a:t>
            </a:r>
            <a:r>
              <a:rPr dirty="0" sz="1800" spc="-5">
                <a:latin typeface="Verdana"/>
                <a:cs typeface="Verdana"/>
              </a:rPr>
              <a:t>Aggregate </a:t>
            </a:r>
            <a:r>
              <a:rPr dirty="0" sz="1800">
                <a:latin typeface="Verdana"/>
                <a:cs typeface="Verdana"/>
              </a:rPr>
              <a:t>function, </a:t>
            </a:r>
            <a:r>
              <a:rPr dirty="0" sz="1800" spc="-5">
                <a:latin typeface="Verdana"/>
                <a:cs typeface="Verdana"/>
              </a:rPr>
              <a:t>and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otherwise.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63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Since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other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cases,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you</a:t>
            </a:r>
            <a:r>
              <a:rPr dirty="0" sz="1600" spc="-5">
                <a:latin typeface="Verdana"/>
                <a:cs typeface="Verdana"/>
              </a:rPr>
              <a:t> can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accomplish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 same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end result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7325">
              <a:lnSpc>
                <a:spcPts val="1660"/>
              </a:lnSpc>
            </a:pPr>
            <a:r>
              <a:rPr dirty="0" sz="1600" spc="-5">
                <a:latin typeface="Verdana"/>
                <a:cs typeface="Verdana"/>
              </a:rPr>
              <a:t>DISTINCT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option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instead,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it is </a:t>
            </a:r>
            <a:r>
              <a:rPr dirty="0" sz="1600" spc="-40">
                <a:latin typeface="Verdana"/>
                <a:cs typeface="Verdana"/>
              </a:rPr>
              <a:t>faster.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52" y="2217420"/>
            <a:ext cx="4572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" y="496824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12661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4361815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lesson,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0">
                <a:latin typeface="Verdana"/>
                <a:cs typeface="Verdana"/>
              </a:rPr>
              <a:t> have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about: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Aggregate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(Group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functions)</a:t>
            </a:r>
            <a:endParaRPr sz="16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 spc="-5">
                <a:latin typeface="Verdana"/>
                <a:cs typeface="Verdana"/>
              </a:rPr>
              <a:t>GROUP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BY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 spc="-5">
                <a:latin typeface="Verdana"/>
                <a:cs typeface="Verdana"/>
              </a:rPr>
              <a:t>HAVING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clause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5200" y="147067"/>
            <a:ext cx="471805" cy="564515"/>
          </a:xfrm>
          <a:custGeom>
            <a:avLst/>
            <a:gdLst/>
            <a:ahLst/>
            <a:cxnLst/>
            <a:rect l="l" t="t" r="r" b="b"/>
            <a:pathLst>
              <a:path w="471804" h="564515">
                <a:moveTo>
                  <a:pt x="471513" y="0"/>
                </a:moveTo>
                <a:lnTo>
                  <a:pt x="0" y="0"/>
                </a:lnTo>
                <a:lnTo>
                  <a:pt x="0" y="564132"/>
                </a:lnTo>
                <a:lnTo>
                  <a:pt x="471513" y="564132"/>
                </a:lnTo>
                <a:lnTo>
                  <a:pt x="471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6649084" cy="14808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1: </a:t>
            </a:r>
            <a:r>
              <a:rPr dirty="0" sz="1800" spc="-5">
                <a:latin typeface="Verdana"/>
                <a:cs typeface="Verdana"/>
              </a:rPr>
              <a:t>Identify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various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</a:t>
            </a:r>
            <a:r>
              <a:rPr dirty="0" sz="1800" spc="-5">
                <a:latin typeface="Verdana"/>
                <a:cs typeface="Verdana"/>
              </a:rPr>
              <a:t> given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below: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889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maximum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2: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sum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count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4: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minimum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9800" y="125526"/>
            <a:ext cx="471805" cy="497205"/>
          </a:xfrm>
          <a:custGeom>
            <a:avLst/>
            <a:gdLst/>
            <a:ahLst/>
            <a:cxnLst/>
            <a:rect l="l" t="t" r="r" b="b"/>
            <a:pathLst>
              <a:path w="471804" h="497205">
                <a:moveTo>
                  <a:pt x="471513" y="0"/>
                </a:moveTo>
                <a:lnTo>
                  <a:pt x="0" y="0"/>
                </a:lnTo>
                <a:lnTo>
                  <a:pt x="0" y="496773"/>
                </a:lnTo>
                <a:lnTo>
                  <a:pt x="471513" y="496773"/>
                </a:lnTo>
                <a:lnTo>
                  <a:pt x="471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6593205" cy="17735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2: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AVG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5">
                <a:latin typeface="Verdana"/>
                <a:cs typeface="Verdana"/>
              </a:rPr>
              <a:t> ignores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NULL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values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5">
                <a:latin typeface="Verdana"/>
                <a:cs typeface="Verdana"/>
              </a:rPr>
              <a:t>True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1935"/>
              </a:lnSpc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3: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Count(*)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returns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number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rows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dirty="0" sz="1800" spc="-5">
                <a:latin typeface="Verdana"/>
                <a:cs typeface="Verdana"/>
              </a:rPr>
              <a:t>table,</a:t>
            </a:r>
            <a:r>
              <a:rPr dirty="0" sz="1800">
                <a:latin typeface="Verdana"/>
                <a:cs typeface="Verdana"/>
              </a:rPr>
              <a:t> including </a:t>
            </a:r>
            <a:r>
              <a:rPr dirty="0" sz="1800" spc="-5">
                <a:latin typeface="Verdana"/>
                <a:cs typeface="Verdana"/>
              </a:rPr>
              <a:t>duplicates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those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 </a:t>
            </a:r>
            <a:r>
              <a:rPr dirty="0" sz="1800" spc="-5">
                <a:latin typeface="Verdana"/>
                <a:cs typeface="Verdana"/>
              </a:rPr>
              <a:t>NULLs.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5">
                <a:latin typeface="Verdana"/>
                <a:cs typeface="Verdana"/>
              </a:rPr>
              <a:t>True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900" y="172186"/>
            <a:ext cx="488950" cy="513715"/>
          </a:xfrm>
          <a:custGeom>
            <a:avLst/>
            <a:gdLst/>
            <a:ahLst/>
            <a:cxnLst/>
            <a:rect l="l" t="t" r="r" b="b"/>
            <a:pathLst>
              <a:path w="488950" h="513715">
                <a:moveTo>
                  <a:pt x="488353" y="0"/>
                </a:moveTo>
                <a:lnTo>
                  <a:pt x="0" y="0"/>
                </a:lnTo>
                <a:lnTo>
                  <a:pt x="0" y="513613"/>
                </a:lnTo>
                <a:lnTo>
                  <a:pt x="488353" y="513613"/>
                </a:lnTo>
                <a:lnTo>
                  <a:pt x="488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84746"/>
            <a:ext cx="387350" cy="488950"/>
          </a:xfrm>
          <a:custGeom>
            <a:avLst/>
            <a:gdLst/>
            <a:ahLst/>
            <a:cxnLst/>
            <a:rect l="l" t="t" r="r" b="b"/>
            <a:pathLst>
              <a:path w="387350" h="488950">
                <a:moveTo>
                  <a:pt x="387314" y="0"/>
                </a:moveTo>
                <a:lnTo>
                  <a:pt x="0" y="0"/>
                </a:lnTo>
                <a:lnTo>
                  <a:pt x="0" y="488353"/>
                </a:lnTo>
                <a:lnTo>
                  <a:pt x="387314" y="488353"/>
                </a:lnTo>
                <a:lnTo>
                  <a:pt x="387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241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9933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Types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5"/>
              <a:t>SQL</a:t>
            </a:r>
            <a:r>
              <a:rPr dirty="0" spc="-2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376284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Operate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rows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only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return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result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per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row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  <a:spcBef>
                <a:spcPts val="40"/>
              </a:spcBef>
            </a:pP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65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  <a:tab pos="6978650" algn="l"/>
              </a:tabLst>
            </a:pPr>
            <a:r>
              <a:rPr dirty="0" sz="1600" spc="-5">
                <a:latin typeface="Verdana"/>
                <a:cs typeface="Verdana"/>
              </a:rPr>
              <a:t>Manipulates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groups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rows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give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result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per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group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rows.	</a:t>
            </a:r>
            <a:r>
              <a:rPr dirty="0" sz="1600" spc="-10">
                <a:latin typeface="Verdana"/>
                <a:cs typeface="Verdana"/>
              </a:rPr>
              <a:t>Also</a:t>
            </a:r>
            <a:r>
              <a:rPr dirty="0" sz="1600" spc="-5">
                <a:latin typeface="Verdana"/>
                <a:cs typeface="Verdana"/>
              </a:rPr>
              <a:t> called as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60"/>
              </a:lnSpc>
            </a:pPr>
            <a:r>
              <a:rPr dirty="0" sz="1600" spc="-5">
                <a:latin typeface="Verdana"/>
                <a:cs typeface="Verdana"/>
              </a:rPr>
              <a:t>group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3352800"/>
            <a:ext cx="1905000" cy="457200"/>
          </a:xfrm>
          <a:prstGeom prst="rect">
            <a:avLst/>
          </a:prstGeom>
          <a:solidFill>
            <a:srgbClr val="DDDDDD"/>
          </a:solidFill>
          <a:ln w="9144">
            <a:solidFill>
              <a:srgbClr val="006FAC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355"/>
              </a:spcBef>
            </a:pPr>
            <a:r>
              <a:rPr dirty="0" sz="2400" spc="-5"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4495800"/>
            <a:ext cx="1981200" cy="685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6FA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9545">
              <a:lnSpc>
                <a:spcPts val="2700"/>
              </a:lnSpc>
            </a:pPr>
            <a:r>
              <a:rPr dirty="0" sz="2400" spc="-5">
                <a:latin typeface="Verdana"/>
                <a:cs typeface="Verdana"/>
              </a:rPr>
              <a:t>Single-row</a:t>
            </a:r>
            <a:endParaRPr sz="2400">
              <a:latin typeface="Verdana"/>
              <a:cs typeface="Verdana"/>
            </a:endParaRPr>
          </a:p>
          <a:p>
            <a:pPr marL="347980">
              <a:lnSpc>
                <a:spcPts val="2700"/>
              </a:lnSpc>
            </a:pPr>
            <a:r>
              <a:rPr dirty="0" sz="2400"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8200" y="4495800"/>
            <a:ext cx="2362200" cy="685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6FA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0"/>
              </a:lnSpc>
            </a:pPr>
            <a:r>
              <a:rPr dirty="0" sz="2400" spc="-5">
                <a:latin typeface="Verdana"/>
                <a:cs typeface="Verdana"/>
              </a:rPr>
              <a:t>Multiple-row</a:t>
            </a:r>
            <a:endParaRPr sz="2400">
              <a:latin typeface="Verdana"/>
              <a:cs typeface="Verdana"/>
            </a:endParaRPr>
          </a:p>
          <a:p>
            <a:pPr algn="ctr" marL="3175">
              <a:lnSpc>
                <a:spcPts val="2700"/>
              </a:lnSpc>
            </a:pPr>
            <a:r>
              <a:rPr dirty="0" sz="2400"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810761"/>
            <a:ext cx="3124200" cy="685800"/>
          </a:xfrm>
          <a:custGeom>
            <a:avLst/>
            <a:gdLst/>
            <a:ahLst/>
            <a:cxnLst/>
            <a:rect l="l" t="t" r="r" b="b"/>
            <a:pathLst>
              <a:path w="3124200" h="685800">
                <a:moveTo>
                  <a:pt x="1524000" y="0"/>
                </a:moveTo>
                <a:lnTo>
                  <a:pt x="1524000" y="381000"/>
                </a:lnTo>
              </a:path>
              <a:path w="3124200" h="685800">
                <a:moveTo>
                  <a:pt x="0" y="381000"/>
                </a:moveTo>
                <a:lnTo>
                  <a:pt x="3124200" y="381000"/>
                </a:lnTo>
              </a:path>
              <a:path w="3124200" h="685800">
                <a:moveTo>
                  <a:pt x="0" y="381000"/>
                </a:moveTo>
                <a:lnTo>
                  <a:pt x="0" y="685800"/>
                </a:lnTo>
              </a:path>
              <a:path w="3124200" h="685800">
                <a:moveTo>
                  <a:pt x="3124200" y="381000"/>
                </a:moveTo>
                <a:lnTo>
                  <a:pt x="3124200" y="685800"/>
                </a:lnTo>
              </a:path>
            </a:pathLst>
          </a:custGeom>
          <a:ln w="25908">
            <a:solidFill>
              <a:srgbClr val="006FA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210006"/>
            <a:ext cx="446405" cy="463550"/>
          </a:xfrm>
          <a:custGeom>
            <a:avLst/>
            <a:gdLst/>
            <a:ahLst/>
            <a:cxnLst/>
            <a:rect l="l" t="t" r="r" b="b"/>
            <a:pathLst>
              <a:path w="446404" h="463550">
                <a:moveTo>
                  <a:pt x="446254" y="0"/>
                </a:moveTo>
                <a:lnTo>
                  <a:pt x="0" y="0"/>
                </a:lnTo>
                <a:lnTo>
                  <a:pt x="0" y="463093"/>
                </a:lnTo>
                <a:lnTo>
                  <a:pt x="446254" y="463093"/>
                </a:lnTo>
                <a:lnTo>
                  <a:pt x="446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241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6682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40"/>
              <a:t> </a:t>
            </a:r>
            <a:r>
              <a:rPr dirty="0" spc="-5"/>
              <a:t>Group</a:t>
            </a:r>
            <a:r>
              <a:rPr dirty="0" spc="-4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830945" cy="12909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337820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The Group </a:t>
            </a:r>
            <a:r>
              <a:rPr dirty="0" sz="1800">
                <a:latin typeface="Verdana"/>
                <a:cs typeface="Verdana"/>
              </a:rPr>
              <a:t>functions are </a:t>
            </a:r>
            <a:r>
              <a:rPr dirty="0" sz="1800" spc="-5">
                <a:latin typeface="Verdana"/>
                <a:cs typeface="Verdana"/>
              </a:rPr>
              <a:t>built-in </a:t>
            </a:r>
            <a:r>
              <a:rPr dirty="0" sz="1800">
                <a:latin typeface="Verdana"/>
                <a:cs typeface="Verdana"/>
              </a:rPr>
              <a:t>SQL functions </a:t>
            </a:r>
            <a:r>
              <a:rPr dirty="0" sz="1800" spc="-5">
                <a:latin typeface="Verdana"/>
                <a:cs typeface="Verdana"/>
              </a:rPr>
              <a:t>that </a:t>
            </a:r>
            <a:r>
              <a:rPr dirty="0" sz="1800" spc="-10">
                <a:latin typeface="Verdana"/>
                <a:cs typeface="Verdana"/>
              </a:rPr>
              <a:t>operate </a:t>
            </a:r>
            <a:r>
              <a:rPr dirty="0" sz="1800">
                <a:latin typeface="Verdana"/>
                <a:cs typeface="Verdana"/>
              </a:rPr>
              <a:t>on </a:t>
            </a:r>
            <a:r>
              <a:rPr dirty="0" sz="1800" spc="-5">
                <a:latin typeface="Verdana"/>
                <a:cs typeface="Verdana"/>
              </a:rPr>
              <a:t>“groups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rows”,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5">
                <a:latin typeface="Verdana"/>
                <a:cs typeface="Verdana"/>
              </a:rPr>
              <a:t> value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group.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results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based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  <a:spcBef>
                <a:spcPts val="35"/>
              </a:spcBef>
            </a:pPr>
            <a:r>
              <a:rPr dirty="0" sz="1800" spc="-20">
                <a:latin typeface="Verdana"/>
                <a:cs typeface="Verdana"/>
              </a:rPr>
              <a:t>For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Example,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>
                <a:latin typeface="Verdana"/>
                <a:cs typeface="Verdana"/>
              </a:rPr>
              <a:t> function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called “SUM”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help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find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total </a:t>
            </a:r>
            <a:r>
              <a:rPr dirty="0" sz="1800">
                <a:latin typeface="Verdana"/>
                <a:cs typeface="Verdana"/>
              </a:rPr>
              <a:t>marks,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dirty="0" sz="1800" spc="-5">
                <a:latin typeface="Verdana"/>
                <a:cs typeface="Verdana"/>
              </a:rPr>
              <a:t>even</a:t>
            </a:r>
            <a:r>
              <a:rPr dirty="0" sz="1800">
                <a:latin typeface="Verdana"/>
                <a:cs typeface="Verdana"/>
              </a:rPr>
              <a:t> if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database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stores</a:t>
            </a:r>
            <a:r>
              <a:rPr dirty="0" sz="1800">
                <a:latin typeface="Verdana"/>
                <a:cs typeface="Verdana"/>
              </a:rPr>
              <a:t> only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individual </a:t>
            </a:r>
            <a:r>
              <a:rPr dirty="0" sz="1800" spc="-5">
                <a:latin typeface="Verdana"/>
                <a:cs typeface="Verdana"/>
              </a:rPr>
              <a:t>subject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marks.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38507"/>
            <a:ext cx="438150" cy="547370"/>
          </a:xfrm>
          <a:custGeom>
            <a:avLst/>
            <a:gdLst/>
            <a:ahLst/>
            <a:cxnLst/>
            <a:rect l="l" t="t" r="r" b="b"/>
            <a:pathLst>
              <a:path w="438150" h="547370">
                <a:moveTo>
                  <a:pt x="437834" y="0"/>
                </a:moveTo>
                <a:lnTo>
                  <a:pt x="0" y="0"/>
                </a:lnTo>
                <a:lnTo>
                  <a:pt x="0" y="547292"/>
                </a:lnTo>
                <a:lnTo>
                  <a:pt x="437834" y="547292"/>
                </a:lnTo>
                <a:lnTo>
                  <a:pt x="437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241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4806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Syntax</a:t>
            </a:r>
            <a:r>
              <a:rPr dirty="0" spc="-40"/>
              <a:t> </a:t>
            </a:r>
            <a:r>
              <a:rPr dirty="0"/>
              <a:t>:</a:t>
            </a:r>
            <a:r>
              <a:rPr dirty="0" spc="-5"/>
              <a:t> GROUP</a:t>
            </a:r>
            <a:r>
              <a:rPr dirty="0" spc="-25"/>
              <a:t> </a:t>
            </a:r>
            <a:r>
              <a:rPr dirty="0" spc="-5"/>
              <a:t>BY</a:t>
            </a:r>
            <a:r>
              <a:rPr dirty="0"/>
              <a:t> &amp;</a:t>
            </a:r>
            <a:r>
              <a:rPr dirty="0" spc="-25"/>
              <a:t> </a:t>
            </a:r>
            <a:r>
              <a:rPr dirty="0" spc="-15"/>
              <a:t>HAVING</a:t>
            </a:r>
            <a:r>
              <a:rPr dirty="0" spc="-45"/>
              <a:t> </a:t>
            </a:r>
            <a:r>
              <a:rPr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22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Verdana"/>
                <a:cs typeface="Verdana"/>
              </a:rPr>
              <a:t>S</a:t>
            </a:r>
            <a:r>
              <a:rPr dirty="0" sz="1800">
                <a:latin typeface="Verdana"/>
                <a:cs typeface="Verdana"/>
              </a:rPr>
              <a:t>yntax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2261616"/>
            <a:ext cx="7861300" cy="2832100"/>
            <a:chOff x="679704" y="2261616"/>
            <a:chExt cx="7861300" cy="2832100"/>
          </a:xfrm>
        </p:grpSpPr>
        <p:sp>
          <p:nvSpPr>
            <p:cNvPr id="7" name="object 7"/>
            <p:cNvSpPr/>
            <p:nvPr/>
          </p:nvSpPr>
          <p:spPr>
            <a:xfrm>
              <a:off x="685800" y="2267712"/>
              <a:ext cx="7848600" cy="2819400"/>
            </a:xfrm>
            <a:custGeom>
              <a:avLst/>
              <a:gdLst/>
              <a:ahLst/>
              <a:cxnLst/>
              <a:rect l="l" t="t" r="r" b="b"/>
              <a:pathLst>
                <a:path w="7848600" h="2819400">
                  <a:moveTo>
                    <a:pt x="7378700" y="0"/>
                  </a:moveTo>
                  <a:lnTo>
                    <a:pt x="469912" y="0"/>
                  </a:lnTo>
                  <a:lnTo>
                    <a:pt x="421867" y="2426"/>
                  </a:lnTo>
                  <a:lnTo>
                    <a:pt x="375209" y="9549"/>
                  </a:lnTo>
                  <a:lnTo>
                    <a:pt x="330175" y="21130"/>
                  </a:lnTo>
                  <a:lnTo>
                    <a:pt x="287001" y="36935"/>
                  </a:lnTo>
                  <a:lnTo>
                    <a:pt x="245924" y="56725"/>
                  </a:lnTo>
                  <a:lnTo>
                    <a:pt x="207180" y="80266"/>
                  </a:lnTo>
                  <a:lnTo>
                    <a:pt x="171005" y="107320"/>
                  </a:lnTo>
                  <a:lnTo>
                    <a:pt x="137634" y="137652"/>
                  </a:lnTo>
                  <a:lnTo>
                    <a:pt x="107305" y="171023"/>
                  </a:lnTo>
                  <a:lnTo>
                    <a:pt x="80254" y="207199"/>
                  </a:lnTo>
                  <a:lnTo>
                    <a:pt x="56716" y="245943"/>
                  </a:lnTo>
                  <a:lnTo>
                    <a:pt x="36928" y="287018"/>
                  </a:lnTo>
                  <a:lnTo>
                    <a:pt x="21126" y="330187"/>
                  </a:lnTo>
                  <a:lnTo>
                    <a:pt x="9547" y="375215"/>
                  </a:lnTo>
                  <a:lnTo>
                    <a:pt x="2426" y="421864"/>
                  </a:lnTo>
                  <a:lnTo>
                    <a:pt x="0" y="469900"/>
                  </a:lnTo>
                  <a:lnTo>
                    <a:pt x="0" y="2349500"/>
                  </a:lnTo>
                  <a:lnTo>
                    <a:pt x="2426" y="2397535"/>
                  </a:lnTo>
                  <a:lnTo>
                    <a:pt x="9547" y="2444184"/>
                  </a:lnTo>
                  <a:lnTo>
                    <a:pt x="21126" y="2489212"/>
                  </a:lnTo>
                  <a:lnTo>
                    <a:pt x="36928" y="2532381"/>
                  </a:lnTo>
                  <a:lnTo>
                    <a:pt x="56716" y="2573456"/>
                  </a:lnTo>
                  <a:lnTo>
                    <a:pt x="80254" y="2612200"/>
                  </a:lnTo>
                  <a:lnTo>
                    <a:pt x="107305" y="2648376"/>
                  </a:lnTo>
                  <a:lnTo>
                    <a:pt x="137634" y="2681747"/>
                  </a:lnTo>
                  <a:lnTo>
                    <a:pt x="171005" y="2712079"/>
                  </a:lnTo>
                  <a:lnTo>
                    <a:pt x="207180" y="2739133"/>
                  </a:lnTo>
                  <a:lnTo>
                    <a:pt x="245924" y="2762674"/>
                  </a:lnTo>
                  <a:lnTo>
                    <a:pt x="287001" y="2782464"/>
                  </a:lnTo>
                  <a:lnTo>
                    <a:pt x="330175" y="2798269"/>
                  </a:lnTo>
                  <a:lnTo>
                    <a:pt x="375209" y="2809850"/>
                  </a:lnTo>
                  <a:lnTo>
                    <a:pt x="421867" y="2816973"/>
                  </a:lnTo>
                  <a:lnTo>
                    <a:pt x="469912" y="2819400"/>
                  </a:lnTo>
                  <a:lnTo>
                    <a:pt x="7378700" y="2819400"/>
                  </a:lnTo>
                  <a:lnTo>
                    <a:pt x="7426735" y="2816973"/>
                  </a:lnTo>
                  <a:lnTo>
                    <a:pt x="7473384" y="2809850"/>
                  </a:lnTo>
                  <a:lnTo>
                    <a:pt x="7518412" y="2798269"/>
                  </a:lnTo>
                  <a:lnTo>
                    <a:pt x="7561581" y="2782464"/>
                  </a:lnTo>
                  <a:lnTo>
                    <a:pt x="7602656" y="2762674"/>
                  </a:lnTo>
                  <a:lnTo>
                    <a:pt x="7641400" y="2739133"/>
                  </a:lnTo>
                  <a:lnTo>
                    <a:pt x="7677576" y="2712079"/>
                  </a:lnTo>
                  <a:lnTo>
                    <a:pt x="7710947" y="2681747"/>
                  </a:lnTo>
                  <a:lnTo>
                    <a:pt x="7741279" y="2648376"/>
                  </a:lnTo>
                  <a:lnTo>
                    <a:pt x="7768333" y="2612200"/>
                  </a:lnTo>
                  <a:lnTo>
                    <a:pt x="7791874" y="2573456"/>
                  </a:lnTo>
                  <a:lnTo>
                    <a:pt x="7811664" y="2532381"/>
                  </a:lnTo>
                  <a:lnTo>
                    <a:pt x="7827469" y="2489212"/>
                  </a:lnTo>
                  <a:lnTo>
                    <a:pt x="7839050" y="2444184"/>
                  </a:lnTo>
                  <a:lnTo>
                    <a:pt x="7846173" y="2397535"/>
                  </a:lnTo>
                  <a:lnTo>
                    <a:pt x="7848600" y="2349500"/>
                  </a:lnTo>
                  <a:lnTo>
                    <a:pt x="7848600" y="469900"/>
                  </a:lnTo>
                  <a:lnTo>
                    <a:pt x="7846173" y="421864"/>
                  </a:lnTo>
                  <a:lnTo>
                    <a:pt x="7839050" y="375215"/>
                  </a:lnTo>
                  <a:lnTo>
                    <a:pt x="7827469" y="330187"/>
                  </a:lnTo>
                  <a:lnTo>
                    <a:pt x="7811664" y="287018"/>
                  </a:lnTo>
                  <a:lnTo>
                    <a:pt x="7791874" y="245943"/>
                  </a:lnTo>
                  <a:lnTo>
                    <a:pt x="7768333" y="207199"/>
                  </a:lnTo>
                  <a:lnTo>
                    <a:pt x="7741279" y="171023"/>
                  </a:lnTo>
                  <a:lnTo>
                    <a:pt x="7710947" y="137652"/>
                  </a:lnTo>
                  <a:lnTo>
                    <a:pt x="7677576" y="107320"/>
                  </a:lnTo>
                  <a:lnTo>
                    <a:pt x="7641400" y="80266"/>
                  </a:lnTo>
                  <a:lnTo>
                    <a:pt x="7602656" y="56725"/>
                  </a:lnTo>
                  <a:lnTo>
                    <a:pt x="7561581" y="36935"/>
                  </a:lnTo>
                  <a:lnTo>
                    <a:pt x="7518412" y="21130"/>
                  </a:lnTo>
                  <a:lnTo>
                    <a:pt x="7473384" y="9549"/>
                  </a:lnTo>
                  <a:lnTo>
                    <a:pt x="7426735" y="2426"/>
                  </a:lnTo>
                  <a:lnTo>
                    <a:pt x="7378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2267712"/>
              <a:ext cx="7848600" cy="2819400"/>
            </a:xfrm>
            <a:custGeom>
              <a:avLst/>
              <a:gdLst/>
              <a:ahLst/>
              <a:cxnLst/>
              <a:rect l="l" t="t" r="r" b="b"/>
              <a:pathLst>
                <a:path w="7848600" h="2819400">
                  <a:moveTo>
                    <a:pt x="0" y="469900"/>
                  </a:moveTo>
                  <a:lnTo>
                    <a:pt x="2426" y="421864"/>
                  </a:lnTo>
                  <a:lnTo>
                    <a:pt x="9547" y="375215"/>
                  </a:lnTo>
                  <a:lnTo>
                    <a:pt x="21126" y="330187"/>
                  </a:lnTo>
                  <a:lnTo>
                    <a:pt x="36928" y="287018"/>
                  </a:lnTo>
                  <a:lnTo>
                    <a:pt x="56716" y="245943"/>
                  </a:lnTo>
                  <a:lnTo>
                    <a:pt x="80254" y="207199"/>
                  </a:lnTo>
                  <a:lnTo>
                    <a:pt x="107305" y="171023"/>
                  </a:lnTo>
                  <a:lnTo>
                    <a:pt x="137634" y="137652"/>
                  </a:lnTo>
                  <a:lnTo>
                    <a:pt x="171005" y="107320"/>
                  </a:lnTo>
                  <a:lnTo>
                    <a:pt x="207180" y="80266"/>
                  </a:lnTo>
                  <a:lnTo>
                    <a:pt x="245924" y="56725"/>
                  </a:lnTo>
                  <a:lnTo>
                    <a:pt x="287001" y="36935"/>
                  </a:lnTo>
                  <a:lnTo>
                    <a:pt x="330175" y="21130"/>
                  </a:lnTo>
                  <a:lnTo>
                    <a:pt x="375209" y="9549"/>
                  </a:lnTo>
                  <a:lnTo>
                    <a:pt x="421867" y="2426"/>
                  </a:lnTo>
                  <a:lnTo>
                    <a:pt x="469912" y="0"/>
                  </a:lnTo>
                  <a:lnTo>
                    <a:pt x="7378700" y="0"/>
                  </a:lnTo>
                  <a:lnTo>
                    <a:pt x="7426735" y="2426"/>
                  </a:lnTo>
                  <a:lnTo>
                    <a:pt x="7473384" y="9549"/>
                  </a:lnTo>
                  <a:lnTo>
                    <a:pt x="7518412" y="21130"/>
                  </a:lnTo>
                  <a:lnTo>
                    <a:pt x="7561581" y="36935"/>
                  </a:lnTo>
                  <a:lnTo>
                    <a:pt x="7602656" y="56725"/>
                  </a:lnTo>
                  <a:lnTo>
                    <a:pt x="7641400" y="80266"/>
                  </a:lnTo>
                  <a:lnTo>
                    <a:pt x="7677576" y="107320"/>
                  </a:lnTo>
                  <a:lnTo>
                    <a:pt x="7710947" y="137652"/>
                  </a:lnTo>
                  <a:lnTo>
                    <a:pt x="7741279" y="171023"/>
                  </a:lnTo>
                  <a:lnTo>
                    <a:pt x="7768333" y="207199"/>
                  </a:lnTo>
                  <a:lnTo>
                    <a:pt x="7791874" y="245943"/>
                  </a:lnTo>
                  <a:lnTo>
                    <a:pt x="7811664" y="287018"/>
                  </a:lnTo>
                  <a:lnTo>
                    <a:pt x="7827469" y="330187"/>
                  </a:lnTo>
                  <a:lnTo>
                    <a:pt x="7839050" y="375215"/>
                  </a:lnTo>
                  <a:lnTo>
                    <a:pt x="7846173" y="421864"/>
                  </a:lnTo>
                  <a:lnTo>
                    <a:pt x="7848600" y="469900"/>
                  </a:lnTo>
                  <a:lnTo>
                    <a:pt x="7848600" y="2349500"/>
                  </a:lnTo>
                  <a:lnTo>
                    <a:pt x="7846173" y="2397535"/>
                  </a:lnTo>
                  <a:lnTo>
                    <a:pt x="7839050" y="2444184"/>
                  </a:lnTo>
                  <a:lnTo>
                    <a:pt x="7827469" y="2489212"/>
                  </a:lnTo>
                  <a:lnTo>
                    <a:pt x="7811664" y="2532381"/>
                  </a:lnTo>
                  <a:lnTo>
                    <a:pt x="7791874" y="2573456"/>
                  </a:lnTo>
                  <a:lnTo>
                    <a:pt x="7768333" y="2612200"/>
                  </a:lnTo>
                  <a:lnTo>
                    <a:pt x="7741279" y="2648376"/>
                  </a:lnTo>
                  <a:lnTo>
                    <a:pt x="7710947" y="2681747"/>
                  </a:lnTo>
                  <a:lnTo>
                    <a:pt x="7677576" y="2712079"/>
                  </a:lnTo>
                  <a:lnTo>
                    <a:pt x="7641400" y="2739133"/>
                  </a:lnTo>
                  <a:lnTo>
                    <a:pt x="7602656" y="2762674"/>
                  </a:lnTo>
                  <a:lnTo>
                    <a:pt x="7561581" y="2782464"/>
                  </a:lnTo>
                  <a:lnTo>
                    <a:pt x="7518412" y="2798269"/>
                  </a:lnTo>
                  <a:lnTo>
                    <a:pt x="7473384" y="2809850"/>
                  </a:lnTo>
                  <a:lnTo>
                    <a:pt x="7426735" y="2816973"/>
                  </a:lnTo>
                  <a:lnTo>
                    <a:pt x="7378700" y="2819400"/>
                  </a:lnTo>
                  <a:lnTo>
                    <a:pt x="469912" y="2819400"/>
                  </a:lnTo>
                  <a:lnTo>
                    <a:pt x="421867" y="2816973"/>
                  </a:lnTo>
                  <a:lnTo>
                    <a:pt x="375209" y="2809850"/>
                  </a:lnTo>
                  <a:lnTo>
                    <a:pt x="330175" y="2798269"/>
                  </a:lnTo>
                  <a:lnTo>
                    <a:pt x="287001" y="2782464"/>
                  </a:lnTo>
                  <a:lnTo>
                    <a:pt x="245924" y="2762674"/>
                  </a:lnTo>
                  <a:lnTo>
                    <a:pt x="207180" y="2739133"/>
                  </a:lnTo>
                  <a:lnTo>
                    <a:pt x="171005" y="2712079"/>
                  </a:lnTo>
                  <a:lnTo>
                    <a:pt x="137634" y="2681747"/>
                  </a:lnTo>
                  <a:lnTo>
                    <a:pt x="107305" y="2648376"/>
                  </a:lnTo>
                  <a:lnTo>
                    <a:pt x="80254" y="2612200"/>
                  </a:lnTo>
                  <a:lnTo>
                    <a:pt x="56716" y="2573456"/>
                  </a:lnTo>
                  <a:lnTo>
                    <a:pt x="36928" y="2532381"/>
                  </a:lnTo>
                  <a:lnTo>
                    <a:pt x="21126" y="2489212"/>
                  </a:lnTo>
                  <a:lnTo>
                    <a:pt x="9547" y="2444184"/>
                  </a:lnTo>
                  <a:lnTo>
                    <a:pt x="2426" y="2397535"/>
                  </a:lnTo>
                  <a:lnTo>
                    <a:pt x="0" y="2349500"/>
                  </a:lnTo>
                  <a:lnTo>
                    <a:pt x="0" y="469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59535" y="2529078"/>
            <a:ext cx="974725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[</a:t>
            </a:r>
            <a:r>
              <a:rPr dirty="0" sz="1800" spc="-10">
                <a:latin typeface="Verdana"/>
                <a:cs typeface="Verdana"/>
              </a:rPr>
              <a:t>W</a:t>
            </a:r>
            <a:r>
              <a:rPr dirty="0" sz="1800" spc="-5">
                <a:latin typeface="Verdana"/>
                <a:cs typeface="Verdana"/>
              </a:rPr>
              <a:t>H</a:t>
            </a:r>
            <a:r>
              <a:rPr dirty="0" sz="1800">
                <a:latin typeface="Verdana"/>
                <a:cs typeface="Verdana"/>
              </a:rPr>
              <a:t>E</a:t>
            </a:r>
            <a:r>
              <a:rPr dirty="0" sz="1800" spc="-5"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1389" y="2529078"/>
            <a:ext cx="5510530" cy="11366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latin typeface="Verdana"/>
                <a:cs typeface="Verdana"/>
              </a:rPr>
              <a:t>[column,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]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aggregate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function(column),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……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Verdana"/>
                <a:cs typeface="Verdana"/>
              </a:rPr>
              <a:t>condition]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535" y="3640327"/>
            <a:ext cx="148209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sz="1800" spc="-5" b="1">
                <a:latin typeface="Verdana"/>
                <a:cs typeface="Verdana"/>
              </a:rPr>
              <a:t>[GROUP</a:t>
            </a:r>
            <a:r>
              <a:rPr dirty="0" sz="1800" spc="-9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BY </a:t>
            </a:r>
            <a:r>
              <a:rPr dirty="0" sz="1800" spc="-60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[HAVING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589" y="3640327"/>
            <a:ext cx="1343025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sz="1800" spc="-5" b="1">
                <a:latin typeface="Verdana"/>
                <a:cs typeface="Verdana"/>
              </a:rPr>
              <a:t>column] </a:t>
            </a:r>
            <a:r>
              <a:rPr dirty="0" sz="180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condi</a:t>
            </a:r>
            <a:r>
              <a:rPr dirty="0" sz="1800" spc="-10" b="1">
                <a:latin typeface="Verdana"/>
                <a:cs typeface="Verdana"/>
              </a:rPr>
              <a:t>t</a:t>
            </a:r>
            <a:r>
              <a:rPr dirty="0" sz="1800" b="1">
                <a:latin typeface="Verdana"/>
                <a:cs typeface="Verdana"/>
              </a:rPr>
              <a:t>ion]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535" y="4477257"/>
            <a:ext cx="2518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[ORDER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column]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21948"/>
            <a:ext cx="446405" cy="614680"/>
          </a:xfrm>
          <a:custGeom>
            <a:avLst/>
            <a:gdLst/>
            <a:ahLst/>
            <a:cxnLst/>
            <a:rect l="l" t="t" r="r" b="b"/>
            <a:pathLst>
              <a:path w="446404" h="614680">
                <a:moveTo>
                  <a:pt x="446254" y="0"/>
                </a:moveTo>
                <a:lnTo>
                  <a:pt x="0" y="0"/>
                </a:lnTo>
                <a:lnTo>
                  <a:pt x="0" y="614651"/>
                </a:lnTo>
                <a:lnTo>
                  <a:pt x="446254" y="614651"/>
                </a:lnTo>
                <a:lnTo>
                  <a:pt x="446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241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33661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Listing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5"/>
              <a:t>Group</a:t>
            </a:r>
            <a:r>
              <a:rPr dirty="0" spc="-30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6776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Given below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 of</a:t>
            </a:r>
            <a:r>
              <a:rPr dirty="0" sz="1800" spc="-5">
                <a:latin typeface="Verdana"/>
                <a:cs typeface="Verdana"/>
              </a:rPr>
              <a:t> Group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supported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SQL: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7350" y="2257425"/>
          <a:ext cx="7410450" cy="3030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58674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Function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4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 b="1">
                          <a:latin typeface="Verdana"/>
                          <a:cs typeface="Verdana"/>
                        </a:rPr>
                        <a:t>returned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SUM</a:t>
                      </a:r>
                      <a:r>
                        <a:rPr dirty="0" sz="18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(expr)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Sum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expr,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ignoring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NULL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5">
                          <a:latin typeface="Verdana"/>
                          <a:cs typeface="Verdana"/>
                        </a:rPr>
                        <a:t>AVG</a:t>
                      </a:r>
                      <a:r>
                        <a:rPr dirty="0" sz="18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(expr)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Average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expr,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ignoring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NULL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888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COUNT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(expr)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rows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where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expr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evaluates to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something other than NULL. COUNT(*)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counts all </a:t>
                      </a:r>
                      <a:r>
                        <a:rPr dirty="0" sz="1800" spc="-6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selected</a:t>
                      </a:r>
                      <a:r>
                        <a:rPr dirty="0" sz="1800" spc="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rows,</a:t>
                      </a:r>
                      <a:r>
                        <a:rPr dirty="0" sz="1800" spc="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including</a:t>
                      </a:r>
                      <a:r>
                        <a:rPr dirty="0" sz="1800" spc="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duplicates</a:t>
                      </a:r>
                      <a:r>
                        <a:rPr dirty="0" sz="1800" spc="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800" spc="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rows 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 NULLs.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MIN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(expr)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Minimum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expr.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MAX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(expr)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Maximum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expr.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30087"/>
            <a:ext cx="488950" cy="556260"/>
          </a:xfrm>
          <a:custGeom>
            <a:avLst/>
            <a:gdLst/>
            <a:ahLst/>
            <a:cxnLst/>
            <a:rect l="l" t="t" r="r" b="b"/>
            <a:pathLst>
              <a:path w="488950" h="556260">
                <a:moveTo>
                  <a:pt x="488353" y="0"/>
                </a:moveTo>
                <a:lnTo>
                  <a:pt x="0" y="0"/>
                </a:lnTo>
                <a:lnTo>
                  <a:pt x="0" y="555712"/>
                </a:lnTo>
                <a:lnTo>
                  <a:pt x="488353" y="555712"/>
                </a:lnTo>
                <a:lnTo>
                  <a:pt x="488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241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4.1: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Introduction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to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45256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 spc="-5"/>
              <a:t>Group</a:t>
            </a:r>
            <a:r>
              <a:rPr dirty="0" spc="-1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2648711"/>
            <a:ext cx="7848600" cy="707390"/>
          </a:xfrm>
          <a:custGeom>
            <a:avLst/>
            <a:gdLst/>
            <a:ahLst/>
            <a:cxnLst/>
            <a:rect l="l" t="t" r="r" b="b"/>
            <a:pathLst>
              <a:path w="7848600" h="707389">
                <a:moveTo>
                  <a:pt x="7730744" y="0"/>
                </a:moveTo>
                <a:lnTo>
                  <a:pt x="117856" y="0"/>
                </a:lnTo>
                <a:lnTo>
                  <a:pt x="71982" y="9253"/>
                </a:lnTo>
                <a:lnTo>
                  <a:pt x="34520" y="34496"/>
                </a:lnTo>
                <a:lnTo>
                  <a:pt x="9262" y="71955"/>
                </a:lnTo>
                <a:lnTo>
                  <a:pt x="0" y="117855"/>
                </a:lnTo>
                <a:lnTo>
                  <a:pt x="0" y="589279"/>
                </a:lnTo>
                <a:lnTo>
                  <a:pt x="9262" y="635180"/>
                </a:lnTo>
                <a:lnTo>
                  <a:pt x="34520" y="672639"/>
                </a:lnTo>
                <a:lnTo>
                  <a:pt x="71982" y="697882"/>
                </a:lnTo>
                <a:lnTo>
                  <a:pt x="117856" y="707136"/>
                </a:lnTo>
                <a:lnTo>
                  <a:pt x="7730744" y="707136"/>
                </a:lnTo>
                <a:lnTo>
                  <a:pt x="7776644" y="697882"/>
                </a:lnTo>
                <a:lnTo>
                  <a:pt x="7814103" y="672639"/>
                </a:lnTo>
                <a:lnTo>
                  <a:pt x="7839346" y="635180"/>
                </a:lnTo>
                <a:lnTo>
                  <a:pt x="7848600" y="589279"/>
                </a:lnTo>
                <a:lnTo>
                  <a:pt x="7848600" y="117855"/>
                </a:lnTo>
                <a:lnTo>
                  <a:pt x="7839346" y="71955"/>
                </a:lnTo>
                <a:lnTo>
                  <a:pt x="7814103" y="34496"/>
                </a:lnTo>
                <a:lnTo>
                  <a:pt x="7776644" y="9253"/>
                </a:lnTo>
                <a:lnTo>
                  <a:pt x="7730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55904" y="4337303"/>
            <a:ext cx="7861300" cy="1003300"/>
            <a:chOff x="755904" y="4337303"/>
            <a:chExt cx="7861300" cy="1003300"/>
          </a:xfrm>
        </p:grpSpPr>
        <p:sp>
          <p:nvSpPr>
            <p:cNvPr id="7" name="object 7"/>
            <p:cNvSpPr/>
            <p:nvPr/>
          </p:nvSpPr>
          <p:spPr>
            <a:xfrm>
              <a:off x="762000" y="4343399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7683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7683500" y="990600"/>
                  </a:lnTo>
                  <a:lnTo>
                    <a:pt x="7727391" y="984702"/>
                  </a:lnTo>
                  <a:lnTo>
                    <a:pt x="7766830" y="968059"/>
                  </a:lnTo>
                  <a:lnTo>
                    <a:pt x="7800244" y="942244"/>
                  </a:lnTo>
                  <a:lnTo>
                    <a:pt x="7826059" y="908830"/>
                  </a:lnTo>
                  <a:lnTo>
                    <a:pt x="7842702" y="869391"/>
                  </a:lnTo>
                  <a:lnTo>
                    <a:pt x="7848600" y="825500"/>
                  </a:lnTo>
                  <a:lnTo>
                    <a:pt x="7848600" y="165100"/>
                  </a:lnTo>
                  <a:lnTo>
                    <a:pt x="7842702" y="121208"/>
                  </a:lnTo>
                  <a:lnTo>
                    <a:pt x="7826059" y="81769"/>
                  </a:lnTo>
                  <a:lnTo>
                    <a:pt x="7800244" y="48355"/>
                  </a:lnTo>
                  <a:lnTo>
                    <a:pt x="7766830" y="22540"/>
                  </a:lnTo>
                  <a:lnTo>
                    <a:pt x="7727391" y="5897"/>
                  </a:lnTo>
                  <a:lnTo>
                    <a:pt x="768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4343399"/>
              <a:ext cx="7848600" cy="990600"/>
            </a:xfrm>
            <a:custGeom>
              <a:avLst/>
              <a:gdLst/>
              <a:ahLst/>
              <a:cxnLst/>
              <a:rect l="l" t="t" r="r" b="b"/>
              <a:pathLst>
                <a:path w="7848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7683500" y="0"/>
                  </a:lnTo>
                  <a:lnTo>
                    <a:pt x="7727391" y="5897"/>
                  </a:lnTo>
                  <a:lnTo>
                    <a:pt x="7766830" y="22540"/>
                  </a:lnTo>
                  <a:lnTo>
                    <a:pt x="7800244" y="48355"/>
                  </a:lnTo>
                  <a:lnTo>
                    <a:pt x="7826059" y="81769"/>
                  </a:lnTo>
                  <a:lnTo>
                    <a:pt x="7842702" y="121208"/>
                  </a:lnTo>
                  <a:lnTo>
                    <a:pt x="7848600" y="165100"/>
                  </a:lnTo>
                  <a:lnTo>
                    <a:pt x="7848600" y="825500"/>
                  </a:lnTo>
                  <a:lnTo>
                    <a:pt x="7842702" y="869391"/>
                  </a:lnTo>
                  <a:lnTo>
                    <a:pt x="7826059" y="908830"/>
                  </a:lnTo>
                  <a:lnTo>
                    <a:pt x="7800244" y="942244"/>
                  </a:lnTo>
                  <a:lnTo>
                    <a:pt x="7766830" y="968059"/>
                  </a:lnTo>
                  <a:lnTo>
                    <a:pt x="7727391" y="984702"/>
                  </a:lnTo>
                  <a:lnTo>
                    <a:pt x="7683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5699" y="1423796"/>
            <a:ext cx="8265795" cy="38392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2146935">
              <a:lnSpc>
                <a:spcPct val="101699"/>
              </a:lnSpc>
              <a:spcBef>
                <a:spcPts val="60"/>
              </a:spcBef>
            </a:pPr>
            <a:r>
              <a:rPr dirty="0" sz="1800" spc="-5">
                <a:latin typeface="Verdana"/>
                <a:cs typeface="Verdana"/>
              </a:rPr>
              <a:t>Example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1: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Display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total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number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records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student_marks.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Verdana"/>
              <a:cs typeface="Verdana"/>
            </a:endParaRPr>
          </a:p>
          <a:p>
            <a:pPr marL="105918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COUNT(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*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548005">
              <a:lnSpc>
                <a:spcPct val="100000"/>
              </a:lnSpc>
              <a:spcBef>
                <a:spcPts val="755"/>
              </a:spcBef>
              <a:tabLst>
                <a:tab pos="1516380" algn="l"/>
                <a:tab pos="8252459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FROM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Student_Marks;	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Example </a:t>
            </a:r>
            <a:r>
              <a:rPr dirty="0" sz="1800">
                <a:latin typeface="Verdana"/>
                <a:cs typeface="Verdana"/>
              </a:rPr>
              <a:t>2: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Display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average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marks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 </a:t>
            </a:r>
            <a:r>
              <a:rPr dirty="0" sz="1800" spc="-5">
                <a:latin typeface="Verdana"/>
                <a:cs typeface="Verdana"/>
              </a:rPr>
              <a:t>each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subject.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Verdana"/>
              <a:cs typeface="Verdana"/>
            </a:endParaRPr>
          </a:p>
          <a:p>
            <a:pPr marL="615950" marR="1779270">
              <a:lnSpc>
                <a:spcPct val="100000"/>
              </a:lnSpc>
              <a:spcBef>
                <a:spcPts val="5"/>
              </a:spcBef>
              <a:tabLst>
                <a:tab pos="1649730" algn="l"/>
              </a:tabLst>
            </a:pPr>
            <a:r>
              <a:rPr dirty="0" sz="1800">
                <a:latin typeface="Verdana"/>
                <a:cs typeface="Verdana"/>
              </a:rPr>
              <a:t>SELECT	</a:t>
            </a:r>
            <a:r>
              <a:rPr dirty="0" sz="1800" spc="-10">
                <a:latin typeface="Verdana"/>
                <a:cs typeface="Verdana"/>
              </a:rPr>
              <a:t>AVG(Student_sub1),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AVG(Student_sub2),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AVG(Student_sub3)</a:t>
            </a:r>
            <a:endParaRPr sz="1800">
              <a:latin typeface="Verdana"/>
              <a:cs typeface="Verdana"/>
            </a:endParaRPr>
          </a:p>
          <a:p>
            <a:pPr marL="153035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Student_Marks;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4100" y="87707"/>
            <a:ext cx="345440" cy="547370"/>
          </a:xfrm>
          <a:custGeom>
            <a:avLst/>
            <a:gdLst/>
            <a:ahLst/>
            <a:cxnLst/>
            <a:rect l="l" t="t" r="r" b="b"/>
            <a:pathLst>
              <a:path w="345440" h="547370">
                <a:moveTo>
                  <a:pt x="345215" y="0"/>
                </a:moveTo>
                <a:lnTo>
                  <a:pt x="0" y="0"/>
                </a:lnTo>
                <a:lnTo>
                  <a:pt x="0" y="547292"/>
                </a:lnTo>
                <a:lnTo>
                  <a:pt x="345215" y="547292"/>
                </a:lnTo>
                <a:lnTo>
                  <a:pt x="345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33978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4.2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Using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GROUP</a:t>
            </a:r>
            <a:r>
              <a:rPr dirty="0" sz="1200" spc="-3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BY &amp;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HAVING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8022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25"/>
              <a:t> </a:t>
            </a:r>
            <a:r>
              <a:rPr dirty="0" spc="-5"/>
              <a:t>GROUP</a:t>
            </a:r>
            <a:r>
              <a:rPr dirty="0" spc="-35"/>
              <a:t> </a:t>
            </a:r>
            <a:r>
              <a:rPr dirty="0" spc="-5"/>
              <a:t>BY</a:t>
            </a:r>
            <a:r>
              <a:rPr dirty="0" spc="-10"/>
              <a:t> </a:t>
            </a:r>
            <a:r>
              <a:rPr dirty="0" spc="-5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415655" cy="934719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along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>
                <a:latin typeface="Verdana"/>
                <a:cs typeface="Verdana"/>
              </a:rPr>
              <a:t> functions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retrieve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grouped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according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one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columns.</a:t>
            </a:r>
            <a:endParaRPr sz="1800">
              <a:latin typeface="Verdana"/>
              <a:cs typeface="Verdana"/>
            </a:endParaRPr>
          </a:p>
          <a:p>
            <a:pPr marL="187960" marR="23495" indent="-172720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Displays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average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salary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based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every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department.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grouped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based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 dept_code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2965704"/>
            <a:ext cx="7861300" cy="1384300"/>
            <a:chOff x="679704" y="2965704"/>
            <a:chExt cx="7861300" cy="1384300"/>
          </a:xfrm>
        </p:grpSpPr>
        <p:sp>
          <p:nvSpPr>
            <p:cNvPr id="7" name="object 7"/>
            <p:cNvSpPr/>
            <p:nvPr/>
          </p:nvSpPr>
          <p:spPr>
            <a:xfrm>
              <a:off x="685800" y="2971800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7620000" y="0"/>
                  </a:moveTo>
                  <a:lnTo>
                    <a:pt x="228612" y="0"/>
                  </a:lnTo>
                  <a:lnTo>
                    <a:pt x="182538" y="4644"/>
                  </a:lnTo>
                  <a:lnTo>
                    <a:pt x="139624" y="17966"/>
                  </a:lnTo>
                  <a:lnTo>
                    <a:pt x="100791" y="39045"/>
                  </a:lnTo>
                  <a:lnTo>
                    <a:pt x="66957" y="66960"/>
                  </a:lnTo>
                  <a:lnTo>
                    <a:pt x="39042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2" y="1270806"/>
                  </a:lnTo>
                  <a:lnTo>
                    <a:pt x="66957" y="1304639"/>
                  </a:lnTo>
                  <a:lnTo>
                    <a:pt x="100791" y="1332554"/>
                  </a:lnTo>
                  <a:lnTo>
                    <a:pt x="139624" y="1353633"/>
                  </a:lnTo>
                  <a:lnTo>
                    <a:pt x="182538" y="1366955"/>
                  </a:lnTo>
                  <a:lnTo>
                    <a:pt x="228612" y="1371600"/>
                  </a:lnTo>
                  <a:lnTo>
                    <a:pt x="7620000" y="1371600"/>
                  </a:lnTo>
                  <a:lnTo>
                    <a:pt x="7666066" y="1366955"/>
                  </a:lnTo>
                  <a:lnTo>
                    <a:pt x="7708975" y="1353633"/>
                  </a:lnTo>
                  <a:lnTo>
                    <a:pt x="7747806" y="1332554"/>
                  </a:lnTo>
                  <a:lnTo>
                    <a:pt x="7781639" y="1304639"/>
                  </a:lnTo>
                  <a:lnTo>
                    <a:pt x="7809554" y="1270806"/>
                  </a:lnTo>
                  <a:lnTo>
                    <a:pt x="7830633" y="1231975"/>
                  </a:lnTo>
                  <a:lnTo>
                    <a:pt x="7843955" y="1189066"/>
                  </a:lnTo>
                  <a:lnTo>
                    <a:pt x="7848600" y="1143000"/>
                  </a:lnTo>
                  <a:lnTo>
                    <a:pt x="7848600" y="228600"/>
                  </a:lnTo>
                  <a:lnTo>
                    <a:pt x="7843955" y="182533"/>
                  </a:lnTo>
                  <a:lnTo>
                    <a:pt x="7830633" y="139624"/>
                  </a:lnTo>
                  <a:lnTo>
                    <a:pt x="7809554" y="100793"/>
                  </a:lnTo>
                  <a:lnTo>
                    <a:pt x="7781639" y="66960"/>
                  </a:lnTo>
                  <a:lnTo>
                    <a:pt x="7747806" y="39045"/>
                  </a:lnTo>
                  <a:lnTo>
                    <a:pt x="7708975" y="17966"/>
                  </a:lnTo>
                  <a:lnTo>
                    <a:pt x="7666066" y="4644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2971800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2" y="100793"/>
                  </a:lnTo>
                  <a:lnTo>
                    <a:pt x="66957" y="66960"/>
                  </a:lnTo>
                  <a:lnTo>
                    <a:pt x="100791" y="39045"/>
                  </a:lnTo>
                  <a:lnTo>
                    <a:pt x="139624" y="17966"/>
                  </a:lnTo>
                  <a:lnTo>
                    <a:pt x="182538" y="4644"/>
                  </a:lnTo>
                  <a:lnTo>
                    <a:pt x="228612" y="0"/>
                  </a:lnTo>
                  <a:lnTo>
                    <a:pt x="7620000" y="0"/>
                  </a:lnTo>
                  <a:lnTo>
                    <a:pt x="7666066" y="4644"/>
                  </a:lnTo>
                  <a:lnTo>
                    <a:pt x="7708975" y="17966"/>
                  </a:lnTo>
                  <a:lnTo>
                    <a:pt x="7747806" y="39045"/>
                  </a:lnTo>
                  <a:lnTo>
                    <a:pt x="7781639" y="66960"/>
                  </a:lnTo>
                  <a:lnTo>
                    <a:pt x="7809554" y="100793"/>
                  </a:lnTo>
                  <a:lnTo>
                    <a:pt x="7830633" y="139624"/>
                  </a:lnTo>
                  <a:lnTo>
                    <a:pt x="7843955" y="182533"/>
                  </a:lnTo>
                  <a:lnTo>
                    <a:pt x="7848600" y="228600"/>
                  </a:lnTo>
                  <a:lnTo>
                    <a:pt x="7848600" y="1143000"/>
                  </a:lnTo>
                  <a:lnTo>
                    <a:pt x="7843955" y="1189066"/>
                  </a:lnTo>
                  <a:lnTo>
                    <a:pt x="7830633" y="1231975"/>
                  </a:lnTo>
                  <a:lnTo>
                    <a:pt x="7809554" y="1270806"/>
                  </a:lnTo>
                  <a:lnTo>
                    <a:pt x="7781639" y="1304639"/>
                  </a:lnTo>
                  <a:lnTo>
                    <a:pt x="7747806" y="1332554"/>
                  </a:lnTo>
                  <a:lnTo>
                    <a:pt x="7708975" y="1353633"/>
                  </a:lnTo>
                  <a:lnTo>
                    <a:pt x="7666066" y="1366955"/>
                  </a:lnTo>
                  <a:lnTo>
                    <a:pt x="7620000" y="1371600"/>
                  </a:lnTo>
                  <a:lnTo>
                    <a:pt x="228612" y="1371600"/>
                  </a:lnTo>
                  <a:lnTo>
                    <a:pt x="182538" y="1366955"/>
                  </a:lnTo>
                  <a:lnTo>
                    <a:pt x="139624" y="1353633"/>
                  </a:lnTo>
                  <a:lnTo>
                    <a:pt x="100791" y="1332554"/>
                  </a:lnTo>
                  <a:lnTo>
                    <a:pt x="66957" y="1304639"/>
                  </a:lnTo>
                  <a:lnTo>
                    <a:pt x="39042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88796" y="3232784"/>
            <a:ext cx="41148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190" marR="5080" indent="-6191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 </a:t>
            </a:r>
            <a:r>
              <a:rPr dirty="0" sz="1800" spc="-5">
                <a:latin typeface="Verdana"/>
                <a:cs typeface="Verdana"/>
              </a:rPr>
              <a:t>Dept_Code, </a:t>
            </a:r>
            <a:r>
              <a:rPr dirty="0" sz="1800" spc="-10">
                <a:latin typeface="Verdana"/>
                <a:cs typeface="Verdana"/>
              </a:rPr>
              <a:t>AVG(Staff_sal)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Staff_Master</a:t>
            </a:r>
            <a:endParaRPr sz="1800">
              <a:latin typeface="Verdana"/>
              <a:cs typeface="Verdana"/>
            </a:endParaRPr>
          </a:p>
          <a:p>
            <a:pPr marL="550545">
              <a:lnSpc>
                <a:spcPct val="100000"/>
              </a:lnSpc>
              <a:tabLst>
                <a:tab pos="1912620" algn="l"/>
              </a:tabLst>
            </a:pP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	</a:t>
            </a:r>
            <a:r>
              <a:rPr dirty="0" sz="1800" spc="-5">
                <a:latin typeface="Verdana"/>
                <a:cs typeface="Verdana"/>
              </a:rPr>
              <a:t>Dept_Code;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9000" y="100687"/>
            <a:ext cx="522605" cy="598170"/>
          </a:xfrm>
          <a:custGeom>
            <a:avLst/>
            <a:gdLst/>
            <a:ahLst/>
            <a:cxnLst/>
            <a:rect l="l" t="t" r="r" b="b"/>
            <a:pathLst>
              <a:path w="522604" h="598170">
                <a:moveTo>
                  <a:pt x="522033" y="0"/>
                </a:moveTo>
                <a:lnTo>
                  <a:pt x="0" y="0"/>
                </a:lnTo>
                <a:lnTo>
                  <a:pt x="0" y="597812"/>
                </a:lnTo>
                <a:lnTo>
                  <a:pt x="522033" y="597812"/>
                </a:lnTo>
                <a:lnTo>
                  <a:pt x="5220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33978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4.2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Using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GROUP</a:t>
            </a:r>
            <a:r>
              <a:rPr dirty="0" sz="1200" spc="-3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BY &amp;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HAVING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4936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40"/>
              <a:t> </a:t>
            </a:r>
            <a:r>
              <a:rPr dirty="0" spc="-15"/>
              <a:t>HAVING</a:t>
            </a:r>
            <a:r>
              <a:rPr dirty="0" spc="-65"/>
              <a:t> </a:t>
            </a:r>
            <a:r>
              <a:rPr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342630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HAVING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filter</a:t>
            </a:r>
            <a:r>
              <a:rPr dirty="0" sz="1800" spc="-5">
                <a:latin typeface="Verdana"/>
                <a:cs typeface="Verdana"/>
              </a:rPr>
              <a:t> data based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 </a:t>
            </a:r>
            <a:r>
              <a:rPr dirty="0" sz="1800">
                <a:latin typeface="Verdana"/>
                <a:cs typeface="Verdana"/>
              </a:rPr>
              <a:t>functions.</a:t>
            </a:r>
            <a:endParaRPr sz="1800">
              <a:latin typeface="Verdana"/>
              <a:cs typeface="Verdana"/>
            </a:endParaRPr>
          </a:p>
          <a:p>
            <a:pPr marL="187960" marR="255904" indent="-172720">
              <a:lnSpc>
                <a:spcPct val="73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5">
                <a:latin typeface="Verdana"/>
                <a:cs typeface="Verdana"/>
              </a:rPr>
              <a:t>HAVING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similar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WHERE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condition.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However,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Group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95"/>
              </a:spcBef>
            </a:pPr>
            <a:r>
              <a:rPr dirty="0" sz="1800" spc="-5">
                <a:latin typeface="Verdana"/>
                <a:cs typeface="Verdana"/>
              </a:rPr>
              <a:t>Group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cannot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clause.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However,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>
                <a:latin typeface="Verdana"/>
                <a:cs typeface="Verdana"/>
              </a:rPr>
              <a:t> in </a:t>
            </a:r>
            <a:r>
              <a:rPr dirty="0" sz="1800" spc="-10">
                <a:latin typeface="Verdana"/>
                <a:cs typeface="Verdana"/>
              </a:rPr>
              <a:t>HAVING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9800" y="159486"/>
            <a:ext cx="438150" cy="513715"/>
          </a:xfrm>
          <a:custGeom>
            <a:avLst/>
            <a:gdLst/>
            <a:ahLst/>
            <a:cxnLst/>
            <a:rect l="l" t="t" r="r" b="b"/>
            <a:pathLst>
              <a:path w="438150" h="513715">
                <a:moveTo>
                  <a:pt x="437834" y="0"/>
                </a:moveTo>
                <a:lnTo>
                  <a:pt x="0" y="0"/>
                </a:lnTo>
                <a:lnTo>
                  <a:pt x="0" y="513613"/>
                </a:lnTo>
                <a:lnTo>
                  <a:pt x="437834" y="513613"/>
                </a:lnTo>
                <a:lnTo>
                  <a:pt x="437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33978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4.2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: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Using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the</a:t>
            </a:r>
            <a:r>
              <a:rPr dirty="0" sz="1200" spc="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GROUP</a:t>
            </a:r>
            <a:r>
              <a:rPr dirty="0" sz="1200" spc="-3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BY &amp;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HAVING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clause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54781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Examples</a:t>
            </a:r>
            <a:r>
              <a:rPr dirty="0" spc="-15"/>
              <a:t> </a:t>
            </a:r>
            <a:r>
              <a:rPr dirty="0"/>
              <a:t>– </a:t>
            </a:r>
            <a:r>
              <a:rPr dirty="0" spc="-5"/>
              <a:t>GROUP</a:t>
            </a:r>
            <a:r>
              <a:rPr dirty="0" spc="-25"/>
              <a:t> </a:t>
            </a:r>
            <a:r>
              <a:rPr dirty="0" spc="-5"/>
              <a:t>BY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5"/>
              <a:t>HAVING</a:t>
            </a:r>
            <a:r>
              <a:rPr dirty="0" spc="-45"/>
              <a:t> </a:t>
            </a:r>
            <a:r>
              <a:rPr dirty="0"/>
              <a:t>clause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2490216"/>
            <a:ext cx="7861300" cy="1612900"/>
            <a:chOff x="679704" y="2490216"/>
            <a:chExt cx="7861300" cy="1612900"/>
          </a:xfrm>
        </p:grpSpPr>
        <p:sp>
          <p:nvSpPr>
            <p:cNvPr id="6" name="object 6"/>
            <p:cNvSpPr/>
            <p:nvPr/>
          </p:nvSpPr>
          <p:spPr>
            <a:xfrm>
              <a:off x="685800" y="2496312"/>
              <a:ext cx="7848600" cy="1600200"/>
            </a:xfrm>
            <a:custGeom>
              <a:avLst/>
              <a:gdLst/>
              <a:ahLst/>
              <a:cxnLst/>
              <a:rect l="l" t="t" r="r" b="b"/>
              <a:pathLst>
                <a:path w="7848600" h="1600200">
                  <a:moveTo>
                    <a:pt x="7581900" y="0"/>
                  </a:moveTo>
                  <a:lnTo>
                    <a:pt x="266700" y="0"/>
                  </a:ln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5" y="1426570"/>
                  </a:lnTo>
                  <a:lnTo>
                    <a:pt x="36412" y="1468119"/>
                  </a:lnTo>
                  <a:lnTo>
                    <a:pt x="62724" y="1505341"/>
                  </a:lnTo>
                  <a:lnTo>
                    <a:pt x="94868" y="1537483"/>
                  </a:lnTo>
                  <a:lnTo>
                    <a:pt x="132091" y="1563793"/>
                  </a:lnTo>
                  <a:lnTo>
                    <a:pt x="173639" y="1583517"/>
                  </a:lnTo>
                  <a:lnTo>
                    <a:pt x="218760" y="1595903"/>
                  </a:lnTo>
                  <a:lnTo>
                    <a:pt x="266700" y="1600200"/>
                  </a:lnTo>
                  <a:lnTo>
                    <a:pt x="7581900" y="1600200"/>
                  </a:lnTo>
                  <a:lnTo>
                    <a:pt x="7629846" y="1595903"/>
                  </a:lnTo>
                  <a:lnTo>
                    <a:pt x="7674970" y="1583517"/>
                  </a:lnTo>
                  <a:lnTo>
                    <a:pt x="7716520" y="1563793"/>
                  </a:lnTo>
                  <a:lnTo>
                    <a:pt x="7753741" y="1537483"/>
                  </a:lnTo>
                  <a:lnTo>
                    <a:pt x="7785883" y="1505341"/>
                  </a:lnTo>
                  <a:lnTo>
                    <a:pt x="7812193" y="1468119"/>
                  </a:lnTo>
                  <a:lnTo>
                    <a:pt x="7831917" y="1426570"/>
                  </a:lnTo>
                  <a:lnTo>
                    <a:pt x="7844303" y="1381446"/>
                  </a:lnTo>
                  <a:lnTo>
                    <a:pt x="7848600" y="1333500"/>
                  </a:lnTo>
                  <a:lnTo>
                    <a:pt x="7848600" y="266700"/>
                  </a:lnTo>
                  <a:lnTo>
                    <a:pt x="7844303" y="218753"/>
                  </a:lnTo>
                  <a:lnTo>
                    <a:pt x="7831917" y="173629"/>
                  </a:lnTo>
                  <a:lnTo>
                    <a:pt x="7812193" y="132079"/>
                  </a:lnTo>
                  <a:lnTo>
                    <a:pt x="7785883" y="94858"/>
                  </a:lnTo>
                  <a:lnTo>
                    <a:pt x="7753741" y="62716"/>
                  </a:lnTo>
                  <a:lnTo>
                    <a:pt x="7716520" y="36406"/>
                  </a:lnTo>
                  <a:lnTo>
                    <a:pt x="7674970" y="16682"/>
                  </a:lnTo>
                  <a:lnTo>
                    <a:pt x="7629846" y="4296"/>
                  </a:lnTo>
                  <a:lnTo>
                    <a:pt x="7581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2496312"/>
              <a:ext cx="7848600" cy="1600200"/>
            </a:xfrm>
            <a:custGeom>
              <a:avLst/>
              <a:gdLst/>
              <a:ahLst/>
              <a:cxnLst/>
              <a:rect l="l" t="t" r="r" b="b"/>
              <a:pathLst>
                <a:path w="7848600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7581900" y="0"/>
                  </a:lnTo>
                  <a:lnTo>
                    <a:pt x="7629846" y="4296"/>
                  </a:lnTo>
                  <a:lnTo>
                    <a:pt x="7674970" y="16682"/>
                  </a:lnTo>
                  <a:lnTo>
                    <a:pt x="7716520" y="36406"/>
                  </a:lnTo>
                  <a:lnTo>
                    <a:pt x="7753741" y="62716"/>
                  </a:lnTo>
                  <a:lnTo>
                    <a:pt x="7785883" y="94858"/>
                  </a:lnTo>
                  <a:lnTo>
                    <a:pt x="7812193" y="132079"/>
                  </a:lnTo>
                  <a:lnTo>
                    <a:pt x="7831917" y="173629"/>
                  </a:lnTo>
                  <a:lnTo>
                    <a:pt x="7844303" y="218753"/>
                  </a:lnTo>
                  <a:lnTo>
                    <a:pt x="7848600" y="266700"/>
                  </a:lnTo>
                  <a:lnTo>
                    <a:pt x="7848600" y="1333500"/>
                  </a:lnTo>
                  <a:lnTo>
                    <a:pt x="7844303" y="1381446"/>
                  </a:lnTo>
                  <a:lnTo>
                    <a:pt x="7831917" y="1426570"/>
                  </a:lnTo>
                  <a:lnTo>
                    <a:pt x="7812193" y="1468119"/>
                  </a:lnTo>
                  <a:lnTo>
                    <a:pt x="7785883" y="1505341"/>
                  </a:lnTo>
                  <a:lnTo>
                    <a:pt x="7753741" y="1537483"/>
                  </a:lnTo>
                  <a:lnTo>
                    <a:pt x="7716520" y="1563793"/>
                  </a:lnTo>
                  <a:lnTo>
                    <a:pt x="7674970" y="1583517"/>
                  </a:lnTo>
                  <a:lnTo>
                    <a:pt x="7629846" y="1595903"/>
                  </a:lnTo>
                  <a:lnTo>
                    <a:pt x="7581900" y="1600200"/>
                  </a:lnTo>
                  <a:lnTo>
                    <a:pt x="266700" y="1600200"/>
                  </a:lnTo>
                  <a:lnTo>
                    <a:pt x="218760" y="1595903"/>
                  </a:lnTo>
                  <a:lnTo>
                    <a:pt x="173639" y="1583517"/>
                  </a:lnTo>
                  <a:lnTo>
                    <a:pt x="132091" y="1563793"/>
                  </a:lnTo>
                  <a:lnTo>
                    <a:pt x="94868" y="1537483"/>
                  </a:lnTo>
                  <a:lnTo>
                    <a:pt x="62724" y="1505341"/>
                  </a:lnTo>
                  <a:lnTo>
                    <a:pt x="36412" y="1468119"/>
                  </a:lnTo>
                  <a:lnTo>
                    <a:pt x="16685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5699" y="1423796"/>
            <a:ext cx="7927340" cy="255143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 spc="-20">
                <a:latin typeface="Verdana"/>
                <a:cs typeface="Verdana"/>
              </a:rPr>
              <a:t>For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example: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Display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department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numbers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having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 </a:t>
            </a:r>
            <a:r>
              <a:rPr dirty="0" sz="1800" spc="-5">
                <a:latin typeface="Verdana"/>
                <a:cs typeface="Verdana"/>
              </a:rPr>
              <a:t>than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five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employees.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Verdana"/>
              <a:cs typeface="Verdana"/>
            </a:endParaRPr>
          </a:p>
          <a:p>
            <a:pPr marL="1946275" marR="2565400" indent="-838835">
              <a:lnSpc>
                <a:spcPct val="125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SELECT </a:t>
            </a:r>
            <a:r>
              <a:rPr dirty="0" sz="1800" spc="-5">
                <a:latin typeface="Verdana"/>
                <a:cs typeface="Verdana"/>
              </a:rPr>
              <a:t>Department_Code, Count(*)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Staff_Master</a:t>
            </a:r>
            <a:endParaRPr sz="1800">
              <a:latin typeface="Verdana"/>
              <a:cs typeface="Verdana"/>
            </a:endParaRPr>
          </a:p>
          <a:p>
            <a:pPr marL="1946275" marR="2597150">
              <a:lnSpc>
                <a:spcPts val="27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GROUP </a:t>
            </a:r>
            <a:r>
              <a:rPr dirty="0" sz="1800">
                <a:latin typeface="Verdana"/>
                <a:cs typeface="Verdana"/>
              </a:rPr>
              <a:t>BY </a:t>
            </a:r>
            <a:r>
              <a:rPr dirty="0" sz="1800" spc="-5">
                <a:latin typeface="Verdana"/>
                <a:cs typeface="Verdana"/>
              </a:rPr>
              <a:t>Department_Code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Count(*)&gt;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5;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58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iGATE Presentation Template</dc:title>
  <dcterms:created xsi:type="dcterms:W3CDTF">2023-01-08T07:46:35Z</dcterms:created>
  <dcterms:modified xsi:type="dcterms:W3CDTF">2023-01-08T07:46:35Z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2023-01-08T00:00:00Z</vt:filetime>
  </property>
</Properties>
</file>