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0892" y="213486"/>
            <a:ext cx="318516" cy="4342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976" y="537718"/>
            <a:ext cx="3354704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3425" y="1271650"/>
            <a:ext cx="6769100" cy="4710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apgemini.com/optimize-your-business-and-it-operations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5/en/date-and-time-functions.html#function_adddate" TargetMode="External"/><Relationship Id="rId3" Type="http://schemas.openxmlformats.org/officeDocument/2006/relationships/hyperlink" Target="https://dev.mysql.com/doc/refman/5.5/en/date-and-time-functions.html#function_date-add" TargetMode="External"/><Relationship Id="rId4" Type="http://schemas.openxmlformats.org/officeDocument/2006/relationships/hyperlink" Target="https://dev.mysql.com/doc/refman/5.5/en/date-and-time-functions.html#function_subdate" TargetMode="External"/><Relationship Id="rId5" Type="http://schemas.openxmlformats.org/officeDocument/2006/relationships/hyperlink" Target="https://dev.mysql.com/doc/refman/5.5/en/date-and-time-functions.html#function_date-sub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5/en/date-and-time-functions.html#function_addtime" TargetMode="External"/><Relationship Id="rId3" Type="http://schemas.openxmlformats.org/officeDocument/2006/relationships/hyperlink" Target="https://dev.mysql.com/doc/refman/5.5/en/date-and-time-functions.html#function_curdate" TargetMode="External"/><Relationship Id="rId4" Type="http://schemas.openxmlformats.org/officeDocument/2006/relationships/hyperlink" Target="https://dev.mysql.com/doc/refman/5.5/en/date-and-time-functions.html#function_curtime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5/en/date-and-time-functions.html#function_date" TargetMode="External"/><Relationship Id="rId3" Type="http://schemas.openxmlformats.org/officeDocument/2006/relationships/hyperlink" Target="https://dev.mysql.com/doc/refman/5.5/en/date-and-time-functions.html#function_date-add" TargetMode="External"/><Relationship Id="rId4" Type="http://schemas.openxmlformats.org/officeDocument/2006/relationships/hyperlink" Target="https://dev.mysql.com/doc/refman/5.5/en/date-and-time-functions.html#function_date-sub" TargetMode="External"/><Relationship Id="rId5" Type="http://schemas.openxmlformats.org/officeDocument/2006/relationships/hyperlink" Target="https://dev.mysql.com/doc/refman/5.5/en/expressions.html#temporal-intervals" TargetMode="External"/><Relationship Id="rId6" Type="http://schemas.openxmlformats.org/officeDocument/2006/relationships/hyperlink" Target="https://dev.mysql.com/doc/refman/5.5/en/datetime.html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5/en/date-and-time-functions.html#function_period-add" TargetMode="External"/><Relationship Id="rId3" Type="http://schemas.openxmlformats.org/officeDocument/2006/relationships/hyperlink" Target="https://dev.mysql.com/doc/refman/5.5/en/date-and-time-functions.html#function_period-diff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8.0/en/date-and-time-functions.html#function_date-format" TargetMode="External"/><Relationship Id="rId3" Type="http://schemas.openxmlformats.org/officeDocument/2006/relationships/hyperlink" Target="https://dev.mysql.com/doc/refman/8.0/en/date-and-time-functions.html#function_str-to-date" TargetMode="External"/><Relationship Id="rId4" Type="http://schemas.openxmlformats.org/officeDocument/2006/relationships/hyperlink" Target="https://dev.mysql.com/doc/refman/8.0/en/date-and-time-functions.html#function_time-format" TargetMode="External"/><Relationship Id="rId5" Type="http://schemas.openxmlformats.org/officeDocument/2006/relationships/hyperlink" Target="https://dev.mysql.com/doc/refman/8.0/en/server-system-variables.html#sysvar_character_set_connection" TargetMode="External"/><Relationship Id="rId6" Type="http://schemas.openxmlformats.org/officeDocument/2006/relationships/hyperlink" Target="https://dev.mysql.com/doc/refman/8.0/en/server-system-variables.html#sysvar_collation_connection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8.0/en/date-and-time-functions.html#function_extract" TargetMode="External"/><Relationship Id="rId3" Type="http://schemas.openxmlformats.org/officeDocument/2006/relationships/hyperlink" Target="https://dev.mysql.com/doc/refman/8.0/en/date-and-time-functions.html#function_date-add" TargetMode="External"/><Relationship Id="rId4" Type="http://schemas.openxmlformats.org/officeDocument/2006/relationships/hyperlink" Target="https://dev.mysql.com/doc/refman/8.0/en/date-and-time-functions.html#function_date-sub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7/en/comparison-operators.html#function_coalesce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.mysql.com/doc/refman/5.5/en/date-and-time-functions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51091"/>
            <a:ext cx="433070" cy="471805"/>
          </a:xfrm>
          <a:custGeom>
            <a:avLst/>
            <a:gdLst/>
            <a:ahLst/>
            <a:cxnLst/>
            <a:rect l="l" t="t" r="r" b="b"/>
            <a:pathLst>
              <a:path w="433070" h="471805">
                <a:moveTo>
                  <a:pt x="433002" y="0"/>
                </a:moveTo>
                <a:lnTo>
                  <a:pt x="0" y="0"/>
                </a:lnTo>
                <a:lnTo>
                  <a:pt x="0" y="471208"/>
                </a:lnTo>
                <a:lnTo>
                  <a:pt x="433002" y="471208"/>
                </a:lnTo>
                <a:lnTo>
                  <a:pt x="433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874379" y="6589572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7E7E7E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2783" y="6588252"/>
            <a:ext cx="0" cy="155575"/>
          </a:xfrm>
          <a:custGeom>
            <a:avLst/>
            <a:gdLst/>
            <a:ahLst/>
            <a:cxnLst/>
            <a:rect l="l" t="t" r="r" b="b"/>
            <a:pathLst>
              <a:path w="0" h="155575">
                <a:moveTo>
                  <a:pt x="0" y="155573"/>
                </a:moveTo>
                <a:lnTo>
                  <a:pt x="0" y="0"/>
                </a:lnTo>
              </a:path>
            </a:pathLst>
          </a:custGeom>
          <a:ln w="12192">
            <a:solidFill>
              <a:srgbClr val="12AB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3624" y="6602374"/>
            <a:ext cx="13087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Presentation</a:t>
            </a:r>
            <a:r>
              <a:rPr dirty="0" sz="600" spc="-4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Title</a:t>
            </a:r>
            <a:r>
              <a:rPr dirty="0" sz="600" spc="-4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|</a:t>
            </a:r>
            <a:r>
              <a:rPr dirty="0" sz="600" spc="-5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Author</a:t>
            </a:r>
            <a:r>
              <a:rPr dirty="0" sz="600" spc="-35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|</a:t>
            </a:r>
            <a:r>
              <a:rPr dirty="0" sz="600" spc="-5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 </a:t>
            </a:r>
            <a:r>
              <a:rPr dirty="0" sz="600">
                <a:solidFill>
                  <a:srgbClr val="00458D"/>
                </a:solidFill>
                <a:latin typeface="Verdana"/>
                <a:cs typeface="Verdana"/>
                <a:hlinkClick r:id="rId2"/>
              </a:rPr>
              <a:t>Date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730" y="6607556"/>
            <a:ext cx="13360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©</a:t>
            </a:r>
            <a:r>
              <a:rPr dirty="0" sz="600" spc="-1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 spc="-5">
                <a:solidFill>
                  <a:srgbClr val="767676"/>
                </a:solidFill>
                <a:latin typeface="Arial MT"/>
                <a:cs typeface="Arial MT"/>
              </a:rPr>
              <a:t>2017 Capgemini.</a:t>
            </a:r>
            <a:r>
              <a:rPr dirty="0" sz="600" spc="10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All</a:t>
            </a:r>
            <a:r>
              <a:rPr dirty="0" sz="600" spc="-10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rights</a:t>
            </a:r>
            <a:r>
              <a:rPr dirty="0" sz="600" spc="-25">
                <a:solidFill>
                  <a:srgbClr val="767676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767676"/>
                </a:solidFill>
                <a:latin typeface="Arial MT"/>
                <a:cs typeface="Arial MT"/>
              </a:rPr>
              <a:t>reserved.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2700" y="373126"/>
            <a:ext cx="23158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Lesson</a:t>
            </a:r>
            <a:r>
              <a:rPr dirty="0" spc="-110"/>
              <a:t> </a:t>
            </a:r>
            <a:r>
              <a:rPr dirty="0" spc="-5"/>
              <a:t>Objectives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-12700" y="1423796"/>
            <a:ext cx="4072890" cy="1620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100">
                <a:latin typeface="Verdana"/>
                <a:cs typeface="Verdana"/>
              </a:rPr>
              <a:t>To</a:t>
            </a:r>
            <a:r>
              <a:rPr dirty="0" sz="1800" spc="-5">
                <a:latin typeface="Verdana"/>
                <a:cs typeface="Verdana"/>
              </a:rPr>
              <a:t> understand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topics: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(single-row)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Number</a:t>
            </a:r>
            <a:r>
              <a:rPr dirty="0" sz="1400" spc="-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functions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Character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functions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Date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functions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1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 spc="-5">
                <a:latin typeface="Verdana"/>
                <a:cs typeface="Verdana"/>
              </a:rPr>
              <a:t>Conversion</a:t>
            </a:r>
            <a:r>
              <a:rPr dirty="0" sz="1400" spc="-6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functions</a:t>
            </a:r>
            <a:endParaRPr sz="1400">
              <a:latin typeface="Verdana"/>
              <a:cs typeface="Verdana"/>
            </a:endParaRPr>
          </a:p>
          <a:p>
            <a:pPr lvl="1" marL="355600" indent="-170815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400">
                <a:latin typeface="Verdana"/>
                <a:cs typeface="Verdana"/>
              </a:rPr>
              <a:t>Miscellaneous</a:t>
            </a:r>
            <a:r>
              <a:rPr dirty="0" sz="1400" spc="-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Single-row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functions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76420"/>
            <a:ext cx="445770" cy="497205"/>
          </a:xfrm>
          <a:custGeom>
            <a:avLst/>
            <a:gdLst/>
            <a:ahLst/>
            <a:cxnLst/>
            <a:rect l="l" t="t" r="r" b="b"/>
            <a:pathLst>
              <a:path w="445770" h="497205">
                <a:moveTo>
                  <a:pt x="445738" y="0"/>
                </a:moveTo>
                <a:lnTo>
                  <a:pt x="0" y="0"/>
                </a:lnTo>
                <a:lnTo>
                  <a:pt x="0" y="496679"/>
                </a:lnTo>
                <a:lnTo>
                  <a:pt x="445738" y="496679"/>
                </a:lnTo>
                <a:lnTo>
                  <a:pt x="4457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5.4: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Date</a:t>
            </a:r>
            <a:r>
              <a:rPr dirty="0" spc="-55"/>
              <a:t> </a:t>
            </a:r>
            <a:r>
              <a:rPr dirty="0"/>
              <a:t>Functions-</a:t>
            </a:r>
            <a:r>
              <a:rPr dirty="0" spc="-70"/>
              <a:t> </a:t>
            </a:r>
            <a:r>
              <a:rPr dirty="0" spc="-5"/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8416" y="1183004"/>
            <a:ext cx="8223884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ADDDATE(</a:t>
            </a:r>
            <a:r>
              <a:rPr dirty="0" u="heavy" sz="1800" spc="-1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date</a:t>
            </a:r>
            <a:r>
              <a:rPr dirty="0" u="heavy" sz="18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,INTERVAL</a:t>
            </a:r>
            <a:r>
              <a:rPr dirty="0" u="heavy" sz="1800" spc="-10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dirty="0" u="heavy" sz="18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expr unit</a:t>
            </a: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)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u="heavy" sz="1800" spc="-1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ADDDATE(</a:t>
            </a:r>
            <a:r>
              <a:rPr dirty="0" u="heavy" sz="1800" spc="-10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expr</a:t>
            </a:r>
            <a:r>
              <a:rPr dirty="0" u="heavy" sz="1800" spc="-1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,</a:t>
            </a:r>
            <a:r>
              <a:rPr dirty="0" u="heavy" sz="1800" spc="-10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days</a:t>
            </a:r>
            <a:r>
              <a:rPr dirty="0" u="heavy" sz="1800" spc="-1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When invoked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INTERVAL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form of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second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argument,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u="heavy" sz="1800" spc="-2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ADDDATE()</a:t>
            </a:r>
            <a:r>
              <a:rPr dirty="0" sz="1800" spc="15">
                <a:solidFill>
                  <a:srgbClr val="005381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synonym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u="heavy" sz="18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3"/>
              </a:rPr>
              <a:t>DATE_ADD()</a:t>
            </a:r>
            <a:r>
              <a:rPr dirty="0" sz="1800" spc="-15">
                <a:latin typeface="Arial MT"/>
                <a:cs typeface="Arial MT"/>
              </a:rPr>
              <a:t>.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related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function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u="heavy" sz="18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4"/>
              </a:rPr>
              <a:t>SUBDATE()</a:t>
            </a:r>
            <a:r>
              <a:rPr dirty="0" sz="1800" spc="-20">
                <a:solidFill>
                  <a:srgbClr val="005381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synonym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for </a:t>
            </a:r>
            <a:r>
              <a:rPr dirty="0" u="heavy" sz="18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5"/>
              </a:rPr>
              <a:t>DATE_SUB()</a:t>
            </a:r>
            <a:r>
              <a:rPr dirty="0" sz="1800" spc="-15">
                <a:latin typeface="Arial MT"/>
                <a:cs typeface="Arial MT"/>
              </a:rPr>
              <a:t>.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 information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25">
                <a:latin typeface="Arial MT"/>
                <a:cs typeface="Arial MT"/>
              </a:rPr>
              <a:t>INTERVAL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unit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argument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Example: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mysql&gt;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SELECT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DATE_ADD('2008-01-02',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INTERVAL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31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DAY);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-&gt;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'2008-02-02’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25">
                <a:latin typeface="Arial MT"/>
                <a:cs typeface="Arial MT"/>
              </a:rPr>
              <a:t>y</a:t>
            </a:r>
            <a:r>
              <a:rPr dirty="0" sz="1800" spc="-5">
                <a:latin typeface="Arial MT"/>
                <a:cs typeface="Arial MT"/>
              </a:rPr>
              <a:t>sq</a:t>
            </a:r>
            <a:r>
              <a:rPr dirty="0" sz="1800" spc="-15">
                <a:latin typeface="Arial MT"/>
                <a:cs typeface="Arial MT"/>
              </a:rPr>
              <a:t>l</a:t>
            </a:r>
            <a:r>
              <a:rPr dirty="0" sz="1800">
                <a:latin typeface="Arial MT"/>
                <a:cs typeface="Arial MT"/>
              </a:rPr>
              <a:t>&gt;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</a:t>
            </a:r>
            <a:r>
              <a:rPr dirty="0" sz="1800" spc="-15">
                <a:latin typeface="Arial MT"/>
                <a:cs typeface="Arial MT"/>
              </a:rPr>
              <a:t>L</a:t>
            </a:r>
            <a:r>
              <a:rPr dirty="0" sz="1800" spc="-5">
                <a:latin typeface="Arial MT"/>
                <a:cs typeface="Arial MT"/>
              </a:rPr>
              <a:t>ECT</a:t>
            </a:r>
            <a:r>
              <a:rPr dirty="0" sz="1800" spc="-1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AD</a:t>
            </a:r>
            <a:r>
              <a:rPr dirty="0" sz="1800" spc="-15">
                <a:latin typeface="Arial MT"/>
                <a:cs typeface="Arial MT"/>
              </a:rPr>
              <a:t>D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 spc="-140">
                <a:latin typeface="Arial MT"/>
                <a:cs typeface="Arial MT"/>
              </a:rPr>
              <a:t>A</a:t>
            </a:r>
            <a:r>
              <a:rPr dirty="0" sz="1800" spc="1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E('2</a:t>
            </a:r>
            <a:r>
              <a:rPr dirty="0" sz="1800" spc="-15">
                <a:latin typeface="Arial MT"/>
                <a:cs typeface="Arial MT"/>
              </a:rPr>
              <a:t>0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 spc="-10">
                <a:latin typeface="Arial MT"/>
                <a:cs typeface="Arial MT"/>
              </a:rPr>
              <a:t>8</a:t>
            </a: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10">
                <a:latin typeface="Arial MT"/>
                <a:cs typeface="Arial MT"/>
              </a:rPr>
              <a:t>01</a:t>
            </a: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 spc="-15">
                <a:latin typeface="Arial MT"/>
                <a:cs typeface="Arial MT"/>
              </a:rPr>
              <a:t>2</a:t>
            </a:r>
            <a:r>
              <a:rPr dirty="0" sz="1800">
                <a:latin typeface="Arial MT"/>
                <a:cs typeface="Arial MT"/>
              </a:rPr>
              <a:t>',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1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E</a:t>
            </a:r>
            <a:r>
              <a:rPr dirty="0" sz="1800" spc="-45">
                <a:latin typeface="Arial MT"/>
                <a:cs typeface="Arial MT"/>
              </a:rPr>
              <a:t>R</a:t>
            </a:r>
            <a:r>
              <a:rPr dirty="0" sz="1800" spc="-135">
                <a:latin typeface="Arial MT"/>
                <a:cs typeface="Arial MT"/>
              </a:rPr>
              <a:t>V</a:t>
            </a:r>
            <a:r>
              <a:rPr dirty="0" sz="1800" spc="-5">
                <a:latin typeface="Arial MT"/>
                <a:cs typeface="Arial MT"/>
              </a:rPr>
              <a:t>AL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31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 spc="-140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Y);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-&gt;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'2008-02-02'</a:t>
            </a:r>
            <a:endParaRPr sz="1800">
              <a:latin typeface="Arial MT"/>
              <a:cs typeface="Arial MT"/>
            </a:endParaRPr>
          </a:p>
          <a:p>
            <a:pPr marL="12700" marR="5143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When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invoked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days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form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second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argument,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MySQL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treats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integer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number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 </a:t>
            </a:r>
            <a:r>
              <a:rPr dirty="0" sz="1800" spc="-10">
                <a:latin typeface="Arial MT"/>
                <a:cs typeface="Arial MT"/>
              </a:rPr>
              <a:t>days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5">
                <a:latin typeface="Arial MT"/>
                <a:cs typeface="Arial MT"/>
              </a:rPr>
              <a:t>be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added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expr</a:t>
            </a:r>
            <a:r>
              <a:rPr dirty="0" sz="1800" spc="-5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25">
                <a:latin typeface="Arial MT"/>
                <a:cs typeface="Arial MT"/>
              </a:rPr>
              <a:t>y</a:t>
            </a:r>
            <a:r>
              <a:rPr dirty="0" sz="1800" spc="-5">
                <a:latin typeface="Arial MT"/>
                <a:cs typeface="Arial MT"/>
              </a:rPr>
              <a:t>sq</a:t>
            </a:r>
            <a:r>
              <a:rPr dirty="0" sz="1800" spc="-15">
                <a:latin typeface="Arial MT"/>
                <a:cs typeface="Arial MT"/>
              </a:rPr>
              <a:t>l</a:t>
            </a:r>
            <a:r>
              <a:rPr dirty="0" sz="1800">
                <a:latin typeface="Arial MT"/>
                <a:cs typeface="Arial MT"/>
              </a:rPr>
              <a:t>&gt;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</a:t>
            </a:r>
            <a:r>
              <a:rPr dirty="0" sz="1800" spc="-15">
                <a:latin typeface="Arial MT"/>
                <a:cs typeface="Arial MT"/>
              </a:rPr>
              <a:t>L</a:t>
            </a:r>
            <a:r>
              <a:rPr dirty="0" sz="1800" spc="-5">
                <a:latin typeface="Arial MT"/>
                <a:cs typeface="Arial MT"/>
              </a:rPr>
              <a:t>ECT</a:t>
            </a:r>
            <a:r>
              <a:rPr dirty="0" sz="1800" spc="-1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AD</a:t>
            </a:r>
            <a:r>
              <a:rPr dirty="0" sz="1800" spc="-15">
                <a:latin typeface="Arial MT"/>
                <a:cs typeface="Arial MT"/>
              </a:rPr>
              <a:t>D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 spc="-140">
                <a:latin typeface="Arial MT"/>
                <a:cs typeface="Arial MT"/>
              </a:rPr>
              <a:t>A</a:t>
            </a:r>
            <a:r>
              <a:rPr dirty="0" sz="1800" spc="1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E('2</a:t>
            </a:r>
            <a:r>
              <a:rPr dirty="0" sz="1800" spc="-15">
                <a:latin typeface="Arial MT"/>
                <a:cs typeface="Arial MT"/>
              </a:rPr>
              <a:t>0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 spc="-10">
                <a:latin typeface="Arial MT"/>
                <a:cs typeface="Arial MT"/>
              </a:rPr>
              <a:t>8</a:t>
            </a: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10">
                <a:latin typeface="Arial MT"/>
                <a:cs typeface="Arial MT"/>
              </a:rPr>
              <a:t>01</a:t>
            </a: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5">
                <a:latin typeface="Arial MT"/>
                <a:cs typeface="Arial MT"/>
              </a:rPr>
              <a:t>0</a:t>
            </a:r>
            <a:r>
              <a:rPr dirty="0" sz="1800" spc="-15">
                <a:latin typeface="Arial MT"/>
                <a:cs typeface="Arial MT"/>
              </a:rPr>
              <a:t>2</a:t>
            </a:r>
            <a:r>
              <a:rPr dirty="0" sz="1800">
                <a:latin typeface="Arial MT"/>
                <a:cs typeface="Arial MT"/>
              </a:rPr>
              <a:t>',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3</a:t>
            </a:r>
            <a:r>
              <a:rPr dirty="0" sz="1800" spc="-15">
                <a:latin typeface="Arial MT"/>
                <a:cs typeface="Arial MT"/>
              </a:rPr>
              <a:t>1</a:t>
            </a:r>
            <a:r>
              <a:rPr dirty="0" sz="1800">
                <a:latin typeface="Arial MT"/>
                <a:cs typeface="Arial MT"/>
              </a:rPr>
              <a:t>);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-&gt;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'2008-02-02'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38355"/>
            <a:ext cx="426720" cy="484505"/>
          </a:xfrm>
          <a:custGeom>
            <a:avLst/>
            <a:gdLst/>
            <a:ahLst/>
            <a:cxnLst/>
            <a:rect l="l" t="t" r="r" b="b"/>
            <a:pathLst>
              <a:path w="426720" h="484505">
                <a:moveTo>
                  <a:pt x="426635" y="0"/>
                </a:moveTo>
                <a:lnTo>
                  <a:pt x="0" y="0"/>
                </a:lnTo>
                <a:lnTo>
                  <a:pt x="0" y="483944"/>
                </a:lnTo>
                <a:lnTo>
                  <a:pt x="426635" y="483944"/>
                </a:lnTo>
                <a:lnTo>
                  <a:pt x="426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5.4: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Date</a:t>
            </a:r>
            <a:r>
              <a:rPr dirty="0" spc="-55"/>
              <a:t> </a:t>
            </a:r>
            <a:r>
              <a:rPr dirty="0"/>
              <a:t>Functions-</a:t>
            </a:r>
            <a:r>
              <a:rPr dirty="0" spc="-70"/>
              <a:t> </a:t>
            </a:r>
            <a:r>
              <a:rPr dirty="0" spc="-5"/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8416" y="979677"/>
            <a:ext cx="8437245" cy="4934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14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ADDTIME(</a:t>
            </a:r>
            <a:r>
              <a:rPr dirty="0" u="heavy" sz="14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expr1</a:t>
            </a:r>
            <a:r>
              <a:rPr dirty="0" u="heavy" sz="14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,</a:t>
            </a:r>
            <a:r>
              <a:rPr dirty="0" u="heavy" sz="14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expr2</a:t>
            </a:r>
            <a:r>
              <a:rPr dirty="0" u="heavy" sz="14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u="heavy" sz="14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ADDTIME()</a:t>
            </a:r>
            <a:r>
              <a:rPr dirty="0" sz="1400" spc="-15">
                <a:solidFill>
                  <a:srgbClr val="005381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 spc="-5">
                <a:latin typeface="Arial MT"/>
                <a:cs typeface="Arial MT"/>
              </a:rPr>
              <a:t>adds </a:t>
            </a:r>
            <a:r>
              <a:rPr dirty="0" sz="1400" i="1">
                <a:latin typeface="Arial"/>
                <a:cs typeface="Arial"/>
              </a:rPr>
              <a:t>expr2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i="1">
                <a:latin typeface="Arial"/>
                <a:cs typeface="Arial"/>
              </a:rPr>
              <a:t>expr1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returns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result.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i="1">
                <a:latin typeface="Arial"/>
                <a:cs typeface="Arial"/>
              </a:rPr>
              <a:t>expr1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is a</a:t>
            </a:r>
            <a:r>
              <a:rPr dirty="0" sz="1400" spc="-5">
                <a:latin typeface="Arial MT"/>
                <a:cs typeface="Arial MT"/>
              </a:rPr>
              <a:t> time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datetime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expression,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i="1">
                <a:latin typeface="Arial"/>
                <a:cs typeface="Arial"/>
              </a:rPr>
              <a:t>expr2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is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time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expression.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Example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m</a:t>
            </a:r>
            <a:r>
              <a:rPr dirty="0" sz="1400" spc="-20">
                <a:latin typeface="Arial MT"/>
                <a:cs typeface="Arial MT"/>
              </a:rPr>
              <a:t>y</a:t>
            </a:r>
            <a:r>
              <a:rPr dirty="0" sz="1400">
                <a:latin typeface="Arial MT"/>
                <a:cs typeface="Arial MT"/>
              </a:rPr>
              <a:t>s</a:t>
            </a:r>
            <a:r>
              <a:rPr dirty="0" sz="1400">
                <a:latin typeface="Arial MT"/>
                <a:cs typeface="Arial MT"/>
              </a:rPr>
              <a:t>ql&gt;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SELE</a:t>
            </a:r>
            <a:r>
              <a:rPr dirty="0" sz="1400" spc="-10">
                <a:latin typeface="Arial MT"/>
                <a:cs typeface="Arial MT"/>
              </a:rPr>
              <a:t>C</a:t>
            </a:r>
            <a:r>
              <a:rPr dirty="0" sz="1400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D</a:t>
            </a:r>
            <a:r>
              <a:rPr dirty="0" sz="1400" spc="-10">
                <a:latin typeface="Arial MT"/>
                <a:cs typeface="Arial MT"/>
              </a:rPr>
              <a:t>D</a:t>
            </a:r>
            <a:r>
              <a:rPr dirty="0" sz="1400" spc="-10">
                <a:latin typeface="Arial MT"/>
                <a:cs typeface="Arial MT"/>
              </a:rPr>
              <a:t>T</a:t>
            </a:r>
            <a:r>
              <a:rPr dirty="0" sz="1400">
                <a:latin typeface="Arial MT"/>
                <a:cs typeface="Arial MT"/>
              </a:rPr>
              <a:t>I</a:t>
            </a:r>
            <a:r>
              <a:rPr dirty="0" sz="1400" spc="-10">
                <a:latin typeface="Arial MT"/>
                <a:cs typeface="Arial MT"/>
              </a:rPr>
              <a:t>M</a:t>
            </a:r>
            <a:r>
              <a:rPr dirty="0" sz="1400">
                <a:latin typeface="Arial MT"/>
                <a:cs typeface="Arial MT"/>
              </a:rPr>
              <a:t>E('</a:t>
            </a:r>
            <a:r>
              <a:rPr dirty="0" sz="1400" spc="-5">
                <a:latin typeface="Arial MT"/>
                <a:cs typeface="Arial MT"/>
              </a:rPr>
              <a:t>2</a:t>
            </a:r>
            <a:r>
              <a:rPr dirty="0" sz="1400">
                <a:latin typeface="Arial MT"/>
                <a:cs typeface="Arial MT"/>
              </a:rPr>
              <a:t>007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5">
                <a:latin typeface="Arial MT"/>
                <a:cs typeface="Arial MT"/>
              </a:rPr>
              <a:t>12</a:t>
            </a:r>
            <a:r>
              <a:rPr dirty="0" sz="1400" spc="-10">
                <a:latin typeface="Arial MT"/>
                <a:cs typeface="Arial MT"/>
              </a:rPr>
              <a:t>-</a:t>
            </a:r>
            <a:r>
              <a:rPr dirty="0" sz="1400" spc="-5">
                <a:latin typeface="Arial MT"/>
                <a:cs typeface="Arial MT"/>
              </a:rPr>
              <a:t>3</a:t>
            </a:r>
            <a:r>
              <a:rPr dirty="0" sz="1400">
                <a:latin typeface="Arial MT"/>
                <a:cs typeface="Arial MT"/>
              </a:rPr>
              <a:t>1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23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5">
                <a:latin typeface="Arial MT"/>
                <a:cs typeface="Arial MT"/>
              </a:rPr>
              <a:t>59</a:t>
            </a:r>
            <a:r>
              <a:rPr dirty="0" sz="1400" spc="-10">
                <a:latin typeface="Arial MT"/>
                <a:cs typeface="Arial MT"/>
              </a:rPr>
              <a:t>:</a:t>
            </a:r>
            <a:r>
              <a:rPr dirty="0" sz="1400" spc="-5">
                <a:latin typeface="Arial MT"/>
                <a:cs typeface="Arial MT"/>
              </a:rPr>
              <a:t>59</a:t>
            </a:r>
            <a:r>
              <a:rPr dirty="0" sz="1400" spc="-10">
                <a:latin typeface="Arial MT"/>
                <a:cs typeface="Arial MT"/>
              </a:rPr>
              <a:t>.</a:t>
            </a:r>
            <a:r>
              <a:rPr dirty="0" sz="1400" spc="-5">
                <a:latin typeface="Arial MT"/>
                <a:cs typeface="Arial MT"/>
              </a:rPr>
              <a:t>9</a:t>
            </a:r>
            <a:r>
              <a:rPr dirty="0" sz="1400" spc="-15">
                <a:latin typeface="Arial MT"/>
                <a:cs typeface="Arial MT"/>
              </a:rPr>
              <a:t>9</a:t>
            </a:r>
            <a:r>
              <a:rPr dirty="0" sz="1400" spc="-5">
                <a:latin typeface="Arial MT"/>
                <a:cs typeface="Arial MT"/>
              </a:rPr>
              <a:t>9</a:t>
            </a:r>
            <a:r>
              <a:rPr dirty="0" sz="1400" spc="-15">
                <a:latin typeface="Arial MT"/>
                <a:cs typeface="Arial MT"/>
              </a:rPr>
              <a:t>9</a:t>
            </a:r>
            <a:r>
              <a:rPr dirty="0" sz="1400" spc="-5">
                <a:latin typeface="Arial MT"/>
                <a:cs typeface="Arial MT"/>
              </a:rPr>
              <a:t>9</a:t>
            </a:r>
            <a:r>
              <a:rPr dirty="0" sz="1400" spc="-15">
                <a:latin typeface="Arial MT"/>
                <a:cs typeface="Arial MT"/>
              </a:rPr>
              <a:t>9</a:t>
            </a:r>
            <a:r>
              <a:rPr dirty="0" sz="1400">
                <a:latin typeface="Arial MT"/>
                <a:cs typeface="Arial MT"/>
              </a:rPr>
              <a:t>',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'1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5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5">
                <a:latin typeface="Arial MT"/>
                <a:cs typeface="Arial MT"/>
              </a:rPr>
              <a:t>1</a:t>
            </a:r>
            <a:r>
              <a:rPr dirty="0" sz="1400" spc="-10">
                <a:latin typeface="Arial MT"/>
                <a:cs typeface="Arial MT"/>
              </a:rPr>
              <a:t>.</a:t>
            </a:r>
            <a:r>
              <a:rPr dirty="0" sz="1400" spc="-5">
                <a:latin typeface="Arial MT"/>
                <a:cs typeface="Arial MT"/>
              </a:rPr>
              <a:t>0</a:t>
            </a:r>
            <a:r>
              <a:rPr dirty="0" sz="1400" spc="-15">
                <a:latin typeface="Arial MT"/>
                <a:cs typeface="Arial MT"/>
              </a:rPr>
              <a:t>0</a:t>
            </a:r>
            <a:r>
              <a:rPr dirty="0" sz="1400" spc="-5">
                <a:latin typeface="Arial MT"/>
                <a:cs typeface="Arial MT"/>
              </a:rPr>
              <a:t>00</a:t>
            </a:r>
            <a:r>
              <a:rPr dirty="0" sz="1400" spc="-15">
                <a:latin typeface="Arial MT"/>
                <a:cs typeface="Arial MT"/>
              </a:rPr>
              <a:t>0</a:t>
            </a:r>
            <a:r>
              <a:rPr dirty="0" sz="1400" spc="-5">
                <a:latin typeface="Arial MT"/>
                <a:cs typeface="Arial MT"/>
              </a:rPr>
              <a:t>2’</a:t>
            </a:r>
            <a:r>
              <a:rPr dirty="0" sz="1400" spc="-15">
                <a:latin typeface="Arial MT"/>
                <a:cs typeface="Arial MT"/>
              </a:rPr>
              <a:t>)</a:t>
            </a:r>
            <a:r>
              <a:rPr dirty="0" sz="1400"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-&gt;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'2008-01-02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01:01:01.000001’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m</a:t>
            </a:r>
            <a:r>
              <a:rPr dirty="0" sz="1400" spc="-20">
                <a:latin typeface="Arial MT"/>
                <a:cs typeface="Arial MT"/>
              </a:rPr>
              <a:t>y</a:t>
            </a:r>
            <a:r>
              <a:rPr dirty="0" sz="1400">
                <a:latin typeface="Arial MT"/>
                <a:cs typeface="Arial MT"/>
              </a:rPr>
              <a:t>s</a:t>
            </a:r>
            <a:r>
              <a:rPr dirty="0" sz="1400" spc="-5">
                <a:latin typeface="Arial MT"/>
                <a:cs typeface="Arial MT"/>
              </a:rPr>
              <a:t>ql</a:t>
            </a:r>
            <a:r>
              <a:rPr dirty="0" sz="1400">
                <a:latin typeface="Arial MT"/>
                <a:cs typeface="Arial MT"/>
              </a:rPr>
              <a:t>&gt;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SELE</a:t>
            </a:r>
            <a:r>
              <a:rPr dirty="0" sz="1400" spc="-10">
                <a:latin typeface="Arial MT"/>
                <a:cs typeface="Arial MT"/>
              </a:rPr>
              <a:t>C</a:t>
            </a:r>
            <a:r>
              <a:rPr dirty="0" sz="1400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DDT</a:t>
            </a:r>
            <a:r>
              <a:rPr dirty="0" sz="1400">
                <a:latin typeface="Arial MT"/>
                <a:cs typeface="Arial MT"/>
              </a:rPr>
              <a:t>I</a:t>
            </a:r>
            <a:r>
              <a:rPr dirty="0" sz="1400" spc="-10">
                <a:latin typeface="Arial MT"/>
                <a:cs typeface="Arial MT"/>
              </a:rPr>
              <a:t>M</a:t>
            </a:r>
            <a:r>
              <a:rPr dirty="0" sz="1400">
                <a:latin typeface="Arial MT"/>
                <a:cs typeface="Arial MT"/>
              </a:rPr>
              <a:t>E('</a:t>
            </a:r>
            <a:r>
              <a:rPr dirty="0" sz="1400" spc="-5">
                <a:latin typeface="Arial MT"/>
                <a:cs typeface="Arial MT"/>
              </a:rPr>
              <a:t>01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5">
                <a:latin typeface="Arial MT"/>
                <a:cs typeface="Arial MT"/>
              </a:rPr>
              <a:t>00</a:t>
            </a:r>
            <a:r>
              <a:rPr dirty="0" sz="1400" spc="-10">
                <a:latin typeface="Arial MT"/>
                <a:cs typeface="Arial MT"/>
              </a:rPr>
              <a:t>:</a:t>
            </a:r>
            <a:r>
              <a:rPr dirty="0" sz="1400" spc="-5">
                <a:latin typeface="Arial MT"/>
                <a:cs typeface="Arial MT"/>
              </a:rPr>
              <a:t>00</a:t>
            </a:r>
            <a:r>
              <a:rPr dirty="0" sz="1400" spc="-10">
                <a:latin typeface="Arial MT"/>
                <a:cs typeface="Arial MT"/>
              </a:rPr>
              <a:t>.</a:t>
            </a:r>
            <a:r>
              <a:rPr dirty="0" sz="1400" spc="-15">
                <a:latin typeface="Arial MT"/>
                <a:cs typeface="Arial MT"/>
              </a:rPr>
              <a:t>9</a:t>
            </a:r>
            <a:r>
              <a:rPr dirty="0" sz="1400" spc="-5">
                <a:latin typeface="Arial MT"/>
                <a:cs typeface="Arial MT"/>
              </a:rPr>
              <a:t>99</a:t>
            </a:r>
            <a:r>
              <a:rPr dirty="0" sz="1400" spc="-15">
                <a:latin typeface="Arial MT"/>
                <a:cs typeface="Arial MT"/>
              </a:rPr>
              <a:t>9</a:t>
            </a:r>
            <a:r>
              <a:rPr dirty="0" sz="1400" spc="-5">
                <a:latin typeface="Arial MT"/>
                <a:cs typeface="Arial MT"/>
              </a:rPr>
              <a:t>9</a:t>
            </a:r>
            <a:r>
              <a:rPr dirty="0" sz="1400" spc="-15">
                <a:latin typeface="Arial MT"/>
                <a:cs typeface="Arial MT"/>
              </a:rPr>
              <a:t>9</a:t>
            </a:r>
            <a:r>
              <a:rPr dirty="0" sz="1400">
                <a:latin typeface="Arial MT"/>
                <a:cs typeface="Arial MT"/>
              </a:rPr>
              <a:t>',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'</a:t>
            </a:r>
            <a:r>
              <a:rPr dirty="0" sz="1400" spc="-5">
                <a:latin typeface="Arial MT"/>
                <a:cs typeface="Arial MT"/>
              </a:rPr>
              <a:t>02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5">
                <a:latin typeface="Arial MT"/>
                <a:cs typeface="Arial MT"/>
              </a:rPr>
              <a:t>00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15">
                <a:latin typeface="Arial MT"/>
                <a:cs typeface="Arial MT"/>
              </a:rPr>
              <a:t>0</a:t>
            </a:r>
            <a:r>
              <a:rPr dirty="0" sz="1400" spc="-5">
                <a:latin typeface="Arial MT"/>
                <a:cs typeface="Arial MT"/>
              </a:rPr>
              <a:t>0</a:t>
            </a:r>
            <a:r>
              <a:rPr dirty="0" sz="1400" spc="-10">
                <a:latin typeface="Arial MT"/>
                <a:cs typeface="Arial MT"/>
              </a:rPr>
              <a:t>.</a:t>
            </a:r>
            <a:r>
              <a:rPr dirty="0" sz="1400" spc="-5">
                <a:latin typeface="Arial MT"/>
                <a:cs typeface="Arial MT"/>
              </a:rPr>
              <a:t>9</a:t>
            </a:r>
            <a:r>
              <a:rPr dirty="0" sz="1400" spc="-15">
                <a:latin typeface="Arial MT"/>
                <a:cs typeface="Arial MT"/>
              </a:rPr>
              <a:t>9</a:t>
            </a:r>
            <a:r>
              <a:rPr dirty="0" sz="1400" spc="-5">
                <a:latin typeface="Arial MT"/>
                <a:cs typeface="Arial MT"/>
              </a:rPr>
              <a:t>9</a:t>
            </a:r>
            <a:r>
              <a:rPr dirty="0" sz="1400" spc="-15">
                <a:latin typeface="Arial MT"/>
                <a:cs typeface="Arial MT"/>
              </a:rPr>
              <a:t>9</a:t>
            </a:r>
            <a:r>
              <a:rPr dirty="0" sz="1400" spc="-5">
                <a:latin typeface="Arial MT"/>
                <a:cs typeface="Arial MT"/>
              </a:rPr>
              <a:t>98’</a:t>
            </a:r>
            <a:r>
              <a:rPr dirty="0" sz="1400" spc="-15">
                <a:latin typeface="Arial MT"/>
                <a:cs typeface="Arial MT"/>
              </a:rPr>
              <a:t>)</a:t>
            </a:r>
            <a:r>
              <a:rPr dirty="0" sz="1400"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-&gt;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'03:00:01.999997’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1400" spc="-2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3"/>
              </a:rPr>
              <a:t>CURDATE()</a:t>
            </a:r>
            <a:endParaRPr sz="1400">
              <a:latin typeface="Arial MT"/>
              <a:cs typeface="Arial MT"/>
            </a:endParaRPr>
          </a:p>
          <a:p>
            <a:pPr marL="12700" marR="22923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Returns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current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">
                <a:latin typeface="Arial MT"/>
                <a:cs typeface="Arial MT"/>
              </a:rPr>
              <a:t> value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5" i="1">
                <a:latin typeface="Arial"/>
                <a:cs typeface="Arial"/>
              </a:rPr>
              <a:t>'YYYY-MM-DD'</a:t>
            </a:r>
            <a:r>
              <a:rPr dirty="0" sz="1400" spc="15" i="1">
                <a:latin typeface="Arial"/>
                <a:cs typeface="Arial"/>
              </a:rPr>
              <a:t> </a:t>
            </a:r>
            <a:r>
              <a:rPr dirty="0" sz="1400" spc="-5">
                <a:latin typeface="Arial MT"/>
                <a:cs typeface="Arial MT"/>
              </a:rPr>
              <a:t>or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 i="1">
                <a:latin typeface="Arial"/>
                <a:cs typeface="Arial"/>
              </a:rPr>
              <a:t>YYYYMMDD</a:t>
            </a:r>
            <a:r>
              <a:rPr dirty="0" sz="1400" spc="25" i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format,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depending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whether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function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numeric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context.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mysql&gt;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SELECT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CURDATE();</a:t>
            </a:r>
            <a:endParaRPr sz="14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-&gt;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'2008-06-13’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mysql&gt;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SELECT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CURDATE()</a:t>
            </a:r>
            <a:r>
              <a:rPr dirty="0" sz="1400">
                <a:latin typeface="Arial MT"/>
                <a:cs typeface="Arial MT"/>
              </a:rPr>
              <a:t> +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0;</a:t>
            </a:r>
            <a:endParaRPr sz="14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 MT"/>
                <a:cs typeface="Arial MT"/>
              </a:rPr>
              <a:t>-&gt;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20080613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1400" spc="-1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4"/>
              </a:rPr>
              <a:t>CURTIME()</a:t>
            </a:r>
            <a:endParaRPr sz="1400">
              <a:latin typeface="Arial MT"/>
              <a:cs typeface="Arial MT"/>
            </a:endParaRPr>
          </a:p>
          <a:p>
            <a:pPr marL="12700" marR="32194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Returns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current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time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value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 i="1">
                <a:latin typeface="Arial"/>
                <a:cs typeface="Arial"/>
              </a:rPr>
              <a:t>'hh:mm:ss'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spc="-5">
                <a:latin typeface="Arial MT"/>
                <a:cs typeface="Arial MT"/>
              </a:rPr>
              <a:t>or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 i="1">
                <a:latin typeface="Arial"/>
                <a:cs typeface="Arial"/>
              </a:rPr>
              <a:t>hhmmss.uuuuuu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format,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depending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whether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function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numeric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context.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value</a:t>
            </a:r>
            <a:r>
              <a:rPr dirty="0" sz="1400">
                <a:latin typeface="Arial MT"/>
                <a:cs typeface="Arial MT"/>
              </a:rPr>
              <a:t> 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expressed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session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time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zone.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mysql&gt;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SELECT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CURTIME();</a:t>
            </a:r>
            <a:endParaRPr sz="14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-&gt;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'23:50:26’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latin typeface="Arial MT"/>
                <a:cs typeface="Arial MT"/>
              </a:rPr>
              <a:t>mysql&gt;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SELECT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CURTIME()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0;</a:t>
            </a:r>
            <a:endParaRPr sz="14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-&gt;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235026.000000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82788"/>
            <a:ext cx="445770" cy="490855"/>
          </a:xfrm>
          <a:custGeom>
            <a:avLst/>
            <a:gdLst/>
            <a:ahLst/>
            <a:cxnLst/>
            <a:rect l="l" t="t" r="r" b="b"/>
            <a:pathLst>
              <a:path w="445770" h="490855">
                <a:moveTo>
                  <a:pt x="445738" y="0"/>
                </a:moveTo>
                <a:lnTo>
                  <a:pt x="0" y="0"/>
                </a:lnTo>
                <a:lnTo>
                  <a:pt x="0" y="490311"/>
                </a:lnTo>
                <a:lnTo>
                  <a:pt x="445738" y="490311"/>
                </a:lnTo>
                <a:lnTo>
                  <a:pt x="4457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5.4: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Date</a:t>
            </a:r>
            <a:r>
              <a:rPr dirty="0" spc="-55"/>
              <a:t> </a:t>
            </a:r>
            <a:r>
              <a:rPr dirty="0"/>
              <a:t>Functions-</a:t>
            </a:r>
            <a:r>
              <a:rPr dirty="0" spc="-70"/>
              <a:t> </a:t>
            </a:r>
            <a:r>
              <a:rPr dirty="0" spc="-5"/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8416" y="1005078"/>
            <a:ext cx="8329295" cy="539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2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DATE(</a:t>
            </a:r>
            <a:r>
              <a:rPr dirty="0" u="heavy" sz="1600" spc="-20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expr</a:t>
            </a:r>
            <a:r>
              <a:rPr dirty="0" u="heavy" sz="1600" spc="-2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700" marR="273113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Extracts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part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datetime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expression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expr</a:t>
            </a:r>
            <a:r>
              <a:rPr dirty="0" sz="1600" spc="-5">
                <a:latin typeface="Arial MT"/>
                <a:cs typeface="Arial MT"/>
              </a:rPr>
              <a:t>.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mysql&gt;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SELECT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DATE('2003-12-31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01:02:03’);</a:t>
            </a:r>
            <a:endParaRPr sz="16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-&gt;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'2003-12-31’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16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3"/>
              </a:rPr>
              <a:t>DATE_ADD(</a:t>
            </a:r>
            <a:r>
              <a:rPr dirty="0" u="heavy" sz="1600" spc="-1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3"/>
              </a:rPr>
              <a:t>date</a:t>
            </a:r>
            <a:r>
              <a:rPr dirty="0" u="heavy" sz="16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3"/>
              </a:rPr>
              <a:t>,INTERVAL</a:t>
            </a:r>
            <a:r>
              <a:rPr dirty="0" u="heavy" sz="1600" spc="-7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dirty="0" u="heavy" sz="16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3"/>
              </a:rPr>
              <a:t>expr</a:t>
            </a:r>
            <a:r>
              <a:rPr dirty="0" u="heavy" sz="1600" spc="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heavy" sz="16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3"/>
              </a:rPr>
              <a:t>unit</a:t>
            </a:r>
            <a:r>
              <a:rPr dirty="0" u="heavy" sz="16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3"/>
              </a:rPr>
              <a:t>)</a:t>
            </a:r>
            <a:r>
              <a:rPr dirty="0" sz="1600" spc="-5">
                <a:latin typeface="Arial MT"/>
                <a:cs typeface="Arial MT"/>
              </a:rPr>
              <a:t>,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u="heavy" sz="16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4"/>
              </a:rPr>
              <a:t>DATE_SUB(</a:t>
            </a:r>
            <a:r>
              <a:rPr dirty="0" u="heavy" sz="1600" spc="-1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4"/>
              </a:rPr>
              <a:t>date</a:t>
            </a:r>
            <a:r>
              <a:rPr dirty="0" u="heavy" sz="16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4"/>
              </a:rPr>
              <a:t>,INTERVAL</a:t>
            </a:r>
            <a:r>
              <a:rPr dirty="0" u="heavy" sz="1600" spc="-7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dirty="0" u="heavy" sz="16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4"/>
              </a:rPr>
              <a:t>expr</a:t>
            </a:r>
            <a:r>
              <a:rPr dirty="0" u="heavy" sz="1600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heavy" sz="16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4"/>
              </a:rPr>
              <a:t>unit</a:t>
            </a:r>
            <a:r>
              <a:rPr dirty="0" u="heavy" sz="16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4"/>
              </a:rPr>
              <a:t>)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These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functions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perform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arithmetic. The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date</a:t>
            </a:r>
            <a:r>
              <a:rPr dirty="0" sz="1600" spc="20" i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argument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specifies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starting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or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datetime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value.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expr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is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expression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specifying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interval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value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to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added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or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subtracted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from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starting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date.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expr</a:t>
            </a:r>
            <a:r>
              <a:rPr dirty="0" sz="1600" spc="5" i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is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evaluated as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string;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may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start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with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-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negative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intervals.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unit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is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keyword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indicating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units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which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expression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should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interpreted.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more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information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about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temporal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interval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syntax,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including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full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list of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unit</a:t>
            </a:r>
            <a:r>
              <a:rPr dirty="0" sz="1600" spc="15" i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specifiers,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expected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form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of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expr</a:t>
            </a:r>
            <a:r>
              <a:rPr dirty="0" sz="1600" spc="20" i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argument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each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unit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value,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rules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for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operand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interpretation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 temporal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arithmetic,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u="heavy" sz="1600" spc="-3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5"/>
              </a:rPr>
              <a:t>Temporal</a:t>
            </a:r>
            <a:r>
              <a:rPr dirty="0" u="heavy" sz="1600" spc="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dirty="0" u="heavy" sz="16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5"/>
              </a:rPr>
              <a:t>Intervals</a:t>
            </a:r>
            <a:r>
              <a:rPr dirty="0" sz="1600" spc="-5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return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value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depends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on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arguments:</a:t>
            </a:r>
            <a:endParaRPr sz="1600">
              <a:latin typeface="Arial MT"/>
              <a:cs typeface="Arial MT"/>
            </a:endParaRPr>
          </a:p>
          <a:p>
            <a:pPr marL="12700" marR="1767839">
              <a:lnSpc>
                <a:spcPct val="100000"/>
              </a:lnSpc>
            </a:pPr>
            <a:r>
              <a:rPr dirty="0" u="heavy" sz="1600" spc="-3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6"/>
              </a:rPr>
              <a:t>DATE</a:t>
            </a:r>
            <a:r>
              <a:rPr dirty="0" sz="1600">
                <a:solidFill>
                  <a:srgbClr val="005381"/>
                </a:solidFill>
                <a:latin typeface="Arial MT"/>
                <a:cs typeface="Arial MT"/>
                <a:hlinkClick r:id="rId6"/>
              </a:rPr>
              <a:t> </a:t>
            </a:r>
            <a:r>
              <a:rPr dirty="0" sz="1600" spc="-5">
                <a:latin typeface="Arial MT"/>
                <a:cs typeface="Arial MT"/>
              </a:rPr>
              <a:t>if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date</a:t>
            </a:r>
            <a:r>
              <a:rPr dirty="0" sz="1600" spc="20" i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argument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u="heavy" sz="1600" spc="-3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6"/>
              </a:rPr>
              <a:t>DATE</a:t>
            </a:r>
            <a:r>
              <a:rPr dirty="0" sz="1600" spc="-15">
                <a:solidFill>
                  <a:srgbClr val="005381"/>
                </a:solidFill>
                <a:latin typeface="Arial MT"/>
                <a:cs typeface="Arial MT"/>
                <a:hlinkClick r:id="rId6"/>
              </a:rPr>
              <a:t> </a:t>
            </a:r>
            <a:r>
              <a:rPr dirty="0" sz="1600" spc="-5">
                <a:latin typeface="Arial MT"/>
                <a:cs typeface="Arial MT"/>
              </a:rPr>
              <a:t>value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your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calculations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involve </a:t>
            </a:r>
            <a:r>
              <a:rPr dirty="0" sz="1600" spc="-4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only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YEAR,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MONTH,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45">
                <a:latin typeface="Arial MT"/>
                <a:cs typeface="Arial MT"/>
              </a:rPr>
              <a:t>DAY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parts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(that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is,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no time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parts).</a:t>
            </a:r>
            <a:endParaRPr sz="1600">
              <a:latin typeface="Arial MT"/>
              <a:cs typeface="Arial MT"/>
            </a:endParaRPr>
          </a:p>
          <a:p>
            <a:pPr marL="12700" marR="741045">
              <a:lnSpc>
                <a:spcPct val="100000"/>
              </a:lnSpc>
            </a:pPr>
            <a:r>
              <a:rPr dirty="0" u="heavy" sz="1600" spc="-2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6"/>
              </a:rPr>
              <a:t>DATETIME</a:t>
            </a:r>
            <a:r>
              <a:rPr dirty="0" sz="1600" spc="5">
                <a:solidFill>
                  <a:srgbClr val="005381"/>
                </a:solidFill>
                <a:latin typeface="Arial MT"/>
                <a:cs typeface="Arial MT"/>
                <a:hlinkClick r:id="rId6"/>
              </a:rPr>
              <a:t> </a:t>
            </a:r>
            <a:r>
              <a:rPr dirty="0" sz="1600" spc="-5">
                <a:latin typeface="Arial MT"/>
                <a:cs typeface="Arial MT"/>
              </a:rPr>
              <a:t>if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first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argument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 a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u="heavy" sz="1600" spc="-2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6"/>
              </a:rPr>
              <a:t>DATETIME</a:t>
            </a:r>
            <a:r>
              <a:rPr dirty="0" sz="1600" spc="5">
                <a:solidFill>
                  <a:srgbClr val="005381"/>
                </a:solidFill>
                <a:latin typeface="Arial MT"/>
                <a:cs typeface="Arial MT"/>
                <a:hlinkClick r:id="rId6"/>
              </a:rPr>
              <a:t> </a:t>
            </a:r>
            <a:r>
              <a:rPr dirty="0" sz="1600" spc="-5">
                <a:latin typeface="Arial MT"/>
                <a:cs typeface="Arial MT"/>
              </a:rPr>
              <a:t>(or </a:t>
            </a:r>
            <a:r>
              <a:rPr dirty="0" u="heavy" sz="16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6"/>
              </a:rPr>
              <a:t>TIMESTAMP</a:t>
            </a:r>
            <a:r>
              <a:rPr dirty="0" sz="1600" spc="-15">
                <a:latin typeface="Arial MT"/>
                <a:cs typeface="Arial MT"/>
              </a:rPr>
              <a:t>)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value,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if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first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argument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u="heavy" sz="1600" spc="-3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6"/>
              </a:rPr>
              <a:t>DATE</a:t>
            </a:r>
            <a:r>
              <a:rPr dirty="0" sz="1600" spc="-5">
                <a:solidFill>
                  <a:srgbClr val="005381"/>
                </a:solidFill>
                <a:latin typeface="Arial MT"/>
                <a:cs typeface="Arial MT"/>
                <a:hlinkClick r:id="rId6"/>
              </a:rPr>
              <a:t> </a:t>
            </a:r>
            <a:r>
              <a:rPr dirty="0" sz="1600" spc="-5">
                <a:latin typeface="Arial MT"/>
                <a:cs typeface="Arial MT"/>
              </a:rPr>
              <a:t>and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 i="1">
                <a:latin typeface="Arial"/>
                <a:cs typeface="Arial"/>
              </a:rPr>
              <a:t>unit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5">
                <a:latin typeface="Arial MT"/>
                <a:cs typeface="Arial MT"/>
              </a:rPr>
              <a:t>value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uses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HOURS,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MINUTES,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SECONDS.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String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otherwise.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Arial MT"/>
                <a:cs typeface="Arial MT"/>
              </a:rPr>
              <a:t>mysql&gt;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SELECT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DATE_ADD('2018-05-01',INTERVAL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1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35">
                <a:latin typeface="Arial MT"/>
                <a:cs typeface="Arial MT"/>
              </a:rPr>
              <a:t>DAY);</a:t>
            </a:r>
            <a:endParaRPr sz="16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-&gt;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'2018-05-02’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mysql&gt;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SELECT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DATE_SUB('2018-05-01',INTERVAL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1</a:t>
            </a:r>
            <a:r>
              <a:rPr dirty="0" sz="1600" spc="-10">
                <a:latin typeface="Arial MT"/>
                <a:cs typeface="Arial MT"/>
              </a:rPr>
              <a:t> YEAR);</a:t>
            </a:r>
            <a:endParaRPr sz="16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-&gt;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'2017-05-01'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138320"/>
            <a:ext cx="452120" cy="497205"/>
          </a:xfrm>
          <a:custGeom>
            <a:avLst/>
            <a:gdLst/>
            <a:ahLst/>
            <a:cxnLst/>
            <a:rect l="l" t="t" r="r" b="b"/>
            <a:pathLst>
              <a:path w="452120" h="497205">
                <a:moveTo>
                  <a:pt x="452105" y="0"/>
                </a:moveTo>
                <a:lnTo>
                  <a:pt x="0" y="0"/>
                </a:lnTo>
                <a:lnTo>
                  <a:pt x="0" y="496679"/>
                </a:lnTo>
                <a:lnTo>
                  <a:pt x="452105" y="496679"/>
                </a:lnTo>
                <a:lnTo>
                  <a:pt x="452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5.4: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6898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</a:t>
            </a:r>
            <a:r>
              <a:rPr dirty="0" spc="-75"/>
              <a:t> </a:t>
            </a:r>
            <a:r>
              <a:rPr dirty="0" spc="-5"/>
              <a:t>with</a:t>
            </a:r>
            <a:r>
              <a:rPr dirty="0" spc="-35"/>
              <a:t> </a:t>
            </a:r>
            <a:r>
              <a:rPr dirty="0"/>
              <a:t>Dates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8416" y="1305305"/>
            <a:ext cx="8039100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PERIOD_ADD(</a:t>
            </a:r>
            <a:r>
              <a:rPr dirty="0" u="heavy" sz="18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P</a:t>
            </a: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,</a:t>
            </a:r>
            <a:r>
              <a:rPr dirty="0" u="heavy" sz="18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N</a:t>
            </a: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Adds </a:t>
            </a:r>
            <a:r>
              <a:rPr dirty="0" sz="1800" spc="-5" i="1">
                <a:latin typeface="Arial"/>
                <a:cs typeface="Arial"/>
              </a:rPr>
              <a:t>N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months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5">
                <a:latin typeface="Arial MT"/>
                <a:cs typeface="Arial MT"/>
              </a:rPr>
              <a:t> period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(in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format </a:t>
            </a:r>
            <a:r>
              <a:rPr dirty="0" sz="1800" i="1">
                <a:latin typeface="Arial"/>
                <a:cs typeface="Arial"/>
              </a:rPr>
              <a:t>YYMM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YYYYMM</a:t>
            </a:r>
            <a:r>
              <a:rPr dirty="0" sz="1800" spc="-5">
                <a:latin typeface="Arial MT"/>
                <a:cs typeface="Arial MT"/>
              </a:rPr>
              <a:t>).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Returns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value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format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YYYYMM</a:t>
            </a:r>
            <a:r>
              <a:rPr dirty="0" sz="1800" spc="-5">
                <a:latin typeface="Arial MT"/>
                <a:cs typeface="Arial MT"/>
              </a:rPr>
              <a:t>.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Note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period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argument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i="1">
                <a:latin typeface="Arial"/>
                <a:cs typeface="Arial"/>
              </a:rPr>
              <a:t>P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 i="1">
                <a:latin typeface="Arial"/>
                <a:cs typeface="Arial"/>
              </a:rPr>
              <a:t>not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a </a:t>
            </a:r>
            <a:r>
              <a:rPr dirty="0" sz="1800" spc="-5">
                <a:latin typeface="Arial MT"/>
                <a:cs typeface="Arial MT"/>
              </a:rPr>
              <a:t>date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value.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mysql&gt;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SELECT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PERIOD_ADD(200801,2);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-&gt;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200803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3"/>
              </a:rPr>
              <a:t>PERIOD_DIFF(</a:t>
            </a:r>
            <a:r>
              <a:rPr dirty="0" u="heavy" sz="18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3"/>
              </a:rPr>
              <a:t>P1</a:t>
            </a: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3"/>
              </a:rPr>
              <a:t>,</a:t>
            </a:r>
            <a:r>
              <a:rPr dirty="0" u="heavy" sz="18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3"/>
              </a:rPr>
              <a:t>P2</a:t>
            </a: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3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 marR="132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Returns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number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months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between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periods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P1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P2</a:t>
            </a:r>
            <a:r>
              <a:rPr dirty="0" sz="1800" spc="-5">
                <a:latin typeface="Arial MT"/>
                <a:cs typeface="Arial MT"/>
              </a:rPr>
              <a:t>.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P1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P2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should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format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i="1">
                <a:latin typeface="Arial"/>
                <a:cs typeface="Arial"/>
              </a:rPr>
              <a:t>YYMM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i="1">
                <a:latin typeface="Arial"/>
                <a:cs typeface="Arial"/>
              </a:rPr>
              <a:t>YYYYMM</a:t>
            </a:r>
            <a:r>
              <a:rPr dirty="0" sz="1800">
                <a:latin typeface="Arial MT"/>
                <a:cs typeface="Arial MT"/>
              </a:rPr>
              <a:t>. </a:t>
            </a:r>
            <a:r>
              <a:rPr dirty="0" sz="1800" spc="-5">
                <a:latin typeface="Arial MT"/>
                <a:cs typeface="Arial MT"/>
              </a:rPr>
              <a:t>Note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period</a:t>
            </a:r>
            <a:endParaRPr sz="1800">
              <a:latin typeface="Arial MT"/>
              <a:cs typeface="Arial MT"/>
            </a:endParaRPr>
          </a:p>
          <a:p>
            <a:pPr marL="12700" marR="2966085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arguments</a:t>
            </a:r>
            <a:r>
              <a:rPr dirty="0" sz="1800" spc="9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P1</a:t>
            </a:r>
            <a:r>
              <a:rPr dirty="0" sz="1800" spc="70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9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P2</a:t>
            </a:r>
            <a:r>
              <a:rPr dirty="0" sz="1800" spc="70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are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not</a:t>
            </a:r>
            <a:r>
              <a:rPr dirty="0" sz="1800" spc="85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date</a:t>
            </a:r>
            <a:r>
              <a:rPr dirty="0" sz="1800" spc="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values.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mysql&gt;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SELECT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PERIOD_DIFF(200802,200703);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-&gt;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75">
                <a:latin typeface="Arial MT"/>
                <a:cs typeface="Arial MT"/>
              </a:rPr>
              <a:t>11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3300" y="176420"/>
            <a:ext cx="407670" cy="497205"/>
          </a:xfrm>
          <a:custGeom>
            <a:avLst/>
            <a:gdLst/>
            <a:ahLst/>
            <a:cxnLst/>
            <a:rect l="l" t="t" r="r" b="b"/>
            <a:pathLst>
              <a:path w="407670" h="497205">
                <a:moveTo>
                  <a:pt x="407532" y="0"/>
                </a:moveTo>
                <a:lnTo>
                  <a:pt x="0" y="0"/>
                </a:lnTo>
                <a:lnTo>
                  <a:pt x="0" y="496679"/>
                </a:lnTo>
                <a:lnTo>
                  <a:pt x="407532" y="496679"/>
                </a:lnTo>
                <a:lnTo>
                  <a:pt x="4075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5.5: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7463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Conversion</a:t>
            </a:r>
            <a:r>
              <a:rPr dirty="0" spc="-105"/>
              <a:t> </a:t>
            </a:r>
            <a:r>
              <a:rPr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8416" y="876122"/>
            <a:ext cx="7840980" cy="5667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DATE_FORMAT(</a:t>
            </a:r>
            <a:r>
              <a:rPr dirty="0" u="heavy" sz="1800" spc="-1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date</a:t>
            </a:r>
            <a:r>
              <a:rPr dirty="0" u="heavy" sz="18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,</a:t>
            </a:r>
            <a:r>
              <a:rPr dirty="0" u="heavy" sz="1800" spc="-1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format</a:t>
            </a:r>
            <a:r>
              <a:rPr dirty="0" u="heavy" sz="18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Formats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date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value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according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5" i="1">
                <a:latin typeface="Arial"/>
                <a:cs typeface="Arial"/>
              </a:rPr>
              <a:t>format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string.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specifiers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shown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following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table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 used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format</a:t>
            </a:r>
            <a:r>
              <a:rPr dirty="0" sz="1800" spc="20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string. </a:t>
            </a:r>
            <a:r>
              <a:rPr dirty="0" sz="1800">
                <a:latin typeface="Arial MT"/>
                <a:cs typeface="Arial MT"/>
              </a:rPr>
              <a:t> 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%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character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required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before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format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specifier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characters.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specifiers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apply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other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functions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well:</a:t>
            </a:r>
            <a:r>
              <a:rPr dirty="0" sz="1800" spc="50">
                <a:latin typeface="Arial MT"/>
                <a:cs typeface="Arial MT"/>
              </a:rPr>
              <a:t> </a:t>
            </a:r>
            <a:r>
              <a:rPr dirty="0" u="heavy" sz="18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3"/>
              </a:rPr>
              <a:t>STR_TO_DATE()</a:t>
            </a:r>
            <a:r>
              <a:rPr dirty="0" sz="1800" spc="-15">
                <a:latin typeface="Arial MT"/>
                <a:cs typeface="Arial MT"/>
              </a:rPr>
              <a:t>,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u="heavy" sz="1800" spc="-1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4"/>
              </a:rPr>
              <a:t>TIME_FORMAT()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 marR="300990">
              <a:lnSpc>
                <a:spcPct val="100000"/>
              </a:lnSpc>
            </a:pPr>
            <a:r>
              <a:rPr dirty="0" u="heavy" sz="1800" spc="-2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DATE_FORMAT()</a:t>
            </a:r>
            <a:r>
              <a:rPr dirty="0" sz="1800" spc="-25">
                <a:solidFill>
                  <a:srgbClr val="005381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800" spc="-5">
                <a:latin typeface="Arial MT"/>
                <a:cs typeface="Arial MT"/>
              </a:rPr>
              <a:t>returns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 string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with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character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collation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given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by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5"/>
              </a:rPr>
              <a:t>character_set_connection</a:t>
            </a:r>
            <a:r>
              <a:rPr dirty="0" sz="1800" spc="40">
                <a:solidFill>
                  <a:srgbClr val="005381"/>
                </a:solidFill>
                <a:latin typeface="Arial MT"/>
                <a:cs typeface="Arial MT"/>
                <a:hlinkClick r:id="rId5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6"/>
              </a:rPr>
              <a:t>collation_connection</a:t>
            </a:r>
            <a:r>
              <a:rPr dirty="0" sz="1800" spc="50">
                <a:solidFill>
                  <a:srgbClr val="005381"/>
                </a:solidFill>
                <a:latin typeface="Arial MT"/>
                <a:cs typeface="Arial MT"/>
                <a:hlinkClick r:id="rId6"/>
              </a:rPr>
              <a:t> </a:t>
            </a:r>
            <a:r>
              <a:rPr dirty="0" sz="1800" spc="-5">
                <a:latin typeface="Arial MT"/>
                <a:cs typeface="Arial MT"/>
              </a:rPr>
              <a:t>so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5">
                <a:latin typeface="Arial MT"/>
                <a:cs typeface="Arial MT"/>
              </a:rPr>
              <a:t> can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return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month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weekday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names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containing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non-ASCII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characters.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Arial MT"/>
                <a:cs typeface="Arial MT"/>
              </a:rPr>
              <a:t>mysql&gt;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SELECT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DATE_FORMAT('2009-10-04</a:t>
            </a:r>
            <a:r>
              <a:rPr dirty="0" sz="1600" spc="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22:23:00',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'%W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%M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%Y’);</a:t>
            </a:r>
            <a:endParaRPr sz="16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Arial MT"/>
                <a:cs typeface="Arial MT"/>
              </a:rPr>
              <a:t>-&gt; 'Sunday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October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2009’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mysql&gt;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SELECT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DATE_FORMAT('2007-10-04</a:t>
            </a:r>
            <a:r>
              <a:rPr dirty="0" sz="1600" spc="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22:23:00',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'%H:%i:%s’);</a:t>
            </a:r>
            <a:endParaRPr sz="16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-&gt;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'22:23:00’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mysql&gt;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SELECT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DATE_FORMAT('1900-10-04</a:t>
            </a:r>
            <a:r>
              <a:rPr dirty="0" sz="1600" spc="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22:23:00’,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'%D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%y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%a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%d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%m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%b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%j’);</a:t>
            </a:r>
            <a:endParaRPr sz="16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-&gt;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'4th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00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Thu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04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10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Oct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277’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mysql&gt;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SELECT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DATE_FORMAT('1997-10-04</a:t>
            </a:r>
            <a:r>
              <a:rPr dirty="0" sz="1600" spc="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22:23:00’,</a:t>
            </a:r>
            <a:endParaRPr sz="16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-&gt;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'%H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%k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%I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%r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%T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%S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%w’);</a:t>
            </a:r>
            <a:endParaRPr sz="1600">
              <a:latin typeface="Arial MT"/>
              <a:cs typeface="Arial MT"/>
            </a:endParaRPr>
          </a:p>
          <a:p>
            <a:pPr marL="12700" marR="2600960" indent="91376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-&gt;</a:t>
            </a:r>
            <a:r>
              <a:rPr dirty="0" sz="1600" spc="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'22</a:t>
            </a:r>
            <a:r>
              <a:rPr dirty="0" sz="1600" spc="7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22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10</a:t>
            </a:r>
            <a:r>
              <a:rPr dirty="0" sz="1600" spc="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10:23:00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PM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22:23:00</a:t>
            </a:r>
            <a:r>
              <a:rPr dirty="0" sz="1600" spc="8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00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6’ 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mysql&gt;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SELECT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DATE_FORMAT('1999-01-01',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'%X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%V’);</a:t>
            </a:r>
            <a:endParaRPr sz="16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-&gt;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'1998 52’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Arial MT"/>
                <a:cs typeface="Arial MT"/>
              </a:rPr>
              <a:t>mysql&gt;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SELECT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DATE_FORMAT('2006-06-00',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'%d’);</a:t>
            </a:r>
            <a:endParaRPr sz="16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-&gt;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'00'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76491"/>
            <a:ext cx="445770" cy="471805"/>
          </a:xfrm>
          <a:custGeom>
            <a:avLst/>
            <a:gdLst/>
            <a:ahLst/>
            <a:cxnLst/>
            <a:rect l="l" t="t" r="r" b="b"/>
            <a:pathLst>
              <a:path w="445770" h="471805">
                <a:moveTo>
                  <a:pt x="445738" y="0"/>
                </a:moveTo>
                <a:lnTo>
                  <a:pt x="0" y="0"/>
                </a:lnTo>
                <a:lnTo>
                  <a:pt x="0" y="471208"/>
                </a:lnTo>
                <a:lnTo>
                  <a:pt x="445738" y="471208"/>
                </a:lnTo>
                <a:lnTo>
                  <a:pt x="4457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5.5: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7463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Conversion</a:t>
            </a:r>
            <a:r>
              <a:rPr dirty="0" spc="-105"/>
              <a:t> </a:t>
            </a:r>
            <a:r>
              <a:rPr dirty="0"/>
              <a:t>Functions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3425" y="1271650"/>
          <a:ext cx="6769100" cy="471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785"/>
                <a:gridCol w="5422265"/>
              </a:tblGrid>
              <a:tr h="30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Specifier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Description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68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%D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Day</a:t>
                      </a:r>
                      <a:r>
                        <a:rPr dirty="0" sz="7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7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the month</a:t>
                      </a:r>
                      <a:r>
                        <a:rPr dirty="0" sz="7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10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7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10">
                          <a:latin typeface="Verdana"/>
                          <a:cs typeface="Verdana"/>
                        </a:rPr>
                        <a:t>English</a:t>
                      </a:r>
                      <a:r>
                        <a:rPr dirty="0" sz="7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10">
                          <a:latin typeface="Verdana"/>
                          <a:cs typeface="Verdana"/>
                        </a:rPr>
                        <a:t>suffix</a:t>
                      </a:r>
                      <a:r>
                        <a:rPr dirty="0" sz="7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(0th,</a:t>
                      </a:r>
                      <a:r>
                        <a:rPr dirty="0" sz="7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1st,</a:t>
                      </a:r>
                      <a:r>
                        <a:rPr dirty="0" sz="7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2nd,</a:t>
                      </a:r>
                      <a:r>
                        <a:rPr dirty="0" sz="7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3rd,</a:t>
                      </a:r>
                      <a:r>
                        <a:rPr dirty="0" sz="7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10">
                          <a:latin typeface="Verdana"/>
                          <a:cs typeface="Verdana"/>
                        </a:rPr>
                        <a:t>…)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0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%d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Day</a:t>
                      </a:r>
                      <a:r>
                        <a:rPr dirty="0" sz="7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7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7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month,</a:t>
                      </a:r>
                      <a:r>
                        <a:rPr dirty="0" sz="7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10">
                          <a:latin typeface="Verdana"/>
                          <a:cs typeface="Verdana"/>
                        </a:rPr>
                        <a:t>numeric</a:t>
                      </a:r>
                      <a:r>
                        <a:rPr dirty="0" sz="7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(00..31)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09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%H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Hour</a:t>
                      </a:r>
                      <a:r>
                        <a:rPr dirty="0" sz="7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(00..23)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0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%h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Hour</a:t>
                      </a:r>
                      <a:r>
                        <a:rPr dirty="0" sz="7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(01..12)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09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%I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Hour</a:t>
                      </a:r>
                      <a:r>
                        <a:rPr dirty="0" sz="7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(01..12)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0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%i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Minutes,</a:t>
                      </a:r>
                      <a:r>
                        <a:rPr dirty="0" sz="7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10">
                          <a:latin typeface="Verdana"/>
                          <a:cs typeface="Verdana"/>
                        </a:rPr>
                        <a:t>numeric</a:t>
                      </a:r>
                      <a:r>
                        <a:rPr dirty="0" sz="7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(00..59)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1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09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%j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Day</a:t>
                      </a:r>
                      <a:r>
                        <a:rPr dirty="0" sz="7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of year</a:t>
                      </a:r>
                      <a:r>
                        <a:rPr dirty="0" sz="7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(001..366)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0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15">
                          <a:latin typeface="Verdana"/>
                          <a:cs typeface="Verdana"/>
                        </a:rPr>
                        <a:t>%Y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Year,</a:t>
                      </a:r>
                      <a:r>
                        <a:rPr dirty="0" sz="7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numeric,</a:t>
                      </a:r>
                      <a:r>
                        <a:rPr dirty="0" sz="7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four</a:t>
                      </a:r>
                      <a:r>
                        <a:rPr dirty="0" sz="700" spc="-10">
                          <a:latin typeface="Verdana"/>
                          <a:cs typeface="Verdana"/>
                        </a:rPr>
                        <a:t> digits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09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%y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Year,</a:t>
                      </a:r>
                      <a:r>
                        <a:rPr dirty="0" sz="7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10">
                          <a:latin typeface="Verdana"/>
                          <a:cs typeface="Verdana"/>
                        </a:rPr>
                        <a:t>numeric</a:t>
                      </a:r>
                      <a:r>
                        <a:rPr dirty="0" sz="7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(two</a:t>
                      </a:r>
                      <a:r>
                        <a:rPr dirty="0" sz="7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10">
                          <a:latin typeface="Verdana"/>
                          <a:cs typeface="Verdana"/>
                        </a:rPr>
                        <a:t>digits)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0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%M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Month</a:t>
                      </a:r>
                      <a:r>
                        <a:rPr dirty="0" sz="7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name</a:t>
                      </a:r>
                      <a:r>
                        <a:rPr dirty="0" sz="7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(January..December)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09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%m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Month,</a:t>
                      </a:r>
                      <a:r>
                        <a:rPr dirty="0" sz="7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10">
                          <a:latin typeface="Verdana"/>
                          <a:cs typeface="Verdana"/>
                        </a:rPr>
                        <a:t>numeric</a:t>
                      </a:r>
                      <a:r>
                        <a:rPr dirty="0" sz="7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(00..12)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09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%p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AM</a:t>
                      </a:r>
                      <a:r>
                        <a:rPr dirty="0" sz="7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7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PM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09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%S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Seconds</a:t>
                      </a:r>
                      <a:r>
                        <a:rPr dirty="0" sz="7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(00..59)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091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10">
                          <a:latin typeface="Verdana"/>
                          <a:cs typeface="Verdana"/>
                        </a:rPr>
                        <a:t>%s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700" spc="-5">
                          <a:latin typeface="Verdana"/>
                          <a:cs typeface="Verdana"/>
                        </a:rPr>
                        <a:t>Seconds</a:t>
                      </a:r>
                      <a:r>
                        <a:rPr dirty="0" sz="7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700" spc="-5">
                          <a:latin typeface="Verdana"/>
                          <a:cs typeface="Verdana"/>
                        </a:rPr>
                        <a:t>(00..59)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9800" y="119111"/>
            <a:ext cx="497205" cy="554355"/>
          </a:xfrm>
          <a:custGeom>
            <a:avLst/>
            <a:gdLst/>
            <a:ahLst/>
            <a:cxnLst/>
            <a:rect l="l" t="t" r="r" b="b"/>
            <a:pathLst>
              <a:path w="497204" h="554355">
                <a:moveTo>
                  <a:pt x="496679" y="0"/>
                </a:moveTo>
                <a:lnTo>
                  <a:pt x="0" y="0"/>
                </a:lnTo>
                <a:lnTo>
                  <a:pt x="0" y="553988"/>
                </a:lnTo>
                <a:lnTo>
                  <a:pt x="496679" y="553988"/>
                </a:lnTo>
                <a:lnTo>
                  <a:pt x="4966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5.5: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42602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Conversion</a:t>
            </a:r>
            <a:r>
              <a:rPr dirty="0" spc="-60"/>
              <a:t> </a:t>
            </a:r>
            <a:r>
              <a:rPr dirty="0"/>
              <a:t>Functions</a:t>
            </a:r>
            <a:r>
              <a:rPr dirty="0" spc="-55"/>
              <a:t> </a:t>
            </a:r>
            <a:r>
              <a:rPr dirty="0"/>
              <a:t>-</a:t>
            </a:r>
            <a:r>
              <a:rPr dirty="0" spc="-30"/>
              <a:t> </a:t>
            </a:r>
            <a:r>
              <a:rPr dirty="0"/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8416" y="1003553"/>
            <a:ext cx="7813675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EXTRACT(</a:t>
            </a:r>
            <a:r>
              <a:rPr dirty="0" u="heavy" sz="18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unit</a:t>
            </a:r>
            <a:r>
              <a:rPr dirty="0" u="heavy" sz="1800" spc="-2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180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FROM</a:t>
            </a:r>
            <a:r>
              <a:rPr dirty="0" u="heavy" sz="1800" spc="-1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dirty="0" u="heavy" sz="18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date</a:t>
            </a: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EXTRACT()</a:t>
            </a:r>
            <a:r>
              <a:rPr dirty="0" sz="1800">
                <a:solidFill>
                  <a:srgbClr val="005381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800" spc="-5">
                <a:latin typeface="Arial MT"/>
                <a:cs typeface="Arial MT"/>
              </a:rPr>
              <a:t>function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same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kinds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unit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specifiers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as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u="heavy" sz="1800" spc="-2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3"/>
              </a:rPr>
              <a:t>DATE_ADD()</a:t>
            </a:r>
            <a:r>
              <a:rPr dirty="0" sz="1800" spc="10">
                <a:solidFill>
                  <a:srgbClr val="005381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1800" spc="-5">
                <a:latin typeface="Arial MT"/>
                <a:cs typeface="Arial MT"/>
              </a:rPr>
              <a:t>or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u="heavy" sz="1800" spc="-1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4"/>
              </a:rPr>
              <a:t>DATE_SUB()</a:t>
            </a:r>
            <a:r>
              <a:rPr dirty="0" sz="1800" spc="-15">
                <a:latin typeface="Arial MT"/>
                <a:cs typeface="Arial MT"/>
              </a:rPr>
              <a:t>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extracts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parts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date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rather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than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performing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date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arithmetic.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 </a:t>
            </a:r>
            <a:r>
              <a:rPr dirty="0" sz="1800" spc="-5">
                <a:latin typeface="Arial MT"/>
                <a:cs typeface="Arial MT"/>
              </a:rPr>
              <a:t>information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unit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 spc="-5">
                <a:latin typeface="Arial MT"/>
                <a:cs typeface="Arial MT"/>
              </a:rPr>
              <a:t>argument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Example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mysql&gt;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SELECT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EXTRACT(YEAR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'2019-07-02’);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-&gt;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2019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mysql&gt;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SELECT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EXTRACT(YEAR_MONTH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'2019-07-02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01:02:03’);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-&gt;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201907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mysql&gt;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SELECT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EXTRACT(DAY_MINUTE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'2019-07-02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01:02:03’);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-&gt;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20102</a:t>
            </a:r>
            <a:endParaRPr sz="1800">
              <a:latin typeface="Arial MT"/>
              <a:cs typeface="Arial MT"/>
            </a:endParaRPr>
          </a:p>
          <a:p>
            <a:pPr marL="12700" marR="884555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mysql&gt;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SELECT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EXTRACT(MICROSECOND</a:t>
            </a:r>
            <a:r>
              <a:rPr dirty="0" sz="1800">
                <a:latin typeface="Arial MT"/>
                <a:cs typeface="Arial MT"/>
              </a:rPr>
              <a:t> -&gt;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FROM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'2003-01-02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10:30:00.000123’);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-&gt;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123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138284"/>
            <a:ext cx="445770" cy="509905"/>
          </a:xfrm>
          <a:custGeom>
            <a:avLst/>
            <a:gdLst/>
            <a:ahLst/>
            <a:cxnLst/>
            <a:rect l="l" t="t" r="r" b="b"/>
            <a:pathLst>
              <a:path w="445770" h="509905">
                <a:moveTo>
                  <a:pt x="445738" y="0"/>
                </a:moveTo>
                <a:lnTo>
                  <a:pt x="0" y="0"/>
                </a:lnTo>
                <a:lnTo>
                  <a:pt x="0" y="509415"/>
                </a:lnTo>
                <a:lnTo>
                  <a:pt x="445738" y="509415"/>
                </a:lnTo>
                <a:lnTo>
                  <a:pt x="4457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5.6: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30822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Miscellaneous</a:t>
            </a:r>
            <a:r>
              <a:rPr dirty="0" spc="-55"/>
              <a:t> </a:t>
            </a:r>
            <a:r>
              <a:rPr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8416" y="1217498"/>
            <a:ext cx="794702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COALESCE(</a:t>
            </a:r>
            <a:r>
              <a:rPr dirty="0" u="heavy" sz="1800" spc="-5" i="1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"/>
                <a:cs typeface="Arial"/>
                <a:hlinkClick r:id="rId2"/>
              </a:rPr>
              <a:t>value</a:t>
            </a: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,...)</a:t>
            </a:r>
            <a:endParaRPr sz="1800">
              <a:latin typeface="Arial MT"/>
              <a:cs typeface="Arial MT"/>
            </a:endParaRPr>
          </a:p>
          <a:p>
            <a:pPr marL="12700" marR="67818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Arial MT"/>
                <a:cs typeface="Arial MT"/>
              </a:rPr>
              <a:t>Returns the </a:t>
            </a:r>
            <a:r>
              <a:rPr dirty="0" sz="1800">
                <a:latin typeface="Arial MT"/>
                <a:cs typeface="Arial MT"/>
              </a:rPr>
              <a:t>first </a:t>
            </a:r>
            <a:r>
              <a:rPr dirty="0" sz="1800" spc="-5">
                <a:latin typeface="Arial MT"/>
                <a:cs typeface="Arial MT"/>
              </a:rPr>
              <a:t>non-NULL value in </a:t>
            </a:r>
            <a:r>
              <a:rPr dirty="0" sz="1800">
                <a:latin typeface="Arial MT"/>
                <a:cs typeface="Arial MT"/>
              </a:rPr>
              <a:t>the list, </a:t>
            </a:r>
            <a:r>
              <a:rPr dirty="0" sz="1800" spc="-10">
                <a:latin typeface="Arial MT"/>
                <a:cs typeface="Arial MT"/>
              </a:rPr>
              <a:t>or </a:t>
            </a:r>
            <a:r>
              <a:rPr dirty="0" sz="1800" spc="-5">
                <a:latin typeface="Arial MT"/>
                <a:cs typeface="Arial MT"/>
              </a:rPr>
              <a:t>NULL </a:t>
            </a:r>
            <a:r>
              <a:rPr dirty="0" sz="1800">
                <a:latin typeface="Arial MT"/>
                <a:cs typeface="Arial MT"/>
              </a:rPr>
              <a:t>if </a:t>
            </a:r>
            <a:r>
              <a:rPr dirty="0" sz="1800" spc="-5">
                <a:latin typeface="Arial MT"/>
                <a:cs typeface="Arial MT"/>
              </a:rPr>
              <a:t>there are </a:t>
            </a:r>
            <a:r>
              <a:rPr dirty="0" sz="1800" spc="-10">
                <a:latin typeface="Arial MT"/>
                <a:cs typeface="Arial MT"/>
              </a:rPr>
              <a:t>no </a:t>
            </a:r>
            <a:r>
              <a:rPr dirty="0" sz="1800" spc="-5">
                <a:latin typeface="Arial MT"/>
                <a:cs typeface="Arial MT"/>
              </a:rPr>
              <a:t>non-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NULL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values.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return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type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u="heavy" sz="1800" spc="-5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Arial MT"/>
                <a:cs typeface="Arial MT"/>
                <a:hlinkClick r:id="rId2"/>
              </a:rPr>
              <a:t>COALESCE()</a:t>
            </a:r>
            <a:r>
              <a:rPr dirty="0" sz="1800" spc="10">
                <a:solidFill>
                  <a:srgbClr val="005381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aggregated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type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argument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types.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mysql&gt;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SELECT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COALESCE(NULL,1);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-&gt;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mysql&gt;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SELECT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COALESCE(NULL,NULL,NULL);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-&gt;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NULL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5200" y="170158"/>
            <a:ext cx="433070" cy="465455"/>
          </a:xfrm>
          <a:custGeom>
            <a:avLst/>
            <a:gdLst/>
            <a:ahLst/>
            <a:cxnLst/>
            <a:rect l="l" t="t" r="r" b="b"/>
            <a:pathLst>
              <a:path w="433070" h="465455">
                <a:moveTo>
                  <a:pt x="433002" y="0"/>
                </a:moveTo>
                <a:lnTo>
                  <a:pt x="0" y="0"/>
                </a:lnTo>
                <a:lnTo>
                  <a:pt x="0" y="464841"/>
                </a:lnTo>
                <a:lnTo>
                  <a:pt x="433002" y="464841"/>
                </a:lnTo>
                <a:lnTo>
                  <a:pt x="433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5.6: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3698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The</a:t>
            </a:r>
            <a:r>
              <a:rPr dirty="0" spc="-45"/>
              <a:t> </a:t>
            </a:r>
            <a:r>
              <a:rPr dirty="0" spc="-5"/>
              <a:t>Case</a:t>
            </a:r>
            <a:r>
              <a:rPr dirty="0" spc="-55"/>
              <a:t> </a:t>
            </a:r>
            <a:r>
              <a:rPr dirty="0"/>
              <a:t>Function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34923" y="2415539"/>
            <a:ext cx="7861300" cy="1384300"/>
            <a:chOff x="534923" y="2415539"/>
            <a:chExt cx="7861300" cy="1384300"/>
          </a:xfrm>
        </p:grpSpPr>
        <p:sp>
          <p:nvSpPr>
            <p:cNvPr id="6" name="object 6"/>
            <p:cNvSpPr/>
            <p:nvPr/>
          </p:nvSpPr>
          <p:spPr>
            <a:xfrm>
              <a:off x="541019" y="2421635"/>
              <a:ext cx="7848600" cy="1371600"/>
            </a:xfrm>
            <a:custGeom>
              <a:avLst/>
              <a:gdLst/>
              <a:ahLst/>
              <a:cxnLst/>
              <a:rect l="l" t="t" r="r" b="b"/>
              <a:pathLst>
                <a:path w="7848600" h="1371600">
                  <a:moveTo>
                    <a:pt x="7620000" y="0"/>
                  </a:moveTo>
                  <a:lnTo>
                    <a:pt x="228612" y="0"/>
                  </a:lnTo>
                  <a:lnTo>
                    <a:pt x="182538" y="4644"/>
                  </a:lnTo>
                  <a:lnTo>
                    <a:pt x="139624" y="17966"/>
                  </a:lnTo>
                  <a:lnTo>
                    <a:pt x="100791" y="39045"/>
                  </a:lnTo>
                  <a:lnTo>
                    <a:pt x="66957" y="66960"/>
                  </a:lnTo>
                  <a:lnTo>
                    <a:pt x="39042" y="100793"/>
                  </a:lnTo>
                  <a:lnTo>
                    <a:pt x="17964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4" y="1189066"/>
                  </a:lnTo>
                  <a:lnTo>
                    <a:pt x="17964" y="1231975"/>
                  </a:lnTo>
                  <a:lnTo>
                    <a:pt x="39042" y="1270806"/>
                  </a:lnTo>
                  <a:lnTo>
                    <a:pt x="66957" y="1304639"/>
                  </a:lnTo>
                  <a:lnTo>
                    <a:pt x="100791" y="1332554"/>
                  </a:lnTo>
                  <a:lnTo>
                    <a:pt x="139624" y="1353633"/>
                  </a:lnTo>
                  <a:lnTo>
                    <a:pt x="182538" y="1366955"/>
                  </a:lnTo>
                  <a:lnTo>
                    <a:pt x="228612" y="1371600"/>
                  </a:lnTo>
                  <a:lnTo>
                    <a:pt x="7620000" y="1371600"/>
                  </a:lnTo>
                  <a:lnTo>
                    <a:pt x="7666066" y="1366955"/>
                  </a:lnTo>
                  <a:lnTo>
                    <a:pt x="7708975" y="1353633"/>
                  </a:lnTo>
                  <a:lnTo>
                    <a:pt x="7747806" y="1332554"/>
                  </a:lnTo>
                  <a:lnTo>
                    <a:pt x="7781639" y="1304639"/>
                  </a:lnTo>
                  <a:lnTo>
                    <a:pt x="7809554" y="1270806"/>
                  </a:lnTo>
                  <a:lnTo>
                    <a:pt x="7830633" y="1231975"/>
                  </a:lnTo>
                  <a:lnTo>
                    <a:pt x="7843955" y="1189066"/>
                  </a:lnTo>
                  <a:lnTo>
                    <a:pt x="7848600" y="1143000"/>
                  </a:lnTo>
                  <a:lnTo>
                    <a:pt x="7848600" y="228600"/>
                  </a:lnTo>
                  <a:lnTo>
                    <a:pt x="7843955" y="182533"/>
                  </a:lnTo>
                  <a:lnTo>
                    <a:pt x="7830633" y="139624"/>
                  </a:lnTo>
                  <a:lnTo>
                    <a:pt x="7809554" y="100793"/>
                  </a:lnTo>
                  <a:lnTo>
                    <a:pt x="7781639" y="66960"/>
                  </a:lnTo>
                  <a:lnTo>
                    <a:pt x="7747806" y="39045"/>
                  </a:lnTo>
                  <a:lnTo>
                    <a:pt x="7708975" y="17966"/>
                  </a:lnTo>
                  <a:lnTo>
                    <a:pt x="7666066" y="4644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1019" y="2421635"/>
              <a:ext cx="7848600" cy="1371600"/>
            </a:xfrm>
            <a:custGeom>
              <a:avLst/>
              <a:gdLst/>
              <a:ahLst/>
              <a:cxnLst/>
              <a:rect l="l" t="t" r="r" b="b"/>
              <a:pathLst>
                <a:path w="7848600" h="1371600">
                  <a:moveTo>
                    <a:pt x="0" y="228600"/>
                  </a:moveTo>
                  <a:lnTo>
                    <a:pt x="4644" y="182533"/>
                  </a:lnTo>
                  <a:lnTo>
                    <a:pt x="17964" y="139624"/>
                  </a:lnTo>
                  <a:lnTo>
                    <a:pt x="39042" y="100793"/>
                  </a:lnTo>
                  <a:lnTo>
                    <a:pt x="66957" y="66960"/>
                  </a:lnTo>
                  <a:lnTo>
                    <a:pt x="100791" y="39045"/>
                  </a:lnTo>
                  <a:lnTo>
                    <a:pt x="139624" y="17966"/>
                  </a:lnTo>
                  <a:lnTo>
                    <a:pt x="182538" y="4644"/>
                  </a:lnTo>
                  <a:lnTo>
                    <a:pt x="228612" y="0"/>
                  </a:lnTo>
                  <a:lnTo>
                    <a:pt x="7620000" y="0"/>
                  </a:lnTo>
                  <a:lnTo>
                    <a:pt x="7666066" y="4644"/>
                  </a:lnTo>
                  <a:lnTo>
                    <a:pt x="7708975" y="17966"/>
                  </a:lnTo>
                  <a:lnTo>
                    <a:pt x="7747806" y="39045"/>
                  </a:lnTo>
                  <a:lnTo>
                    <a:pt x="7781639" y="66960"/>
                  </a:lnTo>
                  <a:lnTo>
                    <a:pt x="7809554" y="100793"/>
                  </a:lnTo>
                  <a:lnTo>
                    <a:pt x="7830633" y="139624"/>
                  </a:lnTo>
                  <a:lnTo>
                    <a:pt x="7843955" y="182533"/>
                  </a:lnTo>
                  <a:lnTo>
                    <a:pt x="7848600" y="228600"/>
                  </a:lnTo>
                  <a:lnTo>
                    <a:pt x="7848600" y="1143000"/>
                  </a:lnTo>
                  <a:lnTo>
                    <a:pt x="7843955" y="1189066"/>
                  </a:lnTo>
                  <a:lnTo>
                    <a:pt x="7830633" y="1231975"/>
                  </a:lnTo>
                  <a:lnTo>
                    <a:pt x="7809554" y="1270806"/>
                  </a:lnTo>
                  <a:lnTo>
                    <a:pt x="7781639" y="1304639"/>
                  </a:lnTo>
                  <a:lnTo>
                    <a:pt x="7747806" y="1332554"/>
                  </a:lnTo>
                  <a:lnTo>
                    <a:pt x="7708975" y="1353633"/>
                  </a:lnTo>
                  <a:lnTo>
                    <a:pt x="7666066" y="1366955"/>
                  </a:lnTo>
                  <a:lnTo>
                    <a:pt x="7620000" y="1371600"/>
                  </a:lnTo>
                  <a:lnTo>
                    <a:pt x="228612" y="1371600"/>
                  </a:lnTo>
                  <a:lnTo>
                    <a:pt x="182538" y="1366955"/>
                  </a:lnTo>
                  <a:lnTo>
                    <a:pt x="139624" y="1353633"/>
                  </a:lnTo>
                  <a:lnTo>
                    <a:pt x="100791" y="1332554"/>
                  </a:lnTo>
                  <a:lnTo>
                    <a:pt x="66957" y="1304639"/>
                  </a:lnTo>
                  <a:lnTo>
                    <a:pt x="39042" y="1270806"/>
                  </a:lnTo>
                  <a:lnTo>
                    <a:pt x="17964" y="1231975"/>
                  </a:lnTo>
                  <a:lnTo>
                    <a:pt x="4644" y="1189066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79704" y="4713732"/>
            <a:ext cx="7861300" cy="1079500"/>
            <a:chOff x="679704" y="4713732"/>
            <a:chExt cx="7861300" cy="1079500"/>
          </a:xfrm>
        </p:grpSpPr>
        <p:sp>
          <p:nvSpPr>
            <p:cNvPr id="9" name="object 9"/>
            <p:cNvSpPr/>
            <p:nvPr/>
          </p:nvSpPr>
          <p:spPr>
            <a:xfrm>
              <a:off x="685800" y="4719828"/>
              <a:ext cx="7848600" cy="1066800"/>
            </a:xfrm>
            <a:custGeom>
              <a:avLst/>
              <a:gdLst/>
              <a:ahLst/>
              <a:cxnLst/>
              <a:rect l="l" t="t" r="r" b="b"/>
              <a:pathLst>
                <a:path w="7848600" h="1066800">
                  <a:moveTo>
                    <a:pt x="7670800" y="0"/>
                  </a:moveTo>
                  <a:lnTo>
                    <a:pt x="177800" y="0"/>
                  </a:lnTo>
                  <a:lnTo>
                    <a:pt x="130533" y="6352"/>
                  </a:lnTo>
                  <a:lnTo>
                    <a:pt x="88060" y="24280"/>
                  </a:lnTo>
                  <a:lnTo>
                    <a:pt x="52076" y="52085"/>
                  </a:lnTo>
                  <a:lnTo>
                    <a:pt x="24274" y="88072"/>
                  </a:lnTo>
                  <a:lnTo>
                    <a:pt x="6351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1" y="936266"/>
                  </a:lnTo>
                  <a:lnTo>
                    <a:pt x="24274" y="978739"/>
                  </a:lnTo>
                  <a:lnTo>
                    <a:pt x="52076" y="1014723"/>
                  </a:lnTo>
                  <a:lnTo>
                    <a:pt x="88060" y="1042525"/>
                  </a:lnTo>
                  <a:lnTo>
                    <a:pt x="130533" y="1060448"/>
                  </a:lnTo>
                  <a:lnTo>
                    <a:pt x="177800" y="1066800"/>
                  </a:lnTo>
                  <a:lnTo>
                    <a:pt x="7670800" y="1066800"/>
                  </a:lnTo>
                  <a:lnTo>
                    <a:pt x="7718057" y="1060448"/>
                  </a:lnTo>
                  <a:lnTo>
                    <a:pt x="7760527" y="1042525"/>
                  </a:lnTo>
                  <a:lnTo>
                    <a:pt x="7796514" y="1014723"/>
                  </a:lnTo>
                  <a:lnTo>
                    <a:pt x="7824319" y="978739"/>
                  </a:lnTo>
                  <a:lnTo>
                    <a:pt x="7842247" y="936266"/>
                  </a:lnTo>
                  <a:lnTo>
                    <a:pt x="7848600" y="889000"/>
                  </a:lnTo>
                  <a:lnTo>
                    <a:pt x="7848600" y="177800"/>
                  </a:lnTo>
                  <a:lnTo>
                    <a:pt x="7842247" y="130542"/>
                  </a:lnTo>
                  <a:lnTo>
                    <a:pt x="7824319" y="88072"/>
                  </a:lnTo>
                  <a:lnTo>
                    <a:pt x="7796514" y="52085"/>
                  </a:lnTo>
                  <a:lnTo>
                    <a:pt x="7760527" y="24280"/>
                  </a:lnTo>
                  <a:lnTo>
                    <a:pt x="7718057" y="6352"/>
                  </a:lnTo>
                  <a:lnTo>
                    <a:pt x="7670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5800" y="4719828"/>
              <a:ext cx="7848600" cy="1066800"/>
            </a:xfrm>
            <a:custGeom>
              <a:avLst/>
              <a:gdLst/>
              <a:ahLst/>
              <a:cxnLst/>
              <a:rect l="l" t="t" r="r" b="b"/>
              <a:pathLst>
                <a:path w="7848600" h="1066800">
                  <a:moveTo>
                    <a:pt x="0" y="177800"/>
                  </a:moveTo>
                  <a:lnTo>
                    <a:pt x="6351" y="130542"/>
                  </a:lnTo>
                  <a:lnTo>
                    <a:pt x="24274" y="88072"/>
                  </a:lnTo>
                  <a:lnTo>
                    <a:pt x="52076" y="52085"/>
                  </a:lnTo>
                  <a:lnTo>
                    <a:pt x="88060" y="24280"/>
                  </a:lnTo>
                  <a:lnTo>
                    <a:pt x="130533" y="6352"/>
                  </a:lnTo>
                  <a:lnTo>
                    <a:pt x="177800" y="0"/>
                  </a:lnTo>
                  <a:lnTo>
                    <a:pt x="7670800" y="0"/>
                  </a:lnTo>
                  <a:lnTo>
                    <a:pt x="7718057" y="6352"/>
                  </a:lnTo>
                  <a:lnTo>
                    <a:pt x="7760527" y="24280"/>
                  </a:lnTo>
                  <a:lnTo>
                    <a:pt x="7796514" y="52085"/>
                  </a:lnTo>
                  <a:lnTo>
                    <a:pt x="7824319" y="88072"/>
                  </a:lnTo>
                  <a:lnTo>
                    <a:pt x="7842247" y="130542"/>
                  </a:lnTo>
                  <a:lnTo>
                    <a:pt x="7848600" y="177800"/>
                  </a:lnTo>
                  <a:lnTo>
                    <a:pt x="7848600" y="889000"/>
                  </a:lnTo>
                  <a:lnTo>
                    <a:pt x="7842247" y="936266"/>
                  </a:lnTo>
                  <a:lnTo>
                    <a:pt x="7824319" y="978739"/>
                  </a:lnTo>
                  <a:lnTo>
                    <a:pt x="7796514" y="1014723"/>
                  </a:lnTo>
                  <a:lnTo>
                    <a:pt x="7760527" y="1042525"/>
                  </a:lnTo>
                  <a:lnTo>
                    <a:pt x="7718057" y="1060448"/>
                  </a:lnTo>
                  <a:lnTo>
                    <a:pt x="7670800" y="1066800"/>
                  </a:lnTo>
                  <a:lnTo>
                    <a:pt x="177800" y="1066800"/>
                  </a:lnTo>
                  <a:lnTo>
                    <a:pt x="130533" y="1060448"/>
                  </a:lnTo>
                  <a:lnTo>
                    <a:pt x="88060" y="1042525"/>
                  </a:lnTo>
                  <a:lnTo>
                    <a:pt x="52076" y="1014723"/>
                  </a:lnTo>
                  <a:lnTo>
                    <a:pt x="24274" y="978739"/>
                  </a:lnTo>
                  <a:lnTo>
                    <a:pt x="6351" y="936266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5699" y="1423796"/>
            <a:ext cx="7352030" cy="4253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Case()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Conditional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evaluation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doing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work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IF-THEN-ELSE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statement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4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Syntax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</a:pPr>
            <a:endParaRPr sz="2350">
              <a:latin typeface="Verdana"/>
              <a:cs typeface="Verdana"/>
            </a:endParaRPr>
          </a:p>
          <a:p>
            <a:pPr marL="2381885" marR="184150" indent="-1510665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CASE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expr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when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compare_expr1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return_expr1 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[when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compare_exprn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then return_exprn</a:t>
            </a:r>
            <a:endParaRPr sz="1800">
              <a:latin typeface="Verdana"/>
              <a:cs typeface="Verdana"/>
            </a:endParaRPr>
          </a:p>
          <a:p>
            <a:pPr marL="871219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ELSE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else_expr]</a:t>
            </a:r>
            <a:endParaRPr sz="1800">
              <a:latin typeface="Verdana"/>
              <a:cs typeface="Verdana"/>
            </a:endParaRPr>
          </a:p>
          <a:p>
            <a:pPr marL="871219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Verdana"/>
                <a:cs typeface="Verdana"/>
              </a:rPr>
              <a:t>END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Example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1000760">
              <a:lnSpc>
                <a:spcPct val="100000"/>
              </a:lnSpc>
              <a:spcBef>
                <a:spcPts val="1440"/>
              </a:spcBef>
              <a:tabLst>
                <a:tab pos="2034539" algn="l"/>
              </a:tabLst>
            </a:pPr>
            <a:r>
              <a:rPr dirty="0" sz="1800">
                <a:latin typeface="Verdana"/>
                <a:cs typeface="Verdana"/>
              </a:rPr>
              <a:t>SELECT	</a:t>
            </a:r>
            <a:r>
              <a:rPr dirty="0" sz="1800" spc="-5">
                <a:latin typeface="Verdana"/>
                <a:cs typeface="Verdana"/>
              </a:rPr>
              <a:t>staff_code,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staff_name,</a:t>
            </a:r>
            <a:endParaRPr sz="1800">
              <a:latin typeface="Verdana"/>
              <a:cs typeface="Verdana"/>
            </a:endParaRPr>
          </a:p>
          <a:p>
            <a:pPr marL="100076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CASE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dept_code</a:t>
            </a:r>
            <a:r>
              <a:rPr dirty="0" sz="1800" spc="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10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then </a:t>
            </a:r>
            <a:r>
              <a:rPr dirty="0" sz="1800" spc="-40">
                <a:latin typeface="Verdana"/>
                <a:cs typeface="Verdana"/>
              </a:rPr>
              <a:t>'Ten'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ELSE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’Other’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END</a:t>
            </a:r>
            <a:endParaRPr sz="1800">
              <a:latin typeface="Verdana"/>
              <a:cs typeface="Verdana"/>
            </a:endParaRPr>
          </a:p>
          <a:p>
            <a:pPr marL="1457960">
              <a:lnSpc>
                <a:spcPct val="100000"/>
              </a:lnSpc>
            </a:pPr>
            <a:r>
              <a:rPr dirty="0" sz="1800" spc="-5">
                <a:latin typeface="Verdana"/>
                <a:cs typeface="Verdana"/>
              </a:rPr>
              <a:t>FROM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staff_master;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25584"/>
            <a:ext cx="439420" cy="509905"/>
          </a:xfrm>
          <a:custGeom>
            <a:avLst/>
            <a:gdLst/>
            <a:ahLst/>
            <a:cxnLst/>
            <a:rect l="l" t="t" r="r" b="b"/>
            <a:pathLst>
              <a:path w="439420" h="509905">
                <a:moveTo>
                  <a:pt x="439370" y="0"/>
                </a:moveTo>
                <a:lnTo>
                  <a:pt x="0" y="0"/>
                </a:lnTo>
                <a:lnTo>
                  <a:pt x="0" y="509415"/>
                </a:lnTo>
                <a:lnTo>
                  <a:pt x="439370" y="509415"/>
                </a:lnTo>
                <a:lnTo>
                  <a:pt x="4393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5.6: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578040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Example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5"/>
              <a:t> Case</a:t>
            </a:r>
            <a:r>
              <a:rPr dirty="0" spc="-30"/>
              <a:t> </a:t>
            </a:r>
            <a:r>
              <a:rPr dirty="0"/>
              <a:t>using</a:t>
            </a:r>
            <a:r>
              <a:rPr dirty="0" spc="-15"/>
              <a:t> </a:t>
            </a:r>
            <a:r>
              <a:rPr dirty="0" spc="-5"/>
              <a:t>comparison</a:t>
            </a:r>
            <a:r>
              <a:rPr dirty="0"/>
              <a:t> </a:t>
            </a:r>
            <a:r>
              <a:rPr dirty="0" spc="-10"/>
              <a:t>operators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92608" y="1488947"/>
            <a:ext cx="7785100" cy="3853179"/>
            <a:chOff x="292608" y="1488947"/>
            <a:chExt cx="7785100" cy="3853179"/>
          </a:xfrm>
        </p:grpSpPr>
        <p:sp>
          <p:nvSpPr>
            <p:cNvPr id="6" name="object 6"/>
            <p:cNvSpPr/>
            <p:nvPr/>
          </p:nvSpPr>
          <p:spPr>
            <a:xfrm>
              <a:off x="298704" y="1495043"/>
              <a:ext cx="7772400" cy="3840479"/>
            </a:xfrm>
            <a:custGeom>
              <a:avLst/>
              <a:gdLst/>
              <a:ahLst/>
              <a:cxnLst/>
              <a:rect l="l" t="t" r="r" b="b"/>
              <a:pathLst>
                <a:path w="7772400" h="3840479">
                  <a:moveTo>
                    <a:pt x="7132320" y="0"/>
                  </a:moveTo>
                  <a:lnTo>
                    <a:pt x="640092" y="0"/>
                  </a:lnTo>
                  <a:lnTo>
                    <a:pt x="592321" y="1756"/>
                  </a:lnTo>
                  <a:lnTo>
                    <a:pt x="545503" y="6941"/>
                  </a:lnTo>
                  <a:lnTo>
                    <a:pt x="499763" y="15432"/>
                  </a:lnTo>
                  <a:lnTo>
                    <a:pt x="455224" y="27105"/>
                  </a:lnTo>
                  <a:lnTo>
                    <a:pt x="412009" y="41836"/>
                  </a:lnTo>
                  <a:lnTo>
                    <a:pt x="370244" y="59501"/>
                  </a:lnTo>
                  <a:lnTo>
                    <a:pt x="330050" y="79976"/>
                  </a:lnTo>
                  <a:lnTo>
                    <a:pt x="291553" y="103137"/>
                  </a:lnTo>
                  <a:lnTo>
                    <a:pt x="254876" y="128860"/>
                  </a:lnTo>
                  <a:lnTo>
                    <a:pt x="220143" y="157022"/>
                  </a:lnTo>
                  <a:lnTo>
                    <a:pt x="187477" y="187499"/>
                  </a:lnTo>
                  <a:lnTo>
                    <a:pt x="157002" y="220167"/>
                  </a:lnTo>
                  <a:lnTo>
                    <a:pt x="128842" y="254901"/>
                  </a:lnTo>
                  <a:lnTo>
                    <a:pt x="103121" y="291578"/>
                  </a:lnTo>
                  <a:lnTo>
                    <a:pt x="79963" y="330075"/>
                  </a:lnTo>
                  <a:lnTo>
                    <a:pt x="59491" y="370266"/>
                  </a:lnTo>
                  <a:lnTo>
                    <a:pt x="41829" y="412029"/>
                  </a:lnTo>
                  <a:lnTo>
                    <a:pt x="27100" y="455240"/>
                  </a:lnTo>
                  <a:lnTo>
                    <a:pt x="15429" y="499774"/>
                  </a:lnTo>
                  <a:lnTo>
                    <a:pt x="6940" y="545508"/>
                  </a:lnTo>
                  <a:lnTo>
                    <a:pt x="1755" y="592318"/>
                  </a:lnTo>
                  <a:lnTo>
                    <a:pt x="0" y="640079"/>
                  </a:lnTo>
                  <a:lnTo>
                    <a:pt x="0" y="3200399"/>
                  </a:lnTo>
                  <a:lnTo>
                    <a:pt x="1755" y="3248161"/>
                  </a:lnTo>
                  <a:lnTo>
                    <a:pt x="6940" y="3294971"/>
                  </a:lnTo>
                  <a:lnTo>
                    <a:pt x="15429" y="3340705"/>
                  </a:lnTo>
                  <a:lnTo>
                    <a:pt x="27100" y="3385239"/>
                  </a:lnTo>
                  <a:lnTo>
                    <a:pt x="41829" y="3428450"/>
                  </a:lnTo>
                  <a:lnTo>
                    <a:pt x="59491" y="3470213"/>
                  </a:lnTo>
                  <a:lnTo>
                    <a:pt x="79963" y="3510404"/>
                  </a:lnTo>
                  <a:lnTo>
                    <a:pt x="103121" y="3548901"/>
                  </a:lnTo>
                  <a:lnTo>
                    <a:pt x="128842" y="3585578"/>
                  </a:lnTo>
                  <a:lnTo>
                    <a:pt x="157002" y="3620312"/>
                  </a:lnTo>
                  <a:lnTo>
                    <a:pt x="187477" y="3652980"/>
                  </a:lnTo>
                  <a:lnTo>
                    <a:pt x="220143" y="3683457"/>
                  </a:lnTo>
                  <a:lnTo>
                    <a:pt x="254876" y="3711619"/>
                  </a:lnTo>
                  <a:lnTo>
                    <a:pt x="291553" y="3737342"/>
                  </a:lnTo>
                  <a:lnTo>
                    <a:pt x="330050" y="3760503"/>
                  </a:lnTo>
                  <a:lnTo>
                    <a:pt x="370244" y="3780978"/>
                  </a:lnTo>
                  <a:lnTo>
                    <a:pt x="412009" y="3798643"/>
                  </a:lnTo>
                  <a:lnTo>
                    <a:pt x="455224" y="3813374"/>
                  </a:lnTo>
                  <a:lnTo>
                    <a:pt x="499763" y="3825047"/>
                  </a:lnTo>
                  <a:lnTo>
                    <a:pt x="545503" y="3833538"/>
                  </a:lnTo>
                  <a:lnTo>
                    <a:pt x="592321" y="3838723"/>
                  </a:lnTo>
                  <a:lnTo>
                    <a:pt x="640092" y="3840479"/>
                  </a:lnTo>
                  <a:lnTo>
                    <a:pt x="7132320" y="3840479"/>
                  </a:lnTo>
                  <a:lnTo>
                    <a:pt x="7180081" y="3838723"/>
                  </a:lnTo>
                  <a:lnTo>
                    <a:pt x="7226891" y="3833538"/>
                  </a:lnTo>
                  <a:lnTo>
                    <a:pt x="7272625" y="3825047"/>
                  </a:lnTo>
                  <a:lnTo>
                    <a:pt x="7317159" y="3813374"/>
                  </a:lnTo>
                  <a:lnTo>
                    <a:pt x="7360370" y="3798643"/>
                  </a:lnTo>
                  <a:lnTo>
                    <a:pt x="7402133" y="3780978"/>
                  </a:lnTo>
                  <a:lnTo>
                    <a:pt x="7442324" y="3760503"/>
                  </a:lnTo>
                  <a:lnTo>
                    <a:pt x="7480821" y="3737342"/>
                  </a:lnTo>
                  <a:lnTo>
                    <a:pt x="7517498" y="3711619"/>
                  </a:lnTo>
                  <a:lnTo>
                    <a:pt x="7552232" y="3683457"/>
                  </a:lnTo>
                  <a:lnTo>
                    <a:pt x="7584900" y="3652980"/>
                  </a:lnTo>
                  <a:lnTo>
                    <a:pt x="7615377" y="3620312"/>
                  </a:lnTo>
                  <a:lnTo>
                    <a:pt x="7643539" y="3585578"/>
                  </a:lnTo>
                  <a:lnTo>
                    <a:pt x="7669262" y="3548901"/>
                  </a:lnTo>
                  <a:lnTo>
                    <a:pt x="7692423" y="3510404"/>
                  </a:lnTo>
                  <a:lnTo>
                    <a:pt x="7712898" y="3470213"/>
                  </a:lnTo>
                  <a:lnTo>
                    <a:pt x="7730563" y="3428450"/>
                  </a:lnTo>
                  <a:lnTo>
                    <a:pt x="7745294" y="3385239"/>
                  </a:lnTo>
                  <a:lnTo>
                    <a:pt x="7756967" y="3340705"/>
                  </a:lnTo>
                  <a:lnTo>
                    <a:pt x="7765458" y="3294971"/>
                  </a:lnTo>
                  <a:lnTo>
                    <a:pt x="7770643" y="3248161"/>
                  </a:lnTo>
                  <a:lnTo>
                    <a:pt x="7772400" y="3200399"/>
                  </a:lnTo>
                  <a:lnTo>
                    <a:pt x="7772400" y="640079"/>
                  </a:lnTo>
                  <a:lnTo>
                    <a:pt x="7770643" y="592318"/>
                  </a:lnTo>
                  <a:lnTo>
                    <a:pt x="7765458" y="545508"/>
                  </a:lnTo>
                  <a:lnTo>
                    <a:pt x="7756967" y="499774"/>
                  </a:lnTo>
                  <a:lnTo>
                    <a:pt x="7745294" y="455240"/>
                  </a:lnTo>
                  <a:lnTo>
                    <a:pt x="7730563" y="412029"/>
                  </a:lnTo>
                  <a:lnTo>
                    <a:pt x="7712898" y="370266"/>
                  </a:lnTo>
                  <a:lnTo>
                    <a:pt x="7692423" y="330075"/>
                  </a:lnTo>
                  <a:lnTo>
                    <a:pt x="7669262" y="291578"/>
                  </a:lnTo>
                  <a:lnTo>
                    <a:pt x="7643539" y="254901"/>
                  </a:lnTo>
                  <a:lnTo>
                    <a:pt x="7615377" y="220167"/>
                  </a:lnTo>
                  <a:lnTo>
                    <a:pt x="7584900" y="187499"/>
                  </a:lnTo>
                  <a:lnTo>
                    <a:pt x="7552232" y="157022"/>
                  </a:lnTo>
                  <a:lnTo>
                    <a:pt x="7517498" y="128860"/>
                  </a:lnTo>
                  <a:lnTo>
                    <a:pt x="7480821" y="103137"/>
                  </a:lnTo>
                  <a:lnTo>
                    <a:pt x="7442324" y="79976"/>
                  </a:lnTo>
                  <a:lnTo>
                    <a:pt x="7402133" y="59501"/>
                  </a:lnTo>
                  <a:lnTo>
                    <a:pt x="7360370" y="41836"/>
                  </a:lnTo>
                  <a:lnTo>
                    <a:pt x="7317159" y="27105"/>
                  </a:lnTo>
                  <a:lnTo>
                    <a:pt x="7272625" y="15432"/>
                  </a:lnTo>
                  <a:lnTo>
                    <a:pt x="7226891" y="6941"/>
                  </a:lnTo>
                  <a:lnTo>
                    <a:pt x="7180081" y="1756"/>
                  </a:lnTo>
                  <a:lnTo>
                    <a:pt x="7132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8704" y="1495043"/>
              <a:ext cx="7772400" cy="3840479"/>
            </a:xfrm>
            <a:custGeom>
              <a:avLst/>
              <a:gdLst/>
              <a:ahLst/>
              <a:cxnLst/>
              <a:rect l="l" t="t" r="r" b="b"/>
              <a:pathLst>
                <a:path w="7772400" h="3840479">
                  <a:moveTo>
                    <a:pt x="0" y="640079"/>
                  </a:moveTo>
                  <a:lnTo>
                    <a:pt x="1755" y="592318"/>
                  </a:lnTo>
                  <a:lnTo>
                    <a:pt x="6940" y="545508"/>
                  </a:lnTo>
                  <a:lnTo>
                    <a:pt x="15429" y="499774"/>
                  </a:lnTo>
                  <a:lnTo>
                    <a:pt x="27100" y="455240"/>
                  </a:lnTo>
                  <a:lnTo>
                    <a:pt x="41829" y="412029"/>
                  </a:lnTo>
                  <a:lnTo>
                    <a:pt x="59491" y="370266"/>
                  </a:lnTo>
                  <a:lnTo>
                    <a:pt x="79963" y="330075"/>
                  </a:lnTo>
                  <a:lnTo>
                    <a:pt x="103121" y="291578"/>
                  </a:lnTo>
                  <a:lnTo>
                    <a:pt x="128842" y="254901"/>
                  </a:lnTo>
                  <a:lnTo>
                    <a:pt x="157002" y="220167"/>
                  </a:lnTo>
                  <a:lnTo>
                    <a:pt x="187477" y="187499"/>
                  </a:lnTo>
                  <a:lnTo>
                    <a:pt x="220143" y="157022"/>
                  </a:lnTo>
                  <a:lnTo>
                    <a:pt x="254876" y="128860"/>
                  </a:lnTo>
                  <a:lnTo>
                    <a:pt x="291553" y="103137"/>
                  </a:lnTo>
                  <a:lnTo>
                    <a:pt x="330050" y="79976"/>
                  </a:lnTo>
                  <a:lnTo>
                    <a:pt x="370244" y="59501"/>
                  </a:lnTo>
                  <a:lnTo>
                    <a:pt x="412009" y="41836"/>
                  </a:lnTo>
                  <a:lnTo>
                    <a:pt x="455224" y="27105"/>
                  </a:lnTo>
                  <a:lnTo>
                    <a:pt x="499763" y="15432"/>
                  </a:lnTo>
                  <a:lnTo>
                    <a:pt x="545503" y="6941"/>
                  </a:lnTo>
                  <a:lnTo>
                    <a:pt x="592321" y="1756"/>
                  </a:lnTo>
                  <a:lnTo>
                    <a:pt x="640092" y="0"/>
                  </a:lnTo>
                  <a:lnTo>
                    <a:pt x="7132320" y="0"/>
                  </a:lnTo>
                  <a:lnTo>
                    <a:pt x="7180081" y="1756"/>
                  </a:lnTo>
                  <a:lnTo>
                    <a:pt x="7226891" y="6941"/>
                  </a:lnTo>
                  <a:lnTo>
                    <a:pt x="7272625" y="15432"/>
                  </a:lnTo>
                  <a:lnTo>
                    <a:pt x="7317159" y="27105"/>
                  </a:lnTo>
                  <a:lnTo>
                    <a:pt x="7360370" y="41836"/>
                  </a:lnTo>
                  <a:lnTo>
                    <a:pt x="7402133" y="59501"/>
                  </a:lnTo>
                  <a:lnTo>
                    <a:pt x="7442324" y="79976"/>
                  </a:lnTo>
                  <a:lnTo>
                    <a:pt x="7480821" y="103137"/>
                  </a:lnTo>
                  <a:lnTo>
                    <a:pt x="7517498" y="128860"/>
                  </a:lnTo>
                  <a:lnTo>
                    <a:pt x="7552232" y="157022"/>
                  </a:lnTo>
                  <a:lnTo>
                    <a:pt x="7584900" y="187499"/>
                  </a:lnTo>
                  <a:lnTo>
                    <a:pt x="7615377" y="220167"/>
                  </a:lnTo>
                  <a:lnTo>
                    <a:pt x="7643539" y="254901"/>
                  </a:lnTo>
                  <a:lnTo>
                    <a:pt x="7669262" y="291578"/>
                  </a:lnTo>
                  <a:lnTo>
                    <a:pt x="7692423" y="330075"/>
                  </a:lnTo>
                  <a:lnTo>
                    <a:pt x="7712898" y="370266"/>
                  </a:lnTo>
                  <a:lnTo>
                    <a:pt x="7730563" y="412029"/>
                  </a:lnTo>
                  <a:lnTo>
                    <a:pt x="7745294" y="455240"/>
                  </a:lnTo>
                  <a:lnTo>
                    <a:pt x="7756967" y="499774"/>
                  </a:lnTo>
                  <a:lnTo>
                    <a:pt x="7765458" y="545508"/>
                  </a:lnTo>
                  <a:lnTo>
                    <a:pt x="7770643" y="592318"/>
                  </a:lnTo>
                  <a:lnTo>
                    <a:pt x="7772400" y="640079"/>
                  </a:lnTo>
                  <a:lnTo>
                    <a:pt x="7772400" y="3200399"/>
                  </a:lnTo>
                  <a:lnTo>
                    <a:pt x="7770643" y="3248161"/>
                  </a:lnTo>
                  <a:lnTo>
                    <a:pt x="7765458" y="3294971"/>
                  </a:lnTo>
                  <a:lnTo>
                    <a:pt x="7756967" y="3340705"/>
                  </a:lnTo>
                  <a:lnTo>
                    <a:pt x="7745294" y="3385239"/>
                  </a:lnTo>
                  <a:lnTo>
                    <a:pt x="7730563" y="3428450"/>
                  </a:lnTo>
                  <a:lnTo>
                    <a:pt x="7712898" y="3470213"/>
                  </a:lnTo>
                  <a:lnTo>
                    <a:pt x="7692423" y="3510404"/>
                  </a:lnTo>
                  <a:lnTo>
                    <a:pt x="7669262" y="3548901"/>
                  </a:lnTo>
                  <a:lnTo>
                    <a:pt x="7643539" y="3585578"/>
                  </a:lnTo>
                  <a:lnTo>
                    <a:pt x="7615377" y="3620312"/>
                  </a:lnTo>
                  <a:lnTo>
                    <a:pt x="7584900" y="3652980"/>
                  </a:lnTo>
                  <a:lnTo>
                    <a:pt x="7552232" y="3683457"/>
                  </a:lnTo>
                  <a:lnTo>
                    <a:pt x="7517498" y="3711619"/>
                  </a:lnTo>
                  <a:lnTo>
                    <a:pt x="7480821" y="3737342"/>
                  </a:lnTo>
                  <a:lnTo>
                    <a:pt x="7442324" y="3760503"/>
                  </a:lnTo>
                  <a:lnTo>
                    <a:pt x="7402133" y="3780978"/>
                  </a:lnTo>
                  <a:lnTo>
                    <a:pt x="7360370" y="3798643"/>
                  </a:lnTo>
                  <a:lnTo>
                    <a:pt x="7317159" y="3813374"/>
                  </a:lnTo>
                  <a:lnTo>
                    <a:pt x="7272625" y="3825047"/>
                  </a:lnTo>
                  <a:lnTo>
                    <a:pt x="7226891" y="3833538"/>
                  </a:lnTo>
                  <a:lnTo>
                    <a:pt x="7180081" y="3838723"/>
                  </a:lnTo>
                  <a:lnTo>
                    <a:pt x="7132320" y="3840479"/>
                  </a:lnTo>
                  <a:lnTo>
                    <a:pt x="640092" y="3840479"/>
                  </a:lnTo>
                  <a:lnTo>
                    <a:pt x="592321" y="3838723"/>
                  </a:lnTo>
                  <a:lnTo>
                    <a:pt x="545503" y="3833538"/>
                  </a:lnTo>
                  <a:lnTo>
                    <a:pt x="499763" y="3825047"/>
                  </a:lnTo>
                  <a:lnTo>
                    <a:pt x="455224" y="3813374"/>
                  </a:lnTo>
                  <a:lnTo>
                    <a:pt x="412009" y="3798643"/>
                  </a:lnTo>
                  <a:lnTo>
                    <a:pt x="370244" y="3780978"/>
                  </a:lnTo>
                  <a:lnTo>
                    <a:pt x="330050" y="3760503"/>
                  </a:lnTo>
                  <a:lnTo>
                    <a:pt x="291553" y="3737342"/>
                  </a:lnTo>
                  <a:lnTo>
                    <a:pt x="254876" y="3711619"/>
                  </a:lnTo>
                  <a:lnTo>
                    <a:pt x="220143" y="3683457"/>
                  </a:lnTo>
                  <a:lnTo>
                    <a:pt x="187477" y="3652980"/>
                  </a:lnTo>
                  <a:lnTo>
                    <a:pt x="157002" y="3620312"/>
                  </a:lnTo>
                  <a:lnTo>
                    <a:pt x="128842" y="3585578"/>
                  </a:lnTo>
                  <a:lnTo>
                    <a:pt x="103121" y="3548901"/>
                  </a:lnTo>
                  <a:lnTo>
                    <a:pt x="79963" y="3510404"/>
                  </a:lnTo>
                  <a:lnTo>
                    <a:pt x="59491" y="3470213"/>
                  </a:lnTo>
                  <a:lnTo>
                    <a:pt x="41829" y="3428450"/>
                  </a:lnTo>
                  <a:lnTo>
                    <a:pt x="27100" y="3385239"/>
                  </a:lnTo>
                  <a:lnTo>
                    <a:pt x="15429" y="3340705"/>
                  </a:lnTo>
                  <a:lnTo>
                    <a:pt x="6940" y="3294971"/>
                  </a:lnTo>
                  <a:lnTo>
                    <a:pt x="1755" y="3248161"/>
                  </a:lnTo>
                  <a:lnTo>
                    <a:pt x="0" y="3200399"/>
                  </a:lnTo>
                  <a:lnTo>
                    <a:pt x="0" y="6400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73151" y="2402839"/>
            <a:ext cx="6113780" cy="1958339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3980815">
              <a:lnSpc>
                <a:spcPts val="1900"/>
              </a:lnSpc>
              <a:spcBef>
                <a:spcPts val="175"/>
              </a:spcBef>
              <a:tabLst>
                <a:tab pos="931544" algn="l"/>
              </a:tabLst>
            </a:pPr>
            <a:r>
              <a:rPr dirty="0" sz="1600" spc="-5">
                <a:latin typeface="Verdana"/>
                <a:cs typeface="Verdana"/>
              </a:rPr>
              <a:t>SELECT	ename,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sal, </a:t>
            </a:r>
            <a:r>
              <a:rPr dirty="0" sz="1600" spc="-5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CASE</a:t>
            </a:r>
            <a:endParaRPr sz="1600">
              <a:latin typeface="Verdana"/>
              <a:cs typeface="Verdana"/>
            </a:endParaRPr>
          </a:p>
          <a:p>
            <a:pPr marL="927100" marR="534035">
              <a:lnSpc>
                <a:spcPts val="1900"/>
              </a:lnSpc>
              <a:spcBef>
                <a:spcPts val="5"/>
              </a:spcBef>
            </a:pPr>
            <a:r>
              <a:rPr dirty="0" sz="1600" spc="-10">
                <a:latin typeface="Verdana"/>
                <a:cs typeface="Verdana"/>
              </a:rPr>
              <a:t>WHEN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sal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&gt;500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sal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&lt;1000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'OK' 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WHEN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sal&gt;1000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sal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&lt;2000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'Good'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ts val="1825"/>
              </a:lnSpc>
            </a:pPr>
            <a:r>
              <a:rPr dirty="0" sz="1600" spc="-10">
                <a:latin typeface="Verdana"/>
                <a:cs typeface="Verdana"/>
              </a:rPr>
              <a:t>WHEN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sal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&gt;2000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sal&lt;3000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'Very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Good'</a:t>
            </a:r>
            <a:endParaRPr sz="1600">
              <a:latin typeface="Verdana"/>
              <a:cs typeface="Verdana"/>
            </a:endParaRPr>
          </a:p>
          <a:p>
            <a:pPr marL="927100">
              <a:lnSpc>
                <a:spcPts val="1905"/>
              </a:lnSpc>
            </a:pPr>
            <a:r>
              <a:rPr dirty="0" sz="1600" spc="-10">
                <a:latin typeface="Verdana"/>
                <a:cs typeface="Verdana"/>
              </a:rPr>
              <a:t>ELSE</a:t>
            </a:r>
            <a:endParaRPr sz="1600">
              <a:latin typeface="Verdana"/>
              <a:cs typeface="Verdana"/>
            </a:endParaRPr>
          </a:p>
          <a:p>
            <a:pPr marL="12700" marR="3878579" indent="914400">
              <a:lnSpc>
                <a:spcPts val="1900"/>
              </a:lnSpc>
              <a:spcBef>
                <a:spcPts val="70"/>
              </a:spcBef>
            </a:pPr>
            <a:r>
              <a:rPr dirty="0" sz="1600" spc="-10">
                <a:latin typeface="Verdana"/>
                <a:cs typeface="Verdana"/>
              </a:rPr>
              <a:t>'Excellent' 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END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CASE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EMP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57458"/>
            <a:ext cx="420370" cy="465455"/>
          </a:xfrm>
          <a:custGeom>
            <a:avLst/>
            <a:gdLst/>
            <a:ahLst/>
            <a:cxnLst/>
            <a:rect l="l" t="t" r="r" b="b"/>
            <a:pathLst>
              <a:path w="420370" h="465455">
                <a:moveTo>
                  <a:pt x="420267" y="0"/>
                </a:moveTo>
                <a:lnTo>
                  <a:pt x="0" y="0"/>
                </a:lnTo>
                <a:lnTo>
                  <a:pt x="0" y="464841"/>
                </a:lnTo>
                <a:lnTo>
                  <a:pt x="420267" y="464841"/>
                </a:lnTo>
                <a:lnTo>
                  <a:pt x="4202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5.1: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7381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Single</a:t>
            </a:r>
            <a:r>
              <a:rPr dirty="0" spc="-50"/>
              <a:t> </a:t>
            </a:r>
            <a:r>
              <a:rPr dirty="0" spc="-15"/>
              <a:t>Row</a:t>
            </a:r>
            <a:r>
              <a:rPr dirty="0" spc="-60"/>
              <a:t> </a:t>
            </a:r>
            <a:r>
              <a:rPr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677275" cy="225615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222250">
              <a:lnSpc>
                <a:spcPct val="78300"/>
              </a:lnSpc>
              <a:spcBef>
                <a:spcPts val="565"/>
              </a:spcBef>
            </a:pPr>
            <a:r>
              <a:rPr dirty="0" sz="1800">
                <a:latin typeface="Verdana"/>
                <a:cs typeface="Verdana"/>
              </a:rPr>
              <a:t>Single-row functions </a:t>
            </a:r>
            <a:r>
              <a:rPr dirty="0" sz="1800" spc="-5">
                <a:latin typeface="Verdana"/>
                <a:cs typeface="Verdana"/>
              </a:rPr>
              <a:t>return </a:t>
            </a:r>
            <a:r>
              <a:rPr dirty="0" sz="1800">
                <a:latin typeface="Verdana"/>
                <a:cs typeface="Verdana"/>
              </a:rPr>
              <a:t>a single result row for </a:t>
            </a:r>
            <a:r>
              <a:rPr dirty="0" sz="1800" spc="-5">
                <a:latin typeface="Verdana"/>
                <a:cs typeface="Verdana"/>
              </a:rPr>
              <a:t>every </a:t>
            </a:r>
            <a:r>
              <a:rPr dirty="0" sz="1800">
                <a:latin typeface="Verdana"/>
                <a:cs typeface="Verdana"/>
              </a:rPr>
              <a:t>row of a </a:t>
            </a:r>
            <a:r>
              <a:rPr dirty="0" sz="1800" spc="-5">
                <a:latin typeface="Verdana"/>
                <a:cs typeface="Verdana"/>
              </a:rPr>
              <a:t>queried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Table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10">
                <a:latin typeface="Verdana"/>
                <a:cs typeface="Verdana"/>
              </a:rPr>
              <a:t> View.</a:t>
            </a:r>
            <a:endParaRPr sz="1800">
              <a:latin typeface="Verdana"/>
              <a:cs typeface="Verdana"/>
            </a:endParaRPr>
          </a:p>
          <a:p>
            <a:pPr marL="187960" marR="5080" indent="-172720">
              <a:lnSpc>
                <a:spcPct val="73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Single-row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appear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lists,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WHERE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clauses,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START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WITH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CONNECT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BY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clauses,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HAVING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clauses.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Different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categories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single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valued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are:</a:t>
            </a:r>
            <a:endParaRPr sz="1600">
              <a:latin typeface="Verdana"/>
              <a:cs typeface="Verdana"/>
            </a:endParaRPr>
          </a:p>
          <a:p>
            <a:pPr lvl="1" marL="355600" indent="-171450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Arial MT"/>
              <a:buChar char="•"/>
              <a:tabLst>
                <a:tab pos="356235" algn="l"/>
              </a:tabLst>
            </a:pPr>
            <a:r>
              <a:rPr dirty="0" sz="1400">
                <a:latin typeface="Verdana"/>
                <a:cs typeface="Verdana"/>
              </a:rPr>
              <a:t>Numerical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functions</a:t>
            </a:r>
            <a:endParaRPr sz="1400">
              <a:latin typeface="Verdana"/>
              <a:cs typeface="Verdana"/>
            </a:endParaRPr>
          </a:p>
          <a:p>
            <a:pPr lvl="1" marL="355600" indent="-171450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6235" algn="l"/>
              </a:tabLst>
            </a:pPr>
            <a:r>
              <a:rPr dirty="0" sz="1400" spc="-5">
                <a:latin typeface="Verdana"/>
                <a:cs typeface="Verdana"/>
              </a:rPr>
              <a:t>Character</a:t>
            </a:r>
            <a:r>
              <a:rPr dirty="0" sz="1400" spc="-7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functions</a:t>
            </a:r>
            <a:endParaRPr sz="1400">
              <a:latin typeface="Verdana"/>
              <a:cs typeface="Verdana"/>
            </a:endParaRPr>
          </a:p>
          <a:p>
            <a:pPr lvl="1" marL="355600" indent="-171450"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Arial MT"/>
              <a:buChar char="•"/>
              <a:tabLst>
                <a:tab pos="356235" algn="l"/>
              </a:tabLst>
            </a:pPr>
            <a:r>
              <a:rPr dirty="0" sz="1400" spc="-5">
                <a:latin typeface="Verdana"/>
                <a:cs typeface="Verdana"/>
              </a:rPr>
              <a:t>Date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Time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functions</a:t>
            </a:r>
            <a:endParaRPr sz="1400">
              <a:latin typeface="Verdana"/>
              <a:cs typeface="Verdana"/>
            </a:endParaRPr>
          </a:p>
          <a:p>
            <a:pPr lvl="1" marL="355600" indent="-171450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6235" algn="l"/>
              </a:tabLst>
            </a:pPr>
            <a:r>
              <a:rPr dirty="0" sz="1400" spc="-5">
                <a:latin typeface="Verdana"/>
                <a:cs typeface="Verdana"/>
              </a:rPr>
              <a:t>Conversion</a:t>
            </a:r>
            <a:r>
              <a:rPr dirty="0" sz="1400" spc="-6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functions</a:t>
            </a:r>
            <a:endParaRPr sz="1400">
              <a:latin typeface="Verdana"/>
              <a:cs typeface="Verdana"/>
            </a:endParaRPr>
          </a:p>
          <a:p>
            <a:pPr lvl="1" marL="355600" indent="-171450">
              <a:lnSpc>
                <a:spcPct val="100000"/>
              </a:lnSpc>
              <a:spcBef>
                <a:spcPts val="25"/>
              </a:spcBef>
              <a:buClr>
                <a:srgbClr val="006FAC"/>
              </a:buClr>
              <a:buFont typeface="Arial MT"/>
              <a:buChar char="•"/>
              <a:tabLst>
                <a:tab pos="356235" algn="l"/>
              </a:tabLst>
            </a:pPr>
            <a:r>
              <a:rPr dirty="0" sz="1400">
                <a:latin typeface="Verdana"/>
                <a:cs typeface="Verdana"/>
              </a:rPr>
              <a:t>Miscellaneous</a:t>
            </a:r>
            <a:r>
              <a:rPr dirty="0" sz="1400" spc="-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Single-row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functions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63720"/>
            <a:ext cx="426720" cy="497205"/>
          </a:xfrm>
          <a:custGeom>
            <a:avLst/>
            <a:gdLst/>
            <a:ahLst/>
            <a:cxnLst/>
            <a:rect l="l" t="t" r="r" b="b"/>
            <a:pathLst>
              <a:path w="426720" h="497205">
                <a:moveTo>
                  <a:pt x="426635" y="0"/>
                </a:moveTo>
                <a:lnTo>
                  <a:pt x="0" y="0"/>
                </a:lnTo>
                <a:lnTo>
                  <a:pt x="0" y="496679"/>
                </a:lnTo>
                <a:lnTo>
                  <a:pt x="426635" y="496679"/>
                </a:lnTo>
                <a:lnTo>
                  <a:pt x="4266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15354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5.7: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Tips</a:t>
            </a:r>
            <a:r>
              <a:rPr dirty="0" sz="1200" spc="-2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Tricks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214693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Quick</a:t>
            </a:r>
            <a:r>
              <a:rPr dirty="0" spc="-70"/>
              <a:t> </a:t>
            </a:r>
            <a:r>
              <a:rPr dirty="0" spc="-5"/>
              <a:t>Guidelines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848725" cy="1683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possible,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try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avoiding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SUBSTRING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 </a:t>
            </a:r>
            <a:r>
              <a:rPr dirty="0" sz="1800" spc="5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clauses.</a:t>
            </a:r>
            <a:endParaRPr sz="1800">
              <a:latin typeface="Verdana"/>
              <a:cs typeface="Verdana"/>
            </a:endParaRPr>
          </a:p>
          <a:p>
            <a:pPr marL="187960" indent="-170815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Depending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how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it </a:t>
            </a:r>
            <a:r>
              <a:rPr dirty="0" sz="1600" spc="-10">
                <a:latin typeface="Verdana"/>
                <a:cs typeface="Verdana"/>
              </a:rPr>
              <a:t>is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constructed,</a:t>
            </a:r>
            <a:r>
              <a:rPr dirty="0" sz="1600" spc="6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using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SUBSTRING</a:t>
            </a:r>
            <a:r>
              <a:rPr dirty="0" sz="1600" spc="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can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force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698500" marR="5080">
              <a:lnSpc>
                <a:spcPct val="72500"/>
              </a:lnSpc>
              <a:spcBef>
                <a:spcPts val="520"/>
              </a:spcBef>
            </a:pPr>
            <a:r>
              <a:rPr dirty="0" sz="1600" spc="-5">
                <a:latin typeface="Verdana"/>
                <a:cs typeface="Verdana"/>
              </a:rPr>
              <a:t>table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scan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instead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allowing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Optimizer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use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Index </a:t>
            </a:r>
            <a:r>
              <a:rPr dirty="0" sz="1600" spc="-10">
                <a:latin typeface="Verdana"/>
                <a:cs typeface="Verdana"/>
              </a:rPr>
              <a:t>(assuming</a:t>
            </a:r>
            <a:r>
              <a:rPr dirty="0" sz="1600" spc="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there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is </a:t>
            </a:r>
            <a:r>
              <a:rPr dirty="0" sz="1600" spc="-55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one).</a:t>
            </a:r>
            <a:endParaRPr sz="1600">
              <a:latin typeface="Verdana"/>
              <a:cs typeface="Verdana"/>
            </a:endParaRPr>
          </a:p>
          <a:p>
            <a:pPr marL="187960" indent="-170815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Instead,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5">
                <a:latin typeface="Verdana"/>
                <a:cs typeface="Verdana"/>
              </a:rPr>
              <a:t> condition,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for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better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performance.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AC"/>
              </a:buClr>
              <a:buFont typeface="Wingdings"/>
              <a:buChar char=""/>
            </a:pPr>
            <a:endParaRPr sz="1500">
              <a:latin typeface="Verdana"/>
              <a:cs typeface="Verdana"/>
            </a:endParaRPr>
          </a:p>
          <a:p>
            <a:pPr marL="187960" indent="-170815"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20">
                <a:latin typeface="Verdana"/>
                <a:cs typeface="Verdana"/>
              </a:rPr>
              <a:t>For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example: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second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query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instead</a:t>
            </a:r>
            <a:r>
              <a:rPr dirty="0" sz="1600" spc="4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of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using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first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query.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9704" y="3826764"/>
            <a:ext cx="7861300" cy="546100"/>
            <a:chOff x="679704" y="3826764"/>
            <a:chExt cx="7861300" cy="546100"/>
          </a:xfrm>
        </p:grpSpPr>
        <p:sp>
          <p:nvSpPr>
            <p:cNvPr id="7" name="object 7"/>
            <p:cNvSpPr/>
            <p:nvPr/>
          </p:nvSpPr>
          <p:spPr>
            <a:xfrm>
              <a:off x="685800" y="3832860"/>
              <a:ext cx="7848600" cy="533400"/>
            </a:xfrm>
            <a:custGeom>
              <a:avLst/>
              <a:gdLst/>
              <a:ahLst/>
              <a:cxnLst/>
              <a:rect l="l" t="t" r="r" b="b"/>
              <a:pathLst>
                <a:path w="7848600" h="533400">
                  <a:moveTo>
                    <a:pt x="7759700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7759700" y="533400"/>
                  </a:lnTo>
                  <a:lnTo>
                    <a:pt x="7794325" y="526420"/>
                  </a:lnTo>
                  <a:lnTo>
                    <a:pt x="7822580" y="507380"/>
                  </a:lnTo>
                  <a:lnTo>
                    <a:pt x="7841620" y="479125"/>
                  </a:lnTo>
                  <a:lnTo>
                    <a:pt x="7848600" y="444500"/>
                  </a:lnTo>
                  <a:lnTo>
                    <a:pt x="7848600" y="88900"/>
                  </a:lnTo>
                  <a:lnTo>
                    <a:pt x="7841620" y="54274"/>
                  </a:lnTo>
                  <a:lnTo>
                    <a:pt x="7822580" y="26019"/>
                  </a:lnTo>
                  <a:lnTo>
                    <a:pt x="7794325" y="6979"/>
                  </a:lnTo>
                  <a:lnTo>
                    <a:pt x="775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5800" y="3832860"/>
              <a:ext cx="7848600" cy="533400"/>
            </a:xfrm>
            <a:custGeom>
              <a:avLst/>
              <a:gdLst/>
              <a:ahLst/>
              <a:cxnLst/>
              <a:rect l="l" t="t" r="r" b="b"/>
              <a:pathLst>
                <a:path w="7848600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7759700" y="0"/>
                  </a:lnTo>
                  <a:lnTo>
                    <a:pt x="7794325" y="6979"/>
                  </a:lnTo>
                  <a:lnTo>
                    <a:pt x="7822580" y="26019"/>
                  </a:lnTo>
                  <a:lnTo>
                    <a:pt x="7841620" y="54274"/>
                  </a:lnTo>
                  <a:lnTo>
                    <a:pt x="7848600" y="88900"/>
                  </a:lnTo>
                  <a:lnTo>
                    <a:pt x="7848600" y="444500"/>
                  </a:lnTo>
                  <a:lnTo>
                    <a:pt x="7841620" y="479125"/>
                  </a:lnTo>
                  <a:lnTo>
                    <a:pt x="7822580" y="507380"/>
                  </a:lnTo>
                  <a:lnTo>
                    <a:pt x="7794325" y="526420"/>
                  </a:lnTo>
                  <a:lnTo>
                    <a:pt x="7759700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79704" y="4664964"/>
            <a:ext cx="7861300" cy="546100"/>
            <a:chOff x="679704" y="4664964"/>
            <a:chExt cx="7861300" cy="546100"/>
          </a:xfrm>
        </p:grpSpPr>
        <p:sp>
          <p:nvSpPr>
            <p:cNvPr id="10" name="object 10"/>
            <p:cNvSpPr/>
            <p:nvPr/>
          </p:nvSpPr>
          <p:spPr>
            <a:xfrm>
              <a:off x="685800" y="4671060"/>
              <a:ext cx="7848600" cy="533400"/>
            </a:xfrm>
            <a:custGeom>
              <a:avLst/>
              <a:gdLst/>
              <a:ahLst/>
              <a:cxnLst/>
              <a:rect l="l" t="t" r="r" b="b"/>
              <a:pathLst>
                <a:path w="7848600" h="533400">
                  <a:moveTo>
                    <a:pt x="7759700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7759700" y="533400"/>
                  </a:lnTo>
                  <a:lnTo>
                    <a:pt x="7794325" y="526420"/>
                  </a:lnTo>
                  <a:lnTo>
                    <a:pt x="7822580" y="507380"/>
                  </a:lnTo>
                  <a:lnTo>
                    <a:pt x="7841620" y="479125"/>
                  </a:lnTo>
                  <a:lnTo>
                    <a:pt x="7848600" y="444500"/>
                  </a:lnTo>
                  <a:lnTo>
                    <a:pt x="7848600" y="88900"/>
                  </a:lnTo>
                  <a:lnTo>
                    <a:pt x="7841620" y="54274"/>
                  </a:lnTo>
                  <a:lnTo>
                    <a:pt x="7822580" y="26019"/>
                  </a:lnTo>
                  <a:lnTo>
                    <a:pt x="7794325" y="6979"/>
                  </a:lnTo>
                  <a:lnTo>
                    <a:pt x="775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5800" y="4671060"/>
              <a:ext cx="7848600" cy="533400"/>
            </a:xfrm>
            <a:custGeom>
              <a:avLst/>
              <a:gdLst/>
              <a:ahLst/>
              <a:cxnLst/>
              <a:rect l="l" t="t" r="r" b="b"/>
              <a:pathLst>
                <a:path w="7848600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7759700" y="0"/>
                  </a:lnTo>
                  <a:lnTo>
                    <a:pt x="7794325" y="6979"/>
                  </a:lnTo>
                  <a:lnTo>
                    <a:pt x="7822580" y="26019"/>
                  </a:lnTo>
                  <a:lnTo>
                    <a:pt x="7841620" y="54274"/>
                  </a:lnTo>
                  <a:lnTo>
                    <a:pt x="7848600" y="88900"/>
                  </a:lnTo>
                  <a:lnTo>
                    <a:pt x="7848600" y="444500"/>
                  </a:lnTo>
                  <a:lnTo>
                    <a:pt x="7841620" y="479125"/>
                  </a:lnTo>
                  <a:lnTo>
                    <a:pt x="7822580" y="507380"/>
                  </a:lnTo>
                  <a:lnTo>
                    <a:pt x="7794325" y="526420"/>
                  </a:lnTo>
                  <a:lnTo>
                    <a:pt x="7759700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247952" y="3963670"/>
            <a:ext cx="4652010" cy="1107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Verdana"/>
                <a:cs typeface="Verdana"/>
              </a:rPr>
              <a:t>WHERE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SUBSTRING(column_name,1,1)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=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‘b’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WHERE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column_name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‘b%’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1495044"/>
            <a:ext cx="1638300" cy="171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12661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23796"/>
            <a:ext cx="3630295" cy="174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lesson,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you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have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SQL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(single-row)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Character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89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Number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Date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Conversion </a:t>
            </a: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Miscellaneous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0600" y="163720"/>
            <a:ext cx="414020" cy="497205"/>
          </a:xfrm>
          <a:custGeom>
            <a:avLst/>
            <a:gdLst/>
            <a:ahLst/>
            <a:cxnLst/>
            <a:rect l="l" t="t" r="r" b="b"/>
            <a:pathLst>
              <a:path w="414020" h="497205">
                <a:moveTo>
                  <a:pt x="413899" y="0"/>
                </a:moveTo>
                <a:lnTo>
                  <a:pt x="0" y="0"/>
                </a:lnTo>
                <a:lnTo>
                  <a:pt x="0" y="496679"/>
                </a:lnTo>
                <a:lnTo>
                  <a:pt x="413899" y="496679"/>
                </a:lnTo>
                <a:lnTo>
                  <a:pt x="413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25285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5"/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23796"/>
            <a:ext cx="6695440" cy="225552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565"/>
              </a:spcBef>
              <a:tabLst>
                <a:tab pos="1656080" algn="l"/>
              </a:tabLst>
            </a:pPr>
            <a:r>
              <a:rPr dirty="0" sz="1800" spc="-5">
                <a:latin typeface="Verdana"/>
                <a:cs typeface="Verdana"/>
              </a:rPr>
              <a:t>Question</a:t>
            </a:r>
            <a:r>
              <a:rPr dirty="0" sz="1800">
                <a:latin typeface="Verdana"/>
                <a:cs typeface="Verdana"/>
              </a:rPr>
              <a:t> 1: Single row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 can </a:t>
            </a:r>
            <a:r>
              <a:rPr dirty="0" sz="1800" spc="-5">
                <a:latin typeface="Verdana"/>
                <a:cs typeface="Verdana"/>
              </a:rPr>
              <a:t>be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broadly</a:t>
            </a:r>
            <a:r>
              <a:rPr dirty="0" sz="1800">
                <a:latin typeface="Verdana"/>
                <a:cs typeface="Verdana"/>
              </a:rPr>
              <a:t> classified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889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1: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character</a:t>
            </a:r>
            <a:r>
              <a:rPr dirty="0" sz="1600" spc="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2: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numeric</a:t>
            </a:r>
            <a:r>
              <a:rPr dirty="0" sz="1600" spc="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05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3: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Date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4: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all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the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above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Verdana"/>
              <a:cs typeface="Verdana"/>
            </a:endParaRPr>
          </a:p>
          <a:p>
            <a:pPr marL="12700" marR="400685">
              <a:lnSpc>
                <a:spcPct val="78900"/>
              </a:lnSpc>
              <a:tabLst>
                <a:tab pos="4216400" algn="l"/>
              </a:tabLst>
            </a:pPr>
            <a:r>
              <a:rPr dirty="0" sz="1800" spc="-5">
                <a:latin typeface="Verdana"/>
                <a:cs typeface="Verdana"/>
              </a:rPr>
              <a:t>Question </a:t>
            </a:r>
            <a:r>
              <a:rPr dirty="0" sz="1800">
                <a:latin typeface="Verdana"/>
                <a:cs typeface="Verdana"/>
              </a:rPr>
              <a:t>2: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5">
                <a:latin typeface="Verdana"/>
                <a:cs typeface="Verdana"/>
              </a:rPr>
              <a:t> returns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value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after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capitalizing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first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character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5">
                <a:latin typeface="Verdana"/>
                <a:cs typeface="Verdana"/>
              </a:rPr>
              <a:t>is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85200" y="182752"/>
            <a:ext cx="420370" cy="503555"/>
          </a:xfrm>
          <a:custGeom>
            <a:avLst/>
            <a:gdLst/>
            <a:ahLst/>
            <a:cxnLst/>
            <a:rect l="l" t="t" r="r" b="b"/>
            <a:pathLst>
              <a:path w="420370" h="503555">
                <a:moveTo>
                  <a:pt x="420267" y="0"/>
                </a:moveTo>
                <a:lnTo>
                  <a:pt x="0" y="0"/>
                </a:lnTo>
                <a:lnTo>
                  <a:pt x="0" y="503047"/>
                </a:lnTo>
                <a:lnTo>
                  <a:pt x="420267" y="503047"/>
                </a:lnTo>
                <a:lnTo>
                  <a:pt x="4202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25285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5"/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23796"/>
            <a:ext cx="6683375" cy="177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dirty="0" sz="1800" spc="-5">
                <a:latin typeface="Verdana"/>
                <a:cs typeface="Verdana"/>
              </a:rPr>
              <a:t>Question</a:t>
            </a:r>
            <a:r>
              <a:rPr dirty="0" sz="1800">
                <a:latin typeface="Verdana"/>
                <a:cs typeface="Verdana"/>
              </a:rPr>
              <a:t> 3: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output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 will </a:t>
            </a:r>
            <a:r>
              <a:rPr dirty="0" sz="1800" spc="-5">
                <a:latin typeface="Verdana"/>
                <a:cs typeface="Verdana"/>
              </a:rPr>
              <a:t>be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0"/>
              </a:lnSpc>
              <a:tabLst>
                <a:tab pos="447675" algn="l"/>
              </a:tabLst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dirty="0" sz="180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to_char(17000,'$99,999.00')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‘Amount’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from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dual;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AC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ts val="1935"/>
              </a:lnSpc>
            </a:pPr>
            <a:r>
              <a:rPr dirty="0" sz="1800" spc="-5">
                <a:latin typeface="Verdana"/>
                <a:cs typeface="Verdana"/>
              </a:rPr>
              <a:t>Question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4: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decode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can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convert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NULL </a:t>
            </a:r>
            <a:r>
              <a:rPr dirty="0" sz="1800" spc="-10"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5"/>
              </a:lnSpc>
            </a:pPr>
            <a:r>
              <a:rPr dirty="0" sz="1800" spc="-5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required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type.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45">
                <a:latin typeface="Verdana"/>
                <a:cs typeface="Verdana"/>
              </a:rPr>
              <a:t>True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/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10600" y="189297"/>
            <a:ext cx="401320" cy="433070"/>
          </a:xfrm>
          <a:custGeom>
            <a:avLst/>
            <a:gdLst/>
            <a:ahLst/>
            <a:cxnLst/>
            <a:rect l="l" t="t" r="r" b="b"/>
            <a:pathLst>
              <a:path w="401320" h="433070">
                <a:moveTo>
                  <a:pt x="401164" y="0"/>
                </a:moveTo>
                <a:lnTo>
                  <a:pt x="0" y="0"/>
                </a:lnTo>
                <a:lnTo>
                  <a:pt x="0" y="433002"/>
                </a:lnTo>
                <a:lnTo>
                  <a:pt x="401164" y="433002"/>
                </a:lnTo>
                <a:lnTo>
                  <a:pt x="401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1004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373126"/>
            <a:ext cx="25285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Review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 spc="-5"/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99" y="1481709"/>
            <a:ext cx="6894830" cy="1804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31620" algn="l"/>
                <a:tab pos="5622925" algn="l"/>
              </a:tabLst>
            </a:pPr>
            <a:r>
              <a:rPr dirty="0" sz="1800" spc="-5">
                <a:latin typeface="Verdana"/>
                <a:cs typeface="Verdana"/>
              </a:rPr>
              <a:t>Question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5: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 which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returns the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last	</a:t>
            </a:r>
            <a:r>
              <a:rPr dirty="0" sz="1800" spc="-5">
                <a:latin typeface="Verdana"/>
                <a:cs typeface="Verdana"/>
              </a:rPr>
              <a:t>date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the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month </a:t>
            </a:r>
            <a:r>
              <a:rPr dirty="0" sz="1800" spc="5">
                <a:latin typeface="Verdana"/>
                <a:cs typeface="Verdana"/>
              </a:rPr>
              <a:t>is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1: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LAST_DATE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2: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5">
                <a:latin typeface="Verdana"/>
                <a:cs typeface="Verdana"/>
              </a:rPr>
              <a:t>LAST_DAY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>
                <a:latin typeface="Verdana"/>
                <a:cs typeface="Verdana"/>
              </a:rPr>
              <a:t> 3: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MONTH_LAST_DATE</a:t>
            </a:r>
            <a:endParaRPr sz="1600">
              <a:latin typeface="Verdana"/>
              <a:cs typeface="Verdana"/>
            </a:endParaRPr>
          </a:p>
          <a:p>
            <a:pPr marL="187960" indent="-1727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960" algn="l"/>
              </a:tabLst>
            </a:pPr>
            <a:r>
              <a:rPr dirty="0" sz="1600" spc="-10">
                <a:latin typeface="Verdana"/>
                <a:cs typeface="Verdana"/>
              </a:rPr>
              <a:t>Option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4: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MONTH_LAST_DAY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7900" y="176526"/>
            <a:ext cx="388620" cy="458470"/>
          </a:xfrm>
          <a:custGeom>
            <a:avLst/>
            <a:gdLst/>
            <a:ahLst/>
            <a:cxnLst/>
            <a:rect l="l" t="t" r="r" b="b"/>
            <a:pathLst>
              <a:path w="388620" h="458470">
                <a:moveTo>
                  <a:pt x="388428" y="0"/>
                </a:moveTo>
                <a:lnTo>
                  <a:pt x="0" y="0"/>
                </a:lnTo>
                <a:lnTo>
                  <a:pt x="0" y="458473"/>
                </a:lnTo>
                <a:lnTo>
                  <a:pt x="388428" y="458473"/>
                </a:lnTo>
                <a:lnTo>
                  <a:pt x="3884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201891"/>
            <a:ext cx="394970" cy="471805"/>
          </a:xfrm>
          <a:custGeom>
            <a:avLst/>
            <a:gdLst/>
            <a:ahLst/>
            <a:cxnLst/>
            <a:rect l="l" t="t" r="r" b="b"/>
            <a:pathLst>
              <a:path w="394970" h="471805">
                <a:moveTo>
                  <a:pt x="394796" y="0"/>
                </a:moveTo>
                <a:lnTo>
                  <a:pt x="0" y="0"/>
                </a:lnTo>
                <a:lnTo>
                  <a:pt x="0" y="471208"/>
                </a:lnTo>
                <a:lnTo>
                  <a:pt x="394796" y="471208"/>
                </a:lnTo>
                <a:lnTo>
                  <a:pt x="3947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5.1: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490664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Single</a:t>
            </a:r>
            <a:r>
              <a:rPr dirty="0" spc="-20"/>
              <a:t> </a:t>
            </a:r>
            <a:r>
              <a:rPr dirty="0" spc="-15"/>
              <a:t>Row</a:t>
            </a:r>
            <a:r>
              <a:rPr dirty="0" spc="-25"/>
              <a:t> </a:t>
            </a:r>
            <a:r>
              <a:rPr dirty="0"/>
              <a:t>Functions</a:t>
            </a:r>
            <a:r>
              <a:rPr dirty="0" spc="-60"/>
              <a:t> </a:t>
            </a:r>
            <a:r>
              <a:rPr dirty="0"/>
              <a:t>- </a:t>
            </a:r>
            <a:r>
              <a:rPr dirty="0" spc="-5"/>
              <a:t>Characteristics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864600" cy="2472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Manipulate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items</a:t>
            </a:r>
            <a:endParaRPr sz="1800">
              <a:latin typeface="Verdana"/>
              <a:cs typeface="Verdana"/>
            </a:endParaRPr>
          </a:p>
          <a:p>
            <a:pPr algn="just" marL="93345" marR="4194175">
              <a:lnSpc>
                <a:spcPct val="101699"/>
              </a:lnSpc>
            </a:pPr>
            <a:r>
              <a:rPr dirty="0" sz="1800" spc="-5">
                <a:latin typeface="Verdana"/>
                <a:cs typeface="Verdana"/>
              </a:rPr>
              <a:t>Accept arguments </a:t>
            </a:r>
            <a:r>
              <a:rPr dirty="0" sz="1800">
                <a:latin typeface="Verdana"/>
                <a:cs typeface="Verdana"/>
              </a:rPr>
              <a:t>and return one </a:t>
            </a:r>
            <a:r>
              <a:rPr dirty="0" sz="1800" spc="-5">
                <a:latin typeface="Verdana"/>
                <a:cs typeface="Verdana"/>
              </a:rPr>
              <a:t>value </a:t>
            </a:r>
            <a:r>
              <a:rPr dirty="0" sz="1800" spc="-6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each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returned</a:t>
            </a:r>
            <a:endParaRPr sz="1800">
              <a:latin typeface="Verdana"/>
              <a:cs typeface="Verdana"/>
            </a:endParaRPr>
          </a:p>
          <a:p>
            <a:pPr algn="just" marL="93345" marR="5804535">
              <a:lnSpc>
                <a:spcPct val="101699"/>
              </a:lnSpc>
              <a:spcBef>
                <a:spcPts val="10"/>
              </a:spcBef>
            </a:pPr>
            <a:r>
              <a:rPr dirty="0" sz="1800" spc="-10">
                <a:latin typeface="Verdana"/>
                <a:cs typeface="Verdana"/>
              </a:rPr>
              <a:t>Return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result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per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row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May </a:t>
            </a:r>
            <a:r>
              <a:rPr dirty="0" sz="1800" spc="-5">
                <a:latin typeface="Verdana"/>
                <a:cs typeface="Verdana"/>
              </a:rPr>
              <a:t>modify the data type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Can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nested</a:t>
            </a:r>
            <a:endParaRPr sz="1800">
              <a:latin typeface="Verdana"/>
              <a:cs typeface="Verdana"/>
            </a:endParaRPr>
          </a:p>
          <a:p>
            <a:pPr algn="just" marL="93345">
              <a:lnSpc>
                <a:spcPts val="1925"/>
              </a:lnSpc>
              <a:spcBef>
                <a:spcPts val="45"/>
              </a:spcBef>
            </a:pPr>
            <a:r>
              <a:rPr dirty="0" sz="1800" spc="-5">
                <a:latin typeface="Verdana"/>
                <a:cs typeface="Verdana"/>
              </a:rPr>
              <a:t>Accept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arguments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column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expression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function_name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[</a:t>
            </a:r>
            <a:endParaRPr sz="1800">
              <a:latin typeface="Verdana"/>
              <a:cs typeface="Verdana"/>
            </a:endParaRPr>
          </a:p>
          <a:p>
            <a:pPr algn="just" marL="12700">
              <a:lnSpc>
                <a:spcPts val="1925"/>
              </a:lnSpc>
            </a:pPr>
            <a:r>
              <a:rPr dirty="0" sz="1800" spc="-5">
                <a:latin typeface="Verdana"/>
                <a:cs typeface="Verdana"/>
              </a:rPr>
              <a:t>(arg1,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arg2,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…)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]</a:t>
            </a:r>
            <a:endParaRPr sz="18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50"/>
              </a:spcBef>
            </a:pPr>
            <a:r>
              <a:rPr dirty="0" sz="1800" spc="-5">
                <a:latin typeface="Verdana"/>
                <a:cs typeface="Verdana"/>
              </a:rPr>
              <a:t>Can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be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used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SELECT,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WHERE,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ORDER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clauses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7900" y="170123"/>
            <a:ext cx="420370" cy="478155"/>
          </a:xfrm>
          <a:custGeom>
            <a:avLst/>
            <a:gdLst/>
            <a:ahLst/>
            <a:cxnLst/>
            <a:rect l="l" t="t" r="r" b="b"/>
            <a:pathLst>
              <a:path w="420370" h="478155">
                <a:moveTo>
                  <a:pt x="420267" y="0"/>
                </a:moveTo>
                <a:lnTo>
                  <a:pt x="0" y="0"/>
                </a:lnTo>
                <a:lnTo>
                  <a:pt x="0" y="477576"/>
                </a:lnTo>
                <a:lnTo>
                  <a:pt x="420267" y="477576"/>
                </a:lnTo>
                <a:lnTo>
                  <a:pt x="4202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5.2: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35775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Number</a:t>
            </a:r>
            <a:r>
              <a:rPr dirty="0" spc="-40"/>
              <a:t> </a:t>
            </a:r>
            <a:r>
              <a:rPr dirty="0"/>
              <a:t>/</a:t>
            </a:r>
            <a:r>
              <a:rPr dirty="0" spc="-35"/>
              <a:t> </a:t>
            </a:r>
            <a:r>
              <a:rPr dirty="0"/>
              <a:t>Integer</a:t>
            </a:r>
            <a:r>
              <a:rPr dirty="0" spc="-45"/>
              <a:t> </a:t>
            </a:r>
            <a:r>
              <a:rPr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755380" cy="514984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565"/>
              </a:spcBef>
            </a:pPr>
            <a:r>
              <a:rPr dirty="0" sz="1800" spc="-5">
                <a:latin typeface="Verdana"/>
                <a:cs typeface="Verdana"/>
              </a:rPr>
              <a:t>Number/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Integer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 </a:t>
            </a:r>
            <a:r>
              <a:rPr dirty="0" sz="1800" spc="-5">
                <a:latin typeface="Verdana"/>
                <a:cs typeface="Verdana"/>
              </a:rPr>
              <a:t>accept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“numeric </a:t>
            </a:r>
            <a:r>
              <a:rPr dirty="0" sz="1800" spc="-5">
                <a:latin typeface="Verdana"/>
                <a:cs typeface="Verdana"/>
              </a:rPr>
              <a:t>data”</a:t>
            </a:r>
            <a:r>
              <a:rPr dirty="0" sz="1800">
                <a:latin typeface="Verdana"/>
                <a:cs typeface="Verdana"/>
              </a:rPr>
              <a:t> as</a:t>
            </a:r>
            <a:r>
              <a:rPr dirty="0" sz="1800" spc="-5">
                <a:latin typeface="Verdana"/>
                <a:cs typeface="Verdana"/>
              </a:rPr>
              <a:t> argument,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returns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“numeric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values”.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2762" y="2344673"/>
          <a:ext cx="7868284" cy="342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925"/>
                <a:gridCol w="6162675"/>
              </a:tblGrid>
              <a:tr h="5792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ROUND</a:t>
                      </a:r>
                      <a:r>
                        <a:rPr dirty="0" sz="12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(arg,n)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Returns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“arg”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rounded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“n”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decimal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places.</a:t>
                      </a:r>
                      <a:r>
                        <a:rPr dirty="0" sz="12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If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“n”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is omitted,</a:t>
                      </a:r>
                      <a:r>
                        <a:rPr dirty="0" sz="12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then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“arg”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is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rounded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as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an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5">
                          <a:latin typeface="Verdana"/>
                          <a:cs typeface="Verdana"/>
                        </a:rPr>
                        <a:t>integer.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57937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CEIL</a:t>
                      </a:r>
                      <a:r>
                        <a:rPr dirty="0" sz="12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(arg)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Returns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smallest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integer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greater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than</a:t>
                      </a:r>
                      <a:r>
                        <a:rPr dirty="0" sz="12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40">
                          <a:latin typeface="Verdana"/>
                          <a:cs typeface="Verdana"/>
                        </a:rPr>
                        <a:t>“arg”.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540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FLOOR</a:t>
                      </a:r>
                      <a:r>
                        <a:rPr dirty="0" sz="12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(arg)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Returns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largest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integer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less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than</a:t>
                      </a:r>
                      <a:r>
                        <a:rPr dirty="0" sz="12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equal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35">
                          <a:latin typeface="Verdana"/>
                          <a:cs typeface="Verdana"/>
                        </a:rPr>
                        <a:t>“arg”.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ABS</a:t>
                      </a:r>
                      <a:r>
                        <a:rPr dirty="0" sz="12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(arg)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Returns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absolute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of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40">
                          <a:latin typeface="Verdana"/>
                          <a:cs typeface="Verdana"/>
                        </a:rPr>
                        <a:t>“arg”.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540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POWER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(arg,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n)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Returns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the argument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“arg”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raised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to the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n</a:t>
                      </a:r>
                      <a:r>
                        <a:rPr dirty="0" baseline="24305" sz="1200" spc="-7">
                          <a:latin typeface="Verdana"/>
                          <a:cs typeface="Verdana"/>
                        </a:rPr>
                        <a:t>th</a:t>
                      </a:r>
                      <a:r>
                        <a:rPr dirty="0" baseline="24305" sz="1200" spc="2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30">
                          <a:latin typeface="Verdana"/>
                          <a:cs typeface="Verdana"/>
                        </a:rPr>
                        <a:t>power.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540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10">
                          <a:latin typeface="Verdana"/>
                          <a:cs typeface="Verdana"/>
                        </a:rPr>
                        <a:t>SQRT</a:t>
                      </a:r>
                      <a:r>
                        <a:rPr dirty="0" sz="12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(arg)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Returns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square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root</a:t>
                      </a:r>
                      <a:r>
                        <a:rPr dirty="0" sz="12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2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40">
                          <a:latin typeface="Verdana"/>
                          <a:cs typeface="Verdana"/>
                        </a:rPr>
                        <a:t>“arg”.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5792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SIGN</a:t>
                      </a:r>
                      <a:r>
                        <a:rPr dirty="0" sz="12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(arg)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Returns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–1,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0,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+1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according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 “arg”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which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is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negative,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zero,</a:t>
                      </a:r>
                      <a:r>
                        <a:rPr dirty="0" sz="12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or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 spc="-15">
                          <a:latin typeface="Verdana"/>
                          <a:cs typeface="Verdana"/>
                        </a:rPr>
                        <a:t>respectively.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3540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>
                          <a:latin typeface="Verdana"/>
                          <a:cs typeface="Verdana"/>
                        </a:rPr>
                        <a:t>MOD</a:t>
                      </a:r>
                      <a:r>
                        <a:rPr dirty="0" sz="12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(arg1,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>
                          <a:latin typeface="Verdana"/>
                          <a:cs typeface="Verdana"/>
                        </a:rPr>
                        <a:t>arg2)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200" spc="-5">
                          <a:latin typeface="Verdana"/>
                          <a:cs typeface="Verdana"/>
                        </a:rPr>
                        <a:t>Returns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2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remainder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obtained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10">
                          <a:latin typeface="Verdana"/>
                          <a:cs typeface="Verdana"/>
                        </a:rPr>
                        <a:t>dividing</a:t>
                      </a:r>
                      <a:r>
                        <a:rPr dirty="0" sz="12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“arg1”</a:t>
                      </a:r>
                      <a:r>
                        <a:rPr dirty="0" sz="12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5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2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200" spc="-20">
                          <a:latin typeface="Verdana"/>
                          <a:cs typeface="Verdana"/>
                        </a:rPr>
                        <a:t>“arg2”.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144617"/>
            <a:ext cx="458470" cy="516255"/>
          </a:xfrm>
          <a:custGeom>
            <a:avLst/>
            <a:gdLst/>
            <a:ahLst/>
            <a:cxnLst/>
            <a:rect l="l" t="t" r="r" b="b"/>
            <a:pathLst>
              <a:path w="458470" h="516255">
                <a:moveTo>
                  <a:pt x="458473" y="0"/>
                </a:moveTo>
                <a:lnTo>
                  <a:pt x="0" y="0"/>
                </a:lnTo>
                <a:lnTo>
                  <a:pt x="0" y="515782"/>
                </a:lnTo>
                <a:lnTo>
                  <a:pt x="458473" y="515782"/>
                </a:lnTo>
                <a:lnTo>
                  <a:pt x="458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5.2: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509079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Number</a:t>
            </a:r>
            <a:r>
              <a:rPr dirty="0" spc="-25"/>
              <a:t> </a:t>
            </a:r>
            <a:r>
              <a:rPr dirty="0"/>
              <a:t>/</a:t>
            </a:r>
            <a:r>
              <a:rPr dirty="0" spc="-20"/>
              <a:t> </a:t>
            </a:r>
            <a:r>
              <a:rPr dirty="0"/>
              <a:t>Integer</a:t>
            </a:r>
            <a:r>
              <a:rPr dirty="0" spc="-35"/>
              <a:t> </a:t>
            </a:r>
            <a:r>
              <a:rPr dirty="0"/>
              <a:t>Functions</a:t>
            </a:r>
            <a:r>
              <a:rPr dirty="0" spc="-45"/>
              <a:t> </a:t>
            </a:r>
            <a:r>
              <a:rPr dirty="0"/>
              <a:t>- </a:t>
            </a:r>
            <a:r>
              <a:rPr dirty="0" spc="-5"/>
              <a:t>Examples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9704" y="1965960"/>
            <a:ext cx="3944620" cy="546100"/>
            <a:chOff x="679704" y="1965960"/>
            <a:chExt cx="3944620" cy="546100"/>
          </a:xfrm>
        </p:grpSpPr>
        <p:sp>
          <p:nvSpPr>
            <p:cNvPr id="6" name="object 6"/>
            <p:cNvSpPr/>
            <p:nvPr/>
          </p:nvSpPr>
          <p:spPr>
            <a:xfrm>
              <a:off x="685800" y="1972056"/>
              <a:ext cx="3931920" cy="533400"/>
            </a:xfrm>
            <a:custGeom>
              <a:avLst/>
              <a:gdLst/>
              <a:ahLst/>
              <a:cxnLst/>
              <a:rect l="l" t="t" r="r" b="b"/>
              <a:pathLst>
                <a:path w="3931920" h="533400">
                  <a:moveTo>
                    <a:pt x="3843020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3843020" y="533400"/>
                  </a:lnTo>
                  <a:lnTo>
                    <a:pt x="3877645" y="526420"/>
                  </a:lnTo>
                  <a:lnTo>
                    <a:pt x="3905900" y="507380"/>
                  </a:lnTo>
                  <a:lnTo>
                    <a:pt x="3924940" y="479125"/>
                  </a:lnTo>
                  <a:lnTo>
                    <a:pt x="3931920" y="444500"/>
                  </a:lnTo>
                  <a:lnTo>
                    <a:pt x="3931920" y="88900"/>
                  </a:lnTo>
                  <a:lnTo>
                    <a:pt x="3924940" y="54274"/>
                  </a:lnTo>
                  <a:lnTo>
                    <a:pt x="3905900" y="26019"/>
                  </a:lnTo>
                  <a:lnTo>
                    <a:pt x="3877645" y="6979"/>
                  </a:lnTo>
                  <a:lnTo>
                    <a:pt x="3843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5800" y="1972056"/>
              <a:ext cx="3931920" cy="533400"/>
            </a:xfrm>
            <a:custGeom>
              <a:avLst/>
              <a:gdLst/>
              <a:ahLst/>
              <a:cxnLst/>
              <a:rect l="l" t="t" r="r" b="b"/>
              <a:pathLst>
                <a:path w="3931920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3843020" y="0"/>
                  </a:lnTo>
                  <a:lnTo>
                    <a:pt x="3877645" y="6979"/>
                  </a:lnTo>
                  <a:lnTo>
                    <a:pt x="3905900" y="26019"/>
                  </a:lnTo>
                  <a:lnTo>
                    <a:pt x="3924940" y="54274"/>
                  </a:lnTo>
                  <a:lnTo>
                    <a:pt x="3931920" y="88900"/>
                  </a:lnTo>
                  <a:lnTo>
                    <a:pt x="3931920" y="444500"/>
                  </a:lnTo>
                  <a:lnTo>
                    <a:pt x="3924940" y="479125"/>
                  </a:lnTo>
                  <a:lnTo>
                    <a:pt x="3905900" y="507380"/>
                  </a:lnTo>
                  <a:lnTo>
                    <a:pt x="3877645" y="526420"/>
                  </a:lnTo>
                  <a:lnTo>
                    <a:pt x="3843020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79704" y="3870959"/>
            <a:ext cx="4036060" cy="546100"/>
            <a:chOff x="679704" y="3870959"/>
            <a:chExt cx="4036060" cy="546100"/>
          </a:xfrm>
        </p:grpSpPr>
        <p:sp>
          <p:nvSpPr>
            <p:cNvPr id="9" name="object 9"/>
            <p:cNvSpPr/>
            <p:nvPr/>
          </p:nvSpPr>
          <p:spPr>
            <a:xfrm>
              <a:off x="685800" y="3877055"/>
              <a:ext cx="4023360" cy="533400"/>
            </a:xfrm>
            <a:custGeom>
              <a:avLst/>
              <a:gdLst/>
              <a:ahLst/>
              <a:cxnLst/>
              <a:rect l="l" t="t" r="r" b="b"/>
              <a:pathLst>
                <a:path w="4023360" h="533400">
                  <a:moveTo>
                    <a:pt x="3934460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3934460" y="533400"/>
                  </a:lnTo>
                  <a:lnTo>
                    <a:pt x="3969085" y="526420"/>
                  </a:lnTo>
                  <a:lnTo>
                    <a:pt x="3997340" y="507380"/>
                  </a:lnTo>
                  <a:lnTo>
                    <a:pt x="4016380" y="479125"/>
                  </a:lnTo>
                  <a:lnTo>
                    <a:pt x="4023360" y="444500"/>
                  </a:lnTo>
                  <a:lnTo>
                    <a:pt x="4023360" y="88900"/>
                  </a:lnTo>
                  <a:lnTo>
                    <a:pt x="4016380" y="54274"/>
                  </a:lnTo>
                  <a:lnTo>
                    <a:pt x="3997340" y="26019"/>
                  </a:lnTo>
                  <a:lnTo>
                    <a:pt x="3969085" y="6979"/>
                  </a:lnTo>
                  <a:lnTo>
                    <a:pt x="3934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5800" y="3877055"/>
              <a:ext cx="4023360" cy="533400"/>
            </a:xfrm>
            <a:custGeom>
              <a:avLst/>
              <a:gdLst/>
              <a:ahLst/>
              <a:cxnLst/>
              <a:rect l="l" t="t" r="r" b="b"/>
              <a:pathLst>
                <a:path w="4023360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3934460" y="0"/>
                  </a:lnTo>
                  <a:lnTo>
                    <a:pt x="3969085" y="6979"/>
                  </a:lnTo>
                  <a:lnTo>
                    <a:pt x="3997340" y="26019"/>
                  </a:lnTo>
                  <a:lnTo>
                    <a:pt x="4016380" y="54274"/>
                  </a:lnTo>
                  <a:lnTo>
                    <a:pt x="4023360" y="88900"/>
                  </a:lnTo>
                  <a:lnTo>
                    <a:pt x="4023360" y="444500"/>
                  </a:lnTo>
                  <a:lnTo>
                    <a:pt x="4016380" y="479125"/>
                  </a:lnTo>
                  <a:lnTo>
                    <a:pt x="3997340" y="507380"/>
                  </a:lnTo>
                  <a:lnTo>
                    <a:pt x="3969085" y="526420"/>
                  </a:lnTo>
                  <a:lnTo>
                    <a:pt x="3934460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5699" y="1423796"/>
            <a:ext cx="4027804" cy="3653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Example</a:t>
            </a:r>
            <a:r>
              <a:rPr dirty="0" sz="1800" spc="-4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1: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Verdana"/>
              <a:cs typeface="Verdana"/>
            </a:endParaRPr>
          </a:p>
          <a:p>
            <a:pPr marL="974725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ABS(-15) "Absolute"</a:t>
            </a:r>
            <a:endParaRPr sz="1600">
              <a:latin typeface="Verdana"/>
              <a:cs typeface="Verdana"/>
            </a:endParaRPr>
          </a:p>
          <a:p>
            <a:pPr marL="1431925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dual;</a:t>
            </a:r>
            <a:endParaRPr sz="1600">
              <a:latin typeface="Verdana"/>
              <a:cs typeface="Verdana"/>
            </a:endParaRPr>
          </a:p>
          <a:p>
            <a:pPr marL="12700" marR="3014980">
              <a:lnSpc>
                <a:spcPct val="101699"/>
              </a:lnSpc>
              <a:spcBef>
                <a:spcPts val="540"/>
              </a:spcBef>
            </a:pP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Abso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l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ute 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15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Example</a:t>
            </a:r>
            <a:r>
              <a:rPr dirty="0" sz="1800" spc="-4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2:</a:t>
            </a:r>
            <a:endParaRPr sz="1800">
              <a:latin typeface="Verdana"/>
              <a:cs typeface="Verdana"/>
            </a:endParaRPr>
          </a:p>
          <a:p>
            <a:pPr marL="974725">
              <a:lnSpc>
                <a:spcPct val="100000"/>
              </a:lnSpc>
              <a:spcBef>
                <a:spcPts val="1825"/>
              </a:spcBef>
            </a:pPr>
            <a:r>
              <a:rPr dirty="0" sz="1600" spc="-5">
                <a:latin typeface="Verdana"/>
                <a:cs typeface="Verdana"/>
              </a:rPr>
              <a:t>SELECT </a:t>
            </a:r>
            <a:r>
              <a:rPr dirty="0" sz="1600" spc="-10">
                <a:latin typeface="Verdana"/>
                <a:cs typeface="Verdana"/>
              </a:rPr>
              <a:t>POWER(3,2)</a:t>
            </a:r>
            <a:r>
              <a:rPr dirty="0" sz="16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"Raised"</a:t>
            </a:r>
            <a:endParaRPr sz="1600">
              <a:latin typeface="Verdana"/>
              <a:cs typeface="Verdana"/>
            </a:endParaRPr>
          </a:p>
          <a:p>
            <a:pPr marL="1431925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dual; </a:t>
            </a:r>
            <a:r>
              <a:rPr dirty="0" sz="1600" spc="-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2700" marR="3255010">
              <a:lnSpc>
                <a:spcPct val="102200"/>
              </a:lnSpc>
              <a:spcBef>
                <a:spcPts val="925"/>
              </a:spcBef>
            </a:pPr>
            <a:r>
              <a:rPr dirty="0" sz="1800" spc="-45">
                <a:solidFill>
                  <a:srgbClr val="767676"/>
                </a:solidFill>
                <a:latin typeface="Verdana"/>
                <a:cs typeface="Verdana"/>
              </a:rPr>
              <a:t>R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a</a:t>
            </a:r>
            <a:r>
              <a:rPr dirty="0" sz="1800" spc="10">
                <a:solidFill>
                  <a:srgbClr val="767676"/>
                </a:solidFill>
                <a:latin typeface="Verdana"/>
                <a:cs typeface="Verdana"/>
              </a:rPr>
              <a:t>i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s</a:t>
            </a:r>
            <a:r>
              <a:rPr dirty="0" sz="1800" spc="-10">
                <a:solidFill>
                  <a:srgbClr val="767676"/>
                </a:solidFill>
                <a:latin typeface="Verdana"/>
                <a:cs typeface="Verdana"/>
              </a:rPr>
              <a:t>e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d 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150984"/>
            <a:ext cx="420370" cy="509905"/>
          </a:xfrm>
          <a:custGeom>
            <a:avLst/>
            <a:gdLst/>
            <a:ahLst/>
            <a:cxnLst/>
            <a:rect l="l" t="t" r="r" b="b"/>
            <a:pathLst>
              <a:path w="420370" h="509905">
                <a:moveTo>
                  <a:pt x="420267" y="0"/>
                </a:moveTo>
                <a:lnTo>
                  <a:pt x="0" y="0"/>
                </a:lnTo>
                <a:lnTo>
                  <a:pt x="0" y="509415"/>
                </a:lnTo>
                <a:lnTo>
                  <a:pt x="420267" y="509415"/>
                </a:lnTo>
                <a:lnTo>
                  <a:pt x="4202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5.2: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50025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Number/</a:t>
            </a:r>
            <a:r>
              <a:rPr dirty="0" spc="-25"/>
              <a:t> </a:t>
            </a:r>
            <a:r>
              <a:rPr dirty="0"/>
              <a:t>Integer</a:t>
            </a:r>
            <a:r>
              <a:rPr dirty="0" spc="-30"/>
              <a:t> </a:t>
            </a:r>
            <a:r>
              <a:rPr dirty="0"/>
              <a:t>Functions</a:t>
            </a:r>
            <a:r>
              <a:rPr dirty="0" spc="-50"/>
              <a:t> </a:t>
            </a:r>
            <a:r>
              <a:rPr dirty="0"/>
              <a:t>-</a:t>
            </a:r>
            <a:r>
              <a:rPr dirty="0" spc="-5"/>
              <a:t> 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2292476"/>
            <a:ext cx="8343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767676"/>
                </a:solidFill>
                <a:latin typeface="Verdana"/>
                <a:cs typeface="Verdana"/>
              </a:rPr>
              <a:t>N</a:t>
            </a:r>
            <a:r>
              <a:rPr dirty="0" sz="1600" spc="-5">
                <a:solidFill>
                  <a:srgbClr val="767676"/>
                </a:solidFill>
                <a:latin typeface="Verdana"/>
                <a:cs typeface="Verdana"/>
              </a:rPr>
              <a:t>u</a:t>
            </a:r>
            <a:r>
              <a:rPr dirty="0" sz="1600" spc="-15">
                <a:solidFill>
                  <a:srgbClr val="767676"/>
                </a:solidFill>
                <a:latin typeface="Verdana"/>
                <a:cs typeface="Verdana"/>
              </a:rPr>
              <a:t>m</a:t>
            </a:r>
            <a:r>
              <a:rPr dirty="0" sz="1600" spc="-10">
                <a:solidFill>
                  <a:srgbClr val="767676"/>
                </a:solidFill>
                <a:latin typeface="Verdana"/>
                <a:cs typeface="Verdana"/>
              </a:rPr>
              <a:t>ber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2420" y="2083307"/>
            <a:ext cx="5134610" cy="546100"/>
            <a:chOff x="312420" y="2083307"/>
            <a:chExt cx="5134610" cy="546100"/>
          </a:xfrm>
        </p:grpSpPr>
        <p:sp>
          <p:nvSpPr>
            <p:cNvPr id="7" name="object 7"/>
            <p:cNvSpPr/>
            <p:nvPr/>
          </p:nvSpPr>
          <p:spPr>
            <a:xfrm>
              <a:off x="318516" y="2089403"/>
              <a:ext cx="5122545" cy="533400"/>
            </a:xfrm>
            <a:custGeom>
              <a:avLst/>
              <a:gdLst/>
              <a:ahLst/>
              <a:cxnLst/>
              <a:rect l="l" t="t" r="r" b="b"/>
              <a:pathLst>
                <a:path w="5122545" h="533400">
                  <a:moveTo>
                    <a:pt x="5033264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5033264" y="533400"/>
                  </a:lnTo>
                  <a:lnTo>
                    <a:pt x="5067889" y="526420"/>
                  </a:lnTo>
                  <a:lnTo>
                    <a:pt x="5096144" y="507380"/>
                  </a:lnTo>
                  <a:lnTo>
                    <a:pt x="5115184" y="479125"/>
                  </a:lnTo>
                  <a:lnTo>
                    <a:pt x="5122164" y="444500"/>
                  </a:lnTo>
                  <a:lnTo>
                    <a:pt x="5122164" y="88900"/>
                  </a:lnTo>
                  <a:lnTo>
                    <a:pt x="5115184" y="54274"/>
                  </a:lnTo>
                  <a:lnTo>
                    <a:pt x="5096144" y="26019"/>
                  </a:lnTo>
                  <a:lnTo>
                    <a:pt x="5067889" y="6979"/>
                  </a:lnTo>
                  <a:lnTo>
                    <a:pt x="5033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8516" y="2089403"/>
              <a:ext cx="5122545" cy="533400"/>
            </a:xfrm>
            <a:custGeom>
              <a:avLst/>
              <a:gdLst/>
              <a:ahLst/>
              <a:cxnLst/>
              <a:rect l="l" t="t" r="r" b="b"/>
              <a:pathLst>
                <a:path w="5122545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5033264" y="0"/>
                  </a:lnTo>
                  <a:lnTo>
                    <a:pt x="5067889" y="6979"/>
                  </a:lnTo>
                  <a:lnTo>
                    <a:pt x="5096144" y="26019"/>
                  </a:lnTo>
                  <a:lnTo>
                    <a:pt x="5115184" y="54274"/>
                  </a:lnTo>
                  <a:lnTo>
                    <a:pt x="5122164" y="88900"/>
                  </a:lnTo>
                  <a:lnTo>
                    <a:pt x="5122164" y="444500"/>
                  </a:lnTo>
                  <a:lnTo>
                    <a:pt x="5115184" y="479125"/>
                  </a:lnTo>
                  <a:lnTo>
                    <a:pt x="5096144" y="507380"/>
                  </a:lnTo>
                  <a:lnTo>
                    <a:pt x="5067889" y="526420"/>
                  </a:lnTo>
                  <a:lnTo>
                    <a:pt x="5033264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85699" y="1423796"/>
            <a:ext cx="6659245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Example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3:</a:t>
            </a:r>
            <a:r>
              <a:rPr dirty="0" sz="1800" spc="1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ROUND(n,m):</a:t>
            </a:r>
            <a:r>
              <a:rPr dirty="0" sz="1800" spc="-3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767676"/>
                </a:solidFill>
                <a:latin typeface="Verdana"/>
                <a:cs typeface="Verdana"/>
              </a:rPr>
              <a:t>Returns</a:t>
            </a:r>
            <a:r>
              <a:rPr dirty="0" sz="1800" spc="1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n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rounded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to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m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places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Verdana"/>
              <a:cs typeface="Verdana"/>
            </a:endParaRPr>
          </a:p>
          <a:p>
            <a:pPr marL="607695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ROUND(17.175,1)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"Number"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8452" y="2342133"/>
            <a:ext cx="12109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dual;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2043" y="4180332"/>
            <a:ext cx="5224780" cy="546100"/>
            <a:chOff x="352043" y="4180332"/>
            <a:chExt cx="5224780" cy="546100"/>
          </a:xfrm>
        </p:grpSpPr>
        <p:sp>
          <p:nvSpPr>
            <p:cNvPr id="12" name="object 12"/>
            <p:cNvSpPr/>
            <p:nvPr/>
          </p:nvSpPr>
          <p:spPr>
            <a:xfrm>
              <a:off x="358139" y="4186428"/>
              <a:ext cx="5212080" cy="533400"/>
            </a:xfrm>
            <a:custGeom>
              <a:avLst/>
              <a:gdLst/>
              <a:ahLst/>
              <a:cxnLst/>
              <a:rect l="l" t="t" r="r" b="b"/>
              <a:pathLst>
                <a:path w="5212080" h="533400">
                  <a:moveTo>
                    <a:pt x="5123180" y="0"/>
                  </a:moveTo>
                  <a:lnTo>
                    <a:pt x="88900" y="0"/>
                  </a:lnTo>
                  <a:lnTo>
                    <a:pt x="54296" y="6979"/>
                  </a:lnTo>
                  <a:lnTo>
                    <a:pt x="26038" y="26019"/>
                  </a:lnTo>
                  <a:lnTo>
                    <a:pt x="6986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86" y="479125"/>
                  </a:lnTo>
                  <a:lnTo>
                    <a:pt x="26038" y="507380"/>
                  </a:lnTo>
                  <a:lnTo>
                    <a:pt x="54296" y="526420"/>
                  </a:lnTo>
                  <a:lnTo>
                    <a:pt x="88900" y="533400"/>
                  </a:lnTo>
                  <a:lnTo>
                    <a:pt x="5123180" y="533400"/>
                  </a:lnTo>
                  <a:lnTo>
                    <a:pt x="5157805" y="526420"/>
                  </a:lnTo>
                  <a:lnTo>
                    <a:pt x="5186060" y="507380"/>
                  </a:lnTo>
                  <a:lnTo>
                    <a:pt x="5205100" y="479125"/>
                  </a:lnTo>
                  <a:lnTo>
                    <a:pt x="5212080" y="444500"/>
                  </a:lnTo>
                  <a:lnTo>
                    <a:pt x="5212080" y="88900"/>
                  </a:lnTo>
                  <a:lnTo>
                    <a:pt x="5205100" y="54274"/>
                  </a:lnTo>
                  <a:lnTo>
                    <a:pt x="5186060" y="26019"/>
                  </a:lnTo>
                  <a:lnTo>
                    <a:pt x="5157805" y="6979"/>
                  </a:lnTo>
                  <a:lnTo>
                    <a:pt x="5123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8139" y="4186428"/>
              <a:ext cx="5212080" cy="533400"/>
            </a:xfrm>
            <a:custGeom>
              <a:avLst/>
              <a:gdLst/>
              <a:ahLst/>
              <a:cxnLst/>
              <a:rect l="l" t="t" r="r" b="b"/>
              <a:pathLst>
                <a:path w="5212080" h="533400">
                  <a:moveTo>
                    <a:pt x="0" y="88900"/>
                  </a:move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  <a:lnTo>
                    <a:pt x="5123180" y="0"/>
                  </a:lnTo>
                  <a:lnTo>
                    <a:pt x="5157805" y="6979"/>
                  </a:lnTo>
                  <a:lnTo>
                    <a:pt x="5186060" y="26019"/>
                  </a:lnTo>
                  <a:lnTo>
                    <a:pt x="5205100" y="54274"/>
                  </a:lnTo>
                  <a:lnTo>
                    <a:pt x="5212080" y="88900"/>
                  </a:lnTo>
                  <a:lnTo>
                    <a:pt x="5212080" y="444500"/>
                  </a:lnTo>
                  <a:lnTo>
                    <a:pt x="5205100" y="479125"/>
                  </a:lnTo>
                  <a:lnTo>
                    <a:pt x="5186060" y="507380"/>
                  </a:lnTo>
                  <a:lnTo>
                    <a:pt x="5157805" y="526420"/>
                  </a:lnTo>
                  <a:lnTo>
                    <a:pt x="5123180" y="533400"/>
                  </a:lnTo>
                  <a:lnTo>
                    <a:pt x="88900" y="533400"/>
                  </a:ln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85699" y="2852166"/>
            <a:ext cx="6604634" cy="2783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767676"/>
                </a:solidFill>
                <a:latin typeface="Verdana"/>
                <a:cs typeface="Verdana"/>
              </a:rPr>
              <a:t>17.2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Example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 4:</a:t>
            </a:r>
            <a:r>
              <a:rPr dirty="0" sz="1800" spc="1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TRUNC(n,m):</a:t>
            </a:r>
            <a:r>
              <a:rPr dirty="0" sz="1800" spc="-1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15">
                <a:solidFill>
                  <a:srgbClr val="767676"/>
                </a:solidFill>
                <a:latin typeface="Verdana"/>
                <a:cs typeface="Verdana"/>
              </a:rPr>
              <a:t>Returns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n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rounded</a:t>
            </a:r>
            <a:r>
              <a:rPr dirty="0" sz="1800" spc="1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to</a:t>
            </a:r>
            <a:r>
              <a:rPr dirty="0" sz="1800" spc="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m</a:t>
            </a:r>
            <a:r>
              <a:rPr dirty="0" sz="1800" spc="1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places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Verdana"/>
              <a:cs typeface="Verdana"/>
            </a:endParaRPr>
          </a:p>
          <a:p>
            <a:pPr marL="647700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TRUNC(15.81,1)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"Number"</a:t>
            </a:r>
            <a:endParaRPr sz="1600">
              <a:latin typeface="Verdana"/>
              <a:cs typeface="Verdana"/>
            </a:endParaRPr>
          </a:p>
          <a:p>
            <a:pPr marL="1104900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dual;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Verdana"/>
              <a:cs typeface="Verdana"/>
            </a:endParaRPr>
          </a:p>
          <a:p>
            <a:pPr marL="12700" marR="5774690">
              <a:lnSpc>
                <a:spcPct val="114999"/>
              </a:lnSpc>
            </a:pPr>
            <a:r>
              <a:rPr dirty="0" sz="1600" spc="-15">
                <a:solidFill>
                  <a:srgbClr val="767676"/>
                </a:solidFill>
                <a:latin typeface="Verdana"/>
                <a:cs typeface="Verdana"/>
              </a:rPr>
              <a:t>N</a:t>
            </a:r>
            <a:r>
              <a:rPr dirty="0" sz="1600" spc="-5">
                <a:solidFill>
                  <a:srgbClr val="767676"/>
                </a:solidFill>
                <a:latin typeface="Verdana"/>
                <a:cs typeface="Verdana"/>
              </a:rPr>
              <a:t>u</a:t>
            </a:r>
            <a:r>
              <a:rPr dirty="0" sz="1600" spc="-15">
                <a:solidFill>
                  <a:srgbClr val="767676"/>
                </a:solidFill>
                <a:latin typeface="Verdana"/>
                <a:cs typeface="Verdana"/>
              </a:rPr>
              <a:t>m</a:t>
            </a:r>
            <a:r>
              <a:rPr dirty="0" sz="1600" spc="-10">
                <a:solidFill>
                  <a:srgbClr val="767676"/>
                </a:solidFill>
                <a:latin typeface="Verdana"/>
                <a:cs typeface="Verdana"/>
              </a:rPr>
              <a:t>ber  </a:t>
            </a:r>
            <a:r>
              <a:rPr dirty="0" sz="1600" spc="-5">
                <a:solidFill>
                  <a:srgbClr val="767676"/>
                </a:solidFill>
                <a:latin typeface="Verdana"/>
                <a:cs typeface="Verdana"/>
              </a:rPr>
              <a:t>15.8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36000" y="182823"/>
            <a:ext cx="363220" cy="478155"/>
          </a:xfrm>
          <a:custGeom>
            <a:avLst/>
            <a:gdLst/>
            <a:ahLst/>
            <a:cxnLst/>
            <a:rect l="l" t="t" r="r" b="b"/>
            <a:pathLst>
              <a:path w="363220" h="478155">
                <a:moveTo>
                  <a:pt x="362958" y="0"/>
                </a:moveTo>
                <a:lnTo>
                  <a:pt x="0" y="0"/>
                </a:lnTo>
                <a:lnTo>
                  <a:pt x="0" y="477576"/>
                </a:lnTo>
                <a:lnTo>
                  <a:pt x="362958" y="477576"/>
                </a:lnTo>
                <a:lnTo>
                  <a:pt x="3629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5.3: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35471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Character/</a:t>
            </a:r>
            <a:r>
              <a:rPr dirty="0" spc="-70"/>
              <a:t> </a:t>
            </a:r>
            <a:r>
              <a:rPr dirty="0"/>
              <a:t>String</a:t>
            </a:r>
            <a:r>
              <a:rPr dirty="0" spc="-40"/>
              <a:t> </a:t>
            </a:r>
            <a:r>
              <a:rPr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8120380" cy="514984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ct val="78300"/>
              </a:lnSpc>
              <a:spcBef>
                <a:spcPts val="565"/>
              </a:spcBef>
            </a:pPr>
            <a:r>
              <a:rPr dirty="0" sz="1800" spc="-10">
                <a:latin typeface="Verdana"/>
                <a:cs typeface="Verdana"/>
              </a:rPr>
              <a:t>Character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/ String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 </a:t>
            </a:r>
            <a:r>
              <a:rPr dirty="0" sz="1800" spc="-5">
                <a:latin typeface="Verdana"/>
                <a:cs typeface="Verdana"/>
              </a:rPr>
              <a:t>accept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“character</a:t>
            </a:r>
            <a:r>
              <a:rPr dirty="0" sz="180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data”</a:t>
            </a:r>
            <a:r>
              <a:rPr dirty="0" sz="1800">
                <a:latin typeface="Verdana"/>
                <a:cs typeface="Verdana"/>
              </a:rPr>
              <a:t> as </a:t>
            </a:r>
            <a:r>
              <a:rPr dirty="0" sz="1800" spc="-5">
                <a:latin typeface="Verdana"/>
                <a:cs typeface="Verdana"/>
              </a:rPr>
              <a:t>argument,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 </a:t>
            </a:r>
            <a:r>
              <a:rPr dirty="0" sz="1800" spc="-620">
                <a:latin typeface="Verdana"/>
                <a:cs typeface="Verdana"/>
              </a:rPr>
              <a:t> </a:t>
            </a:r>
            <a:r>
              <a:rPr dirty="0" sz="1800" spc="-5">
                <a:latin typeface="Verdana"/>
                <a:cs typeface="Verdana"/>
              </a:rPr>
              <a:t>returns “character”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 “number” </a:t>
            </a:r>
            <a:r>
              <a:rPr dirty="0" sz="1800" spc="-5">
                <a:latin typeface="Verdana"/>
                <a:cs typeface="Verdana"/>
              </a:rPr>
              <a:t>values.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9237" y="2273300"/>
          <a:ext cx="8249284" cy="409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2945"/>
                <a:gridCol w="6256655"/>
              </a:tblGrid>
              <a:tr h="2760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LOWER</a:t>
                      </a:r>
                      <a:r>
                        <a:rPr dirty="0" sz="11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(arg)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Converts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alphabetic</a:t>
                      </a:r>
                      <a:r>
                        <a:rPr dirty="0" sz="1100" spc="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character</a:t>
                      </a:r>
                      <a:r>
                        <a:rPr dirty="0" sz="11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values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lowercase.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UPPER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(arg)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Converts alphabetic</a:t>
                      </a:r>
                      <a:r>
                        <a:rPr dirty="0" sz="11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character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values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uppercase.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0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INITCAP</a:t>
                      </a:r>
                      <a:r>
                        <a:rPr dirty="0" sz="11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(arg)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Capitalizes</a:t>
                      </a:r>
                      <a:r>
                        <a:rPr dirty="0" sz="1100" spc="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first</a:t>
                      </a:r>
                      <a:r>
                        <a:rPr dirty="0" sz="11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letter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each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word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argument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string.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CONCAT</a:t>
                      </a:r>
                      <a:r>
                        <a:rPr dirty="0" sz="11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(arg1,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arg2)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Concatenates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character</a:t>
                      </a:r>
                      <a:r>
                        <a:rPr dirty="0" sz="11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strings</a:t>
                      </a:r>
                      <a:r>
                        <a:rPr dirty="0" sz="11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“arg1”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“arg2”.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0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SUBSTR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(arg,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 pos,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n)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Extracts</a:t>
                      </a:r>
                      <a:r>
                        <a:rPr dirty="0" sz="11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substring</a:t>
                      </a:r>
                      <a:r>
                        <a:rPr dirty="0" sz="11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from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“arg”,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“n”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characters</a:t>
                      </a:r>
                      <a:r>
                        <a:rPr dirty="0" sz="11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long,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starting</a:t>
                      </a:r>
                      <a:r>
                        <a:rPr dirty="0" sz="1100" spc="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at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position</a:t>
                      </a:r>
                      <a:r>
                        <a:rPr dirty="0" sz="11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“pos”.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LTRIM</a:t>
                      </a:r>
                      <a:r>
                        <a:rPr dirty="0" sz="11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(arg)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Removes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any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leading</a:t>
                      </a:r>
                      <a:r>
                        <a:rPr dirty="0" sz="11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blanks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string</a:t>
                      </a:r>
                      <a:r>
                        <a:rPr dirty="0" sz="11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“arg”.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0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RTRIM</a:t>
                      </a:r>
                      <a:r>
                        <a:rPr dirty="0" sz="11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(arg)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Removes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any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trailing</a:t>
                      </a:r>
                      <a:r>
                        <a:rPr dirty="0" sz="1100" spc="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blanks</a:t>
                      </a:r>
                      <a:r>
                        <a:rPr dirty="0" sz="11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string</a:t>
                      </a:r>
                      <a:r>
                        <a:rPr dirty="0" sz="11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“arg”.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LENGTH</a:t>
                      </a:r>
                      <a:r>
                        <a:rPr dirty="0" sz="11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(arg)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Returns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number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characters</a:t>
                      </a:r>
                      <a:r>
                        <a:rPr dirty="0" sz="11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string</a:t>
                      </a:r>
                      <a:r>
                        <a:rPr dirty="0" sz="11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“arg”.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91440" marR="47434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REPLACE</a:t>
                      </a:r>
                      <a:r>
                        <a:rPr dirty="0" sz="11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(arg,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str1, </a:t>
                      </a:r>
                      <a:r>
                        <a:rPr dirty="0" sz="1100" spc="-3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str2)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Returns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string</a:t>
                      </a:r>
                      <a:r>
                        <a:rPr dirty="0" sz="11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“arg”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1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all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occurrences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string</a:t>
                      </a:r>
                      <a:r>
                        <a:rPr dirty="0" sz="11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“str1”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replaced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“str2”.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719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693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LPAD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(arg,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n,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ch)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Pads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string</a:t>
                      </a:r>
                      <a:r>
                        <a:rPr dirty="0" sz="11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“arg”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on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left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100" spc="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character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“ch”,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 a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total width</a:t>
                      </a:r>
                      <a:r>
                        <a:rPr dirty="0" sz="1100" spc="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“n”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characters.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69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RPAD</a:t>
                      </a:r>
                      <a:r>
                        <a:rPr dirty="0" sz="11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(arg,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 n,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ch)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Pads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string</a:t>
                      </a:r>
                      <a:r>
                        <a:rPr dirty="0" sz="11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“arg”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on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right</a:t>
                      </a:r>
                      <a:r>
                        <a:rPr dirty="0" sz="1100" spc="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character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“ch”,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 a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total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width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“n”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characters.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508127">
                <a:tc>
                  <a:txBody>
                    <a:bodyPr/>
                    <a:lstStyle/>
                    <a:p>
                      <a:pPr marL="91440" marR="1879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INSTR(string,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pattern[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, </a:t>
                      </a:r>
                      <a:r>
                        <a:rPr dirty="0" sz="1100" spc="-3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start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[,occurrence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]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]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returns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location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character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string.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0" y="157388"/>
            <a:ext cx="465455" cy="490855"/>
          </a:xfrm>
          <a:custGeom>
            <a:avLst/>
            <a:gdLst/>
            <a:ahLst/>
            <a:cxnLst/>
            <a:rect l="l" t="t" r="r" b="b"/>
            <a:pathLst>
              <a:path w="465454" h="490855">
                <a:moveTo>
                  <a:pt x="464841" y="0"/>
                </a:moveTo>
                <a:lnTo>
                  <a:pt x="0" y="0"/>
                </a:lnTo>
                <a:lnTo>
                  <a:pt x="0" y="490311"/>
                </a:lnTo>
                <a:lnTo>
                  <a:pt x="464841" y="490311"/>
                </a:lnTo>
                <a:lnTo>
                  <a:pt x="4648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5.3: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505714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Character/</a:t>
            </a:r>
            <a:r>
              <a:rPr dirty="0" spc="-50"/>
              <a:t> </a:t>
            </a:r>
            <a:r>
              <a:rPr dirty="0"/>
              <a:t>String</a:t>
            </a:r>
            <a:r>
              <a:rPr dirty="0" spc="-15"/>
              <a:t> </a:t>
            </a:r>
            <a:r>
              <a:rPr dirty="0"/>
              <a:t>Functions</a:t>
            </a:r>
            <a:r>
              <a:rPr dirty="0" spc="-60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Examples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9704" y="2007107"/>
            <a:ext cx="5224780" cy="948055"/>
            <a:chOff x="679704" y="2007107"/>
            <a:chExt cx="5224780" cy="948055"/>
          </a:xfrm>
        </p:grpSpPr>
        <p:sp>
          <p:nvSpPr>
            <p:cNvPr id="6" name="object 6"/>
            <p:cNvSpPr/>
            <p:nvPr/>
          </p:nvSpPr>
          <p:spPr>
            <a:xfrm>
              <a:off x="685800" y="2013203"/>
              <a:ext cx="5212080" cy="935990"/>
            </a:xfrm>
            <a:custGeom>
              <a:avLst/>
              <a:gdLst/>
              <a:ahLst/>
              <a:cxnLst/>
              <a:rect l="l" t="t" r="r" b="b"/>
              <a:pathLst>
                <a:path w="5212080" h="935989">
                  <a:moveTo>
                    <a:pt x="5056124" y="0"/>
                  </a:moveTo>
                  <a:lnTo>
                    <a:pt x="155956" y="0"/>
                  </a:lnTo>
                  <a:lnTo>
                    <a:pt x="106662" y="7953"/>
                  </a:lnTo>
                  <a:lnTo>
                    <a:pt x="63850" y="30097"/>
                  </a:lnTo>
                  <a:lnTo>
                    <a:pt x="30090" y="63861"/>
                  </a:lnTo>
                  <a:lnTo>
                    <a:pt x="7950" y="106671"/>
                  </a:lnTo>
                  <a:lnTo>
                    <a:pt x="0" y="155956"/>
                  </a:lnTo>
                  <a:lnTo>
                    <a:pt x="0" y="779780"/>
                  </a:lnTo>
                  <a:lnTo>
                    <a:pt x="7950" y="829064"/>
                  </a:lnTo>
                  <a:lnTo>
                    <a:pt x="30090" y="871874"/>
                  </a:lnTo>
                  <a:lnTo>
                    <a:pt x="63850" y="905638"/>
                  </a:lnTo>
                  <a:lnTo>
                    <a:pt x="106662" y="927782"/>
                  </a:lnTo>
                  <a:lnTo>
                    <a:pt x="155956" y="935736"/>
                  </a:lnTo>
                  <a:lnTo>
                    <a:pt x="5056124" y="935736"/>
                  </a:lnTo>
                  <a:lnTo>
                    <a:pt x="5105408" y="927782"/>
                  </a:lnTo>
                  <a:lnTo>
                    <a:pt x="5148218" y="905638"/>
                  </a:lnTo>
                  <a:lnTo>
                    <a:pt x="5181982" y="871874"/>
                  </a:lnTo>
                  <a:lnTo>
                    <a:pt x="5204126" y="829064"/>
                  </a:lnTo>
                  <a:lnTo>
                    <a:pt x="5212080" y="779780"/>
                  </a:lnTo>
                  <a:lnTo>
                    <a:pt x="5212080" y="155956"/>
                  </a:lnTo>
                  <a:lnTo>
                    <a:pt x="5204126" y="106671"/>
                  </a:lnTo>
                  <a:lnTo>
                    <a:pt x="5181982" y="63861"/>
                  </a:lnTo>
                  <a:lnTo>
                    <a:pt x="5148218" y="30097"/>
                  </a:lnTo>
                  <a:lnTo>
                    <a:pt x="5105408" y="7953"/>
                  </a:lnTo>
                  <a:lnTo>
                    <a:pt x="5056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85800" y="2013203"/>
              <a:ext cx="5212080" cy="935990"/>
            </a:xfrm>
            <a:custGeom>
              <a:avLst/>
              <a:gdLst/>
              <a:ahLst/>
              <a:cxnLst/>
              <a:rect l="l" t="t" r="r" b="b"/>
              <a:pathLst>
                <a:path w="5212080" h="935989">
                  <a:moveTo>
                    <a:pt x="0" y="155956"/>
                  </a:moveTo>
                  <a:lnTo>
                    <a:pt x="7950" y="106671"/>
                  </a:lnTo>
                  <a:lnTo>
                    <a:pt x="30090" y="63861"/>
                  </a:lnTo>
                  <a:lnTo>
                    <a:pt x="63850" y="30097"/>
                  </a:lnTo>
                  <a:lnTo>
                    <a:pt x="106662" y="7953"/>
                  </a:lnTo>
                  <a:lnTo>
                    <a:pt x="155956" y="0"/>
                  </a:lnTo>
                  <a:lnTo>
                    <a:pt x="5056124" y="0"/>
                  </a:lnTo>
                  <a:lnTo>
                    <a:pt x="5105408" y="7953"/>
                  </a:lnTo>
                  <a:lnTo>
                    <a:pt x="5148218" y="30097"/>
                  </a:lnTo>
                  <a:lnTo>
                    <a:pt x="5181982" y="63861"/>
                  </a:lnTo>
                  <a:lnTo>
                    <a:pt x="5204126" y="106671"/>
                  </a:lnTo>
                  <a:lnTo>
                    <a:pt x="5212080" y="155956"/>
                  </a:lnTo>
                  <a:lnTo>
                    <a:pt x="5212080" y="779780"/>
                  </a:lnTo>
                  <a:lnTo>
                    <a:pt x="5204126" y="829064"/>
                  </a:lnTo>
                  <a:lnTo>
                    <a:pt x="5181982" y="871874"/>
                  </a:lnTo>
                  <a:lnTo>
                    <a:pt x="5148218" y="905638"/>
                  </a:lnTo>
                  <a:lnTo>
                    <a:pt x="5105408" y="927782"/>
                  </a:lnTo>
                  <a:lnTo>
                    <a:pt x="5056124" y="935736"/>
                  </a:lnTo>
                  <a:lnTo>
                    <a:pt x="155956" y="935736"/>
                  </a:lnTo>
                  <a:lnTo>
                    <a:pt x="106662" y="927782"/>
                  </a:lnTo>
                  <a:lnTo>
                    <a:pt x="63850" y="905638"/>
                  </a:lnTo>
                  <a:lnTo>
                    <a:pt x="30090" y="871874"/>
                  </a:lnTo>
                  <a:lnTo>
                    <a:pt x="7950" y="829064"/>
                  </a:lnTo>
                  <a:lnTo>
                    <a:pt x="0" y="779780"/>
                  </a:lnTo>
                  <a:lnTo>
                    <a:pt x="0" y="15595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06551" y="3979164"/>
            <a:ext cx="5297805" cy="1013460"/>
            <a:chOff x="606551" y="3979164"/>
            <a:chExt cx="5297805" cy="1013460"/>
          </a:xfrm>
        </p:grpSpPr>
        <p:sp>
          <p:nvSpPr>
            <p:cNvPr id="9" name="object 9"/>
            <p:cNvSpPr/>
            <p:nvPr/>
          </p:nvSpPr>
          <p:spPr>
            <a:xfrm>
              <a:off x="612647" y="3985260"/>
              <a:ext cx="5285740" cy="1001394"/>
            </a:xfrm>
            <a:custGeom>
              <a:avLst/>
              <a:gdLst/>
              <a:ahLst/>
              <a:cxnLst/>
              <a:rect l="l" t="t" r="r" b="b"/>
              <a:pathLst>
                <a:path w="5285740" h="1001395">
                  <a:moveTo>
                    <a:pt x="5118354" y="0"/>
                  </a:moveTo>
                  <a:lnTo>
                    <a:pt x="166878" y="0"/>
                  </a:lnTo>
                  <a:lnTo>
                    <a:pt x="122515" y="5958"/>
                  </a:lnTo>
                  <a:lnTo>
                    <a:pt x="82651" y="22775"/>
                  </a:lnTo>
                  <a:lnTo>
                    <a:pt x="48877" y="48863"/>
                  </a:lnTo>
                  <a:lnTo>
                    <a:pt x="22783" y="82634"/>
                  </a:lnTo>
                  <a:lnTo>
                    <a:pt x="5961" y="122502"/>
                  </a:lnTo>
                  <a:lnTo>
                    <a:pt x="0" y="166877"/>
                  </a:lnTo>
                  <a:lnTo>
                    <a:pt x="0" y="834389"/>
                  </a:lnTo>
                  <a:lnTo>
                    <a:pt x="5961" y="878765"/>
                  </a:lnTo>
                  <a:lnTo>
                    <a:pt x="22783" y="918633"/>
                  </a:lnTo>
                  <a:lnTo>
                    <a:pt x="48877" y="952404"/>
                  </a:lnTo>
                  <a:lnTo>
                    <a:pt x="82651" y="978492"/>
                  </a:lnTo>
                  <a:lnTo>
                    <a:pt x="122515" y="995309"/>
                  </a:lnTo>
                  <a:lnTo>
                    <a:pt x="166878" y="1001267"/>
                  </a:lnTo>
                  <a:lnTo>
                    <a:pt x="5118354" y="1001267"/>
                  </a:lnTo>
                  <a:lnTo>
                    <a:pt x="5162729" y="995309"/>
                  </a:lnTo>
                  <a:lnTo>
                    <a:pt x="5202597" y="978492"/>
                  </a:lnTo>
                  <a:lnTo>
                    <a:pt x="5236368" y="952404"/>
                  </a:lnTo>
                  <a:lnTo>
                    <a:pt x="5262456" y="918633"/>
                  </a:lnTo>
                  <a:lnTo>
                    <a:pt x="5279273" y="878765"/>
                  </a:lnTo>
                  <a:lnTo>
                    <a:pt x="5285232" y="834389"/>
                  </a:lnTo>
                  <a:lnTo>
                    <a:pt x="5285232" y="166877"/>
                  </a:lnTo>
                  <a:lnTo>
                    <a:pt x="5279273" y="122502"/>
                  </a:lnTo>
                  <a:lnTo>
                    <a:pt x="5262456" y="82634"/>
                  </a:lnTo>
                  <a:lnTo>
                    <a:pt x="5236368" y="48863"/>
                  </a:lnTo>
                  <a:lnTo>
                    <a:pt x="5202597" y="22775"/>
                  </a:lnTo>
                  <a:lnTo>
                    <a:pt x="5162729" y="5958"/>
                  </a:lnTo>
                  <a:lnTo>
                    <a:pt x="51183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2647" y="3985260"/>
              <a:ext cx="5285740" cy="1001394"/>
            </a:xfrm>
            <a:custGeom>
              <a:avLst/>
              <a:gdLst/>
              <a:ahLst/>
              <a:cxnLst/>
              <a:rect l="l" t="t" r="r" b="b"/>
              <a:pathLst>
                <a:path w="5285740" h="1001395">
                  <a:moveTo>
                    <a:pt x="0" y="166877"/>
                  </a:moveTo>
                  <a:lnTo>
                    <a:pt x="5961" y="122502"/>
                  </a:lnTo>
                  <a:lnTo>
                    <a:pt x="22783" y="82634"/>
                  </a:lnTo>
                  <a:lnTo>
                    <a:pt x="48877" y="48863"/>
                  </a:lnTo>
                  <a:lnTo>
                    <a:pt x="82651" y="22775"/>
                  </a:lnTo>
                  <a:lnTo>
                    <a:pt x="122515" y="5958"/>
                  </a:lnTo>
                  <a:lnTo>
                    <a:pt x="166878" y="0"/>
                  </a:lnTo>
                  <a:lnTo>
                    <a:pt x="5118354" y="0"/>
                  </a:lnTo>
                  <a:lnTo>
                    <a:pt x="5162729" y="5958"/>
                  </a:lnTo>
                  <a:lnTo>
                    <a:pt x="5202597" y="22775"/>
                  </a:lnTo>
                  <a:lnTo>
                    <a:pt x="5236368" y="48863"/>
                  </a:lnTo>
                  <a:lnTo>
                    <a:pt x="5262456" y="82634"/>
                  </a:lnTo>
                  <a:lnTo>
                    <a:pt x="5279273" y="122502"/>
                  </a:lnTo>
                  <a:lnTo>
                    <a:pt x="5285232" y="166877"/>
                  </a:lnTo>
                  <a:lnTo>
                    <a:pt x="5285232" y="834389"/>
                  </a:lnTo>
                  <a:lnTo>
                    <a:pt x="5279273" y="878765"/>
                  </a:lnTo>
                  <a:lnTo>
                    <a:pt x="5262456" y="918633"/>
                  </a:lnTo>
                  <a:lnTo>
                    <a:pt x="5236368" y="952404"/>
                  </a:lnTo>
                  <a:lnTo>
                    <a:pt x="5202597" y="978492"/>
                  </a:lnTo>
                  <a:lnTo>
                    <a:pt x="5162729" y="995309"/>
                  </a:lnTo>
                  <a:lnTo>
                    <a:pt x="5118354" y="1001267"/>
                  </a:lnTo>
                  <a:lnTo>
                    <a:pt x="166878" y="1001267"/>
                  </a:lnTo>
                  <a:lnTo>
                    <a:pt x="122515" y="995309"/>
                  </a:lnTo>
                  <a:lnTo>
                    <a:pt x="82651" y="978492"/>
                  </a:lnTo>
                  <a:lnTo>
                    <a:pt x="48877" y="952404"/>
                  </a:lnTo>
                  <a:lnTo>
                    <a:pt x="22783" y="918633"/>
                  </a:lnTo>
                  <a:lnTo>
                    <a:pt x="5961" y="878765"/>
                  </a:lnTo>
                  <a:lnTo>
                    <a:pt x="0" y="834389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5699" y="1423796"/>
            <a:ext cx="4408170" cy="4212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Example</a:t>
            </a:r>
            <a:r>
              <a:rPr dirty="0" sz="1800" spc="-4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1: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Verdana"/>
              <a:cs typeface="Verdana"/>
            </a:endParaRPr>
          </a:p>
          <a:p>
            <a:pPr marL="994410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-15">
                <a:latin typeface="Verdana"/>
                <a:cs typeface="Verdana"/>
              </a:rPr>
              <a:t> CONCAT(‘Hello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‘,’World’)</a:t>
            </a:r>
            <a:endParaRPr sz="1600">
              <a:latin typeface="Verdana"/>
              <a:cs typeface="Verdana"/>
            </a:endParaRPr>
          </a:p>
          <a:p>
            <a:pPr marL="1451610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“Concat”</a:t>
            </a:r>
            <a:endParaRPr sz="1600">
              <a:latin typeface="Verdana"/>
              <a:cs typeface="Verdana"/>
            </a:endParaRPr>
          </a:p>
          <a:p>
            <a:pPr marL="1451610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Dual;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600" spc="-5">
                <a:solidFill>
                  <a:srgbClr val="767676"/>
                </a:solidFill>
                <a:latin typeface="Verdana"/>
                <a:cs typeface="Verdana"/>
              </a:rPr>
              <a:t>Concat</a:t>
            </a:r>
            <a:endParaRPr sz="16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280"/>
              </a:spcBef>
            </a:pPr>
            <a:r>
              <a:rPr dirty="0" sz="1600" spc="-10">
                <a:solidFill>
                  <a:srgbClr val="767676"/>
                </a:solidFill>
                <a:latin typeface="Verdana"/>
                <a:cs typeface="Verdana"/>
              </a:rPr>
              <a:t>Hello</a:t>
            </a:r>
            <a:r>
              <a:rPr dirty="0" sz="1600" spc="-25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767676"/>
                </a:solidFill>
                <a:latin typeface="Verdana"/>
                <a:cs typeface="Verdana"/>
              </a:rPr>
              <a:t>World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767676"/>
                </a:solidFill>
                <a:latin typeface="Verdana"/>
                <a:cs typeface="Verdana"/>
              </a:rPr>
              <a:t>Example</a:t>
            </a:r>
            <a:r>
              <a:rPr dirty="0" sz="1800" spc="-5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67676"/>
                </a:solidFill>
                <a:latin typeface="Verdana"/>
                <a:cs typeface="Verdana"/>
              </a:rPr>
              <a:t>2:</a:t>
            </a:r>
            <a:endParaRPr sz="1800">
              <a:latin typeface="Verdana"/>
              <a:cs typeface="Verdana"/>
            </a:endParaRPr>
          </a:p>
          <a:p>
            <a:pPr marL="924560">
              <a:lnSpc>
                <a:spcPct val="100000"/>
              </a:lnSpc>
              <a:spcBef>
                <a:spcPts val="1365"/>
              </a:spcBef>
            </a:pPr>
            <a:r>
              <a:rPr dirty="0" sz="1600" spc="-5">
                <a:latin typeface="Verdana"/>
                <a:cs typeface="Verdana"/>
              </a:rPr>
              <a:t>SELECT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SUBSTR('HelloWorld',1,5)</a:t>
            </a:r>
            <a:endParaRPr sz="1600">
              <a:latin typeface="Verdana"/>
              <a:cs typeface="Verdana"/>
            </a:endParaRPr>
          </a:p>
          <a:p>
            <a:pPr marL="924560">
              <a:lnSpc>
                <a:spcPct val="100000"/>
              </a:lnSpc>
            </a:pPr>
            <a:r>
              <a:rPr dirty="0" sz="1600" spc="-5">
                <a:latin typeface="Verdana"/>
                <a:cs typeface="Verdana"/>
              </a:rPr>
              <a:t>"SubString“</a:t>
            </a:r>
            <a:endParaRPr sz="1600">
              <a:latin typeface="Verdana"/>
              <a:cs typeface="Verdana"/>
            </a:endParaRPr>
          </a:p>
          <a:p>
            <a:pPr marL="1381760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FROM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">
                <a:latin typeface="Verdana"/>
                <a:cs typeface="Verdana"/>
              </a:rPr>
              <a:t>Dual;</a:t>
            </a:r>
            <a:endParaRPr sz="1600">
              <a:latin typeface="Verdana"/>
              <a:cs typeface="Verdana"/>
            </a:endParaRPr>
          </a:p>
          <a:p>
            <a:pPr marL="12700" marR="3775710">
              <a:lnSpc>
                <a:spcPct val="114999"/>
              </a:lnSpc>
              <a:spcBef>
                <a:spcPts val="1670"/>
              </a:spcBef>
            </a:pPr>
            <a:r>
              <a:rPr dirty="0" sz="1600" spc="-5">
                <a:solidFill>
                  <a:srgbClr val="767676"/>
                </a:solidFill>
                <a:latin typeface="Verdana"/>
                <a:cs typeface="Verdana"/>
              </a:rPr>
              <a:t>SubSt  </a:t>
            </a:r>
            <a:r>
              <a:rPr dirty="0" sz="1600" spc="-10">
                <a:solidFill>
                  <a:srgbClr val="767676"/>
                </a:solidFill>
                <a:latin typeface="Verdana"/>
                <a:cs typeface="Verdana"/>
              </a:rPr>
              <a:t>Hello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3300" y="151055"/>
            <a:ext cx="407670" cy="484505"/>
          </a:xfrm>
          <a:custGeom>
            <a:avLst/>
            <a:gdLst/>
            <a:ahLst/>
            <a:cxnLst/>
            <a:rect l="l" t="t" r="r" b="b"/>
            <a:pathLst>
              <a:path w="407670" h="484505">
                <a:moveTo>
                  <a:pt x="407532" y="0"/>
                </a:moveTo>
                <a:lnTo>
                  <a:pt x="0" y="0"/>
                </a:lnTo>
                <a:lnTo>
                  <a:pt x="0" y="483944"/>
                </a:lnTo>
                <a:lnTo>
                  <a:pt x="407532" y="483944"/>
                </a:lnTo>
                <a:lnTo>
                  <a:pt x="4075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976" y="386283"/>
            <a:ext cx="27635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5.4: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Types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dirty="0" sz="1200" spc="40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FAC"/>
                </a:solidFill>
                <a:latin typeface="Verdana"/>
                <a:cs typeface="Verdana"/>
              </a:rPr>
              <a:t>Single</a:t>
            </a:r>
            <a:r>
              <a:rPr dirty="0" sz="1200" spc="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Row</a:t>
            </a:r>
            <a:r>
              <a:rPr dirty="0" sz="1200" spc="-25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006FAC"/>
                </a:solidFill>
                <a:latin typeface="Verdana"/>
                <a:cs typeface="Verdana"/>
              </a:rPr>
              <a:t>Functions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537718"/>
            <a:ext cx="1932939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Date</a:t>
            </a:r>
            <a:r>
              <a:rPr dirty="0" spc="-95"/>
              <a:t> </a:t>
            </a:r>
            <a:r>
              <a:rPr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99" y="1423796"/>
            <a:ext cx="566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Date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</a:t>
            </a:r>
            <a:r>
              <a:rPr dirty="0" sz="1800" spc="-10">
                <a:latin typeface="Verdana"/>
                <a:cs typeface="Verdana"/>
              </a:rPr>
              <a:t> operate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Date &amp;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Time </a:t>
            </a:r>
            <a:r>
              <a:rPr dirty="0" sz="1800" spc="-5">
                <a:latin typeface="Verdana"/>
                <a:cs typeface="Verdana"/>
              </a:rPr>
              <a:t>datatype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7505" y="1423796"/>
            <a:ext cx="758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Verdana"/>
                <a:cs typeface="Verdana"/>
              </a:rPr>
              <a:t>v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10">
                <a:latin typeface="Verdana"/>
                <a:cs typeface="Verdana"/>
              </a:rPr>
              <a:t>l</a:t>
            </a:r>
            <a:r>
              <a:rPr dirty="0" sz="1800">
                <a:latin typeface="Verdana"/>
                <a:cs typeface="Verdana"/>
              </a:rPr>
              <a:t>ues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1650" y="2025650"/>
          <a:ext cx="7956550" cy="4119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5270500"/>
              </a:tblGrid>
              <a:tr h="3829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Name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04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Description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04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450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ts val="1120"/>
                        </a:lnSpc>
                        <a:spcBef>
                          <a:spcPts val="830"/>
                        </a:spcBef>
                      </a:pPr>
                      <a:r>
                        <a:rPr dirty="0" sz="1100">
                          <a:solidFill>
                            <a:srgbClr val="005381"/>
                          </a:solidFill>
                          <a:latin typeface="Verdana"/>
                          <a:cs typeface="Verdana"/>
                          <a:hlinkClick r:id="rId2"/>
                        </a:rPr>
                        <a:t>ADDDATE()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5381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ts val="1120"/>
                        </a:lnSpc>
                        <a:spcBef>
                          <a:spcPts val="83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Add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time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values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(intervals)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date value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0"/>
                    </a:solidFill>
                  </a:tcPr>
                </a:tc>
              </a:tr>
              <a:tr h="3025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5381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marL="6350">
                        <a:lnSpc>
                          <a:spcPts val="1120"/>
                        </a:lnSpc>
                        <a:spcBef>
                          <a:spcPts val="869"/>
                        </a:spcBef>
                      </a:pPr>
                      <a:r>
                        <a:rPr dirty="0" sz="1100">
                          <a:solidFill>
                            <a:srgbClr val="005381"/>
                          </a:solidFill>
                          <a:latin typeface="Verdana"/>
                          <a:cs typeface="Verdana"/>
                          <a:hlinkClick r:id="rId2"/>
                        </a:rPr>
                        <a:t>ADDTIME()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048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5381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120"/>
                        </a:lnSpc>
                        <a:spcBef>
                          <a:spcPts val="869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Add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time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048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0"/>
                    </a:solidFill>
                  </a:tcPr>
                </a:tc>
              </a:tr>
              <a:tr h="117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5381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265557">
                <a:tc>
                  <a:txBody>
                    <a:bodyPr/>
                    <a:lstStyle/>
                    <a:p>
                      <a:pPr marL="6350">
                        <a:lnSpc>
                          <a:spcPts val="1120"/>
                        </a:lnSpc>
                        <a:spcBef>
                          <a:spcPts val="869"/>
                        </a:spcBef>
                      </a:pPr>
                      <a:r>
                        <a:rPr dirty="0" sz="1100" spc="-5">
                          <a:solidFill>
                            <a:srgbClr val="005381"/>
                          </a:solidFill>
                          <a:latin typeface="Verdana"/>
                          <a:cs typeface="Verdana"/>
                          <a:hlinkClick r:id="rId2"/>
                        </a:rPr>
                        <a:t>CURTIME()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048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5381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120"/>
                        </a:lnSpc>
                        <a:spcBef>
                          <a:spcPts val="869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Return the current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time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048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0"/>
                    </a:solidFill>
                  </a:tcPr>
                </a:tc>
              </a:tr>
              <a:tr h="117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5381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450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ts val="1115"/>
                        </a:lnSpc>
                        <a:spcBef>
                          <a:spcPts val="835"/>
                        </a:spcBef>
                      </a:pPr>
                      <a:r>
                        <a:rPr dirty="0" sz="1100">
                          <a:solidFill>
                            <a:srgbClr val="005381"/>
                          </a:solidFill>
                          <a:latin typeface="Verdana"/>
                          <a:cs typeface="Verdana"/>
                          <a:hlinkClick r:id="rId2"/>
                        </a:rPr>
                        <a:t>DATE()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ts val="1115"/>
                        </a:lnSpc>
                        <a:spcBef>
                          <a:spcPts val="835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Extract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date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part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date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or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datetime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expression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0"/>
                    </a:solidFill>
                  </a:tcPr>
                </a:tc>
              </a:tr>
              <a:tr h="302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marL="6350">
                        <a:lnSpc>
                          <a:spcPts val="1115"/>
                        </a:lnSpc>
                        <a:spcBef>
                          <a:spcPts val="869"/>
                        </a:spcBef>
                      </a:pPr>
                      <a:r>
                        <a:rPr dirty="0" sz="1100">
                          <a:solidFill>
                            <a:srgbClr val="005381"/>
                          </a:solidFill>
                          <a:latin typeface="Verdana"/>
                          <a:cs typeface="Verdana"/>
                          <a:hlinkClick r:id="rId2"/>
                        </a:rPr>
                        <a:t>DATE_ADD()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048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5381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115"/>
                        </a:lnSpc>
                        <a:spcBef>
                          <a:spcPts val="869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Add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time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values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(intervals)</a:t>
                      </a:r>
                      <a:r>
                        <a:rPr dirty="0" sz="1100" spc="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date value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048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0"/>
                    </a:solidFill>
                  </a:tcPr>
                </a:tc>
              </a:tr>
              <a:tr h="117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5381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265430">
                <a:tc>
                  <a:txBody>
                    <a:bodyPr/>
                    <a:lstStyle/>
                    <a:p>
                      <a:pPr marL="6350">
                        <a:lnSpc>
                          <a:spcPts val="1115"/>
                        </a:lnSpc>
                        <a:spcBef>
                          <a:spcPts val="875"/>
                        </a:spcBef>
                      </a:pPr>
                      <a:r>
                        <a:rPr dirty="0" sz="1100" spc="-5">
                          <a:solidFill>
                            <a:srgbClr val="005381"/>
                          </a:solidFill>
                          <a:latin typeface="Verdana"/>
                          <a:cs typeface="Verdana"/>
                          <a:hlinkClick r:id="rId2"/>
                        </a:rPr>
                        <a:t>PERIOD_ADD()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5381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1115"/>
                        </a:lnSpc>
                        <a:spcBef>
                          <a:spcPts val="87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Add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period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year-month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0"/>
                    </a:solidFill>
                  </a:tcPr>
                </a:tc>
              </a:tr>
              <a:tr h="117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5381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4173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ts val="1115"/>
                        </a:lnSpc>
                      </a:pPr>
                      <a:r>
                        <a:rPr dirty="0" sz="1100">
                          <a:solidFill>
                            <a:srgbClr val="005381"/>
                          </a:solidFill>
                          <a:latin typeface="Verdana"/>
                          <a:cs typeface="Verdana"/>
                          <a:hlinkClick r:id="rId2"/>
                        </a:rPr>
                        <a:t>PERIOD_DIFF()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5381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0">
                        <a:lnSpc>
                          <a:spcPts val="1115"/>
                        </a:lnSpc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Return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 the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number</a:t>
                      </a:r>
                      <a:r>
                        <a:rPr dirty="0" sz="11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months</a:t>
                      </a:r>
                      <a:r>
                        <a:rPr dirty="0" sz="11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between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periods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0"/>
                    </a:solidFill>
                  </a:tcPr>
                </a:tc>
              </a:tr>
              <a:tr h="269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5381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iGATE</dc:creator>
  <dc:title>iGATE Presentation Template</dc:title>
  <dcterms:created xsi:type="dcterms:W3CDTF">2023-01-08T07:46:54Z</dcterms:created>
  <dcterms:modified xsi:type="dcterms:W3CDTF">2023-01-08T07:46:54Z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2023-01-08T00:00:00Z</vt:filetime>
  </property>
</Properties>
</file>