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76" y="537718"/>
            <a:ext cx="214693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3041650"/>
            <a:ext cx="7486650" cy="2395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70017"/>
            <a:ext cx="414020" cy="516255"/>
          </a:xfrm>
          <a:custGeom>
            <a:avLst/>
            <a:gdLst/>
            <a:ahLst/>
            <a:cxnLst/>
            <a:rect l="l" t="t" r="r" b="b"/>
            <a:pathLst>
              <a:path w="414020" h="516255">
                <a:moveTo>
                  <a:pt x="413899" y="0"/>
                </a:moveTo>
                <a:lnTo>
                  <a:pt x="0" y="0"/>
                </a:lnTo>
                <a:lnTo>
                  <a:pt x="0" y="515782"/>
                </a:lnTo>
                <a:lnTo>
                  <a:pt x="413899" y="515782"/>
                </a:lnTo>
                <a:lnTo>
                  <a:pt x="413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74379" y="658957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7E7E7E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3" y="6588252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573"/>
                </a:moveTo>
                <a:lnTo>
                  <a:pt x="0" y="0"/>
                </a:lnTo>
              </a:path>
            </a:pathLst>
          </a:custGeom>
          <a:ln w="12192">
            <a:solidFill>
              <a:srgbClr val="12A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624" y="6602374"/>
            <a:ext cx="1308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Presentation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Title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Author</a:t>
            </a:r>
            <a:r>
              <a:rPr dirty="0" sz="600" spc="-3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Date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730" y="6607556"/>
            <a:ext cx="13360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©</a:t>
            </a:r>
            <a:r>
              <a:rPr dirty="0" sz="6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767676"/>
                </a:solidFill>
                <a:latin typeface="Arial MT"/>
                <a:cs typeface="Arial MT"/>
              </a:rPr>
              <a:t>2017 Capgemini.</a:t>
            </a:r>
            <a:r>
              <a:rPr dirty="0" sz="600" spc="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rights</a:t>
            </a:r>
            <a:r>
              <a:rPr dirty="0" sz="600" spc="-2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reserved.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373126"/>
            <a:ext cx="2315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10"/>
              <a:t> </a:t>
            </a:r>
            <a:r>
              <a:rPr dirty="0" spc="-5"/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12700" y="1423796"/>
            <a:ext cx="4072890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Joins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ts val="167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SQL: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1999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Compliant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Joins</a:t>
            </a:r>
            <a:endParaRPr sz="14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35">
                <a:latin typeface="Verdana"/>
                <a:cs typeface="Verdana"/>
              </a:rPr>
              <a:t>Types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joins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Sub-queries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Tips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Tricks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50949"/>
            <a:ext cx="484505" cy="522605"/>
          </a:xfrm>
          <a:custGeom>
            <a:avLst/>
            <a:gdLst/>
            <a:ahLst/>
            <a:cxnLst/>
            <a:rect l="l" t="t" r="r" b="b"/>
            <a:pathLst>
              <a:path w="484504" h="522605">
                <a:moveTo>
                  <a:pt x="483944" y="0"/>
                </a:moveTo>
                <a:lnTo>
                  <a:pt x="0" y="0"/>
                </a:lnTo>
                <a:lnTo>
                  <a:pt x="0" y="522150"/>
                </a:lnTo>
                <a:lnTo>
                  <a:pt x="483944" y="522150"/>
                </a:lnTo>
                <a:lnTo>
                  <a:pt x="48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095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Self</a:t>
            </a:r>
            <a:r>
              <a:rPr dirty="0" spc="-85"/>
              <a:t> </a:t>
            </a:r>
            <a:r>
              <a:rPr dirty="0" spc="-5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551545" cy="17341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8890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In Self Join,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two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 from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“same</a:t>
            </a:r>
            <a:r>
              <a:rPr dirty="0" sz="1800" spc="-5">
                <a:latin typeface="Verdana"/>
                <a:cs typeface="Verdana"/>
              </a:rPr>
              <a:t> table”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combine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form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“resultant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row”.</a:t>
            </a:r>
            <a:endParaRPr sz="1800">
              <a:latin typeface="Verdana"/>
              <a:cs typeface="Verdana"/>
            </a:endParaRPr>
          </a:p>
          <a:p>
            <a:pPr marL="187960" marR="5080" indent="-172720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possible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join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itself,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were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two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separate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tables,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using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aliases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names.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This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allows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joining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rows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same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173990" marR="1315085" indent="-161925">
              <a:lnSpc>
                <a:spcPct val="101699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Example: </a:t>
            </a: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display</a:t>
            </a:r>
            <a:r>
              <a:rPr dirty="0" sz="1800">
                <a:latin typeface="Verdana"/>
                <a:cs typeface="Verdana"/>
              </a:rPr>
              <a:t> staff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member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along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 </a:t>
            </a:r>
            <a:r>
              <a:rPr dirty="0" sz="1800" spc="-5">
                <a:latin typeface="Verdana"/>
                <a:cs typeface="Verdana"/>
              </a:rPr>
              <a:t>their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3880103"/>
            <a:ext cx="7861300" cy="1384300"/>
            <a:chOff x="679704" y="3880103"/>
            <a:chExt cx="7861300" cy="1384300"/>
          </a:xfrm>
        </p:grpSpPr>
        <p:sp>
          <p:nvSpPr>
            <p:cNvPr id="7" name="object 7"/>
            <p:cNvSpPr/>
            <p:nvPr/>
          </p:nvSpPr>
          <p:spPr>
            <a:xfrm>
              <a:off x="685800" y="3886199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76200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2" y="1270806"/>
                  </a:lnTo>
                  <a:lnTo>
                    <a:pt x="66957" y="1304639"/>
                  </a:lnTo>
                  <a:lnTo>
                    <a:pt x="100791" y="1332554"/>
                  </a:lnTo>
                  <a:lnTo>
                    <a:pt x="139624" y="1353633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7620000" y="1371600"/>
                  </a:lnTo>
                  <a:lnTo>
                    <a:pt x="7666066" y="1366955"/>
                  </a:lnTo>
                  <a:lnTo>
                    <a:pt x="7708975" y="1353633"/>
                  </a:lnTo>
                  <a:lnTo>
                    <a:pt x="7747806" y="1332554"/>
                  </a:lnTo>
                  <a:lnTo>
                    <a:pt x="7781639" y="1304639"/>
                  </a:lnTo>
                  <a:lnTo>
                    <a:pt x="7809554" y="1270806"/>
                  </a:lnTo>
                  <a:lnTo>
                    <a:pt x="7830633" y="1231975"/>
                  </a:lnTo>
                  <a:lnTo>
                    <a:pt x="7843955" y="1189066"/>
                  </a:lnTo>
                  <a:lnTo>
                    <a:pt x="7848600" y="1143000"/>
                  </a:lnTo>
                  <a:lnTo>
                    <a:pt x="7848600" y="228600"/>
                  </a:lnTo>
                  <a:lnTo>
                    <a:pt x="7843955" y="182533"/>
                  </a:lnTo>
                  <a:lnTo>
                    <a:pt x="7830633" y="139624"/>
                  </a:lnTo>
                  <a:lnTo>
                    <a:pt x="7809554" y="100793"/>
                  </a:lnTo>
                  <a:lnTo>
                    <a:pt x="7781639" y="66960"/>
                  </a:lnTo>
                  <a:lnTo>
                    <a:pt x="7747806" y="39045"/>
                  </a:lnTo>
                  <a:lnTo>
                    <a:pt x="7708975" y="17966"/>
                  </a:lnTo>
                  <a:lnTo>
                    <a:pt x="7666066" y="4644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3886199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7620000" y="0"/>
                  </a:lnTo>
                  <a:lnTo>
                    <a:pt x="7666066" y="4644"/>
                  </a:lnTo>
                  <a:lnTo>
                    <a:pt x="7708975" y="17966"/>
                  </a:lnTo>
                  <a:lnTo>
                    <a:pt x="7747806" y="39045"/>
                  </a:lnTo>
                  <a:lnTo>
                    <a:pt x="7781639" y="66960"/>
                  </a:lnTo>
                  <a:lnTo>
                    <a:pt x="7809554" y="100793"/>
                  </a:lnTo>
                  <a:lnTo>
                    <a:pt x="7830633" y="139624"/>
                  </a:lnTo>
                  <a:lnTo>
                    <a:pt x="7843955" y="182533"/>
                  </a:lnTo>
                  <a:lnTo>
                    <a:pt x="7848600" y="228600"/>
                  </a:lnTo>
                  <a:lnTo>
                    <a:pt x="7848600" y="1143000"/>
                  </a:lnTo>
                  <a:lnTo>
                    <a:pt x="7843955" y="1189066"/>
                  </a:lnTo>
                  <a:lnTo>
                    <a:pt x="7830633" y="1231975"/>
                  </a:lnTo>
                  <a:lnTo>
                    <a:pt x="7809554" y="1270806"/>
                  </a:lnTo>
                  <a:lnTo>
                    <a:pt x="7781639" y="1304639"/>
                  </a:lnTo>
                  <a:lnTo>
                    <a:pt x="7747806" y="1332554"/>
                  </a:lnTo>
                  <a:lnTo>
                    <a:pt x="7708975" y="1353633"/>
                  </a:lnTo>
                  <a:lnTo>
                    <a:pt x="7666066" y="1366955"/>
                  </a:lnTo>
                  <a:lnTo>
                    <a:pt x="76200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3"/>
                  </a:lnTo>
                  <a:lnTo>
                    <a:pt x="100791" y="1332554"/>
                  </a:lnTo>
                  <a:lnTo>
                    <a:pt x="66957" y="1304639"/>
                  </a:lnTo>
                  <a:lnTo>
                    <a:pt x="39042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02638" y="3982288"/>
            <a:ext cx="504444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staff.staff_code,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staff.staff_name,</a:t>
            </a:r>
            <a:endParaRPr sz="1800">
              <a:latin typeface="Verdana"/>
              <a:cs typeface="Verdana"/>
            </a:endParaRPr>
          </a:p>
          <a:p>
            <a:pPr algn="just" marL="94615" marR="5080" indent="121412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Verdana"/>
                <a:cs typeface="Verdana"/>
              </a:rPr>
              <a:t>mgr.staff_code, </a:t>
            </a:r>
            <a:r>
              <a:rPr dirty="0" sz="1800" spc="-25">
                <a:latin typeface="Verdana"/>
                <a:cs typeface="Verdana"/>
              </a:rPr>
              <a:t>mgr.staff_name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 staff_master </a:t>
            </a:r>
            <a:r>
              <a:rPr dirty="0" sz="1800" spc="-25">
                <a:latin typeface="Verdana"/>
                <a:cs typeface="Verdana"/>
              </a:rPr>
              <a:t>staff, </a:t>
            </a:r>
            <a:r>
              <a:rPr dirty="0" sz="1800" spc="-5">
                <a:latin typeface="Verdana"/>
                <a:cs typeface="Verdana"/>
              </a:rPr>
              <a:t>staff_master </a:t>
            </a:r>
            <a:r>
              <a:rPr dirty="0" sz="1800">
                <a:latin typeface="Verdana"/>
                <a:cs typeface="Verdana"/>
              </a:rPr>
              <a:t>mgr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staff.mgr_code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 </a:t>
            </a:r>
            <a:r>
              <a:rPr dirty="0" sz="1800" spc="-25">
                <a:latin typeface="Verdana"/>
                <a:cs typeface="Verdana"/>
              </a:rPr>
              <a:t>mgr.staff_code;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0949"/>
            <a:ext cx="420370" cy="522605"/>
          </a:xfrm>
          <a:custGeom>
            <a:avLst/>
            <a:gdLst/>
            <a:ahLst/>
            <a:cxnLst/>
            <a:rect l="l" t="t" r="r" b="b"/>
            <a:pathLst>
              <a:path w="420370" h="522605">
                <a:moveTo>
                  <a:pt x="420267" y="0"/>
                </a:moveTo>
                <a:lnTo>
                  <a:pt x="0" y="0"/>
                </a:lnTo>
                <a:lnTo>
                  <a:pt x="0" y="522150"/>
                </a:lnTo>
                <a:lnTo>
                  <a:pt x="420267" y="522150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127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50"/>
              <a:t> </a:t>
            </a:r>
            <a:r>
              <a:rPr dirty="0" spc="-5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SubQuery?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780780" cy="15316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sub-query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a form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an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SQL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appears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another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SQL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is also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called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 “nested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query”.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  <a:spcBef>
                <a:spcPts val="4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statement,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 contains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sub-query,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called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“parent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20">
                <a:latin typeface="Verdana"/>
                <a:cs typeface="Verdana"/>
              </a:rPr>
              <a:t>statement”.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“parent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statement”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 </a:t>
            </a:r>
            <a:r>
              <a:rPr dirty="0" sz="1800" spc="-5">
                <a:latin typeface="Verdana"/>
                <a:cs typeface="Verdana"/>
              </a:rPr>
              <a:t>returned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sub-query.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214661"/>
            <a:ext cx="420370" cy="445770"/>
          </a:xfrm>
          <a:custGeom>
            <a:avLst/>
            <a:gdLst/>
            <a:ahLst/>
            <a:cxnLst/>
            <a:rect l="l" t="t" r="r" b="b"/>
            <a:pathLst>
              <a:path w="420370" h="445770">
                <a:moveTo>
                  <a:pt x="420267" y="0"/>
                </a:moveTo>
                <a:lnTo>
                  <a:pt x="0" y="0"/>
                </a:lnTo>
                <a:lnTo>
                  <a:pt x="0" y="445738"/>
                </a:lnTo>
                <a:lnTo>
                  <a:pt x="420267" y="445738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635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Subquery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Examples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2660904"/>
            <a:ext cx="7861300" cy="943610"/>
            <a:chOff x="679704" y="2660904"/>
            <a:chExt cx="7861300" cy="943610"/>
          </a:xfrm>
        </p:grpSpPr>
        <p:sp>
          <p:nvSpPr>
            <p:cNvPr id="6" name="object 6"/>
            <p:cNvSpPr/>
            <p:nvPr/>
          </p:nvSpPr>
          <p:spPr>
            <a:xfrm>
              <a:off x="685800" y="2667000"/>
              <a:ext cx="7848600" cy="931544"/>
            </a:xfrm>
            <a:custGeom>
              <a:avLst/>
              <a:gdLst/>
              <a:ahLst/>
              <a:cxnLst/>
              <a:rect l="l" t="t" r="r" b="b"/>
              <a:pathLst>
                <a:path w="7848600" h="931545">
                  <a:moveTo>
                    <a:pt x="7693406" y="0"/>
                  </a:moveTo>
                  <a:lnTo>
                    <a:pt x="155194" y="0"/>
                  </a:lnTo>
                  <a:lnTo>
                    <a:pt x="106140" y="7910"/>
                  </a:lnTo>
                  <a:lnTo>
                    <a:pt x="63537" y="29939"/>
                  </a:lnTo>
                  <a:lnTo>
                    <a:pt x="29943" y="63532"/>
                  </a:lnTo>
                  <a:lnTo>
                    <a:pt x="7911" y="106135"/>
                  </a:lnTo>
                  <a:lnTo>
                    <a:pt x="0" y="155194"/>
                  </a:lnTo>
                  <a:lnTo>
                    <a:pt x="0" y="775970"/>
                  </a:lnTo>
                  <a:lnTo>
                    <a:pt x="7911" y="825028"/>
                  </a:lnTo>
                  <a:lnTo>
                    <a:pt x="29943" y="867631"/>
                  </a:lnTo>
                  <a:lnTo>
                    <a:pt x="63537" y="901224"/>
                  </a:lnTo>
                  <a:lnTo>
                    <a:pt x="106140" y="923253"/>
                  </a:lnTo>
                  <a:lnTo>
                    <a:pt x="155194" y="931163"/>
                  </a:lnTo>
                  <a:lnTo>
                    <a:pt x="7693406" y="931163"/>
                  </a:lnTo>
                  <a:lnTo>
                    <a:pt x="7742464" y="923253"/>
                  </a:lnTo>
                  <a:lnTo>
                    <a:pt x="7785067" y="901224"/>
                  </a:lnTo>
                  <a:lnTo>
                    <a:pt x="7818660" y="867631"/>
                  </a:lnTo>
                  <a:lnTo>
                    <a:pt x="7840689" y="825028"/>
                  </a:lnTo>
                  <a:lnTo>
                    <a:pt x="7848600" y="775970"/>
                  </a:lnTo>
                  <a:lnTo>
                    <a:pt x="7848600" y="155194"/>
                  </a:lnTo>
                  <a:lnTo>
                    <a:pt x="7840689" y="106135"/>
                  </a:lnTo>
                  <a:lnTo>
                    <a:pt x="7818660" y="63532"/>
                  </a:lnTo>
                  <a:lnTo>
                    <a:pt x="7785067" y="29939"/>
                  </a:lnTo>
                  <a:lnTo>
                    <a:pt x="7742464" y="7910"/>
                  </a:lnTo>
                  <a:lnTo>
                    <a:pt x="7693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2667000"/>
              <a:ext cx="7848600" cy="931544"/>
            </a:xfrm>
            <a:custGeom>
              <a:avLst/>
              <a:gdLst/>
              <a:ahLst/>
              <a:cxnLst/>
              <a:rect l="l" t="t" r="r" b="b"/>
              <a:pathLst>
                <a:path w="7848600" h="931545">
                  <a:moveTo>
                    <a:pt x="0" y="155194"/>
                  </a:moveTo>
                  <a:lnTo>
                    <a:pt x="7911" y="106135"/>
                  </a:lnTo>
                  <a:lnTo>
                    <a:pt x="29943" y="63532"/>
                  </a:lnTo>
                  <a:lnTo>
                    <a:pt x="63537" y="29939"/>
                  </a:lnTo>
                  <a:lnTo>
                    <a:pt x="106140" y="7910"/>
                  </a:lnTo>
                  <a:lnTo>
                    <a:pt x="155194" y="0"/>
                  </a:lnTo>
                  <a:lnTo>
                    <a:pt x="7693406" y="0"/>
                  </a:lnTo>
                  <a:lnTo>
                    <a:pt x="7742464" y="7910"/>
                  </a:lnTo>
                  <a:lnTo>
                    <a:pt x="7785067" y="29939"/>
                  </a:lnTo>
                  <a:lnTo>
                    <a:pt x="7818660" y="63532"/>
                  </a:lnTo>
                  <a:lnTo>
                    <a:pt x="7840689" y="106135"/>
                  </a:lnTo>
                  <a:lnTo>
                    <a:pt x="7848600" y="155194"/>
                  </a:lnTo>
                  <a:lnTo>
                    <a:pt x="7848600" y="775970"/>
                  </a:lnTo>
                  <a:lnTo>
                    <a:pt x="7840689" y="825028"/>
                  </a:lnTo>
                  <a:lnTo>
                    <a:pt x="7818660" y="867631"/>
                  </a:lnTo>
                  <a:lnTo>
                    <a:pt x="7785067" y="901224"/>
                  </a:lnTo>
                  <a:lnTo>
                    <a:pt x="7742464" y="923253"/>
                  </a:lnTo>
                  <a:lnTo>
                    <a:pt x="7693406" y="931163"/>
                  </a:lnTo>
                  <a:lnTo>
                    <a:pt x="155194" y="931163"/>
                  </a:lnTo>
                  <a:lnTo>
                    <a:pt x="106140" y="923253"/>
                  </a:lnTo>
                  <a:lnTo>
                    <a:pt x="63537" y="901224"/>
                  </a:lnTo>
                  <a:lnTo>
                    <a:pt x="29943" y="867631"/>
                  </a:lnTo>
                  <a:lnTo>
                    <a:pt x="7911" y="825028"/>
                  </a:lnTo>
                  <a:lnTo>
                    <a:pt x="0" y="775970"/>
                  </a:lnTo>
                  <a:lnTo>
                    <a:pt x="0" y="15519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79704" y="4471415"/>
            <a:ext cx="7861300" cy="1274445"/>
            <a:chOff x="679704" y="4471415"/>
            <a:chExt cx="7861300" cy="1274445"/>
          </a:xfrm>
        </p:grpSpPr>
        <p:sp>
          <p:nvSpPr>
            <p:cNvPr id="9" name="object 9"/>
            <p:cNvSpPr/>
            <p:nvPr/>
          </p:nvSpPr>
          <p:spPr>
            <a:xfrm>
              <a:off x="685800" y="4477511"/>
              <a:ext cx="7848600" cy="1262380"/>
            </a:xfrm>
            <a:custGeom>
              <a:avLst/>
              <a:gdLst/>
              <a:ahLst/>
              <a:cxnLst/>
              <a:rect l="l" t="t" r="r" b="b"/>
              <a:pathLst>
                <a:path w="7848600" h="1262379">
                  <a:moveTo>
                    <a:pt x="7638288" y="0"/>
                  </a:moveTo>
                  <a:lnTo>
                    <a:pt x="210312" y="0"/>
                  </a:lnTo>
                  <a:lnTo>
                    <a:pt x="162088" y="5551"/>
                  </a:lnTo>
                  <a:lnTo>
                    <a:pt x="117821" y="21367"/>
                  </a:lnTo>
                  <a:lnTo>
                    <a:pt x="78771" y="46186"/>
                  </a:lnTo>
                  <a:lnTo>
                    <a:pt x="46202" y="78750"/>
                  </a:lnTo>
                  <a:lnTo>
                    <a:pt x="21375" y="117798"/>
                  </a:lnTo>
                  <a:lnTo>
                    <a:pt x="5554" y="162072"/>
                  </a:lnTo>
                  <a:lnTo>
                    <a:pt x="0" y="210312"/>
                  </a:lnTo>
                  <a:lnTo>
                    <a:pt x="0" y="1051560"/>
                  </a:lnTo>
                  <a:lnTo>
                    <a:pt x="5554" y="1099783"/>
                  </a:lnTo>
                  <a:lnTo>
                    <a:pt x="21375" y="1144050"/>
                  </a:lnTo>
                  <a:lnTo>
                    <a:pt x="46202" y="1183100"/>
                  </a:lnTo>
                  <a:lnTo>
                    <a:pt x="78771" y="1215669"/>
                  </a:lnTo>
                  <a:lnTo>
                    <a:pt x="117821" y="1240496"/>
                  </a:lnTo>
                  <a:lnTo>
                    <a:pt x="162088" y="1256317"/>
                  </a:lnTo>
                  <a:lnTo>
                    <a:pt x="210312" y="1261872"/>
                  </a:lnTo>
                  <a:lnTo>
                    <a:pt x="7638288" y="1261872"/>
                  </a:lnTo>
                  <a:lnTo>
                    <a:pt x="7686527" y="1256317"/>
                  </a:lnTo>
                  <a:lnTo>
                    <a:pt x="7730801" y="1240496"/>
                  </a:lnTo>
                  <a:lnTo>
                    <a:pt x="7769849" y="1215669"/>
                  </a:lnTo>
                  <a:lnTo>
                    <a:pt x="7802413" y="1183100"/>
                  </a:lnTo>
                  <a:lnTo>
                    <a:pt x="7827232" y="1144050"/>
                  </a:lnTo>
                  <a:lnTo>
                    <a:pt x="7843048" y="1099783"/>
                  </a:lnTo>
                  <a:lnTo>
                    <a:pt x="7848600" y="1051560"/>
                  </a:lnTo>
                  <a:lnTo>
                    <a:pt x="7848600" y="210312"/>
                  </a:lnTo>
                  <a:lnTo>
                    <a:pt x="7843048" y="162072"/>
                  </a:lnTo>
                  <a:lnTo>
                    <a:pt x="7827232" y="117798"/>
                  </a:lnTo>
                  <a:lnTo>
                    <a:pt x="7802413" y="78750"/>
                  </a:lnTo>
                  <a:lnTo>
                    <a:pt x="7769849" y="46186"/>
                  </a:lnTo>
                  <a:lnTo>
                    <a:pt x="7730801" y="21367"/>
                  </a:lnTo>
                  <a:lnTo>
                    <a:pt x="7686527" y="5551"/>
                  </a:lnTo>
                  <a:lnTo>
                    <a:pt x="7638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4477511"/>
              <a:ext cx="7848600" cy="1262380"/>
            </a:xfrm>
            <a:custGeom>
              <a:avLst/>
              <a:gdLst/>
              <a:ahLst/>
              <a:cxnLst/>
              <a:rect l="l" t="t" r="r" b="b"/>
              <a:pathLst>
                <a:path w="7848600" h="1262379">
                  <a:moveTo>
                    <a:pt x="0" y="210312"/>
                  </a:moveTo>
                  <a:lnTo>
                    <a:pt x="5554" y="162072"/>
                  </a:lnTo>
                  <a:lnTo>
                    <a:pt x="21375" y="117798"/>
                  </a:lnTo>
                  <a:lnTo>
                    <a:pt x="46202" y="78750"/>
                  </a:lnTo>
                  <a:lnTo>
                    <a:pt x="78771" y="46186"/>
                  </a:lnTo>
                  <a:lnTo>
                    <a:pt x="117821" y="21367"/>
                  </a:lnTo>
                  <a:lnTo>
                    <a:pt x="162088" y="5551"/>
                  </a:lnTo>
                  <a:lnTo>
                    <a:pt x="210312" y="0"/>
                  </a:lnTo>
                  <a:lnTo>
                    <a:pt x="7638288" y="0"/>
                  </a:lnTo>
                  <a:lnTo>
                    <a:pt x="7686527" y="5551"/>
                  </a:lnTo>
                  <a:lnTo>
                    <a:pt x="7730801" y="21367"/>
                  </a:lnTo>
                  <a:lnTo>
                    <a:pt x="7769849" y="46186"/>
                  </a:lnTo>
                  <a:lnTo>
                    <a:pt x="7802413" y="78750"/>
                  </a:lnTo>
                  <a:lnTo>
                    <a:pt x="7827232" y="117798"/>
                  </a:lnTo>
                  <a:lnTo>
                    <a:pt x="7843048" y="162072"/>
                  </a:lnTo>
                  <a:lnTo>
                    <a:pt x="7848600" y="210312"/>
                  </a:lnTo>
                  <a:lnTo>
                    <a:pt x="7848600" y="1051560"/>
                  </a:lnTo>
                  <a:lnTo>
                    <a:pt x="7843048" y="1099783"/>
                  </a:lnTo>
                  <a:lnTo>
                    <a:pt x="7827232" y="1144050"/>
                  </a:lnTo>
                  <a:lnTo>
                    <a:pt x="7802413" y="1183100"/>
                  </a:lnTo>
                  <a:lnTo>
                    <a:pt x="7769849" y="1215669"/>
                  </a:lnTo>
                  <a:lnTo>
                    <a:pt x="7730801" y="1240496"/>
                  </a:lnTo>
                  <a:lnTo>
                    <a:pt x="7686527" y="1256317"/>
                  </a:lnTo>
                  <a:lnTo>
                    <a:pt x="7638288" y="1261872"/>
                  </a:lnTo>
                  <a:lnTo>
                    <a:pt x="210312" y="1261872"/>
                  </a:lnTo>
                  <a:lnTo>
                    <a:pt x="162088" y="1256317"/>
                  </a:lnTo>
                  <a:lnTo>
                    <a:pt x="117821" y="1240496"/>
                  </a:lnTo>
                  <a:lnTo>
                    <a:pt x="78771" y="1215669"/>
                  </a:lnTo>
                  <a:lnTo>
                    <a:pt x="46202" y="1183100"/>
                  </a:lnTo>
                  <a:lnTo>
                    <a:pt x="21375" y="1144050"/>
                  </a:lnTo>
                  <a:lnTo>
                    <a:pt x="5554" y="1099783"/>
                  </a:lnTo>
                  <a:lnTo>
                    <a:pt x="0" y="1051560"/>
                  </a:lnTo>
                  <a:lnTo>
                    <a:pt x="0" y="2103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" y="1423796"/>
            <a:ext cx="6729730" cy="422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Example 1: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display </a:t>
            </a:r>
            <a:r>
              <a:rPr dirty="0" sz="1800">
                <a:latin typeface="Verdana"/>
                <a:cs typeface="Verdana"/>
              </a:rPr>
              <a:t>name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students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“Mechanics”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ts val="2150"/>
              </a:lnSpc>
              <a:spcBef>
                <a:spcPts val="35"/>
              </a:spcBef>
            </a:pPr>
            <a:r>
              <a:rPr dirty="0" sz="1800" spc="-10">
                <a:latin typeface="Verdana"/>
                <a:cs typeface="Verdana"/>
              </a:rPr>
              <a:t>department.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1236345">
              <a:lnSpc>
                <a:spcPct val="100000"/>
              </a:lnSpc>
              <a:spcBef>
                <a:spcPts val="154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Dept_Code</a:t>
            </a:r>
            <a:endParaRPr sz="1800">
              <a:latin typeface="Verdana"/>
              <a:cs typeface="Verdana"/>
            </a:endParaRPr>
          </a:p>
          <a:p>
            <a:pPr marL="145161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Department_Master</a:t>
            </a:r>
            <a:endParaRPr sz="1800">
              <a:latin typeface="Verdana"/>
              <a:cs typeface="Verdana"/>
            </a:endParaRPr>
          </a:p>
          <a:p>
            <a:pPr marL="145161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Dept_name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'Mechanics';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O/P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: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40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010285">
              <a:lnSpc>
                <a:spcPct val="100000"/>
              </a:lnSpc>
              <a:spcBef>
                <a:spcPts val="134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student_code,student_name</a:t>
            </a:r>
            <a:endParaRPr sz="1800">
              <a:latin typeface="Verdana"/>
              <a:cs typeface="Verdana"/>
            </a:endParaRPr>
          </a:p>
          <a:p>
            <a:pPr marL="1010285" marR="3014345">
              <a:lnSpc>
                <a:spcPct val="135000"/>
              </a:lnSpc>
            </a:pPr>
            <a:r>
              <a:rPr dirty="0" sz="1800" spc="-5">
                <a:latin typeface="Verdana"/>
                <a:cs typeface="Verdana"/>
              </a:rPr>
              <a:t>FROM student_master </a:t>
            </a:r>
            <a:r>
              <a:rPr dirty="0" sz="1800">
                <a:latin typeface="Verdana"/>
                <a:cs typeface="Verdana"/>
              </a:rPr>
              <a:t> WHERE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dept_code=40;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63791"/>
            <a:ext cx="369570" cy="471805"/>
          </a:xfrm>
          <a:custGeom>
            <a:avLst/>
            <a:gdLst/>
            <a:ahLst/>
            <a:cxnLst/>
            <a:rect l="l" t="t" r="r" b="b"/>
            <a:pathLst>
              <a:path w="369570" h="471805">
                <a:moveTo>
                  <a:pt x="369325" y="0"/>
                </a:moveTo>
                <a:lnTo>
                  <a:pt x="0" y="0"/>
                </a:lnTo>
                <a:lnTo>
                  <a:pt x="0" y="471208"/>
                </a:lnTo>
                <a:lnTo>
                  <a:pt x="369325" y="471208"/>
                </a:lnTo>
                <a:lnTo>
                  <a:pt x="369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635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Subquery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Examples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2432304"/>
            <a:ext cx="7861300" cy="1793875"/>
            <a:chOff x="679704" y="2432304"/>
            <a:chExt cx="7861300" cy="1793875"/>
          </a:xfrm>
        </p:grpSpPr>
        <p:sp>
          <p:nvSpPr>
            <p:cNvPr id="6" name="object 6"/>
            <p:cNvSpPr/>
            <p:nvPr/>
          </p:nvSpPr>
          <p:spPr>
            <a:xfrm>
              <a:off x="685800" y="2438400"/>
              <a:ext cx="7848600" cy="1781810"/>
            </a:xfrm>
            <a:custGeom>
              <a:avLst/>
              <a:gdLst/>
              <a:ahLst/>
              <a:cxnLst/>
              <a:rect l="l" t="t" r="r" b="b"/>
              <a:pathLst>
                <a:path w="7848600" h="1781810">
                  <a:moveTo>
                    <a:pt x="7551674" y="0"/>
                  </a:moveTo>
                  <a:lnTo>
                    <a:pt x="296925" y="0"/>
                  </a:lnTo>
                  <a:lnTo>
                    <a:pt x="248764" y="3887"/>
                  </a:lnTo>
                  <a:lnTo>
                    <a:pt x="203076" y="15140"/>
                  </a:lnTo>
                  <a:lnTo>
                    <a:pt x="160473" y="33148"/>
                  </a:lnTo>
                  <a:lnTo>
                    <a:pt x="121567" y="57298"/>
                  </a:lnTo>
                  <a:lnTo>
                    <a:pt x="86969" y="86979"/>
                  </a:lnTo>
                  <a:lnTo>
                    <a:pt x="57291" y="121578"/>
                  </a:lnTo>
                  <a:lnTo>
                    <a:pt x="33143" y="160484"/>
                  </a:lnTo>
                  <a:lnTo>
                    <a:pt x="15137" y="203086"/>
                  </a:lnTo>
                  <a:lnTo>
                    <a:pt x="3886" y="248770"/>
                  </a:lnTo>
                  <a:lnTo>
                    <a:pt x="0" y="296925"/>
                  </a:lnTo>
                  <a:lnTo>
                    <a:pt x="0" y="1484630"/>
                  </a:lnTo>
                  <a:lnTo>
                    <a:pt x="3886" y="1532785"/>
                  </a:lnTo>
                  <a:lnTo>
                    <a:pt x="15137" y="1578469"/>
                  </a:lnTo>
                  <a:lnTo>
                    <a:pt x="33143" y="1621071"/>
                  </a:lnTo>
                  <a:lnTo>
                    <a:pt x="57291" y="1659977"/>
                  </a:lnTo>
                  <a:lnTo>
                    <a:pt x="86969" y="1694576"/>
                  </a:lnTo>
                  <a:lnTo>
                    <a:pt x="121567" y="1724257"/>
                  </a:lnTo>
                  <a:lnTo>
                    <a:pt x="160473" y="1748407"/>
                  </a:lnTo>
                  <a:lnTo>
                    <a:pt x="203076" y="1766415"/>
                  </a:lnTo>
                  <a:lnTo>
                    <a:pt x="248764" y="1777668"/>
                  </a:lnTo>
                  <a:lnTo>
                    <a:pt x="296925" y="1781556"/>
                  </a:lnTo>
                  <a:lnTo>
                    <a:pt x="7551674" y="1781556"/>
                  </a:lnTo>
                  <a:lnTo>
                    <a:pt x="7599829" y="1777668"/>
                  </a:lnTo>
                  <a:lnTo>
                    <a:pt x="7645513" y="1766415"/>
                  </a:lnTo>
                  <a:lnTo>
                    <a:pt x="7688115" y="1748407"/>
                  </a:lnTo>
                  <a:lnTo>
                    <a:pt x="7727021" y="1724257"/>
                  </a:lnTo>
                  <a:lnTo>
                    <a:pt x="7761620" y="1694576"/>
                  </a:lnTo>
                  <a:lnTo>
                    <a:pt x="7791301" y="1659977"/>
                  </a:lnTo>
                  <a:lnTo>
                    <a:pt x="7815451" y="1621071"/>
                  </a:lnTo>
                  <a:lnTo>
                    <a:pt x="7833459" y="1578469"/>
                  </a:lnTo>
                  <a:lnTo>
                    <a:pt x="7844712" y="1532785"/>
                  </a:lnTo>
                  <a:lnTo>
                    <a:pt x="7848600" y="1484630"/>
                  </a:lnTo>
                  <a:lnTo>
                    <a:pt x="7848600" y="296925"/>
                  </a:lnTo>
                  <a:lnTo>
                    <a:pt x="7844712" y="248770"/>
                  </a:lnTo>
                  <a:lnTo>
                    <a:pt x="7833459" y="203086"/>
                  </a:lnTo>
                  <a:lnTo>
                    <a:pt x="7815451" y="160484"/>
                  </a:lnTo>
                  <a:lnTo>
                    <a:pt x="7791301" y="121578"/>
                  </a:lnTo>
                  <a:lnTo>
                    <a:pt x="7761620" y="86979"/>
                  </a:lnTo>
                  <a:lnTo>
                    <a:pt x="7727021" y="57298"/>
                  </a:lnTo>
                  <a:lnTo>
                    <a:pt x="7688115" y="33148"/>
                  </a:lnTo>
                  <a:lnTo>
                    <a:pt x="7645513" y="15140"/>
                  </a:lnTo>
                  <a:lnTo>
                    <a:pt x="7599829" y="3887"/>
                  </a:lnTo>
                  <a:lnTo>
                    <a:pt x="75516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2438400"/>
              <a:ext cx="7848600" cy="1781810"/>
            </a:xfrm>
            <a:custGeom>
              <a:avLst/>
              <a:gdLst/>
              <a:ahLst/>
              <a:cxnLst/>
              <a:rect l="l" t="t" r="r" b="b"/>
              <a:pathLst>
                <a:path w="7848600" h="1781810">
                  <a:moveTo>
                    <a:pt x="0" y="296925"/>
                  </a:moveTo>
                  <a:lnTo>
                    <a:pt x="3886" y="248770"/>
                  </a:lnTo>
                  <a:lnTo>
                    <a:pt x="15137" y="203086"/>
                  </a:lnTo>
                  <a:lnTo>
                    <a:pt x="33143" y="160484"/>
                  </a:lnTo>
                  <a:lnTo>
                    <a:pt x="57291" y="121578"/>
                  </a:lnTo>
                  <a:lnTo>
                    <a:pt x="86969" y="86979"/>
                  </a:lnTo>
                  <a:lnTo>
                    <a:pt x="121567" y="57298"/>
                  </a:lnTo>
                  <a:lnTo>
                    <a:pt x="160473" y="33148"/>
                  </a:lnTo>
                  <a:lnTo>
                    <a:pt x="203076" y="15140"/>
                  </a:lnTo>
                  <a:lnTo>
                    <a:pt x="248764" y="3887"/>
                  </a:lnTo>
                  <a:lnTo>
                    <a:pt x="296925" y="0"/>
                  </a:lnTo>
                  <a:lnTo>
                    <a:pt x="7551674" y="0"/>
                  </a:lnTo>
                  <a:lnTo>
                    <a:pt x="7599829" y="3887"/>
                  </a:lnTo>
                  <a:lnTo>
                    <a:pt x="7645513" y="15140"/>
                  </a:lnTo>
                  <a:lnTo>
                    <a:pt x="7688115" y="33148"/>
                  </a:lnTo>
                  <a:lnTo>
                    <a:pt x="7727021" y="57298"/>
                  </a:lnTo>
                  <a:lnTo>
                    <a:pt x="7761620" y="86979"/>
                  </a:lnTo>
                  <a:lnTo>
                    <a:pt x="7791301" y="121578"/>
                  </a:lnTo>
                  <a:lnTo>
                    <a:pt x="7815451" y="160484"/>
                  </a:lnTo>
                  <a:lnTo>
                    <a:pt x="7833459" y="203086"/>
                  </a:lnTo>
                  <a:lnTo>
                    <a:pt x="7844712" y="248770"/>
                  </a:lnTo>
                  <a:lnTo>
                    <a:pt x="7848600" y="296925"/>
                  </a:lnTo>
                  <a:lnTo>
                    <a:pt x="7848600" y="1484630"/>
                  </a:lnTo>
                  <a:lnTo>
                    <a:pt x="7844712" y="1532785"/>
                  </a:lnTo>
                  <a:lnTo>
                    <a:pt x="7833459" y="1578469"/>
                  </a:lnTo>
                  <a:lnTo>
                    <a:pt x="7815451" y="1621071"/>
                  </a:lnTo>
                  <a:lnTo>
                    <a:pt x="7791301" y="1659977"/>
                  </a:lnTo>
                  <a:lnTo>
                    <a:pt x="7761620" y="1694576"/>
                  </a:lnTo>
                  <a:lnTo>
                    <a:pt x="7727021" y="1724257"/>
                  </a:lnTo>
                  <a:lnTo>
                    <a:pt x="7688115" y="1748407"/>
                  </a:lnTo>
                  <a:lnTo>
                    <a:pt x="7645513" y="1766415"/>
                  </a:lnTo>
                  <a:lnTo>
                    <a:pt x="7599829" y="1777668"/>
                  </a:lnTo>
                  <a:lnTo>
                    <a:pt x="7551674" y="1781556"/>
                  </a:lnTo>
                  <a:lnTo>
                    <a:pt x="296925" y="1781556"/>
                  </a:lnTo>
                  <a:lnTo>
                    <a:pt x="248764" y="1777668"/>
                  </a:lnTo>
                  <a:lnTo>
                    <a:pt x="203076" y="1766415"/>
                  </a:lnTo>
                  <a:lnTo>
                    <a:pt x="160473" y="1748407"/>
                  </a:lnTo>
                  <a:lnTo>
                    <a:pt x="121567" y="1724257"/>
                  </a:lnTo>
                  <a:lnTo>
                    <a:pt x="86969" y="1694576"/>
                  </a:lnTo>
                  <a:lnTo>
                    <a:pt x="57291" y="1659977"/>
                  </a:lnTo>
                  <a:lnTo>
                    <a:pt x="33143" y="1621071"/>
                  </a:lnTo>
                  <a:lnTo>
                    <a:pt x="15137" y="1578469"/>
                  </a:lnTo>
                  <a:lnTo>
                    <a:pt x="3886" y="1532785"/>
                  </a:lnTo>
                  <a:lnTo>
                    <a:pt x="0" y="1484630"/>
                  </a:lnTo>
                  <a:lnTo>
                    <a:pt x="0" y="29692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5699" y="1423796"/>
            <a:ext cx="7138670" cy="274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Example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(contd.):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Method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sub-query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Verdana"/>
              <a:cs typeface="Verdana"/>
            </a:endParaRPr>
          </a:p>
          <a:p>
            <a:pPr marL="2488565" marR="1316990" indent="-99568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student_code,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student_name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student_master</a:t>
            </a:r>
            <a:endParaRPr sz="1800">
              <a:latin typeface="Verdana"/>
              <a:cs typeface="Verdana"/>
            </a:endParaRPr>
          </a:p>
          <a:p>
            <a:pPr marL="3808095" marR="5080" indent="-140081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 </a:t>
            </a:r>
            <a:r>
              <a:rPr dirty="0" sz="1800" spc="-5">
                <a:latin typeface="Verdana"/>
                <a:cs typeface="Verdana"/>
              </a:rPr>
              <a:t>(SELECT </a:t>
            </a:r>
            <a:r>
              <a:rPr dirty="0" sz="1800" spc="-10">
                <a:latin typeface="Verdana"/>
                <a:cs typeface="Verdana"/>
              </a:rPr>
              <a:t>dept_code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department_master</a:t>
            </a:r>
            <a:endParaRPr sz="1800">
              <a:latin typeface="Verdana"/>
              <a:cs typeface="Verdana"/>
            </a:endParaRPr>
          </a:p>
          <a:p>
            <a:pPr marL="4027804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dept_name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endParaRPr sz="1800">
              <a:latin typeface="Verdana"/>
              <a:cs typeface="Verdana"/>
            </a:endParaRPr>
          </a:p>
          <a:p>
            <a:pPr marL="57848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’Mechanics’);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57423"/>
            <a:ext cx="433070" cy="478155"/>
          </a:xfrm>
          <a:custGeom>
            <a:avLst/>
            <a:gdLst/>
            <a:ahLst/>
            <a:cxnLst/>
            <a:rect l="l" t="t" r="r" b="b"/>
            <a:pathLst>
              <a:path w="433070" h="478155">
                <a:moveTo>
                  <a:pt x="433002" y="0"/>
                </a:moveTo>
                <a:lnTo>
                  <a:pt x="0" y="0"/>
                </a:lnTo>
                <a:lnTo>
                  <a:pt x="0" y="477576"/>
                </a:lnTo>
                <a:lnTo>
                  <a:pt x="433002" y="477576"/>
                </a:lnTo>
                <a:lnTo>
                  <a:pt x="43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37375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</a:t>
            </a:r>
            <a:r>
              <a:rPr dirty="0" spc="-45"/>
              <a:t> </a:t>
            </a:r>
            <a:r>
              <a:rPr dirty="0" spc="-5"/>
              <a:t>to</a:t>
            </a:r>
            <a:r>
              <a:rPr dirty="0" spc="-20"/>
              <a:t> </a:t>
            </a:r>
            <a:r>
              <a:rPr dirty="0"/>
              <a:t>use</a:t>
            </a:r>
            <a:r>
              <a:rPr dirty="0" spc="-35"/>
              <a:t> </a:t>
            </a:r>
            <a:r>
              <a:rPr dirty="0" spc="-5"/>
              <a:t>Subqueries?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834120" cy="168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Subqueries 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>
                <a:latin typeface="Verdana"/>
                <a:cs typeface="Verdana"/>
              </a:rPr>
              <a:t> for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purpose</a:t>
            </a:r>
            <a:r>
              <a:rPr dirty="0" sz="1800">
                <a:latin typeface="Verdana"/>
                <a:cs typeface="Verdana"/>
              </a:rPr>
              <a:t> 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90">
                <a:latin typeface="Verdana"/>
                <a:cs typeface="Verdana"/>
              </a:rPr>
              <a:t>To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insert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a target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90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create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insert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table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created.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90">
                <a:latin typeface="Verdana"/>
                <a:cs typeface="Verdana"/>
              </a:rPr>
              <a:t>To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update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records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the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target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90">
                <a:latin typeface="Verdana"/>
                <a:cs typeface="Verdana"/>
              </a:rPr>
              <a:t>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create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views.</a:t>
            </a:r>
            <a:endParaRPr sz="1600">
              <a:latin typeface="Verdana"/>
              <a:cs typeface="Verdana"/>
            </a:endParaRPr>
          </a:p>
          <a:p>
            <a:pPr marL="187960" marR="5080" indent="-172720">
              <a:lnSpc>
                <a:spcPct val="72500"/>
              </a:lnSpc>
              <a:spcBef>
                <a:spcPts val="52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90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provide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clauses,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like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WHERE,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HAVING,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etc.,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which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SELECT,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UPDATE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DELETE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8284"/>
            <a:ext cx="433070" cy="509905"/>
          </a:xfrm>
          <a:custGeom>
            <a:avLst/>
            <a:gdLst/>
            <a:ahLst/>
            <a:cxnLst/>
            <a:rect l="l" t="t" r="r" b="b"/>
            <a:pathLst>
              <a:path w="433070" h="509905">
                <a:moveTo>
                  <a:pt x="433002" y="0"/>
                </a:moveTo>
                <a:lnTo>
                  <a:pt x="0" y="0"/>
                </a:lnTo>
                <a:lnTo>
                  <a:pt x="0" y="509415"/>
                </a:lnTo>
                <a:lnTo>
                  <a:pt x="433002" y="509415"/>
                </a:lnTo>
                <a:lnTo>
                  <a:pt x="43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48425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Comparison</a:t>
            </a:r>
            <a:r>
              <a:rPr dirty="0" spc="-10"/>
              <a:t> Operators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"/>
              <a:t>Subqueries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5080000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40">
                <a:latin typeface="Verdana"/>
                <a:cs typeface="Verdana"/>
              </a:rPr>
              <a:t>Types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SubQueries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Subquery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Multiple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Subquery.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comparison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operators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5">
                <a:latin typeface="Verdana"/>
                <a:cs typeface="Verdana"/>
              </a:rPr>
              <a:t> subqueries: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450" y="3041650"/>
          <a:ext cx="7486650" cy="2395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5791200"/>
              </a:tblGrid>
              <a:tr h="3713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b="1">
                          <a:latin typeface="Verdana"/>
                          <a:cs typeface="Verdana"/>
                        </a:rPr>
                        <a:t>Operator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Description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Equals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member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member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*ANY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compare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to every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returned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by sub-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query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 operator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*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*ALL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22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compare value to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all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values returned by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sub- </a:t>
                      </a:r>
                      <a:r>
                        <a:rPr dirty="0" sz="1800" spc="-6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query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using</a:t>
                      </a:r>
                      <a:r>
                        <a:rPr dirty="0" sz="18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operator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*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63649"/>
            <a:ext cx="458470" cy="522605"/>
          </a:xfrm>
          <a:custGeom>
            <a:avLst/>
            <a:gdLst/>
            <a:ahLst/>
            <a:cxnLst/>
            <a:rect l="l" t="t" r="r" b="b"/>
            <a:pathLst>
              <a:path w="458470" h="522605">
                <a:moveTo>
                  <a:pt x="458473" y="0"/>
                </a:moveTo>
                <a:lnTo>
                  <a:pt x="0" y="0"/>
                </a:lnTo>
                <a:lnTo>
                  <a:pt x="0" y="522150"/>
                </a:lnTo>
                <a:lnTo>
                  <a:pt x="458473" y="522150"/>
                </a:lnTo>
                <a:lnTo>
                  <a:pt x="458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252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6.2:</a:t>
            </a:r>
            <a:r>
              <a:rPr dirty="0" sz="1200" spc="-6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Subqueries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2006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dirty="0" spc="-10"/>
              <a:t> </a:t>
            </a:r>
            <a:r>
              <a:rPr dirty="0" spc="-5"/>
              <a:t>Comparison</a:t>
            </a:r>
            <a:r>
              <a:rPr dirty="0" spc="-10"/>
              <a:t> Operators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Examples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2356104"/>
            <a:ext cx="7861300" cy="1460500"/>
            <a:chOff x="679704" y="2356104"/>
            <a:chExt cx="7861300" cy="1460500"/>
          </a:xfrm>
        </p:grpSpPr>
        <p:sp>
          <p:nvSpPr>
            <p:cNvPr id="6" name="object 6"/>
            <p:cNvSpPr/>
            <p:nvPr/>
          </p:nvSpPr>
          <p:spPr>
            <a:xfrm>
              <a:off x="685800" y="2362200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7607300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2" y="1255117"/>
                  </a:lnTo>
                  <a:lnTo>
                    <a:pt x="18963" y="1300406"/>
                  </a:lnTo>
                  <a:lnTo>
                    <a:pt x="41211" y="1341394"/>
                  </a:lnTo>
                  <a:lnTo>
                    <a:pt x="70677" y="1377108"/>
                  </a:lnTo>
                  <a:lnTo>
                    <a:pt x="106389" y="1406578"/>
                  </a:lnTo>
                  <a:lnTo>
                    <a:pt x="147377" y="1428831"/>
                  </a:lnTo>
                  <a:lnTo>
                    <a:pt x="192671" y="1442895"/>
                  </a:lnTo>
                  <a:lnTo>
                    <a:pt x="241300" y="1447800"/>
                  </a:lnTo>
                  <a:lnTo>
                    <a:pt x="7607300" y="1447800"/>
                  </a:lnTo>
                  <a:lnTo>
                    <a:pt x="7655917" y="1442895"/>
                  </a:lnTo>
                  <a:lnTo>
                    <a:pt x="7701206" y="1428831"/>
                  </a:lnTo>
                  <a:lnTo>
                    <a:pt x="7742194" y="1406578"/>
                  </a:lnTo>
                  <a:lnTo>
                    <a:pt x="7777908" y="1377108"/>
                  </a:lnTo>
                  <a:lnTo>
                    <a:pt x="7807378" y="1341394"/>
                  </a:lnTo>
                  <a:lnTo>
                    <a:pt x="7829631" y="1300406"/>
                  </a:lnTo>
                  <a:lnTo>
                    <a:pt x="7843695" y="1255117"/>
                  </a:lnTo>
                  <a:lnTo>
                    <a:pt x="7848600" y="1206500"/>
                  </a:lnTo>
                  <a:lnTo>
                    <a:pt x="7848600" y="241300"/>
                  </a:lnTo>
                  <a:lnTo>
                    <a:pt x="7843695" y="192682"/>
                  </a:lnTo>
                  <a:lnTo>
                    <a:pt x="7829631" y="147393"/>
                  </a:lnTo>
                  <a:lnTo>
                    <a:pt x="7807378" y="106405"/>
                  </a:lnTo>
                  <a:lnTo>
                    <a:pt x="7777908" y="70691"/>
                  </a:lnTo>
                  <a:lnTo>
                    <a:pt x="7742194" y="41221"/>
                  </a:lnTo>
                  <a:lnTo>
                    <a:pt x="7701206" y="18968"/>
                  </a:lnTo>
                  <a:lnTo>
                    <a:pt x="7655917" y="4904"/>
                  </a:lnTo>
                  <a:lnTo>
                    <a:pt x="7607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2362200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0" y="241300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7607300" y="0"/>
                  </a:lnTo>
                  <a:lnTo>
                    <a:pt x="7655917" y="4904"/>
                  </a:lnTo>
                  <a:lnTo>
                    <a:pt x="7701206" y="18968"/>
                  </a:lnTo>
                  <a:lnTo>
                    <a:pt x="7742194" y="41221"/>
                  </a:lnTo>
                  <a:lnTo>
                    <a:pt x="7777908" y="70691"/>
                  </a:lnTo>
                  <a:lnTo>
                    <a:pt x="7807378" y="106405"/>
                  </a:lnTo>
                  <a:lnTo>
                    <a:pt x="7829631" y="147393"/>
                  </a:lnTo>
                  <a:lnTo>
                    <a:pt x="7843695" y="192682"/>
                  </a:lnTo>
                  <a:lnTo>
                    <a:pt x="7848600" y="241300"/>
                  </a:lnTo>
                  <a:lnTo>
                    <a:pt x="7848600" y="1206500"/>
                  </a:lnTo>
                  <a:lnTo>
                    <a:pt x="7843695" y="1255117"/>
                  </a:lnTo>
                  <a:lnTo>
                    <a:pt x="7829631" y="1300406"/>
                  </a:lnTo>
                  <a:lnTo>
                    <a:pt x="7807378" y="1341394"/>
                  </a:lnTo>
                  <a:lnTo>
                    <a:pt x="7777908" y="1377108"/>
                  </a:lnTo>
                  <a:lnTo>
                    <a:pt x="7742194" y="1406578"/>
                  </a:lnTo>
                  <a:lnTo>
                    <a:pt x="7701206" y="1428831"/>
                  </a:lnTo>
                  <a:lnTo>
                    <a:pt x="7655917" y="1442895"/>
                  </a:lnTo>
                  <a:lnTo>
                    <a:pt x="7607300" y="1447800"/>
                  </a:lnTo>
                  <a:lnTo>
                    <a:pt x="241300" y="1447800"/>
                  </a:lnTo>
                  <a:lnTo>
                    <a:pt x="192671" y="1442895"/>
                  </a:lnTo>
                  <a:lnTo>
                    <a:pt x="147377" y="1428831"/>
                  </a:lnTo>
                  <a:lnTo>
                    <a:pt x="106389" y="1406578"/>
                  </a:lnTo>
                  <a:lnTo>
                    <a:pt x="70677" y="1377108"/>
                  </a:lnTo>
                  <a:lnTo>
                    <a:pt x="41211" y="1341394"/>
                  </a:lnTo>
                  <a:lnTo>
                    <a:pt x="18963" y="1300406"/>
                  </a:lnTo>
                  <a:lnTo>
                    <a:pt x="4902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79704" y="4928615"/>
            <a:ext cx="7861300" cy="1308100"/>
            <a:chOff x="679704" y="4928615"/>
            <a:chExt cx="7861300" cy="1308100"/>
          </a:xfrm>
        </p:grpSpPr>
        <p:sp>
          <p:nvSpPr>
            <p:cNvPr id="9" name="object 9"/>
            <p:cNvSpPr/>
            <p:nvPr/>
          </p:nvSpPr>
          <p:spPr>
            <a:xfrm>
              <a:off x="685800" y="4934711"/>
              <a:ext cx="7848600" cy="1295400"/>
            </a:xfrm>
            <a:custGeom>
              <a:avLst/>
              <a:gdLst/>
              <a:ahLst/>
              <a:cxnLst/>
              <a:rect l="l" t="t" r="r" b="b"/>
              <a:pathLst>
                <a:path w="7848600" h="1295400">
                  <a:moveTo>
                    <a:pt x="7632700" y="0"/>
                  </a:moveTo>
                  <a:lnTo>
                    <a:pt x="215900" y="0"/>
                  </a:lnTo>
                  <a:lnTo>
                    <a:pt x="166395" y="5701"/>
                  </a:lnTo>
                  <a:lnTo>
                    <a:pt x="120951" y="21941"/>
                  </a:lnTo>
                  <a:lnTo>
                    <a:pt x="80864" y="47426"/>
                  </a:lnTo>
                  <a:lnTo>
                    <a:pt x="47430" y="80859"/>
                  </a:lnTo>
                  <a:lnTo>
                    <a:pt x="21943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500"/>
                  </a:lnTo>
                  <a:lnTo>
                    <a:pt x="5701" y="1129004"/>
                  </a:lnTo>
                  <a:lnTo>
                    <a:pt x="21943" y="1174448"/>
                  </a:lnTo>
                  <a:lnTo>
                    <a:pt x="47430" y="1214535"/>
                  </a:lnTo>
                  <a:lnTo>
                    <a:pt x="80864" y="1247969"/>
                  </a:lnTo>
                  <a:lnTo>
                    <a:pt x="120951" y="1273456"/>
                  </a:lnTo>
                  <a:lnTo>
                    <a:pt x="166395" y="1289698"/>
                  </a:lnTo>
                  <a:lnTo>
                    <a:pt x="215900" y="1295400"/>
                  </a:lnTo>
                  <a:lnTo>
                    <a:pt x="7632700" y="1295400"/>
                  </a:lnTo>
                  <a:lnTo>
                    <a:pt x="7682208" y="1289698"/>
                  </a:lnTo>
                  <a:lnTo>
                    <a:pt x="7727653" y="1273456"/>
                  </a:lnTo>
                  <a:lnTo>
                    <a:pt x="7767740" y="1247969"/>
                  </a:lnTo>
                  <a:lnTo>
                    <a:pt x="7801173" y="1214535"/>
                  </a:lnTo>
                  <a:lnTo>
                    <a:pt x="7826658" y="1174448"/>
                  </a:lnTo>
                  <a:lnTo>
                    <a:pt x="7842898" y="1129004"/>
                  </a:lnTo>
                  <a:lnTo>
                    <a:pt x="7848600" y="1079500"/>
                  </a:lnTo>
                  <a:lnTo>
                    <a:pt x="7848600" y="215900"/>
                  </a:lnTo>
                  <a:lnTo>
                    <a:pt x="7842898" y="166391"/>
                  </a:lnTo>
                  <a:lnTo>
                    <a:pt x="7826658" y="120946"/>
                  </a:lnTo>
                  <a:lnTo>
                    <a:pt x="7801173" y="80859"/>
                  </a:lnTo>
                  <a:lnTo>
                    <a:pt x="7767740" y="47426"/>
                  </a:lnTo>
                  <a:lnTo>
                    <a:pt x="7727653" y="21941"/>
                  </a:lnTo>
                  <a:lnTo>
                    <a:pt x="7682208" y="5701"/>
                  </a:lnTo>
                  <a:lnTo>
                    <a:pt x="763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4934711"/>
              <a:ext cx="7848600" cy="1295400"/>
            </a:xfrm>
            <a:custGeom>
              <a:avLst/>
              <a:gdLst/>
              <a:ahLst/>
              <a:cxnLst/>
              <a:rect l="l" t="t" r="r" b="b"/>
              <a:pathLst>
                <a:path w="7848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3" y="120946"/>
                  </a:lnTo>
                  <a:lnTo>
                    <a:pt x="47430" y="80859"/>
                  </a:lnTo>
                  <a:lnTo>
                    <a:pt x="80864" y="47426"/>
                  </a:lnTo>
                  <a:lnTo>
                    <a:pt x="120951" y="21941"/>
                  </a:lnTo>
                  <a:lnTo>
                    <a:pt x="166395" y="5701"/>
                  </a:lnTo>
                  <a:lnTo>
                    <a:pt x="215900" y="0"/>
                  </a:lnTo>
                  <a:lnTo>
                    <a:pt x="7632700" y="0"/>
                  </a:lnTo>
                  <a:lnTo>
                    <a:pt x="7682208" y="5701"/>
                  </a:lnTo>
                  <a:lnTo>
                    <a:pt x="7727653" y="21941"/>
                  </a:lnTo>
                  <a:lnTo>
                    <a:pt x="7767740" y="47426"/>
                  </a:lnTo>
                  <a:lnTo>
                    <a:pt x="7801173" y="80859"/>
                  </a:lnTo>
                  <a:lnTo>
                    <a:pt x="7826658" y="120946"/>
                  </a:lnTo>
                  <a:lnTo>
                    <a:pt x="7842898" y="166391"/>
                  </a:lnTo>
                  <a:lnTo>
                    <a:pt x="7848600" y="215900"/>
                  </a:lnTo>
                  <a:lnTo>
                    <a:pt x="7848600" y="1079500"/>
                  </a:lnTo>
                  <a:lnTo>
                    <a:pt x="7842898" y="1129004"/>
                  </a:lnTo>
                  <a:lnTo>
                    <a:pt x="7826658" y="1174448"/>
                  </a:lnTo>
                  <a:lnTo>
                    <a:pt x="7801173" y="1214535"/>
                  </a:lnTo>
                  <a:lnTo>
                    <a:pt x="7767740" y="1247969"/>
                  </a:lnTo>
                  <a:lnTo>
                    <a:pt x="7727653" y="1273456"/>
                  </a:lnTo>
                  <a:lnTo>
                    <a:pt x="7682208" y="1289698"/>
                  </a:lnTo>
                  <a:lnTo>
                    <a:pt x="7632700" y="1295400"/>
                  </a:lnTo>
                  <a:lnTo>
                    <a:pt x="215900" y="1295400"/>
                  </a:lnTo>
                  <a:lnTo>
                    <a:pt x="166395" y="1289698"/>
                  </a:lnTo>
                  <a:lnTo>
                    <a:pt x="120951" y="1273456"/>
                  </a:lnTo>
                  <a:lnTo>
                    <a:pt x="80864" y="1247969"/>
                  </a:lnTo>
                  <a:lnTo>
                    <a:pt x="47430" y="1214535"/>
                  </a:lnTo>
                  <a:lnTo>
                    <a:pt x="21943" y="1174448"/>
                  </a:lnTo>
                  <a:lnTo>
                    <a:pt x="5701" y="1129004"/>
                  </a:lnTo>
                  <a:lnTo>
                    <a:pt x="0" y="1079500"/>
                  </a:lnTo>
                  <a:lnTo>
                    <a:pt x="0" y="215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" y="1423796"/>
            <a:ext cx="7407275" cy="477964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698500" marR="249554" indent="-686435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latin typeface="Verdana"/>
                <a:cs typeface="Verdana"/>
              </a:rPr>
              <a:t>Example 1: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display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all</a:t>
            </a:r>
            <a:r>
              <a:rPr dirty="0" sz="1800">
                <a:latin typeface="Verdana"/>
                <a:cs typeface="Verdana"/>
              </a:rPr>
              <a:t> staff</a:t>
            </a:r>
            <a:r>
              <a:rPr dirty="0" sz="1800" spc="-5">
                <a:latin typeface="Verdana"/>
                <a:cs typeface="Verdana"/>
              </a:rPr>
              <a:t> details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 who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earn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salary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least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salary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Verdana"/>
              <a:cs typeface="Verdana"/>
            </a:endParaRPr>
          </a:p>
          <a:p>
            <a:pPr marL="84709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staff_name,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staff_code,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staff_sal</a:t>
            </a:r>
            <a:endParaRPr sz="1600">
              <a:latin typeface="Verdana"/>
              <a:cs typeface="Verdana"/>
            </a:endParaRPr>
          </a:p>
          <a:p>
            <a:pPr marL="124777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staff_master</a:t>
            </a:r>
            <a:endParaRPr sz="1600">
              <a:latin typeface="Verdana"/>
              <a:cs typeface="Verdana"/>
            </a:endParaRPr>
          </a:p>
          <a:p>
            <a:pPr marL="1476375">
              <a:lnSpc>
                <a:spcPct val="100000"/>
              </a:lnSpc>
              <a:tabLst>
                <a:tab pos="3307079" algn="l"/>
              </a:tabLst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staff_sal	=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(SELECT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MIN(staff_sal)</a:t>
            </a:r>
            <a:endParaRPr sz="1600">
              <a:latin typeface="Verdana"/>
              <a:cs typeface="Verdana"/>
            </a:endParaRPr>
          </a:p>
          <a:p>
            <a:pPr marL="353441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5">
                <a:latin typeface="Verdana"/>
                <a:cs typeface="Verdana"/>
              </a:rPr>
              <a:t> staff_master)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Verdana"/>
              <a:cs typeface="Verdana"/>
            </a:endParaRPr>
          </a:p>
          <a:p>
            <a:pPr marL="698500" marR="5080" indent="-686435">
              <a:lnSpc>
                <a:spcPct val="101699"/>
              </a:lnSpc>
            </a:pPr>
            <a:r>
              <a:rPr dirty="0" sz="1800" spc="-5">
                <a:latin typeface="Verdana"/>
                <a:cs typeface="Verdana"/>
              </a:rPr>
              <a:t>Example 2: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display</a:t>
            </a:r>
            <a:r>
              <a:rPr dirty="0" sz="1800">
                <a:latin typeface="Verdana"/>
                <a:cs typeface="Verdana"/>
              </a:rPr>
              <a:t> staff details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earn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salary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greater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than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5">
                <a:latin typeface="Verdana"/>
                <a:cs typeface="Verdana"/>
              </a:rPr>
              <a:t>average</a:t>
            </a:r>
            <a:r>
              <a:rPr dirty="0" sz="1800" spc="-5">
                <a:latin typeface="Verdana"/>
                <a:cs typeface="Verdana"/>
              </a:rPr>
              <a:t> salary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earned</a:t>
            </a:r>
            <a:r>
              <a:rPr dirty="0" sz="1800">
                <a:latin typeface="Verdana"/>
                <a:cs typeface="Verdana"/>
              </a:rPr>
              <a:t> in </a:t>
            </a:r>
            <a:r>
              <a:rPr dirty="0" sz="1800" spc="-10">
                <a:latin typeface="Verdana"/>
                <a:cs typeface="Verdana"/>
              </a:rPr>
              <a:t>dept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468755" marR="3579495" indent="-486409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 staff_code,staff_sal </a:t>
            </a:r>
            <a:r>
              <a:rPr dirty="0" sz="1600" spc="-5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staff_master</a:t>
            </a:r>
            <a:endParaRPr sz="1600">
              <a:latin typeface="Verdana"/>
              <a:cs typeface="Verdana"/>
            </a:endParaRPr>
          </a:p>
          <a:p>
            <a:pPr marL="146875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WHERE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staff_sal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&gt; </a:t>
            </a:r>
            <a:r>
              <a:rPr dirty="0" sz="1600" spc="-10">
                <a:latin typeface="Verdana"/>
                <a:cs typeface="Verdana"/>
              </a:rPr>
              <a:t>ANY(SELECT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AVG(staff_sal)</a:t>
            </a:r>
            <a:endParaRPr sz="1600">
              <a:latin typeface="Verdana"/>
              <a:cs typeface="Verdana"/>
            </a:endParaRPr>
          </a:p>
          <a:p>
            <a:pPr algn="ctr" marL="3268979">
              <a:lnSpc>
                <a:spcPct val="100000"/>
              </a:lnSpc>
              <a:tabLst>
                <a:tab pos="5367655" algn="l"/>
              </a:tabLst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staff_master	</a:t>
            </a:r>
            <a:r>
              <a:rPr dirty="0" sz="1600" spc="-10">
                <a:latin typeface="Verdana"/>
                <a:cs typeface="Verdana"/>
              </a:rPr>
              <a:t>GROUP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  <a:p>
            <a:pPr marL="55435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dept_code);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82858"/>
            <a:ext cx="420370" cy="465455"/>
          </a:xfrm>
          <a:custGeom>
            <a:avLst/>
            <a:gdLst/>
            <a:ahLst/>
            <a:cxnLst/>
            <a:rect l="l" t="t" r="r" b="b"/>
            <a:pathLst>
              <a:path w="420370" h="465455">
                <a:moveTo>
                  <a:pt x="420267" y="0"/>
                </a:moveTo>
                <a:lnTo>
                  <a:pt x="0" y="0"/>
                </a:lnTo>
                <a:lnTo>
                  <a:pt x="0" y="464841"/>
                </a:lnTo>
                <a:lnTo>
                  <a:pt x="420267" y="464841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535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Tips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Tricks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669655" cy="120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For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Subqueries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Should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enclosed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parenthesis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should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placed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right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side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comparison</a:t>
            </a:r>
            <a:r>
              <a:rPr dirty="0" sz="1600" spc="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</a:t>
            </a:r>
            <a:endParaRPr sz="1600">
              <a:latin typeface="Verdana"/>
              <a:cs typeface="Verdana"/>
            </a:endParaRPr>
          </a:p>
          <a:p>
            <a:pPr marL="187960" marR="5080" indent="-172720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Use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carefully.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operators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Single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Subquery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Multiple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Multiple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Row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Subquery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57388"/>
            <a:ext cx="401320" cy="490855"/>
          </a:xfrm>
          <a:custGeom>
            <a:avLst/>
            <a:gdLst/>
            <a:ahLst/>
            <a:cxnLst/>
            <a:rect l="l" t="t" r="r" b="b"/>
            <a:pathLst>
              <a:path w="401320" h="490855">
                <a:moveTo>
                  <a:pt x="401164" y="0"/>
                </a:moveTo>
                <a:lnTo>
                  <a:pt x="0" y="0"/>
                </a:lnTo>
                <a:lnTo>
                  <a:pt x="0" y="490311"/>
                </a:lnTo>
                <a:lnTo>
                  <a:pt x="401164" y="490311"/>
                </a:lnTo>
                <a:lnTo>
                  <a:pt x="401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535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6.3: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Tips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Tricks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749665" cy="10102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 </a:t>
            </a:r>
            <a:r>
              <a:rPr dirty="0" sz="1800" spc="-10">
                <a:latin typeface="Verdana"/>
                <a:cs typeface="Verdana"/>
              </a:rPr>
              <a:t>operators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 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sub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query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returns</a:t>
            </a:r>
            <a:r>
              <a:rPr dirty="0" sz="1800">
                <a:latin typeface="Verdana"/>
                <a:cs typeface="Verdana"/>
              </a:rPr>
              <a:t> multiple rows, </a:t>
            </a:r>
            <a:r>
              <a:rPr dirty="0" sz="1800" spc="-6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Oracle</a:t>
            </a:r>
            <a:r>
              <a:rPr dirty="0" sz="1800" spc="-5">
                <a:latin typeface="Verdana"/>
                <a:cs typeface="Verdana"/>
              </a:rPr>
              <a:t> would throw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error</a:t>
            </a:r>
            <a:endParaRPr sz="1800">
              <a:latin typeface="Verdana"/>
              <a:cs typeface="Verdana"/>
            </a:endParaRPr>
          </a:p>
          <a:p>
            <a:pPr marL="12700" marR="295275">
              <a:lnSpc>
                <a:spcPct val="78300"/>
              </a:lnSpc>
              <a:spcBef>
                <a:spcPts val="520"/>
              </a:spcBef>
            </a:pPr>
            <a:r>
              <a:rPr dirty="0" sz="1800" spc="-10">
                <a:latin typeface="Verdana"/>
                <a:cs typeface="Verdana"/>
              </a:rPr>
              <a:t>Restrict</a:t>
            </a:r>
            <a:r>
              <a:rPr dirty="0" sz="1800">
                <a:latin typeface="Verdana"/>
                <a:cs typeface="Verdana"/>
              </a:rPr>
              <a:t> using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NOT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clause, which offers </a:t>
            </a:r>
            <a:r>
              <a:rPr dirty="0" sz="1800" spc="-5">
                <a:latin typeface="Verdana"/>
                <a:cs typeface="Verdana"/>
              </a:rPr>
              <a:t>poor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performance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because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optimizer </a:t>
            </a:r>
            <a:r>
              <a:rPr dirty="0" sz="1800">
                <a:latin typeface="Verdana"/>
                <a:cs typeface="Verdana"/>
              </a:rPr>
              <a:t>has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use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nested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scan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</a:t>
            </a:r>
            <a:r>
              <a:rPr dirty="0" sz="1800">
                <a:latin typeface="Verdana"/>
                <a:cs typeface="Verdana"/>
              </a:rPr>
              <a:t> this </a:t>
            </a:r>
            <a:r>
              <a:rPr dirty="0" sz="1800" spc="-20">
                <a:latin typeface="Verdana"/>
                <a:cs typeface="Verdana"/>
              </a:rPr>
              <a:t>activity.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1266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3630295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Joins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Sub-queries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0" y="208435"/>
            <a:ext cx="407670" cy="401320"/>
          </a:xfrm>
          <a:custGeom>
            <a:avLst/>
            <a:gdLst/>
            <a:ahLst/>
            <a:cxnLst/>
            <a:rect l="l" t="t" r="r" b="b"/>
            <a:pathLst>
              <a:path w="407670" h="401320">
                <a:moveTo>
                  <a:pt x="407532" y="0"/>
                </a:moveTo>
                <a:lnTo>
                  <a:pt x="0" y="0"/>
                </a:lnTo>
                <a:lnTo>
                  <a:pt x="0" y="401164"/>
                </a:lnTo>
                <a:lnTo>
                  <a:pt x="407532" y="401164"/>
                </a:lnTo>
                <a:lnTo>
                  <a:pt x="407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89191"/>
            <a:ext cx="414020" cy="471805"/>
          </a:xfrm>
          <a:custGeom>
            <a:avLst/>
            <a:gdLst/>
            <a:ahLst/>
            <a:cxnLst/>
            <a:rect l="l" t="t" r="r" b="b"/>
            <a:pathLst>
              <a:path w="414020" h="471805">
                <a:moveTo>
                  <a:pt x="413899" y="0"/>
                </a:moveTo>
                <a:lnTo>
                  <a:pt x="0" y="0"/>
                </a:lnTo>
                <a:lnTo>
                  <a:pt x="0" y="471208"/>
                </a:lnTo>
                <a:lnTo>
                  <a:pt x="413899" y="471208"/>
                </a:lnTo>
                <a:lnTo>
                  <a:pt x="413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7778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6.1:</a:t>
            </a:r>
            <a:r>
              <a:rPr dirty="0" sz="1200" spc="-7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050414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55"/>
              <a:t> </a:t>
            </a:r>
            <a:r>
              <a:rPr dirty="0" spc="-5"/>
              <a:t>are</a:t>
            </a:r>
            <a:r>
              <a:rPr dirty="0" spc="-50"/>
              <a:t> </a:t>
            </a:r>
            <a:r>
              <a:rPr dirty="0"/>
              <a:t>Joins?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756015" cy="13919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94615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from more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>
                <a:latin typeface="Verdana"/>
                <a:cs typeface="Verdana"/>
              </a:rPr>
              <a:t> one</a:t>
            </a:r>
            <a:r>
              <a:rPr dirty="0" sz="1800" spc="-5">
                <a:latin typeface="Verdana"/>
                <a:cs typeface="Verdana"/>
              </a:rPr>
              <a:t> table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database,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64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0">
                <a:latin typeface="Verdana"/>
                <a:cs typeface="Verdana"/>
              </a:rPr>
              <a:t>Tables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joined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columns,</a:t>
            </a:r>
            <a:r>
              <a:rPr dirty="0" sz="1600" spc="5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which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have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same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type”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“data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width”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187960">
              <a:lnSpc>
                <a:spcPts val="1650"/>
              </a:lnSpc>
            </a:pP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tables.</a:t>
            </a:r>
            <a:endParaRPr sz="1600">
              <a:latin typeface="Verdana"/>
              <a:cs typeface="Verdana"/>
            </a:endParaRPr>
          </a:p>
          <a:p>
            <a:pPr algn="r" marL="187960" marR="2266950" indent="-18796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The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JOIN operator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specifies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relate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tables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30"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  <a:p>
            <a:pPr algn="r" lvl="1" marL="171450" marR="231521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171450" algn="l"/>
              </a:tabLst>
            </a:pPr>
            <a:r>
              <a:rPr dirty="0" sz="1400">
                <a:latin typeface="Verdana"/>
                <a:cs typeface="Verdana"/>
              </a:rPr>
              <a:t>When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you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join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two</a:t>
            </a:r>
            <a:r>
              <a:rPr dirty="0" sz="1400">
                <a:latin typeface="Verdana"/>
                <a:cs typeface="Verdana"/>
              </a:rPr>
              <a:t> tables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Cartesian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product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formed,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by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default.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98399" y="3368738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 h="0">
                <a:moveTo>
                  <a:pt x="0" y="0"/>
                </a:moveTo>
                <a:lnTo>
                  <a:pt x="1015441" y="0"/>
                </a:lnTo>
              </a:path>
            </a:pathLst>
          </a:custGeom>
          <a:ln w="134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6229350" cy="19767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73025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1: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SQL compliant join which is same as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EquiJoin.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88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Cross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Join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Natural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Join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Union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2: 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sub-query</a:t>
            </a:r>
            <a:r>
              <a:rPr dirty="0" sz="1800">
                <a:latin typeface="Verdana"/>
                <a:cs typeface="Verdana"/>
              </a:rPr>
              <a:t> is also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sometimes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termed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028065">
              <a:lnSpc>
                <a:spcPts val="1930"/>
              </a:lnSpc>
            </a:pP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10600" y="195558"/>
            <a:ext cx="420370" cy="465455"/>
          </a:xfrm>
          <a:custGeom>
            <a:avLst/>
            <a:gdLst/>
            <a:ahLst/>
            <a:cxnLst/>
            <a:rect l="l" t="t" r="r" b="b"/>
            <a:pathLst>
              <a:path w="420370" h="465455">
                <a:moveTo>
                  <a:pt x="420267" y="0"/>
                </a:moveTo>
                <a:lnTo>
                  <a:pt x="0" y="0"/>
                </a:lnTo>
                <a:lnTo>
                  <a:pt x="0" y="464841"/>
                </a:lnTo>
                <a:lnTo>
                  <a:pt x="420267" y="464841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6503670" cy="27127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273685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3: 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sub-query</a:t>
            </a:r>
            <a:r>
              <a:rPr dirty="0" sz="1800">
                <a:latin typeface="Verdana"/>
                <a:cs typeface="Verdana"/>
              </a:rPr>
              <a:t> can</a:t>
            </a:r>
            <a:r>
              <a:rPr dirty="0" sz="1800" spc="-5">
                <a:latin typeface="Verdana"/>
                <a:cs typeface="Verdana"/>
              </a:rPr>
              <a:t> 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creating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inserting</a:t>
            </a:r>
            <a:r>
              <a:rPr dirty="0" sz="1800" spc="-5">
                <a:latin typeface="Verdana"/>
                <a:cs typeface="Verdana"/>
              </a:rPr>
              <a:t> records.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1935"/>
              </a:lnSpc>
            </a:pPr>
            <a:r>
              <a:rPr dirty="0" sz="1800" spc="-5">
                <a:latin typeface="Verdana"/>
                <a:cs typeface="Verdana"/>
              </a:rPr>
              <a:t>Question 4:</a:t>
            </a:r>
            <a:r>
              <a:rPr dirty="0" sz="1800">
                <a:latin typeface="Verdana"/>
                <a:cs typeface="Verdana"/>
              </a:rPr>
              <a:t> If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">
                <a:latin typeface="Verdana"/>
                <a:cs typeface="Verdana"/>
              </a:rPr>
              <a:t> sub-query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returns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5">
                <a:latin typeface="Verdana"/>
                <a:cs typeface="Verdana"/>
              </a:rPr>
              <a:t> values,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705"/>
              </a:lnSpc>
            </a:pP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valid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  <a:tabLst>
                <a:tab pos="2356485" algn="l"/>
              </a:tabLst>
            </a:pPr>
            <a:r>
              <a:rPr dirty="0" sz="1800" spc="-10">
                <a:latin typeface="Verdana"/>
                <a:cs typeface="Verdana"/>
              </a:rPr>
              <a:t>operators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is/are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1: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=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2: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4: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Any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1400" y="189226"/>
            <a:ext cx="369570" cy="458470"/>
          </a:xfrm>
          <a:custGeom>
            <a:avLst/>
            <a:gdLst/>
            <a:ahLst/>
            <a:cxnLst/>
            <a:rect l="l" t="t" r="r" b="b"/>
            <a:pathLst>
              <a:path w="369570" h="458470">
                <a:moveTo>
                  <a:pt x="369325" y="0"/>
                </a:moveTo>
                <a:lnTo>
                  <a:pt x="0" y="0"/>
                </a:lnTo>
                <a:lnTo>
                  <a:pt x="0" y="458473"/>
                </a:lnTo>
                <a:lnTo>
                  <a:pt x="369325" y="458473"/>
                </a:lnTo>
                <a:lnTo>
                  <a:pt x="369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201997"/>
            <a:ext cx="407670" cy="433070"/>
          </a:xfrm>
          <a:custGeom>
            <a:avLst/>
            <a:gdLst/>
            <a:ahLst/>
            <a:cxnLst/>
            <a:rect l="l" t="t" r="r" b="b"/>
            <a:pathLst>
              <a:path w="407670" h="433070">
                <a:moveTo>
                  <a:pt x="407532" y="0"/>
                </a:moveTo>
                <a:lnTo>
                  <a:pt x="0" y="0"/>
                </a:lnTo>
                <a:lnTo>
                  <a:pt x="0" y="433002"/>
                </a:lnTo>
                <a:lnTo>
                  <a:pt x="407532" y="433002"/>
                </a:lnTo>
                <a:lnTo>
                  <a:pt x="407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7778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6.1:</a:t>
            </a:r>
            <a:r>
              <a:rPr dirty="0" sz="1200" spc="-7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80340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Types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Joins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3379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Given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below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JOINs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2150" y="2333625"/>
          <a:ext cx="7883525" cy="220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265"/>
                <a:gridCol w="3839210"/>
              </a:tblGrid>
              <a:tr h="365633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Proprietary</a:t>
                      </a:r>
                      <a:r>
                        <a:rPr dirty="0" sz="1800" spc="-10" b="1">
                          <a:latin typeface="Verdana"/>
                          <a:cs typeface="Verdana"/>
                        </a:rPr>
                        <a:t> Joins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 b="1">
                          <a:latin typeface="Verdana"/>
                          <a:cs typeface="Verdana"/>
                        </a:rPr>
                        <a:t>SQL:</a:t>
                      </a:r>
                      <a:r>
                        <a:rPr dirty="0" sz="1800" spc="-2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b="1">
                          <a:latin typeface="Verdana"/>
                          <a:cs typeface="Verdana"/>
                        </a:rPr>
                        <a:t>1999</a:t>
                      </a:r>
                      <a:r>
                        <a:rPr dirty="0" sz="1800" spc="-4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 b="1">
                          <a:latin typeface="Verdana"/>
                          <a:cs typeface="Verdana"/>
                        </a:rPr>
                        <a:t>Compliant</a:t>
                      </a:r>
                      <a:r>
                        <a:rPr dirty="0" sz="1800" spc="-2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 b="1">
                          <a:latin typeface="Verdana"/>
                          <a:cs typeface="Verdana"/>
                        </a:rPr>
                        <a:t>Joins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Cartesian</a:t>
                      </a:r>
                      <a:r>
                        <a:rPr dirty="0" sz="18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Product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Cross</a:t>
                      </a:r>
                      <a:r>
                        <a:rPr dirty="0" sz="18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Joins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Equijoin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Inner</a:t>
                      </a:r>
                      <a:r>
                        <a:rPr dirty="0" sz="18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Joins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(Natural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 Joins)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Outer-join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Left,</a:t>
                      </a:r>
                      <a:r>
                        <a:rPr dirty="0" sz="18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">
                          <a:latin typeface="Verdana"/>
                          <a:cs typeface="Verdana"/>
                        </a:rPr>
                        <a:t>Right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Non-equijoin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Join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5">
                          <a:latin typeface="Verdana"/>
                          <a:cs typeface="Verdana"/>
                        </a:rPr>
                        <a:t>Self-join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721995" algn="l"/>
                        </a:tabLst>
                      </a:pPr>
                      <a:r>
                        <a:rPr dirty="0" sz="1800">
                          <a:latin typeface="Verdana"/>
                          <a:cs typeface="Verdana"/>
                        </a:rPr>
                        <a:t>Join	Using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176491"/>
            <a:ext cx="509905" cy="471805"/>
          </a:xfrm>
          <a:custGeom>
            <a:avLst/>
            <a:gdLst/>
            <a:ahLst/>
            <a:cxnLst/>
            <a:rect l="l" t="t" r="r" b="b"/>
            <a:pathLst>
              <a:path w="509904" h="471805">
                <a:moveTo>
                  <a:pt x="509415" y="0"/>
                </a:moveTo>
                <a:lnTo>
                  <a:pt x="0" y="0"/>
                </a:lnTo>
                <a:lnTo>
                  <a:pt x="0" y="471208"/>
                </a:lnTo>
                <a:lnTo>
                  <a:pt x="509415" y="471208"/>
                </a:lnTo>
                <a:lnTo>
                  <a:pt x="509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9507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Cartesian</a:t>
            </a:r>
            <a:r>
              <a:rPr dirty="0" spc="-80"/>
              <a:t> </a:t>
            </a:r>
            <a:r>
              <a:rPr dirty="0"/>
              <a:t>Joins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863330" cy="1353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Cartesian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product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product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rows of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query.</a:t>
            </a:r>
            <a:endParaRPr sz="1800">
              <a:latin typeface="Verdana"/>
              <a:cs typeface="Verdana"/>
            </a:endParaRPr>
          </a:p>
          <a:p>
            <a:pPr marL="12700" marR="581660">
              <a:lnSpc>
                <a:spcPct val="78900"/>
              </a:lnSpc>
              <a:spcBef>
                <a:spcPts val="490"/>
              </a:spcBef>
            </a:pP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Cartesian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product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formed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join condition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">
                <a:latin typeface="Verdana"/>
                <a:cs typeface="Verdana"/>
              </a:rPr>
              <a:t>omitted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 </a:t>
            </a:r>
            <a:r>
              <a:rPr dirty="0" sz="1800" spc="5">
                <a:latin typeface="Verdana"/>
                <a:cs typeface="Verdana"/>
              </a:rPr>
              <a:t>is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invalid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avoid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having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Cartesian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product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always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sz="1800" spc="-5">
                <a:latin typeface="Verdana"/>
                <a:cs typeface="Verdana"/>
              </a:rPr>
              <a:t>valid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join condition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5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03" y="4108703"/>
            <a:ext cx="6962140" cy="1201420"/>
            <a:chOff x="908303" y="4108703"/>
            <a:chExt cx="6962140" cy="1201420"/>
          </a:xfrm>
        </p:grpSpPr>
        <p:sp>
          <p:nvSpPr>
            <p:cNvPr id="7" name="object 7"/>
            <p:cNvSpPr/>
            <p:nvPr/>
          </p:nvSpPr>
          <p:spPr>
            <a:xfrm>
              <a:off x="914399" y="4114799"/>
              <a:ext cx="6949440" cy="1188720"/>
            </a:xfrm>
            <a:custGeom>
              <a:avLst/>
              <a:gdLst/>
              <a:ahLst/>
              <a:cxnLst/>
              <a:rect l="l" t="t" r="r" b="b"/>
              <a:pathLst>
                <a:path w="6949440" h="1188720">
                  <a:moveTo>
                    <a:pt x="6751320" y="0"/>
                  </a:moveTo>
                  <a:lnTo>
                    <a:pt x="198119" y="0"/>
                  </a:lnTo>
                  <a:lnTo>
                    <a:pt x="152695" y="5229"/>
                  </a:lnTo>
                  <a:lnTo>
                    <a:pt x="110995" y="20127"/>
                  </a:lnTo>
                  <a:lnTo>
                    <a:pt x="74209" y="43507"/>
                  </a:lnTo>
                  <a:lnTo>
                    <a:pt x="43527" y="74182"/>
                  </a:lnTo>
                  <a:lnTo>
                    <a:pt x="20138" y="110967"/>
                  </a:lnTo>
                  <a:lnTo>
                    <a:pt x="5232" y="152675"/>
                  </a:lnTo>
                  <a:lnTo>
                    <a:pt x="0" y="198119"/>
                  </a:lnTo>
                  <a:lnTo>
                    <a:pt x="0" y="990600"/>
                  </a:lnTo>
                  <a:lnTo>
                    <a:pt x="5232" y="1036044"/>
                  </a:lnTo>
                  <a:lnTo>
                    <a:pt x="20138" y="1077752"/>
                  </a:lnTo>
                  <a:lnTo>
                    <a:pt x="43527" y="1114537"/>
                  </a:lnTo>
                  <a:lnTo>
                    <a:pt x="74209" y="1145212"/>
                  </a:lnTo>
                  <a:lnTo>
                    <a:pt x="110995" y="1168592"/>
                  </a:lnTo>
                  <a:lnTo>
                    <a:pt x="152695" y="1183490"/>
                  </a:lnTo>
                  <a:lnTo>
                    <a:pt x="198119" y="1188720"/>
                  </a:lnTo>
                  <a:lnTo>
                    <a:pt x="6751320" y="1188720"/>
                  </a:lnTo>
                  <a:lnTo>
                    <a:pt x="6796764" y="1183490"/>
                  </a:lnTo>
                  <a:lnTo>
                    <a:pt x="6838472" y="1168592"/>
                  </a:lnTo>
                  <a:lnTo>
                    <a:pt x="6875257" y="1145212"/>
                  </a:lnTo>
                  <a:lnTo>
                    <a:pt x="6905932" y="1114537"/>
                  </a:lnTo>
                  <a:lnTo>
                    <a:pt x="6929312" y="1077752"/>
                  </a:lnTo>
                  <a:lnTo>
                    <a:pt x="6944210" y="1036044"/>
                  </a:lnTo>
                  <a:lnTo>
                    <a:pt x="6949440" y="990600"/>
                  </a:lnTo>
                  <a:lnTo>
                    <a:pt x="6949440" y="198119"/>
                  </a:lnTo>
                  <a:lnTo>
                    <a:pt x="6944210" y="152675"/>
                  </a:lnTo>
                  <a:lnTo>
                    <a:pt x="6929312" y="110967"/>
                  </a:lnTo>
                  <a:lnTo>
                    <a:pt x="6905932" y="74182"/>
                  </a:lnTo>
                  <a:lnTo>
                    <a:pt x="6875257" y="43507"/>
                  </a:lnTo>
                  <a:lnTo>
                    <a:pt x="6838472" y="20127"/>
                  </a:lnTo>
                  <a:lnTo>
                    <a:pt x="6796764" y="5229"/>
                  </a:lnTo>
                  <a:lnTo>
                    <a:pt x="6751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399" y="4114799"/>
              <a:ext cx="6949440" cy="1188720"/>
            </a:xfrm>
            <a:custGeom>
              <a:avLst/>
              <a:gdLst/>
              <a:ahLst/>
              <a:cxnLst/>
              <a:rect l="l" t="t" r="r" b="b"/>
              <a:pathLst>
                <a:path w="6949440" h="1188720">
                  <a:moveTo>
                    <a:pt x="0" y="198119"/>
                  </a:moveTo>
                  <a:lnTo>
                    <a:pt x="5232" y="152675"/>
                  </a:lnTo>
                  <a:lnTo>
                    <a:pt x="20138" y="110967"/>
                  </a:lnTo>
                  <a:lnTo>
                    <a:pt x="43527" y="74182"/>
                  </a:lnTo>
                  <a:lnTo>
                    <a:pt x="74209" y="43507"/>
                  </a:lnTo>
                  <a:lnTo>
                    <a:pt x="110995" y="20127"/>
                  </a:lnTo>
                  <a:lnTo>
                    <a:pt x="152695" y="5229"/>
                  </a:lnTo>
                  <a:lnTo>
                    <a:pt x="198119" y="0"/>
                  </a:lnTo>
                  <a:lnTo>
                    <a:pt x="6751320" y="0"/>
                  </a:lnTo>
                  <a:lnTo>
                    <a:pt x="6796764" y="5229"/>
                  </a:lnTo>
                  <a:lnTo>
                    <a:pt x="6838472" y="20127"/>
                  </a:lnTo>
                  <a:lnTo>
                    <a:pt x="6875257" y="43507"/>
                  </a:lnTo>
                  <a:lnTo>
                    <a:pt x="6905932" y="74182"/>
                  </a:lnTo>
                  <a:lnTo>
                    <a:pt x="6929312" y="110967"/>
                  </a:lnTo>
                  <a:lnTo>
                    <a:pt x="6944210" y="152675"/>
                  </a:lnTo>
                  <a:lnTo>
                    <a:pt x="6949440" y="198119"/>
                  </a:lnTo>
                  <a:lnTo>
                    <a:pt x="6949440" y="990600"/>
                  </a:lnTo>
                  <a:lnTo>
                    <a:pt x="6944210" y="1036044"/>
                  </a:lnTo>
                  <a:lnTo>
                    <a:pt x="6929312" y="1077752"/>
                  </a:lnTo>
                  <a:lnTo>
                    <a:pt x="6905932" y="1114537"/>
                  </a:lnTo>
                  <a:lnTo>
                    <a:pt x="6875257" y="1145212"/>
                  </a:lnTo>
                  <a:lnTo>
                    <a:pt x="6838472" y="1168592"/>
                  </a:lnTo>
                  <a:lnTo>
                    <a:pt x="6796764" y="1183490"/>
                  </a:lnTo>
                  <a:lnTo>
                    <a:pt x="6751320" y="1188720"/>
                  </a:lnTo>
                  <a:lnTo>
                    <a:pt x="198119" y="1188720"/>
                  </a:lnTo>
                  <a:lnTo>
                    <a:pt x="152695" y="1183490"/>
                  </a:lnTo>
                  <a:lnTo>
                    <a:pt x="110995" y="1168592"/>
                  </a:lnTo>
                  <a:lnTo>
                    <a:pt x="74209" y="1145212"/>
                  </a:lnTo>
                  <a:lnTo>
                    <a:pt x="43527" y="1114537"/>
                  </a:lnTo>
                  <a:lnTo>
                    <a:pt x="20138" y="1077752"/>
                  </a:lnTo>
                  <a:lnTo>
                    <a:pt x="5232" y="1036044"/>
                  </a:lnTo>
                  <a:lnTo>
                    <a:pt x="0" y="990600"/>
                  </a:lnTo>
                  <a:lnTo>
                    <a:pt x="0" y="1981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1356" y="4284726"/>
            <a:ext cx="51314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Student_Name, Dept_Name</a:t>
            </a:r>
            <a:endParaRPr sz="1800">
              <a:latin typeface="Verdana"/>
              <a:cs typeface="Verdana"/>
            </a:endParaRPr>
          </a:p>
          <a:p>
            <a:pPr marL="1922145">
              <a:lnSpc>
                <a:spcPct val="100000"/>
              </a:lnSpc>
              <a:tabLst>
                <a:tab pos="2747010" algn="l"/>
              </a:tabLst>
            </a:pPr>
            <a:r>
              <a:rPr dirty="0" sz="1800" spc="-5">
                <a:latin typeface="Verdana"/>
                <a:cs typeface="Verdana"/>
              </a:rPr>
              <a:t>FROM	</a:t>
            </a:r>
            <a:r>
              <a:rPr dirty="0" sz="1800" spc="-20">
                <a:latin typeface="Verdana"/>
                <a:cs typeface="Verdana"/>
              </a:rPr>
              <a:t>Student_Master,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Department_Master;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7317"/>
            <a:ext cx="414020" cy="516255"/>
          </a:xfrm>
          <a:custGeom>
            <a:avLst/>
            <a:gdLst/>
            <a:ahLst/>
            <a:cxnLst/>
            <a:rect l="l" t="t" r="r" b="b"/>
            <a:pathLst>
              <a:path w="414020" h="516255">
                <a:moveTo>
                  <a:pt x="413899" y="0"/>
                </a:moveTo>
                <a:lnTo>
                  <a:pt x="0" y="0"/>
                </a:lnTo>
                <a:lnTo>
                  <a:pt x="0" y="515782"/>
                </a:lnTo>
                <a:lnTo>
                  <a:pt x="413899" y="515782"/>
                </a:lnTo>
                <a:lnTo>
                  <a:pt x="413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36442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Guidelines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Joining</a:t>
            </a:r>
            <a:r>
              <a:rPr dirty="0" spc="-20"/>
              <a:t> </a:t>
            </a:r>
            <a:r>
              <a:rPr dirty="0" spc="-45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8729980" cy="1290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The JOIN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written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78900"/>
              </a:lnSpc>
              <a:spcBef>
                <a:spcPts val="490"/>
              </a:spcBef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names</a:t>
            </a:r>
            <a:r>
              <a:rPr dirty="0" sz="1800">
                <a:latin typeface="Verdana"/>
                <a:cs typeface="Verdana"/>
              </a:rPr>
              <a:t> which </a:t>
            </a:r>
            <a:r>
              <a:rPr dirty="0" sz="1800" spc="-5">
                <a:latin typeface="Verdana"/>
                <a:cs typeface="Verdana"/>
              </a:rPr>
              <a:t>appear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than</a:t>
            </a:r>
            <a:r>
              <a:rPr dirty="0" sz="1800">
                <a:latin typeface="Verdana"/>
                <a:cs typeface="Verdana"/>
              </a:rPr>
              <a:t> one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5">
                <a:latin typeface="Verdana"/>
                <a:cs typeface="Verdana"/>
              </a:rPr>
              <a:t> 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prefixed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  <a:spcBef>
                <a:spcPts val="35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improve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performance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query,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table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name</a:t>
            </a:r>
            <a:r>
              <a:rPr dirty="0" sz="1800" spc="-5">
                <a:latin typeface="Verdana"/>
                <a:cs typeface="Verdana"/>
              </a:rPr>
              <a:t> prefix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30"/>
              </a:lnSpc>
            </a:pPr>
            <a:r>
              <a:rPr dirty="0" sz="1800" spc="-5">
                <a:latin typeface="Verdana"/>
                <a:cs typeface="Verdana"/>
              </a:rPr>
              <a:t>the other selected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82681"/>
            <a:ext cx="465455" cy="528955"/>
          </a:xfrm>
          <a:custGeom>
            <a:avLst/>
            <a:gdLst/>
            <a:ahLst/>
            <a:cxnLst/>
            <a:rect l="l" t="t" r="r" b="b"/>
            <a:pathLst>
              <a:path w="465454" h="528955">
                <a:moveTo>
                  <a:pt x="464841" y="0"/>
                </a:moveTo>
                <a:lnTo>
                  <a:pt x="0" y="0"/>
                </a:lnTo>
                <a:lnTo>
                  <a:pt x="0" y="528518"/>
                </a:lnTo>
                <a:lnTo>
                  <a:pt x="464841" y="528518"/>
                </a:lnTo>
                <a:lnTo>
                  <a:pt x="464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0731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Eq</a:t>
            </a:r>
            <a:r>
              <a:rPr dirty="0" spc="5"/>
              <a:t>u</a:t>
            </a:r>
            <a:r>
              <a:rPr dirty="0" spc="-5"/>
              <a:t>iJ</a:t>
            </a:r>
            <a:r>
              <a:rPr dirty="0" spc="-15"/>
              <a:t>o</a:t>
            </a:r>
            <a:r>
              <a:rPr dirty="0" spc="-5"/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177530" cy="1074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 Equijoin,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5">
                <a:latin typeface="Verdana"/>
                <a:cs typeface="Verdana"/>
              </a:rPr>
              <a:t> statement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compares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two</a:t>
            </a:r>
            <a:r>
              <a:rPr dirty="0" sz="1800">
                <a:latin typeface="Verdana"/>
                <a:cs typeface="Verdana"/>
              </a:rPr>
              <a:t> columns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">
                <a:latin typeface="Verdana"/>
                <a:cs typeface="Verdana"/>
              </a:rPr>
              <a:t> two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tables</a:t>
            </a:r>
            <a:r>
              <a:rPr dirty="0" sz="1800">
                <a:latin typeface="Verdana"/>
                <a:cs typeface="Verdana"/>
              </a:rPr>
              <a:t> with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equivalence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45">
                <a:latin typeface="Verdana"/>
                <a:cs typeface="Verdana"/>
              </a:rPr>
              <a:t>“=”.</a:t>
            </a:r>
            <a:endParaRPr sz="1800">
              <a:latin typeface="Verdana"/>
              <a:cs typeface="Verdana"/>
            </a:endParaRPr>
          </a:p>
          <a:p>
            <a:pPr marL="12700" marR="283845">
              <a:lnSpc>
                <a:spcPct val="101699"/>
              </a:lnSpc>
              <a:spcBef>
                <a:spcPts val="10"/>
              </a:spcBef>
            </a:pPr>
            <a:r>
              <a:rPr dirty="0" sz="1800" spc="-5">
                <a:latin typeface="Verdana"/>
                <a:cs typeface="Verdana"/>
              </a:rPr>
              <a:t>This </a:t>
            </a:r>
            <a:r>
              <a:rPr dirty="0" sz="1800">
                <a:latin typeface="Verdana"/>
                <a:cs typeface="Verdana"/>
              </a:rPr>
              <a:t>JOIN </a:t>
            </a:r>
            <a:r>
              <a:rPr dirty="0" sz="1800" spc="-5">
                <a:latin typeface="Verdana"/>
                <a:cs typeface="Verdana"/>
              </a:rPr>
              <a:t>returns </a:t>
            </a:r>
            <a:r>
              <a:rPr dirty="0" sz="1800">
                <a:latin typeface="Verdana"/>
                <a:cs typeface="Verdana"/>
              </a:rPr>
              <a:t>all rows from </a:t>
            </a:r>
            <a:r>
              <a:rPr dirty="0" sz="1800" spc="-5">
                <a:latin typeface="Verdana"/>
                <a:cs typeface="Verdana"/>
              </a:rPr>
              <a:t>both tables, where there </a:t>
            </a:r>
            <a:r>
              <a:rPr dirty="0" sz="1800">
                <a:latin typeface="Verdana"/>
                <a:cs typeface="Verdana"/>
              </a:rPr>
              <a:t>is a match.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Syntax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3118104"/>
            <a:ext cx="7861300" cy="1765300"/>
            <a:chOff x="679704" y="3118104"/>
            <a:chExt cx="7861300" cy="1765300"/>
          </a:xfrm>
        </p:grpSpPr>
        <p:sp>
          <p:nvSpPr>
            <p:cNvPr id="7" name="object 7"/>
            <p:cNvSpPr/>
            <p:nvPr/>
          </p:nvSpPr>
          <p:spPr>
            <a:xfrm>
              <a:off x="685800" y="3124200"/>
              <a:ext cx="7848600" cy="1752600"/>
            </a:xfrm>
            <a:custGeom>
              <a:avLst/>
              <a:gdLst/>
              <a:ahLst/>
              <a:cxnLst/>
              <a:rect l="l" t="t" r="r" b="b"/>
              <a:pathLst>
                <a:path w="7848600" h="1752600">
                  <a:moveTo>
                    <a:pt x="7556500" y="0"/>
                  </a:moveTo>
                  <a:lnTo>
                    <a:pt x="292112" y="0"/>
                  </a:lnTo>
                  <a:lnTo>
                    <a:pt x="244730" y="3823"/>
                  </a:lnTo>
                  <a:lnTo>
                    <a:pt x="199782" y="14894"/>
                  </a:lnTo>
                  <a:lnTo>
                    <a:pt x="157870" y="32609"/>
                  </a:lnTo>
                  <a:lnTo>
                    <a:pt x="119595" y="56367"/>
                  </a:lnTo>
                  <a:lnTo>
                    <a:pt x="85558" y="85566"/>
                  </a:lnTo>
                  <a:lnTo>
                    <a:pt x="56361" y="119603"/>
                  </a:lnTo>
                  <a:lnTo>
                    <a:pt x="32605" y="157877"/>
                  </a:lnTo>
                  <a:lnTo>
                    <a:pt x="14892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500"/>
                  </a:lnTo>
                  <a:lnTo>
                    <a:pt x="3823" y="1507872"/>
                  </a:lnTo>
                  <a:lnTo>
                    <a:pt x="14892" y="1552813"/>
                  </a:lnTo>
                  <a:lnTo>
                    <a:pt x="32605" y="1594722"/>
                  </a:lnTo>
                  <a:lnTo>
                    <a:pt x="56361" y="1632996"/>
                  </a:lnTo>
                  <a:lnTo>
                    <a:pt x="85558" y="1667033"/>
                  </a:lnTo>
                  <a:lnTo>
                    <a:pt x="119595" y="1696232"/>
                  </a:lnTo>
                  <a:lnTo>
                    <a:pt x="157870" y="1719990"/>
                  </a:lnTo>
                  <a:lnTo>
                    <a:pt x="199782" y="1737705"/>
                  </a:lnTo>
                  <a:lnTo>
                    <a:pt x="244730" y="1748776"/>
                  </a:lnTo>
                  <a:lnTo>
                    <a:pt x="292112" y="1752600"/>
                  </a:lnTo>
                  <a:lnTo>
                    <a:pt x="7556500" y="1752600"/>
                  </a:lnTo>
                  <a:lnTo>
                    <a:pt x="7603872" y="1748776"/>
                  </a:lnTo>
                  <a:lnTo>
                    <a:pt x="7648813" y="1737705"/>
                  </a:lnTo>
                  <a:lnTo>
                    <a:pt x="7690722" y="1719990"/>
                  </a:lnTo>
                  <a:lnTo>
                    <a:pt x="7728996" y="1696232"/>
                  </a:lnTo>
                  <a:lnTo>
                    <a:pt x="7763033" y="1667033"/>
                  </a:lnTo>
                  <a:lnTo>
                    <a:pt x="7792232" y="1632996"/>
                  </a:lnTo>
                  <a:lnTo>
                    <a:pt x="7815990" y="1594722"/>
                  </a:lnTo>
                  <a:lnTo>
                    <a:pt x="7833705" y="1552813"/>
                  </a:lnTo>
                  <a:lnTo>
                    <a:pt x="7844776" y="1507872"/>
                  </a:lnTo>
                  <a:lnTo>
                    <a:pt x="7848600" y="1460500"/>
                  </a:lnTo>
                  <a:lnTo>
                    <a:pt x="7848600" y="292100"/>
                  </a:lnTo>
                  <a:lnTo>
                    <a:pt x="7844776" y="244727"/>
                  </a:lnTo>
                  <a:lnTo>
                    <a:pt x="7833705" y="199786"/>
                  </a:lnTo>
                  <a:lnTo>
                    <a:pt x="7815990" y="157877"/>
                  </a:lnTo>
                  <a:lnTo>
                    <a:pt x="7792232" y="119603"/>
                  </a:lnTo>
                  <a:lnTo>
                    <a:pt x="7763033" y="85566"/>
                  </a:lnTo>
                  <a:lnTo>
                    <a:pt x="7728996" y="56367"/>
                  </a:lnTo>
                  <a:lnTo>
                    <a:pt x="7690722" y="32609"/>
                  </a:lnTo>
                  <a:lnTo>
                    <a:pt x="7648813" y="14894"/>
                  </a:lnTo>
                  <a:lnTo>
                    <a:pt x="7603872" y="3823"/>
                  </a:lnTo>
                  <a:lnTo>
                    <a:pt x="755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3124200"/>
              <a:ext cx="7848600" cy="1752600"/>
            </a:xfrm>
            <a:custGeom>
              <a:avLst/>
              <a:gdLst/>
              <a:ahLst/>
              <a:cxnLst/>
              <a:rect l="l" t="t" r="r" b="b"/>
              <a:pathLst>
                <a:path w="7848600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2" y="199786"/>
                  </a:lnTo>
                  <a:lnTo>
                    <a:pt x="32605" y="157877"/>
                  </a:lnTo>
                  <a:lnTo>
                    <a:pt x="56361" y="119603"/>
                  </a:lnTo>
                  <a:lnTo>
                    <a:pt x="85558" y="85566"/>
                  </a:lnTo>
                  <a:lnTo>
                    <a:pt x="119595" y="56367"/>
                  </a:lnTo>
                  <a:lnTo>
                    <a:pt x="157870" y="32609"/>
                  </a:lnTo>
                  <a:lnTo>
                    <a:pt x="199782" y="14894"/>
                  </a:lnTo>
                  <a:lnTo>
                    <a:pt x="244730" y="3823"/>
                  </a:lnTo>
                  <a:lnTo>
                    <a:pt x="292112" y="0"/>
                  </a:lnTo>
                  <a:lnTo>
                    <a:pt x="7556500" y="0"/>
                  </a:lnTo>
                  <a:lnTo>
                    <a:pt x="7603872" y="3823"/>
                  </a:lnTo>
                  <a:lnTo>
                    <a:pt x="7648813" y="14894"/>
                  </a:lnTo>
                  <a:lnTo>
                    <a:pt x="7690722" y="32609"/>
                  </a:lnTo>
                  <a:lnTo>
                    <a:pt x="7728996" y="56367"/>
                  </a:lnTo>
                  <a:lnTo>
                    <a:pt x="7763033" y="85566"/>
                  </a:lnTo>
                  <a:lnTo>
                    <a:pt x="7792232" y="119603"/>
                  </a:lnTo>
                  <a:lnTo>
                    <a:pt x="7815990" y="157877"/>
                  </a:lnTo>
                  <a:lnTo>
                    <a:pt x="7833705" y="199786"/>
                  </a:lnTo>
                  <a:lnTo>
                    <a:pt x="7844776" y="244727"/>
                  </a:lnTo>
                  <a:lnTo>
                    <a:pt x="7848600" y="292100"/>
                  </a:lnTo>
                  <a:lnTo>
                    <a:pt x="7848600" y="1460500"/>
                  </a:lnTo>
                  <a:lnTo>
                    <a:pt x="7844776" y="1507872"/>
                  </a:lnTo>
                  <a:lnTo>
                    <a:pt x="7833705" y="1552813"/>
                  </a:lnTo>
                  <a:lnTo>
                    <a:pt x="7815990" y="1594722"/>
                  </a:lnTo>
                  <a:lnTo>
                    <a:pt x="7792232" y="1632996"/>
                  </a:lnTo>
                  <a:lnTo>
                    <a:pt x="7763033" y="1667033"/>
                  </a:lnTo>
                  <a:lnTo>
                    <a:pt x="7728996" y="1696232"/>
                  </a:lnTo>
                  <a:lnTo>
                    <a:pt x="7690722" y="1719990"/>
                  </a:lnTo>
                  <a:lnTo>
                    <a:pt x="7648813" y="1737705"/>
                  </a:lnTo>
                  <a:lnTo>
                    <a:pt x="7603872" y="1748776"/>
                  </a:lnTo>
                  <a:lnTo>
                    <a:pt x="7556500" y="1752600"/>
                  </a:lnTo>
                  <a:lnTo>
                    <a:pt x="292112" y="1752600"/>
                  </a:lnTo>
                  <a:lnTo>
                    <a:pt x="244730" y="1748776"/>
                  </a:lnTo>
                  <a:lnTo>
                    <a:pt x="199782" y="1737705"/>
                  </a:lnTo>
                  <a:lnTo>
                    <a:pt x="157870" y="1719990"/>
                  </a:lnTo>
                  <a:lnTo>
                    <a:pt x="119595" y="1696232"/>
                  </a:lnTo>
                  <a:lnTo>
                    <a:pt x="85558" y="1667033"/>
                  </a:lnTo>
                  <a:lnTo>
                    <a:pt x="56361" y="1632996"/>
                  </a:lnTo>
                  <a:lnTo>
                    <a:pt x="32605" y="1594722"/>
                  </a:lnTo>
                  <a:lnTo>
                    <a:pt x="14892" y="1552813"/>
                  </a:lnTo>
                  <a:lnTo>
                    <a:pt x="3823" y="1507872"/>
                  </a:lnTo>
                  <a:lnTo>
                    <a:pt x="0" y="1460500"/>
                  </a:lnTo>
                  <a:lnTo>
                    <a:pt x="0" y="2921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07338" y="3223386"/>
            <a:ext cx="6376670" cy="150749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&lt;col1&gt;,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&lt;col2&gt;,…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&lt;table1&gt;,&lt;table2&gt;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latin typeface="Verdana"/>
                <a:cs typeface="Verdana"/>
              </a:rPr>
              <a:t>Where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&lt;table1&gt;.&lt;col1&gt;=&lt;table2&gt;.&lt;col2&gt;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Verdana"/>
                <a:cs typeface="Verdana"/>
              </a:rPr>
              <a:t>[AND &lt;condition&gt;]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[ORDER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&lt;col1&gt;,</a:t>
            </a:r>
            <a:r>
              <a:rPr dirty="0" sz="1800">
                <a:latin typeface="Verdana"/>
                <a:cs typeface="Verdana"/>
              </a:rPr>
              <a:t> &lt;col2&gt;,…]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38249"/>
            <a:ext cx="426720" cy="522605"/>
          </a:xfrm>
          <a:custGeom>
            <a:avLst/>
            <a:gdLst/>
            <a:ahLst/>
            <a:cxnLst/>
            <a:rect l="l" t="t" r="r" b="b"/>
            <a:pathLst>
              <a:path w="426720" h="522605">
                <a:moveTo>
                  <a:pt x="426635" y="0"/>
                </a:moveTo>
                <a:lnTo>
                  <a:pt x="0" y="0"/>
                </a:lnTo>
                <a:lnTo>
                  <a:pt x="0" y="522150"/>
                </a:lnTo>
                <a:lnTo>
                  <a:pt x="426635" y="522150"/>
                </a:lnTo>
                <a:lnTo>
                  <a:pt x="4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4599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EquiJoin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74904" y="2337816"/>
            <a:ext cx="8059420" cy="1201420"/>
            <a:chOff x="374904" y="2337816"/>
            <a:chExt cx="8059420" cy="1201420"/>
          </a:xfrm>
        </p:grpSpPr>
        <p:sp>
          <p:nvSpPr>
            <p:cNvPr id="6" name="object 6"/>
            <p:cNvSpPr/>
            <p:nvPr/>
          </p:nvSpPr>
          <p:spPr>
            <a:xfrm>
              <a:off x="381000" y="2343912"/>
              <a:ext cx="8046720" cy="1188720"/>
            </a:xfrm>
            <a:custGeom>
              <a:avLst/>
              <a:gdLst/>
              <a:ahLst/>
              <a:cxnLst/>
              <a:rect l="l" t="t" r="r" b="b"/>
              <a:pathLst>
                <a:path w="8046720" h="1188720">
                  <a:moveTo>
                    <a:pt x="7848600" y="0"/>
                  </a:moveTo>
                  <a:lnTo>
                    <a:pt x="198120" y="0"/>
                  </a:lnTo>
                  <a:lnTo>
                    <a:pt x="152691" y="5229"/>
                  </a:lnTo>
                  <a:lnTo>
                    <a:pt x="110989" y="20127"/>
                  </a:lnTo>
                  <a:lnTo>
                    <a:pt x="74204" y="43507"/>
                  </a:lnTo>
                  <a:lnTo>
                    <a:pt x="43523" y="74182"/>
                  </a:lnTo>
                  <a:lnTo>
                    <a:pt x="20136" y="110967"/>
                  </a:lnTo>
                  <a:lnTo>
                    <a:pt x="5232" y="152675"/>
                  </a:lnTo>
                  <a:lnTo>
                    <a:pt x="0" y="198120"/>
                  </a:lnTo>
                  <a:lnTo>
                    <a:pt x="0" y="990600"/>
                  </a:lnTo>
                  <a:lnTo>
                    <a:pt x="5232" y="1036044"/>
                  </a:lnTo>
                  <a:lnTo>
                    <a:pt x="20136" y="1077752"/>
                  </a:lnTo>
                  <a:lnTo>
                    <a:pt x="43523" y="1114537"/>
                  </a:lnTo>
                  <a:lnTo>
                    <a:pt x="74204" y="1145212"/>
                  </a:lnTo>
                  <a:lnTo>
                    <a:pt x="110989" y="1168592"/>
                  </a:lnTo>
                  <a:lnTo>
                    <a:pt x="152691" y="1183490"/>
                  </a:lnTo>
                  <a:lnTo>
                    <a:pt x="198120" y="1188720"/>
                  </a:lnTo>
                  <a:lnTo>
                    <a:pt x="7848600" y="1188720"/>
                  </a:lnTo>
                  <a:lnTo>
                    <a:pt x="7894044" y="1183490"/>
                  </a:lnTo>
                  <a:lnTo>
                    <a:pt x="7935752" y="1168592"/>
                  </a:lnTo>
                  <a:lnTo>
                    <a:pt x="7972537" y="1145212"/>
                  </a:lnTo>
                  <a:lnTo>
                    <a:pt x="8003212" y="1114537"/>
                  </a:lnTo>
                  <a:lnTo>
                    <a:pt x="8026592" y="1077752"/>
                  </a:lnTo>
                  <a:lnTo>
                    <a:pt x="8041490" y="1036044"/>
                  </a:lnTo>
                  <a:lnTo>
                    <a:pt x="8046720" y="990600"/>
                  </a:lnTo>
                  <a:lnTo>
                    <a:pt x="8046720" y="198120"/>
                  </a:lnTo>
                  <a:lnTo>
                    <a:pt x="8041490" y="152675"/>
                  </a:lnTo>
                  <a:lnTo>
                    <a:pt x="8026592" y="110967"/>
                  </a:lnTo>
                  <a:lnTo>
                    <a:pt x="8003212" y="74182"/>
                  </a:lnTo>
                  <a:lnTo>
                    <a:pt x="7972537" y="43507"/>
                  </a:lnTo>
                  <a:lnTo>
                    <a:pt x="7935752" y="20127"/>
                  </a:lnTo>
                  <a:lnTo>
                    <a:pt x="7894044" y="5229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000" y="2343912"/>
              <a:ext cx="8046720" cy="1188720"/>
            </a:xfrm>
            <a:custGeom>
              <a:avLst/>
              <a:gdLst/>
              <a:ahLst/>
              <a:cxnLst/>
              <a:rect l="l" t="t" r="r" b="b"/>
              <a:pathLst>
                <a:path w="8046720" h="1188720">
                  <a:moveTo>
                    <a:pt x="0" y="198120"/>
                  </a:moveTo>
                  <a:lnTo>
                    <a:pt x="5232" y="152675"/>
                  </a:lnTo>
                  <a:lnTo>
                    <a:pt x="20136" y="110967"/>
                  </a:lnTo>
                  <a:lnTo>
                    <a:pt x="43523" y="74182"/>
                  </a:lnTo>
                  <a:lnTo>
                    <a:pt x="74204" y="43507"/>
                  </a:lnTo>
                  <a:lnTo>
                    <a:pt x="110989" y="20127"/>
                  </a:lnTo>
                  <a:lnTo>
                    <a:pt x="152691" y="5229"/>
                  </a:lnTo>
                  <a:lnTo>
                    <a:pt x="198120" y="0"/>
                  </a:lnTo>
                  <a:lnTo>
                    <a:pt x="7848600" y="0"/>
                  </a:lnTo>
                  <a:lnTo>
                    <a:pt x="7894044" y="5229"/>
                  </a:lnTo>
                  <a:lnTo>
                    <a:pt x="7935752" y="20127"/>
                  </a:lnTo>
                  <a:lnTo>
                    <a:pt x="7972537" y="43507"/>
                  </a:lnTo>
                  <a:lnTo>
                    <a:pt x="8003212" y="74182"/>
                  </a:lnTo>
                  <a:lnTo>
                    <a:pt x="8026592" y="110967"/>
                  </a:lnTo>
                  <a:lnTo>
                    <a:pt x="8041490" y="152675"/>
                  </a:lnTo>
                  <a:lnTo>
                    <a:pt x="8046720" y="198120"/>
                  </a:lnTo>
                  <a:lnTo>
                    <a:pt x="8046720" y="990600"/>
                  </a:lnTo>
                  <a:lnTo>
                    <a:pt x="8041490" y="1036044"/>
                  </a:lnTo>
                  <a:lnTo>
                    <a:pt x="8026592" y="1077752"/>
                  </a:lnTo>
                  <a:lnTo>
                    <a:pt x="8003212" y="1114537"/>
                  </a:lnTo>
                  <a:lnTo>
                    <a:pt x="7972537" y="1145212"/>
                  </a:lnTo>
                  <a:lnTo>
                    <a:pt x="7935752" y="1168592"/>
                  </a:lnTo>
                  <a:lnTo>
                    <a:pt x="7894044" y="1183490"/>
                  </a:lnTo>
                  <a:lnTo>
                    <a:pt x="7848600" y="1188720"/>
                  </a:lnTo>
                  <a:lnTo>
                    <a:pt x="198120" y="1188720"/>
                  </a:lnTo>
                  <a:lnTo>
                    <a:pt x="152691" y="1183490"/>
                  </a:lnTo>
                  <a:lnTo>
                    <a:pt x="110989" y="1168592"/>
                  </a:lnTo>
                  <a:lnTo>
                    <a:pt x="74204" y="1145212"/>
                  </a:lnTo>
                  <a:lnTo>
                    <a:pt x="43523" y="1114537"/>
                  </a:lnTo>
                  <a:lnTo>
                    <a:pt x="20136" y="1077752"/>
                  </a:lnTo>
                  <a:lnTo>
                    <a:pt x="5232" y="1036044"/>
                  </a:lnTo>
                  <a:lnTo>
                    <a:pt x="0" y="990600"/>
                  </a:lnTo>
                  <a:lnTo>
                    <a:pt x="0" y="19812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85699" y="1423796"/>
            <a:ext cx="7792720" cy="28149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725170">
              <a:lnSpc>
                <a:spcPct val="101699"/>
              </a:lnSpc>
              <a:spcBef>
                <a:spcPts val="60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 1: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767676"/>
                </a:solidFill>
                <a:latin typeface="Verdana"/>
                <a:cs typeface="Verdana"/>
              </a:rPr>
              <a:t>To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display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student</a:t>
            </a:r>
            <a:r>
              <a:rPr dirty="0" sz="1800" spc="2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code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and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name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along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with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the </a:t>
            </a:r>
            <a:r>
              <a:rPr dirty="0" sz="1800" spc="-62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department</a:t>
            </a:r>
            <a:r>
              <a:rPr dirty="0" sz="1800" spc="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name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to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which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they belong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Verdana"/>
              <a:cs typeface="Verdana"/>
            </a:endParaRPr>
          </a:p>
          <a:p>
            <a:pPr marL="701675" marR="1985645" indent="-29209">
              <a:lnSpc>
                <a:spcPct val="105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Student_Code,Student_name,Dept_name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Student_Master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,Department_Master</a:t>
            </a:r>
            <a:endParaRPr sz="1600">
              <a:latin typeface="Verdana"/>
              <a:cs typeface="Verdana"/>
            </a:endParaRPr>
          </a:p>
          <a:p>
            <a:pPr marL="70167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7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Student_Master.Dept_code</a:t>
            </a:r>
            <a:r>
              <a:rPr dirty="0" sz="1600" spc="8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=Department_Master.Dept_code;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2: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767676"/>
                </a:solidFill>
                <a:latin typeface="Verdana"/>
                <a:cs typeface="Verdana"/>
              </a:rPr>
              <a:t>To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display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student</a:t>
            </a:r>
            <a:r>
              <a:rPr dirty="0" sz="1800" spc="2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and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staff</a:t>
            </a:r>
            <a:r>
              <a:rPr dirty="0" sz="1800" spc="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name</a:t>
            </a:r>
            <a:r>
              <a:rPr dirty="0" sz="1800" spc="-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along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with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department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name</a:t>
            </a:r>
            <a:r>
              <a:rPr dirty="0" sz="1800" spc="-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which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they belong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904" y="4680203"/>
            <a:ext cx="8242300" cy="1384300"/>
            <a:chOff x="374904" y="4680203"/>
            <a:chExt cx="8242300" cy="1384300"/>
          </a:xfrm>
        </p:grpSpPr>
        <p:sp>
          <p:nvSpPr>
            <p:cNvPr id="10" name="object 10"/>
            <p:cNvSpPr/>
            <p:nvPr/>
          </p:nvSpPr>
          <p:spPr>
            <a:xfrm>
              <a:off x="381000" y="4686299"/>
              <a:ext cx="8229600" cy="1371600"/>
            </a:xfrm>
            <a:custGeom>
              <a:avLst/>
              <a:gdLst/>
              <a:ahLst/>
              <a:cxnLst/>
              <a:rect l="l" t="t" r="r" b="b"/>
              <a:pathLst>
                <a:path w="8229600" h="1371600">
                  <a:moveTo>
                    <a:pt x="80010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2987"/>
                  </a:lnTo>
                  <a:lnTo>
                    <a:pt x="4644" y="1189061"/>
                  </a:lnTo>
                  <a:lnTo>
                    <a:pt x="17964" y="1231975"/>
                  </a:lnTo>
                  <a:lnTo>
                    <a:pt x="39042" y="1270808"/>
                  </a:lnTo>
                  <a:lnTo>
                    <a:pt x="66957" y="1304642"/>
                  </a:lnTo>
                  <a:lnTo>
                    <a:pt x="100791" y="1332557"/>
                  </a:lnTo>
                  <a:lnTo>
                    <a:pt x="139624" y="1353635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8001000" y="1371600"/>
                  </a:lnTo>
                  <a:lnTo>
                    <a:pt x="8047066" y="1366955"/>
                  </a:lnTo>
                  <a:lnTo>
                    <a:pt x="8089975" y="1353635"/>
                  </a:lnTo>
                  <a:lnTo>
                    <a:pt x="8128806" y="1332557"/>
                  </a:lnTo>
                  <a:lnTo>
                    <a:pt x="8162639" y="1304642"/>
                  </a:lnTo>
                  <a:lnTo>
                    <a:pt x="8190554" y="1270808"/>
                  </a:lnTo>
                  <a:lnTo>
                    <a:pt x="8211633" y="1231975"/>
                  </a:lnTo>
                  <a:lnTo>
                    <a:pt x="8224955" y="1189061"/>
                  </a:lnTo>
                  <a:lnTo>
                    <a:pt x="8229600" y="1142987"/>
                  </a:lnTo>
                  <a:lnTo>
                    <a:pt x="8229600" y="228600"/>
                  </a:lnTo>
                  <a:lnTo>
                    <a:pt x="8224955" y="182533"/>
                  </a:lnTo>
                  <a:lnTo>
                    <a:pt x="8211633" y="139624"/>
                  </a:lnTo>
                  <a:lnTo>
                    <a:pt x="8190554" y="100793"/>
                  </a:lnTo>
                  <a:lnTo>
                    <a:pt x="8162639" y="66960"/>
                  </a:lnTo>
                  <a:lnTo>
                    <a:pt x="8128806" y="39045"/>
                  </a:lnTo>
                  <a:lnTo>
                    <a:pt x="8089975" y="17966"/>
                  </a:lnTo>
                  <a:lnTo>
                    <a:pt x="8047066" y="46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1000" y="4686299"/>
              <a:ext cx="8229600" cy="1371600"/>
            </a:xfrm>
            <a:custGeom>
              <a:avLst/>
              <a:gdLst/>
              <a:ahLst/>
              <a:cxnLst/>
              <a:rect l="l" t="t" r="r" b="b"/>
              <a:pathLst>
                <a:path w="82296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8001000" y="0"/>
                  </a:lnTo>
                  <a:lnTo>
                    <a:pt x="8047066" y="4644"/>
                  </a:lnTo>
                  <a:lnTo>
                    <a:pt x="8089975" y="17966"/>
                  </a:lnTo>
                  <a:lnTo>
                    <a:pt x="8128806" y="39045"/>
                  </a:lnTo>
                  <a:lnTo>
                    <a:pt x="8162639" y="66960"/>
                  </a:lnTo>
                  <a:lnTo>
                    <a:pt x="8190554" y="100793"/>
                  </a:lnTo>
                  <a:lnTo>
                    <a:pt x="8211633" y="139624"/>
                  </a:lnTo>
                  <a:lnTo>
                    <a:pt x="8224955" y="182533"/>
                  </a:lnTo>
                  <a:lnTo>
                    <a:pt x="8229600" y="228600"/>
                  </a:lnTo>
                  <a:lnTo>
                    <a:pt x="8229600" y="1142987"/>
                  </a:lnTo>
                  <a:lnTo>
                    <a:pt x="8224955" y="1189061"/>
                  </a:lnTo>
                  <a:lnTo>
                    <a:pt x="8211633" y="1231975"/>
                  </a:lnTo>
                  <a:lnTo>
                    <a:pt x="8190554" y="1270808"/>
                  </a:lnTo>
                  <a:lnTo>
                    <a:pt x="8162639" y="1304642"/>
                  </a:lnTo>
                  <a:lnTo>
                    <a:pt x="8128806" y="1332557"/>
                  </a:lnTo>
                  <a:lnTo>
                    <a:pt x="8089975" y="1353635"/>
                  </a:lnTo>
                  <a:lnTo>
                    <a:pt x="8047066" y="1366955"/>
                  </a:lnTo>
                  <a:lnTo>
                    <a:pt x="80010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5"/>
                  </a:lnTo>
                  <a:lnTo>
                    <a:pt x="100791" y="1332557"/>
                  </a:lnTo>
                  <a:lnTo>
                    <a:pt x="66957" y="1304642"/>
                  </a:lnTo>
                  <a:lnTo>
                    <a:pt x="39042" y="1270808"/>
                  </a:lnTo>
                  <a:lnTo>
                    <a:pt x="17964" y="1231975"/>
                  </a:lnTo>
                  <a:lnTo>
                    <a:pt x="4644" y="1189061"/>
                  </a:lnTo>
                  <a:lnTo>
                    <a:pt x="0" y="1142987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5039" y="4871465"/>
            <a:ext cx="735457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student_name,staff_name,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dept_name</a:t>
            </a:r>
            <a:endParaRPr sz="1600">
              <a:latin typeface="Verdana"/>
              <a:cs typeface="Verdana"/>
            </a:endParaRPr>
          </a:p>
          <a:p>
            <a:pPr marL="499109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student_master,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department_master,staff_master</a:t>
            </a:r>
            <a:endParaRPr sz="1600">
              <a:latin typeface="Verdana"/>
              <a:cs typeface="Verdana"/>
            </a:endParaRPr>
          </a:p>
          <a:p>
            <a:pPr marL="570230" marR="5080" indent="-7175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8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student_master.dept_code=department_master.dept_code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staff_master.dept_code=department_master.dept_code;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201961"/>
            <a:ext cx="375920" cy="445770"/>
          </a:xfrm>
          <a:custGeom>
            <a:avLst/>
            <a:gdLst/>
            <a:ahLst/>
            <a:cxnLst/>
            <a:rect l="l" t="t" r="r" b="b"/>
            <a:pathLst>
              <a:path w="375920" h="445770">
                <a:moveTo>
                  <a:pt x="375693" y="0"/>
                </a:moveTo>
                <a:lnTo>
                  <a:pt x="0" y="0"/>
                </a:lnTo>
                <a:lnTo>
                  <a:pt x="0" y="445738"/>
                </a:lnTo>
                <a:lnTo>
                  <a:pt x="375693" y="445738"/>
                </a:lnTo>
                <a:lnTo>
                  <a:pt x="375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6954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Non-EquiJoin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072120" cy="8578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  <a:tabLst>
                <a:tab pos="4445635" algn="l"/>
              </a:tabLst>
            </a:pP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non-equi</a:t>
            </a:r>
            <a:r>
              <a:rPr dirty="0" sz="1800" spc="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join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is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based</a:t>
            </a:r>
            <a:r>
              <a:rPr dirty="0" sz="1800" spc="2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on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condition	other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than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an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equality 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operator </a:t>
            </a:r>
            <a:r>
              <a:rPr dirty="0" sz="1800" spc="-62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Example: </a:t>
            </a:r>
            <a:r>
              <a:rPr dirty="0" sz="1800" spc="-100">
                <a:solidFill>
                  <a:srgbClr val="767676"/>
                </a:solidFill>
                <a:latin typeface="Verdana"/>
                <a:cs typeface="Verdana"/>
              </a:rPr>
              <a:t>To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display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details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of</a:t>
            </a:r>
            <a:r>
              <a:rPr dirty="0" sz="1800" spc="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staff_members</a:t>
            </a:r>
            <a:r>
              <a:rPr dirty="0" sz="1800" spc="3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who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receive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salary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in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the</a:t>
            </a:r>
            <a:r>
              <a:rPr dirty="0" sz="1800" spc="-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range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defined</a:t>
            </a:r>
            <a:r>
              <a:rPr dirty="0" sz="1800" spc="1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as</a:t>
            </a:r>
            <a:r>
              <a:rPr dirty="0" sz="1800" spc="-2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per </a:t>
            </a:r>
            <a:r>
              <a:rPr dirty="0" sz="1800" spc="-15">
                <a:solidFill>
                  <a:srgbClr val="767676"/>
                </a:solidFill>
                <a:latin typeface="Verdana"/>
                <a:cs typeface="Verdana"/>
              </a:rPr>
              <a:t>grade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7304" y="3176016"/>
            <a:ext cx="7861300" cy="1460500"/>
            <a:chOff x="527304" y="3176016"/>
            <a:chExt cx="7861300" cy="1460500"/>
          </a:xfrm>
        </p:grpSpPr>
        <p:sp>
          <p:nvSpPr>
            <p:cNvPr id="7" name="object 7"/>
            <p:cNvSpPr/>
            <p:nvPr/>
          </p:nvSpPr>
          <p:spPr>
            <a:xfrm>
              <a:off x="533400" y="3182112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7607300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2" y="1255117"/>
                  </a:lnTo>
                  <a:lnTo>
                    <a:pt x="18963" y="1300406"/>
                  </a:lnTo>
                  <a:lnTo>
                    <a:pt x="41211" y="1341394"/>
                  </a:lnTo>
                  <a:lnTo>
                    <a:pt x="70677" y="1377108"/>
                  </a:lnTo>
                  <a:lnTo>
                    <a:pt x="106389" y="1406578"/>
                  </a:lnTo>
                  <a:lnTo>
                    <a:pt x="147377" y="1428831"/>
                  </a:lnTo>
                  <a:lnTo>
                    <a:pt x="192671" y="1442895"/>
                  </a:lnTo>
                  <a:lnTo>
                    <a:pt x="241300" y="1447800"/>
                  </a:lnTo>
                  <a:lnTo>
                    <a:pt x="7607300" y="1447800"/>
                  </a:lnTo>
                  <a:lnTo>
                    <a:pt x="7655917" y="1442895"/>
                  </a:lnTo>
                  <a:lnTo>
                    <a:pt x="7701206" y="1428831"/>
                  </a:lnTo>
                  <a:lnTo>
                    <a:pt x="7742194" y="1406578"/>
                  </a:lnTo>
                  <a:lnTo>
                    <a:pt x="7777908" y="1377108"/>
                  </a:lnTo>
                  <a:lnTo>
                    <a:pt x="7807378" y="1341394"/>
                  </a:lnTo>
                  <a:lnTo>
                    <a:pt x="7829631" y="1300406"/>
                  </a:lnTo>
                  <a:lnTo>
                    <a:pt x="7843695" y="1255117"/>
                  </a:lnTo>
                  <a:lnTo>
                    <a:pt x="7848600" y="1206500"/>
                  </a:lnTo>
                  <a:lnTo>
                    <a:pt x="7848600" y="241300"/>
                  </a:lnTo>
                  <a:lnTo>
                    <a:pt x="7843695" y="192682"/>
                  </a:lnTo>
                  <a:lnTo>
                    <a:pt x="7829631" y="147393"/>
                  </a:lnTo>
                  <a:lnTo>
                    <a:pt x="7807378" y="106405"/>
                  </a:lnTo>
                  <a:lnTo>
                    <a:pt x="7777908" y="70691"/>
                  </a:lnTo>
                  <a:lnTo>
                    <a:pt x="7742194" y="41221"/>
                  </a:lnTo>
                  <a:lnTo>
                    <a:pt x="7701206" y="18968"/>
                  </a:lnTo>
                  <a:lnTo>
                    <a:pt x="7655917" y="4904"/>
                  </a:lnTo>
                  <a:lnTo>
                    <a:pt x="7607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3400" y="3182112"/>
              <a:ext cx="7848600" cy="1447800"/>
            </a:xfrm>
            <a:custGeom>
              <a:avLst/>
              <a:gdLst/>
              <a:ahLst/>
              <a:cxnLst/>
              <a:rect l="l" t="t" r="r" b="b"/>
              <a:pathLst>
                <a:path w="7848600" h="1447800">
                  <a:moveTo>
                    <a:pt x="0" y="241300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7607300" y="0"/>
                  </a:lnTo>
                  <a:lnTo>
                    <a:pt x="7655917" y="4904"/>
                  </a:lnTo>
                  <a:lnTo>
                    <a:pt x="7701206" y="18968"/>
                  </a:lnTo>
                  <a:lnTo>
                    <a:pt x="7742194" y="41221"/>
                  </a:lnTo>
                  <a:lnTo>
                    <a:pt x="7777908" y="70691"/>
                  </a:lnTo>
                  <a:lnTo>
                    <a:pt x="7807378" y="106405"/>
                  </a:lnTo>
                  <a:lnTo>
                    <a:pt x="7829631" y="147393"/>
                  </a:lnTo>
                  <a:lnTo>
                    <a:pt x="7843695" y="192682"/>
                  </a:lnTo>
                  <a:lnTo>
                    <a:pt x="7848600" y="241300"/>
                  </a:lnTo>
                  <a:lnTo>
                    <a:pt x="7848600" y="1206500"/>
                  </a:lnTo>
                  <a:lnTo>
                    <a:pt x="7843695" y="1255117"/>
                  </a:lnTo>
                  <a:lnTo>
                    <a:pt x="7829631" y="1300406"/>
                  </a:lnTo>
                  <a:lnTo>
                    <a:pt x="7807378" y="1341394"/>
                  </a:lnTo>
                  <a:lnTo>
                    <a:pt x="7777908" y="1377108"/>
                  </a:lnTo>
                  <a:lnTo>
                    <a:pt x="7742194" y="1406578"/>
                  </a:lnTo>
                  <a:lnTo>
                    <a:pt x="7701206" y="1428831"/>
                  </a:lnTo>
                  <a:lnTo>
                    <a:pt x="7655917" y="1442895"/>
                  </a:lnTo>
                  <a:lnTo>
                    <a:pt x="7607300" y="1447800"/>
                  </a:lnTo>
                  <a:lnTo>
                    <a:pt x="241300" y="1447800"/>
                  </a:lnTo>
                  <a:lnTo>
                    <a:pt x="192671" y="1442895"/>
                  </a:lnTo>
                  <a:lnTo>
                    <a:pt x="147377" y="1428831"/>
                  </a:lnTo>
                  <a:lnTo>
                    <a:pt x="106389" y="1406578"/>
                  </a:lnTo>
                  <a:lnTo>
                    <a:pt x="70677" y="1377108"/>
                  </a:lnTo>
                  <a:lnTo>
                    <a:pt x="41211" y="1341394"/>
                  </a:lnTo>
                  <a:lnTo>
                    <a:pt x="18963" y="1300406"/>
                  </a:lnTo>
                  <a:lnTo>
                    <a:pt x="4902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69314" y="3284346"/>
            <a:ext cx="58102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7115" algn="l"/>
              </a:tabLst>
            </a:pPr>
            <a:r>
              <a:rPr dirty="0" sz="1800">
                <a:latin typeface="Verdana"/>
                <a:cs typeface="Verdana"/>
              </a:rPr>
              <a:t>SELECT	</a:t>
            </a:r>
            <a:r>
              <a:rPr dirty="0" sz="1800" spc="-5">
                <a:latin typeface="Verdana"/>
                <a:cs typeface="Verdana"/>
              </a:rPr>
              <a:t>s.staff_name,s.staff_sal,sl.grade</a:t>
            </a:r>
            <a:endParaRPr sz="18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staff_master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s,salgrade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sl</a:t>
            </a:r>
            <a:endParaRPr sz="18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staff_sal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BETWEEN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sl.losal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sl.hisal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89261"/>
            <a:ext cx="439420" cy="445770"/>
          </a:xfrm>
          <a:custGeom>
            <a:avLst/>
            <a:gdLst/>
            <a:ahLst/>
            <a:cxnLst/>
            <a:rect l="l" t="t" r="r" b="b"/>
            <a:pathLst>
              <a:path w="439420" h="445770">
                <a:moveTo>
                  <a:pt x="439370" y="0"/>
                </a:moveTo>
                <a:lnTo>
                  <a:pt x="0" y="0"/>
                </a:lnTo>
                <a:lnTo>
                  <a:pt x="0" y="445738"/>
                </a:lnTo>
                <a:lnTo>
                  <a:pt x="439370" y="445738"/>
                </a:lnTo>
                <a:lnTo>
                  <a:pt x="439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372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6.1.1: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Oracle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Proprietary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Joins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3328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Outer</a:t>
            </a:r>
            <a:r>
              <a:rPr dirty="0" spc="-90"/>
              <a:t> </a:t>
            </a:r>
            <a:r>
              <a:rPr dirty="0" spc="-5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504555" cy="39585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 </a:t>
            </a:r>
            <a:r>
              <a:rPr dirty="0" sz="1800" spc="-5">
                <a:latin typeface="Verdana"/>
                <a:cs typeface="Verdana"/>
              </a:rPr>
              <a:t>does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 </a:t>
            </a:r>
            <a:r>
              <a:rPr dirty="0" sz="1800" spc="-5">
                <a:latin typeface="Verdana"/>
                <a:cs typeface="Verdana"/>
              </a:rPr>
              <a:t>satisfy</a:t>
            </a:r>
            <a:r>
              <a:rPr dirty="0" sz="1800">
                <a:latin typeface="Verdana"/>
                <a:cs typeface="Verdana"/>
              </a:rPr>
              <a:t> 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condition, </a:t>
            </a:r>
            <a:r>
              <a:rPr dirty="0" sz="1800" spc="-5">
                <a:latin typeface="Verdana"/>
                <a:cs typeface="Verdana"/>
              </a:rPr>
              <a:t>then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 will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appear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query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result.</a:t>
            </a:r>
            <a:endParaRPr sz="1800">
              <a:latin typeface="Verdana"/>
              <a:cs typeface="Verdana"/>
            </a:endParaRPr>
          </a:p>
          <a:p>
            <a:pPr marL="12700" marR="13970">
              <a:lnSpc>
                <a:spcPct val="78300"/>
              </a:lnSpc>
              <a:spcBef>
                <a:spcPts val="520"/>
              </a:spcBef>
            </a:pP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missing row(s)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OUTER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operator</a:t>
            </a:r>
            <a:r>
              <a:rPr dirty="0" sz="1800">
                <a:latin typeface="Verdana"/>
                <a:cs typeface="Verdana"/>
              </a:rPr>
              <a:t> in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LEFT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Syntax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:-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35"/>
              </a:spcBef>
              <a:tabLst>
                <a:tab pos="2959735" algn="l"/>
                <a:tab pos="6111875" algn="l"/>
              </a:tabLst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5">
                <a:latin typeface="Verdana"/>
                <a:cs typeface="Verdana"/>
              </a:rPr>
              <a:t> select_list	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t1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LEFT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t2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ON	</a:t>
            </a:r>
            <a:r>
              <a:rPr dirty="0" sz="1800">
                <a:latin typeface="Verdana"/>
                <a:cs typeface="Verdana"/>
              </a:rPr>
              <a:t>join_condition;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RIGHT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Syntax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:-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select_last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t1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RIGHT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t2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join_condition;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UNION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Syntax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:-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ts val="1930"/>
              </a:lnSpc>
              <a:spcBef>
                <a:spcPts val="35"/>
              </a:spcBef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column_name(s)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table1</a:t>
            </a:r>
            <a:endParaRPr sz="1800">
              <a:latin typeface="Verdana"/>
              <a:cs typeface="Verdana"/>
            </a:endParaRPr>
          </a:p>
          <a:p>
            <a:pPr marL="779145">
              <a:lnSpc>
                <a:spcPts val="1705"/>
              </a:lnSpc>
            </a:pPr>
            <a:r>
              <a:rPr dirty="0" sz="1800" spc="-5">
                <a:latin typeface="Verdana"/>
                <a:cs typeface="Verdana"/>
              </a:rPr>
              <a:t>UNION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ts val="1935"/>
              </a:lnSpc>
            </a:pPr>
            <a:r>
              <a:rPr dirty="0" sz="1800">
                <a:latin typeface="Verdana"/>
                <a:cs typeface="Verdana"/>
              </a:rPr>
              <a:t>SELECT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 i="1">
                <a:latin typeface="Verdana"/>
                <a:cs typeface="Verdana"/>
              </a:rPr>
              <a:t>column_name(s)</a:t>
            </a:r>
            <a:r>
              <a:rPr dirty="0" sz="1800" spc="-10" i="1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table2</a:t>
            </a:r>
            <a:r>
              <a:rPr dirty="0" sz="1800" spc="-1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58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2023-01-08T07:47:14Z</dcterms:created>
  <dcterms:modified xsi:type="dcterms:W3CDTF">2023-01-08T07:47:14Z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