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525" r:id="rId2"/>
    <p:sldId id="466" r:id="rId3"/>
    <p:sldId id="314" r:id="rId4"/>
    <p:sldId id="315" r:id="rId5"/>
    <p:sldId id="316" r:id="rId6"/>
    <p:sldId id="317" r:id="rId7"/>
    <p:sldId id="318" r:id="rId8"/>
    <p:sldId id="320" r:id="rId9"/>
    <p:sldId id="319" r:id="rId10"/>
    <p:sldId id="507" r:id="rId11"/>
    <p:sldId id="617" r:id="rId12"/>
    <p:sldId id="531" r:id="rId13"/>
    <p:sldId id="614" r:id="rId14"/>
    <p:sldId id="612" r:id="rId15"/>
    <p:sldId id="615" r:id="rId16"/>
    <p:sldId id="613" r:id="rId17"/>
    <p:sldId id="616" r:id="rId18"/>
    <p:sldId id="564" r:id="rId19"/>
    <p:sldId id="532" r:id="rId20"/>
    <p:sldId id="533" r:id="rId21"/>
    <p:sldId id="534" r:id="rId22"/>
    <p:sldId id="535" r:id="rId23"/>
    <p:sldId id="546" r:id="rId24"/>
    <p:sldId id="567" r:id="rId25"/>
    <p:sldId id="579" r:id="rId26"/>
    <p:sldId id="580" r:id="rId27"/>
    <p:sldId id="581" r:id="rId28"/>
    <p:sldId id="582" r:id="rId29"/>
    <p:sldId id="586" r:id="rId30"/>
    <p:sldId id="587" r:id="rId31"/>
    <p:sldId id="588" r:id="rId32"/>
    <p:sldId id="589" r:id="rId33"/>
    <p:sldId id="590" r:id="rId34"/>
    <p:sldId id="618" r:id="rId35"/>
    <p:sldId id="591" r:id="rId36"/>
    <p:sldId id="568" r:id="rId37"/>
    <p:sldId id="569" r:id="rId38"/>
    <p:sldId id="570" r:id="rId39"/>
    <p:sldId id="548" r:id="rId40"/>
    <p:sldId id="572" r:id="rId41"/>
    <p:sldId id="573" r:id="rId42"/>
    <p:sldId id="595" r:id="rId43"/>
    <p:sldId id="596" r:id="rId44"/>
    <p:sldId id="597" r:id="rId45"/>
    <p:sldId id="574" r:id="rId46"/>
    <p:sldId id="575" r:id="rId47"/>
    <p:sldId id="583" r:id="rId48"/>
    <p:sldId id="584" r:id="rId49"/>
    <p:sldId id="585" r:id="rId50"/>
    <p:sldId id="571" r:id="rId51"/>
    <p:sldId id="600" r:id="rId52"/>
    <p:sldId id="610" r:id="rId53"/>
    <p:sldId id="536" r:id="rId54"/>
    <p:sldId id="601" r:id="rId55"/>
    <p:sldId id="602" r:id="rId56"/>
    <p:sldId id="537" r:id="rId57"/>
    <p:sldId id="598" r:id="rId58"/>
    <p:sldId id="606" r:id="rId59"/>
    <p:sldId id="5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5078" autoAdjust="0"/>
  </p:normalViewPr>
  <p:slideViewPr>
    <p:cSldViewPr>
      <p:cViewPr varScale="1">
        <p:scale>
          <a:sx n="62" d="100"/>
          <a:sy n="62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47A81-B73F-4DDE-B6B4-5D00569B2BD7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16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30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30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3212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89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26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1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3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30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55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88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1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Need of programming Languages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Computers can execute tasks very rapidly. They can handle a greater amount of input data than you can. But they can not design a strategy to solve problems for you.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Need one programming language to communicate with computer to solve the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Python….</a:t>
            </a:r>
            <a:r>
              <a:rPr lang="en-US" sz="4000" dirty="0" smtClean="0">
                <a:solidFill>
                  <a:srgbClr val="C00000"/>
                </a:solidFill>
              </a:rPr>
              <a:t>Script Mode …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4122737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600200"/>
          <a:ext cx="4038600" cy="2590800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60030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File name :  first.py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0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print(4+3)</a:t>
                      </a:r>
                      <a:b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print(4-3)</a:t>
                      </a:r>
                      <a:b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print(4&gt;3)</a:t>
                      </a:r>
                      <a:b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"hello World"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0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 that can be solved by Sequential Algorithms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2060"/>
                </a:solidFill>
              </a:rPr>
              <a:t>Some of the problem involves simple computation of values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Little Bob loves chocolate, and he goes to a store with Rs. </a:t>
            </a:r>
            <a:r>
              <a:rPr lang="en-IN" i="1" dirty="0" smtClean="0">
                <a:solidFill>
                  <a:srgbClr val="002060"/>
                </a:solidFill>
              </a:rPr>
              <a:t>N</a:t>
            </a:r>
            <a:r>
              <a:rPr lang="en-IN" dirty="0" smtClean="0">
                <a:solidFill>
                  <a:srgbClr val="002060"/>
                </a:solidFill>
              </a:rPr>
              <a:t> in his pocket. The price of each chocolate is Rs. </a:t>
            </a:r>
            <a:r>
              <a:rPr lang="en-IN" i="1" dirty="0" smtClean="0">
                <a:solidFill>
                  <a:srgbClr val="002060"/>
                </a:solidFill>
              </a:rPr>
              <a:t>C</a:t>
            </a:r>
            <a:r>
              <a:rPr lang="en-IN" dirty="0" smtClean="0">
                <a:solidFill>
                  <a:srgbClr val="002060"/>
                </a:solidFill>
              </a:rPr>
              <a:t>. The store offers a discount: for every </a:t>
            </a:r>
            <a:r>
              <a:rPr lang="en-IN" i="1" dirty="0" smtClean="0">
                <a:solidFill>
                  <a:srgbClr val="002060"/>
                </a:solidFill>
              </a:rPr>
              <a:t>M</a:t>
            </a:r>
            <a:r>
              <a:rPr lang="en-IN" dirty="0" smtClean="0">
                <a:solidFill>
                  <a:srgbClr val="002060"/>
                </a:solidFill>
              </a:rPr>
              <a:t> wrappers he gives to the store, he gets one chocolate for free. This offer shall be availed only once. How many chocolates does Bob get to eat?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6072230" cy="604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PAC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1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052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smtClean="0"/>
                        <a:t>Input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smtClean="0"/>
                        <a:t>Processing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smtClean="0"/>
                        <a:t>Output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smtClean="0"/>
                        <a:t>Solution Alternatives</a:t>
                      </a:r>
                      <a:endParaRPr lang="en-GB" sz="2400" dirty="0"/>
                    </a:p>
                  </a:txBody>
                  <a:tcPr/>
                </a:tc>
              </a:tr>
              <a:tr h="27285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smtClean="0"/>
                        <a:t>Money_In_Hand,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Cost_Of_Chocolate,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Wrapper_Offer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baseline="0" dirty="0" smtClean="0"/>
                        <a:t>Number_Of_Chocolate = Chocolate got by money + Chocolate got by returning wrapper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smtClean="0"/>
                        <a:t>Number_Of_Chocolate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Pseudocode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2060"/>
                </a:solidFill>
              </a:rPr>
              <a:t>READ Money_In_Hand and Cost_Of_Chocolate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2060"/>
                </a:solidFill>
              </a:rPr>
              <a:t>COMPUTE </a:t>
            </a:r>
            <a:r>
              <a:rPr lang="en-GB" sz="2800" dirty="0" err="1" smtClean="0">
                <a:solidFill>
                  <a:srgbClr val="002060"/>
                </a:solidFill>
              </a:rPr>
              <a:t>Number_Of_choc</a:t>
            </a:r>
            <a:r>
              <a:rPr lang="en-GB" sz="2800" dirty="0" smtClean="0">
                <a:solidFill>
                  <a:srgbClr val="002060"/>
                </a:solidFill>
              </a:rPr>
              <a:t> as Money_In_Hand /Cost_Of_Chocolate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>
                <a:solidFill>
                  <a:srgbClr val="002060"/>
                </a:solidFill>
              </a:rPr>
              <a:t>Number_Of_choc</a:t>
            </a:r>
            <a:r>
              <a:rPr lang="en-GB" sz="2800" dirty="0" smtClean="0">
                <a:solidFill>
                  <a:srgbClr val="002060"/>
                </a:solidFill>
              </a:rPr>
              <a:t> = </a:t>
            </a:r>
            <a:r>
              <a:rPr lang="en-GB" sz="2800" dirty="0" err="1" smtClean="0">
                <a:solidFill>
                  <a:srgbClr val="002060"/>
                </a:solidFill>
              </a:rPr>
              <a:t>Number_Of_choc</a:t>
            </a:r>
            <a:r>
              <a:rPr lang="en-GB" sz="2800" dirty="0" smtClean="0">
                <a:solidFill>
                  <a:srgbClr val="002060"/>
                </a:solidFill>
              </a:rPr>
              <a:t> +</a:t>
            </a:r>
            <a:br>
              <a:rPr lang="en-GB" sz="2800" dirty="0" smtClean="0">
                <a:solidFill>
                  <a:srgbClr val="002060"/>
                </a:solidFill>
              </a:rPr>
            </a:br>
            <a:r>
              <a:rPr lang="en-GB" sz="2800" dirty="0" smtClean="0">
                <a:solidFill>
                  <a:srgbClr val="002060"/>
                </a:solidFill>
              </a:rPr>
              <a:t>			(</a:t>
            </a:r>
            <a:r>
              <a:rPr lang="en-GB" sz="2800" dirty="0" err="1" smtClean="0">
                <a:solidFill>
                  <a:srgbClr val="002060"/>
                </a:solidFill>
              </a:rPr>
              <a:t>Number_Of_choc</a:t>
            </a:r>
            <a:r>
              <a:rPr lang="en-GB" sz="2800" dirty="0" smtClean="0">
                <a:solidFill>
                  <a:srgbClr val="002060"/>
                </a:solidFill>
              </a:rPr>
              <a:t> /Wrapper_Offer)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2060"/>
                </a:solidFill>
              </a:rPr>
              <a:t>PRINT </a:t>
            </a:r>
            <a:r>
              <a:rPr lang="en-GB" sz="2800" dirty="0" err="1" smtClean="0">
                <a:solidFill>
                  <a:srgbClr val="002060"/>
                </a:solidFill>
              </a:rPr>
              <a:t>num_of_chocolates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b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776287"/>
            <a:ext cx="1761569" cy="4786313"/>
          </a:xfrm>
          <a:prstGeom prst="rect">
            <a:avLst/>
          </a:prstGeom>
        </p:spPr>
      </p:pic>
      <p:pic>
        <p:nvPicPr>
          <p:cNvPr id="6" name="Picture 5" descr="bob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098"/>
            <a:ext cx="4029631" cy="6393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78276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Concepts of Python for Solving Sequential Problems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>
                <a:solidFill>
                  <a:srgbClr val="C00000"/>
                </a:solidFill>
              </a:rPr>
              <a:t>an Identifier?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 </a:t>
            </a:r>
            <a:r>
              <a:rPr lang="en-US" b="1" dirty="0">
                <a:solidFill>
                  <a:srgbClr val="002060"/>
                </a:solidFill>
              </a:rPr>
              <a:t>identifier </a:t>
            </a:r>
            <a:r>
              <a:rPr lang="en-US" dirty="0">
                <a:solidFill>
                  <a:srgbClr val="002060"/>
                </a:solidFill>
              </a:rPr>
              <a:t>is a sequence of one or more characters used to name a given program element. </a:t>
            </a:r>
            <a:r>
              <a:rPr lang="en-US" dirty="0" smtClean="0">
                <a:solidFill>
                  <a:srgbClr val="002060"/>
                </a:solidFill>
              </a:rPr>
              <a:t>In Python</a:t>
            </a:r>
            <a:r>
              <a:rPr lang="en-US" dirty="0">
                <a:solidFill>
                  <a:srgbClr val="002060"/>
                </a:solidFill>
              </a:rPr>
              <a:t>, an identifier may contain letters and digits, but cannot begin with a digit. The </a:t>
            </a:r>
            <a:r>
              <a:rPr lang="en-US" dirty="0" smtClean="0">
                <a:solidFill>
                  <a:srgbClr val="002060"/>
                </a:solidFill>
              </a:rPr>
              <a:t>special underscore </a:t>
            </a:r>
            <a:r>
              <a:rPr lang="en-US" dirty="0">
                <a:solidFill>
                  <a:srgbClr val="002060"/>
                </a:solidFill>
              </a:rPr>
              <a:t>character can also be used.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Rules for Identifier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 </a:t>
            </a:r>
            <a:r>
              <a:rPr lang="en-US" b="1" dirty="0">
                <a:solidFill>
                  <a:srgbClr val="002060"/>
                </a:solidFill>
              </a:rPr>
              <a:t>identifier </a:t>
            </a:r>
            <a:r>
              <a:rPr lang="en-US" dirty="0">
                <a:solidFill>
                  <a:srgbClr val="002060"/>
                </a:solidFill>
              </a:rPr>
              <a:t>is a sequence of one or more characters used to provide a name for a given </a:t>
            </a:r>
            <a:r>
              <a:rPr lang="en-US" dirty="0" smtClean="0">
                <a:solidFill>
                  <a:srgbClr val="002060"/>
                </a:solidFill>
              </a:rPr>
              <a:t>program element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Example : line, salary, emp1, </a:t>
            </a:r>
            <a:r>
              <a:rPr lang="en-US" dirty="0" err="1" smtClean="0">
                <a:solidFill>
                  <a:srgbClr val="002060"/>
                </a:solidFill>
              </a:rPr>
              <a:t>emp_salary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Python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i="1" dirty="0" smtClean="0">
                <a:solidFill>
                  <a:srgbClr val="002060"/>
                </a:solidFill>
              </a:rPr>
              <a:t>case sensitive</a:t>
            </a:r>
            <a:r>
              <a:rPr lang="en-US" dirty="0">
                <a:solidFill>
                  <a:srgbClr val="002060"/>
                </a:solidFill>
              </a:rPr>
              <a:t>, thus, </a:t>
            </a:r>
            <a:r>
              <a:rPr lang="en-US" dirty="0" smtClean="0">
                <a:solidFill>
                  <a:srgbClr val="002060"/>
                </a:solidFill>
              </a:rPr>
              <a:t>Line </a:t>
            </a:r>
            <a:r>
              <a:rPr lang="en-US" dirty="0">
                <a:solidFill>
                  <a:srgbClr val="002060"/>
                </a:solidFill>
              </a:rPr>
              <a:t>is different from line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Identifiers may contain letters and digits, but cannot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begin with a digit.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underscore character, _, is also allowed to aid in the readability of long identifier names. It should not be used as the </a:t>
            </a:r>
            <a:r>
              <a:rPr lang="en-US" i="1" dirty="0" smtClean="0">
                <a:solidFill>
                  <a:srgbClr val="002060"/>
                </a:solidFill>
              </a:rPr>
              <a:t>first </a:t>
            </a:r>
            <a:r>
              <a:rPr lang="en-US" dirty="0" smtClean="0">
                <a:solidFill>
                  <a:srgbClr val="002060"/>
                </a:solidFill>
              </a:rPr>
              <a:t>character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Spaces </a:t>
            </a:r>
            <a:r>
              <a:rPr lang="en-US" dirty="0">
                <a:solidFill>
                  <a:srgbClr val="002060"/>
                </a:solidFill>
              </a:rPr>
              <a:t>are not allowed as part of an </a:t>
            </a:r>
            <a:r>
              <a:rPr lang="en-US" dirty="0" smtClean="0">
                <a:solidFill>
                  <a:srgbClr val="002060"/>
                </a:solidFill>
              </a:rPr>
              <a:t>identifier.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88053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 – Why?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 has a simple syntax. Python programs are clear and easy to read. At the same </a:t>
            </a:r>
            <a:r>
              <a:rPr lang="en-US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time,</a:t>
            </a:r>
            <a:r>
              <a:rPr lang="en-US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provides powerful programming features</a:t>
            </a:r>
            <a:r>
              <a:rPr lang="en-US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widely used. </a:t>
            </a:r>
            <a:endParaRPr lang="en-US" sz="1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Companies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organizations that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 Python include YouTube, Google, Yahoo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NASA. Python is well supported and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freely available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2"/>
              </a:rPr>
              <a:t>www.python.org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Guido van Rossum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creator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 programming language, first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released in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early 1990s. Its name comes from a </a:t>
            </a: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1970s British </a:t>
            </a: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comedy sketch television show called</a:t>
            </a:r>
            <a:b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Monty Python’s Flying </a:t>
            </a:r>
            <a:r>
              <a:rPr lang="en-US" sz="1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Circus.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1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53000"/>
            <a:ext cx="1828800" cy="153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80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Identifier Naming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499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673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Keywords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keyword </a:t>
            </a:r>
            <a:r>
              <a:rPr lang="en-US" dirty="0">
                <a:solidFill>
                  <a:srgbClr val="002060"/>
                </a:solidFill>
              </a:rPr>
              <a:t>is an </a:t>
            </a:r>
            <a:r>
              <a:rPr lang="en-US" dirty="0" smtClean="0">
                <a:solidFill>
                  <a:srgbClr val="002060"/>
                </a:solidFill>
              </a:rPr>
              <a:t>identifier </a:t>
            </a:r>
            <a:r>
              <a:rPr lang="en-US" dirty="0">
                <a:solidFill>
                  <a:srgbClr val="002060"/>
                </a:solidFill>
              </a:rPr>
              <a:t>that has </a:t>
            </a:r>
            <a:r>
              <a:rPr lang="en-US" dirty="0" smtClean="0">
                <a:solidFill>
                  <a:srgbClr val="002060"/>
                </a:solidFill>
              </a:rPr>
              <a:t>pre-defined </a:t>
            </a:r>
            <a:r>
              <a:rPr lang="en-US" dirty="0">
                <a:solidFill>
                  <a:srgbClr val="002060"/>
                </a:solidFill>
              </a:rPr>
              <a:t>meaning in a programming language.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Therefore, keywords </a:t>
            </a:r>
            <a:r>
              <a:rPr lang="en-US" dirty="0">
                <a:solidFill>
                  <a:srgbClr val="002060"/>
                </a:solidFill>
              </a:rPr>
              <a:t>cannot be used as “regular” identifiers. Doing so will result in a syntax error, as demonstrated in the attempted assignment to keyword and below,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24400"/>
            <a:ext cx="58221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13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Keywords in Python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2207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58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Variables </a:t>
            </a:r>
            <a:r>
              <a:rPr lang="en-US" b="1" dirty="0">
                <a:solidFill>
                  <a:srgbClr val="C00000"/>
                </a:solidFill>
              </a:rPr>
              <a:t>and Identifiers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831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variable </a:t>
            </a:r>
            <a:r>
              <a:rPr lang="en-US" dirty="0">
                <a:solidFill>
                  <a:srgbClr val="002060"/>
                </a:solidFill>
              </a:rPr>
              <a:t>is a name (</a:t>
            </a:r>
            <a:r>
              <a:rPr lang="en-US" dirty="0" smtClean="0">
                <a:solidFill>
                  <a:srgbClr val="002060"/>
                </a:solidFill>
              </a:rPr>
              <a:t>identifier</a:t>
            </a:r>
            <a:r>
              <a:rPr lang="en-US" dirty="0">
                <a:solidFill>
                  <a:srgbClr val="002060"/>
                </a:solidFill>
              </a:rPr>
              <a:t>) that is associated with a </a:t>
            </a:r>
            <a:r>
              <a:rPr lang="en-US" dirty="0" smtClean="0">
                <a:solidFill>
                  <a:srgbClr val="002060"/>
                </a:solidFill>
              </a:rPr>
              <a:t>value.</a:t>
            </a:r>
          </a:p>
          <a:p>
            <a:r>
              <a:rPr lang="en-US" dirty="0">
                <a:solidFill>
                  <a:srgbClr val="002060"/>
                </a:solidFill>
              </a:rPr>
              <a:t>A simple description of a variable is “a name that is assigned to a value,”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61" y="3543300"/>
            <a:ext cx="2886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4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are assigned values by use of the </a:t>
            </a:r>
            <a:r>
              <a:rPr lang="en-US" b="1" dirty="0"/>
              <a:t>assignment </a:t>
            </a:r>
            <a:r>
              <a:rPr lang="en-US" b="1" dirty="0" smtClean="0"/>
              <a:t>operator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10</a:t>
            </a:r>
          </a:p>
          <a:p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Meant as documentation for anyone reading the code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Single-line comments begin with the hash character ("#") and are terminated by the end of line.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Python ignores all text that comes after # to end of line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Comments spanning more than one line are achieved by inserting a multi-line string (with """ as the delimiter one each end) that is not used in assignment or otherwise evaluated, but sits in between other statements. </a:t>
            </a:r>
          </a:p>
          <a:p>
            <a:r>
              <a:rPr lang="en-GB" i="1" dirty="0" smtClean="0">
                <a:solidFill>
                  <a:srgbClr val="002060"/>
                </a:solidFill>
              </a:rPr>
              <a:t>#This is also a comment in Python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""" This is an example of a multiline comment that spans multiple lines ... "“”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Literals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literal </a:t>
            </a:r>
            <a:r>
              <a:rPr lang="en-US" dirty="0">
                <a:solidFill>
                  <a:srgbClr val="002060"/>
                </a:solidFill>
              </a:rPr>
              <a:t>is a sequence of one or more characters that stands for itself.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1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</a:t>
            </a:r>
            <a:r>
              <a:rPr lang="en-US" b="1" dirty="0">
                <a:solidFill>
                  <a:srgbClr val="C00000"/>
                </a:solidFill>
              </a:rPr>
              <a:t>literal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numeric literal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 literal containing only the digits 0–9, an optional sign character (1 or 2),</a:t>
            </a:r>
            <a:b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a possible decimal point. (The letter </a:t>
            </a:r>
            <a:r>
              <a:rPr lang="en-US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also used in exponential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notation). 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numeric literal contains a decimal point, then it denotes a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floating-point value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 “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(e.g., 10.24); otherwise, it denotes 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integer value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(e.g., 10). 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Commas </a:t>
            </a:r>
            <a:r>
              <a:rPr lang="en-US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are never used </a:t>
            </a:r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numeric </a:t>
            </a:r>
            <a:r>
              <a:rPr lang="en-US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literals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5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Numeric </a:t>
            </a:r>
            <a:r>
              <a:rPr lang="en-US" dirty="0">
                <a:solidFill>
                  <a:srgbClr val="C00000"/>
                </a:solidFill>
              </a:rPr>
              <a:t>Literals in Python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102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419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Since numeric literals without a provided sign character denote positive values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>
                <a:solidFill>
                  <a:srgbClr val="002060"/>
                </a:solidFill>
              </a:rPr>
              <a:t>an explicit positive </a:t>
            </a:r>
            <a:r>
              <a:rPr lang="en-US" sz="2800" dirty="0" smtClean="0">
                <a:solidFill>
                  <a:srgbClr val="002060"/>
                </a:solidFill>
              </a:rPr>
              <a:t>sign character </a:t>
            </a:r>
            <a:r>
              <a:rPr lang="en-US" sz="2800" dirty="0">
                <a:solidFill>
                  <a:srgbClr val="002060"/>
                </a:solidFill>
              </a:rPr>
              <a:t>is rarely used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0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2" y="228600"/>
            <a:ext cx="887531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4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 Literals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String </a:t>
            </a:r>
            <a:r>
              <a:rPr lang="en-US" sz="2400" b="1" dirty="0">
                <a:solidFill>
                  <a:srgbClr val="002060"/>
                </a:solidFill>
              </a:rPr>
              <a:t>literals</a:t>
            </a:r>
            <a:r>
              <a:rPr lang="en-US" sz="2400" dirty="0">
                <a:solidFill>
                  <a:srgbClr val="002060"/>
                </a:solidFill>
              </a:rPr>
              <a:t>, or “</a:t>
            </a:r>
            <a:r>
              <a:rPr lang="en-US" sz="2400" b="1" dirty="0">
                <a:solidFill>
                  <a:srgbClr val="002060"/>
                </a:solidFill>
              </a:rPr>
              <a:t>strings</a:t>
            </a:r>
            <a:r>
              <a:rPr lang="en-US" sz="2400" dirty="0">
                <a:solidFill>
                  <a:srgbClr val="002060"/>
                </a:solidFill>
              </a:rPr>
              <a:t>,” represent a sequence of characters,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'Hello' 'Smith, John' "Baltimore, Maryland </a:t>
            </a:r>
            <a:r>
              <a:rPr lang="en-US" sz="2400" dirty="0" smtClean="0">
                <a:solidFill>
                  <a:srgbClr val="002060"/>
                </a:solidFill>
              </a:rPr>
              <a:t>21210“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Python, string literals may be </a:t>
            </a:r>
            <a:r>
              <a:rPr lang="en-US" sz="2400" i="1" dirty="0">
                <a:solidFill>
                  <a:srgbClr val="002060"/>
                </a:solidFill>
              </a:rPr>
              <a:t>delimited </a:t>
            </a:r>
            <a:r>
              <a:rPr lang="en-US" sz="2400" dirty="0">
                <a:solidFill>
                  <a:srgbClr val="002060"/>
                </a:solidFill>
              </a:rPr>
              <a:t>(surrounded) by a matching pair of either single (') or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double (") quotes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&gt;&gt;&gt; </a:t>
            </a:r>
            <a:r>
              <a:rPr lang="en-US" sz="2400" dirty="0">
                <a:solidFill>
                  <a:srgbClr val="002060"/>
                </a:solidFill>
              </a:rPr>
              <a:t>print('Welcome to Python!')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&gt;&gt;&gt;Welcome </a:t>
            </a:r>
            <a:r>
              <a:rPr lang="en-US" sz="2400" dirty="0">
                <a:solidFill>
                  <a:srgbClr val="002060"/>
                </a:solidFill>
              </a:rPr>
              <a:t>to Python!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5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Python….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an example of a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high-level language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 other high-level languages you might have heard of are C, C++, Perl, and Java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There are also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low-level languages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sometimes referred to as “machine languages” or “assembly languages.” 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Computers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only run programs written in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low-level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languages.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programs written in a high-level language have to be processed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before they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run.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extra processing takes some time, which is a small disadvantage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high-level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languages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0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String Literal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3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6" y="1828800"/>
            <a:ext cx="893417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73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9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83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Control Characters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</a:t>
            </a:r>
            <a:r>
              <a:rPr lang="en-US" sz="2400" dirty="0" smtClean="0">
                <a:solidFill>
                  <a:srgbClr val="002060"/>
                </a:solidFill>
              </a:rPr>
              <a:t>pecial </a:t>
            </a:r>
            <a:r>
              <a:rPr lang="en-US" sz="2400" dirty="0">
                <a:solidFill>
                  <a:srgbClr val="002060"/>
                </a:solidFill>
              </a:rPr>
              <a:t>characters that are not displayed on the screen.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C</a:t>
            </a:r>
            <a:r>
              <a:rPr lang="en-US" sz="2400" i="1" dirty="0" smtClean="0">
                <a:solidFill>
                  <a:srgbClr val="002060"/>
                </a:solidFill>
              </a:rPr>
              <a:t>ontrol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display of </a:t>
            </a:r>
            <a:r>
              <a:rPr lang="en-US" sz="2400" dirty="0" smtClean="0">
                <a:solidFill>
                  <a:srgbClr val="002060"/>
                </a:solidFill>
              </a:rPr>
              <a:t>output</a:t>
            </a:r>
          </a:p>
          <a:p>
            <a:pPr>
              <a:lnSpc>
                <a:spcPct val="17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Control </a:t>
            </a:r>
            <a:r>
              <a:rPr lang="en-US" sz="2400" dirty="0">
                <a:solidFill>
                  <a:srgbClr val="002060"/>
                </a:solidFill>
              </a:rPr>
              <a:t>characters do not have a corresponding keyboard </a:t>
            </a:r>
            <a:r>
              <a:rPr lang="en-US" sz="2400" dirty="0" smtClean="0">
                <a:solidFill>
                  <a:srgbClr val="002060"/>
                </a:solidFill>
              </a:rPr>
              <a:t>character and </a:t>
            </a:r>
            <a:r>
              <a:rPr lang="en-US" sz="2400" dirty="0">
                <a:solidFill>
                  <a:srgbClr val="002060"/>
                </a:solidFill>
              </a:rPr>
              <a:t>represented by a combination of characters called an </a:t>
            </a:r>
            <a:r>
              <a:rPr lang="en-US" sz="2400" i="1" dirty="0" smtClean="0">
                <a:solidFill>
                  <a:srgbClr val="002060"/>
                </a:solidFill>
              </a:rPr>
              <a:t>escape sequence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backslash (\) serves as the escape character in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Python.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dirty="0">
                <a:solidFill>
                  <a:srgbClr val="002060"/>
                </a:solidFill>
              </a:rPr>
              <a:t>example, the escape sequence '\n', represents the </a:t>
            </a:r>
            <a:r>
              <a:rPr lang="en-US" sz="2400" i="1" dirty="0">
                <a:solidFill>
                  <a:srgbClr val="002060"/>
                </a:solidFill>
              </a:rPr>
              <a:t>newline control character</a:t>
            </a:r>
            <a:r>
              <a:rPr lang="en-US" sz="2400" dirty="0">
                <a:solidFill>
                  <a:srgbClr val="002060"/>
                </a:solidFill>
              </a:rPr>
              <a:t>, used </a:t>
            </a:r>
            <a:r>
              <a:rPr lang="en-US" sz="2400" dirty="0" smtClean="0">
                <a:solidFill>
                  <a:srgbClr val="002060"/>
                </a:solidFill>
              </a:rPr>
              <a:t>to begin </a:t>
            </a:r>
            <a:r>
              <a:rPr lang="en-US" sz="2400" dirty="0">
                <a:solidFill>
                  <a:srgbClr val="002060"/>
                </a:solidFill>
              </a:rPr>
              <a:t>a new screen line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0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3217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75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34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Python's data types are built in the core of the language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They are easy to use and straightforward.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Data types supported by Python</a:t>
            </a: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Boolean values</a:t>
            </a: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None</a:t>
            </a: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Numbers</a:t>
            </a: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Strings</a:t>
            </a:r>
          </a:p>
          <a:p>
            <a:pPr lvl="1"/>
            <a:r>
              <a:rPr lang="en-GB" b="1" dirty="0" err="1" smtClean="0">
                <a:solidFill>
                  <a:srgbClr val="002060"/>
                </a:solidFill>
              </a:rPr>
              <a:t>Tuples</a:t>
            </a:r>
            <a:endParaRPr lang="en-GB" b="1" dirty="0" smtClean="0">
              <a:solidFill>
                <a:srgbClr val="002060"/>
              </a:solidFill>
            </a:endParaRP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Lists</a:t>
            </a:r>
          </a:p>
          <a:p>
            <a:pPr lvl="1"/>
            <a:r>
              <a:rPr lang="en-GB" b="1" dirty="0" smtClean="0">
                <a:solidFill>
                  <a:srgbClr val="002060"/>
                </a:solidFill>
              </a:rPr>
              <a:t>Sets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Boolean values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Primitive </a:t>
            </a:r>
            <a:r>
              <a:rPr lang="en-GB" dirty="0" err="1" smtClean="0">
                <a:solidFill>
                  <a:srgbClr val="002060"/>
                </a:solidFill>
              </a:rPr>
              <a:t>datatype</a:t>
            </a:r>
            <a:r>
              <a:rPr lang="en-GB" dirty="0" smtClean="0">
                <a:solidFill>
                  <a:srgbClr val="002060"/>
                </a:solidFill>
              </a:rPr>
              <a:t> having one of two values: True or False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 some common values that are considered to be True or False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Boolean values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0600"/>
          <a:ext cx="8610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65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(True)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(False)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("text")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(' ')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(0)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True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None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Special data type - None</a:t>
            </a:r>
          </a:p>
          <a:p>
            <a:pPr marL="0" indent="0"/>
            <a:r>
              <a:rPr lang="en-GB" dirty="0" smtClean="0">
                <a:solidFill>
                  <a:srgbClr val="002060"/>
                </a:solidFill>
              </a:rPr>
              <a:t> Basically, the data type means non existent, not known or empty</a:t>
            </a:r>
          </a:p>
          <a:p>
            <a:pPr marL="0" indent="0"/>
            <a:r>
              <a:rPr lang="en-GB" dirty="0" smtClean="0">
                <a:solidFill>
                  <a:srgbClr val="002060"/>
                </a:solidFill>
              </a:rPr>
              <a:t> Can be used to check for emptiness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Python….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Two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kinds of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 translator to convert from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high-level languages into low-level languages: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interpreters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compilers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 interpreter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program a little at a time, alternately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reading lines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performing computations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833791" cy="135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86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Numbers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Types of numbers supported by Python: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Integers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floating point numbers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complex numbers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Fractional numbers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Integers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 Integers have no fractional part in the number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 Integer type automatically provides extra precision for large numbers like this when needed (different in Python 2.X)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&gt;&gt;&gt; a = 10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&gt;&gt;&gt; b = 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Binary, Octal and Hex Literals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&gt;&gt;&gt; 0b1, 0b10000, 0b11111111   # Binary literals: base 2, digits 0-1</a:t>
            </a:r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0o1, 0o20, 0o377           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# Octal literals: base 8, digits 0-7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&gt;&gt;&gt; 0x01, 0x10, 0xFF           # Hex literals: base 16, digits 0-9/A-F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(1, 16, 255)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Conversion between different bases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 Provides built-in functions that allow you to convert integers to other bases’ digit strings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</a:t>
            </a:r>
            <a:r>
              <a:rPr lang="en-GB" dirty="0" err="1" smtClean="0">
                <a:solidFill>
                  <a:srgbClr val="002060"/>
                </a:solidFill>
              </a:rPr>
              <a:t>oct</a:t>
            </a:r>
            <a:r>
              <a:rPr lang="en-GB" dirty="0" smtClean="0">
                <a:solidFill>
                  <a:srgbClr val="002060"/>
                </a:solidFill>
              </a:rPr>
              <a:t>(64), hex(64), bin(64)    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# Numbers=&gt;digit strings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('0o100', '0x40', '0b1000000')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These literals can produce arbitrarily long integers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Numbers can be very long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X = 0xFFFFFFFFFFFFFFFFFFFFFFFFFFFF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X 5192296858534827628530496329220095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</a:t>
            </a:r>
            <a:r>
              <a:rPr lang="en-GB" dirty="0" err="1" smtClean="0">
                <a:solidFill>
                  <a:srgbClr val="002060"/>
                </a:solidFill>
              </a:rPr>
              <a:t>oct</a:t>
            </a:r>
            <a:r>
              <a:rPr lang="en-GB" dirty="0" smtClean="0">
                <a:solidFill>
                  <a:srgbClr val="002060"/>
                </a:solidFill>
              </a:rPr>
              <a:t>(X) '0o17777777777777777777777777777777777777‘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bin(X) '0b111111111111111111111111111111111111111111111111111111111 ...and so on... 11111‘ 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Floating Point Numbers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Number with fractional part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 3.1415 * 2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&gt;&gt;&gt;6.283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Floating Point Numbers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2145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Arithmetic </a:t>
            </a:r>
            <a:r>
              <a:rPr lang="en-US" b="1" dirty="0">
                <a:solidFill>
                  <a:srgbClr val="C00000"/>
                </a:solidFill>
              </a:rPr>
              <a:t>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condition that occurs when a calculated result is too large in magnitude (size) to be represented,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&gt;&gt;&gt;1.5e200 </a:t>
            </a:r>
            <a:r>
              <a:rPr lang="en-US" sz="2800" dirty="0">
                <a:solidFill>
                  <a:srgbClr val="002060"/>
                </a:solidFill>
              </a:rPr>
              <a:t>* 2.0e210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&gt;&gt;&gt; </a:t>
            </a:r>
            <a:r>
              <a:rPr lang="en-US" sz="2800" dirty="0" err="1">
                <a:solidFill>
                  <a:srgbClr val="002060"/>
                </a:solidFill>
              </a:rPr>
              <a:t>inf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This results in the special value </a:t>
            </a:r>
            <a:r>
              <a:rPr lang="en-US" sz="2800" dirty="0" err="1">
                <a:solidFill>
                  <a:srgbClr val="002060"/>
                </a:solidFill>
              </a:rPr>
              <a:t>inf</a:t>
            </a:r>
            <a:r>
              <a:rPr lang="en-US" sz="2800" dirty="0">
                <a:solidFill>
                  <a:srgbClr val="002060"/>
                </a:solidFill>
              </a:rPr>
              <a:t> (“</a:t>
            </a:r>
            <a:r>
              <a:rPr lang="en-US" sz="2800" dirty="0" smtClean="0">
                <a:solidFill>
                  <a:srgbClr val="002060"/>
                </a:solidFill>
              </a:rPr>
              <a:t>infinity</a:t>
            </a:r>
            <a:r>
              <a:rPr lang="en-US" sz="2800" dirty="0">
                <a:solidFill>
                  <a:srgbClr val="002060"/>
                </a:solidFill>
              </a:rPr>
              <a:t>”) rather than the arithmetically correct result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3.0e410, indicating that arithmetic </a:t>
            </a:r>
            <a:r>
              <a:rPr lang="en-US" sz="2800" dirty="0" smtClean="0">
                <a:solidFill>
                  <a:srgbClr val="002060"/>
                </a:solidFill>
              </a:rPr>
              <a:t>overflow </a:t>
            </a:r>
            <a:r>
              <a:rPr lang="en-US" sz="2800" dirty="0">
                <a:solidFill>
                  <a:srgbClr val="002060"/>
                </a:solidFill>
              </a:rPr>
              <a:t>has occurred. 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rithmetic </a:t>
            </a:r>
            <a:r>
              <a:rPr lang="en-US" b="1" dirty="0">
                <a:solidFill>
                  <a:srgbClr val="C00000"/>
                </a:solidFill>
              </a:rPr>
              <a:t>underflow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002060"/>
                </a:solidFill>
              </a:rPr>
              <a:t>condition that occurs when a calculated result is too small </a:t>
            </a:r>
            <a:r>
              <a:rPr lang="en-US" sz="2400" dirty="0" smtClean="0">
                <a:solidFill>
                  <a:srgbClr val="002060"/>
                </a:solidFill>
              </a:rPr>
              <a:t>in magnitude </a:t>
            </a:r>
            <a:r>
              <a:rPr lang="en-US" sz="2400" dirty="0">
                <a:solidFill>
                  <a:srgbClr val="002060"/>
                </a:solidFill>
              </a:rPr>
              <a:t>to be represented,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&gt;&gt;&gt;1.0e-300 </a:t>
            </a:r>
            <a:r>
              <a:rPr lang="en-US" sz="2400" dirty="0">
                <a:solidFill>
                  <a:srgbClr val="002060"/>
                </a:solidFill>
              </a:rPr>
              <a:t>/ 1.0e100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&gt;&gt;&gt;0.0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002060"/>
                </a:solidFill>
              </a:rPr>
              <a:t>This results in 0.0 rather than the arithmetically correct result </a:t>
            </a:r>
            <a:r>
              <a:rPr lang="en-US" sz="2400" dirty="0" smtClean="0">
                <a:solidFill>
                  <a:srgbClr val="002060"/>
                </a:solidFill>
              </a:rPr>
              <a:t>1.0e-400</a:t>
            </a:r>
            <a:r>
              <a:rPr lang="en-US" sz="2400" dirty="0">
                <a:solidFill>
                  <a:srgbClr val="002060"/>
                </a:solidFill>
              </a:rPr>
              <a:t>, indicating that arithmetic </a:t>
            </a:r>
            <a:r>
              <a:rPr lang="en-US" sz="2400" dirty="0" smtClean="0">
                <a:solidFill>
                  <a:srgbClr val="002060"/>
                </a:solidFill>
              </a:rPr>
              <a:t>underflow </a:t>
            </a:r>
            <a:r>
              <a:rPr lang="en-US" sz="2400" dirty="0">
                <a:solidFill>
                  <a:srgbClr val="002060"/>
                </a:solidFill>
              </a:rPr>
              <a:t>has occurred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7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3" y="304800"/>
            <a:ext cx="8151307" cy="276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528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Arithmetic overflow </a:t>
            </a:r>
            <a:r>
              <a:rPr lang="en-US" sz="2800" dirty="0">
                <a:solidFill>
                  <a:srgbClr val="002060"/>
                </a:solidFill>
              </a:rPr>
              <a:t>occurs when a calculated result is too large in magnitude to be represented.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Arithmetic underflow </a:t>
            </a:r>
            <a:r>
              <a:rPr lang="en-US" sz="2800" dirty="0">
                <a:solidFill>
                  <a:srgbClr val="002060"/>
                </a:solidFill>
              </a:rPr>
              <a:t>occurs when a calculated result is too small in magnitude to be represented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83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Python….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compiler reads the program and translates it completely before the program starts running. In this context, the high-level program is called the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source code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and the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translated program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called the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 code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 the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executable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Once a program is compiled,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you can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execute it repeatedly without further translation. 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0"/>
            <a:ext cx="7029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150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Input and output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Input function : input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Basic_pay</a:t>
            </a:r>
            <a:r>
              <a:rPr lang="en-US" dirty="0" smtClean="0">
                <a:solidFill>
                  <a:srgbClr val="002060"/>
                </a:solidFill>
              </a:rPr>
              <a:t> = input('Enter the Basic Pay: ')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Output function : print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&gt;&gt;&gt; print('Hello world!')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print(‘Net Salary', salary)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Input and output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Input function : input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Basic_pay</a:t>
            </a:r>
            <a:r>
              <a:rPr lang="en-US" dirty="0" smtClean="0">
                <a:solidFill>
                  <a:srgbClr val="002060"/>
                </a:solidFill>
              </a:rPr>
              <a:t> = input('Enter the Basic Pay: ')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Input received </a:t>
            </a:r>
            <a:r>
              <a:rPr lang="en-US" dirty="0" smtClean="0">
                <a:solidFill>
                  <a:srgbClr val="C00000"/>
                </a:solidFill>
              </a:rPr>
              <a:t>is always a string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C00000"/>
                </a:solidFill>
              </a:rPr>
              <a:t>convert it to integer </a:t>
            </a:r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function of Python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Basic_pay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(input('Enter the Basic Pay: '))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Output function : print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&gt;&gt;&gt; print('Hello world!')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print(‘Net Salary', salary)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Repeated Print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&gt;&gt;&gt;print(‘a’*15)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 prints ‘a’ fifteen times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&gt;&gt;&gt;print(‘</a:t>
            </a:r>
            <a:r>
              <a:rPr lang="en-GB" dirty="0" smtClean="0">
                <a:solidFill>
                  <a:srgbClr val="002060"/>
                </a:solidFill>
              </a:rPr>
              <a:t>\</a:t>
            </a:r>
            <a:r>
              <a:rPr lang="en-US" dirty="0" smtClean="0">
                <a:solidFill>
                  <a:srgbClr val="002060"/>
                </a:solidFill>
              </a:rPr>
              <a:t>n’*15)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 prints new line character fifteen times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Complex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A complex number consists of an ordered pair of real floating point numbers denoted by a + </a:t>
            </a:r>
            <a:r>
              <a:rPr lang="en-GB" dirty="0" err="1" smtClean="0">
                <a:solidFill>
                  <a:srgbClr val="002060"/>
                </a:solidFill>
              </a:rPr>
              <a:t>bj</a:t>
            </a:r>
            <a:r>
              <a:rPr lang="en-GB" dirty="0" smtClean="0">
                <a:solidFill>
                  <a:srgbClr val="002060"/>
                </a:solidFill>
              </a:rPr>
              <a:t>, where a is the real part and b is the imaginary part of the complex number.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 </a:t>
            </a:r>
            <a:r>
              <a:rPr lang="en-GB" b="1" dirty="0" smtClean="0">
                <a:solidFill>
                  <a:srgbClr val="002060"/>
                </a:solidFill>
              </a:rPr>
              <a:t>complex(x)</a:t>
            </a:r>
            <a:r>
              <a:rPr lang="en-GB" dirty="0" smtClean="0">
                <a:solidFill>
                  <a:srgbClr val="002060"/>
                </a:solidFill>
              </a:rPr>
              <a:t> to convert x to a complex number with real part x and imaginary part zero</a:t>
            </a:r>
          </a:p>
          <a:p>
            <a:r>
              <a:rPr lang="en-GB" b="1" dirty="0" smtClean="0">
                <a:solidFill>
                  <a:srgbClr val="002060"/>
                </a:solidFill>
              </a:rPr>
              <a:t>complex(x, y)</a:t>
            </a:r>
            <a:r>
              <a:rPr lang="en-GB" dirty="0" smtClean="0">
                <a:solidFill>
                  <a:srgbClr val="002060"/>
                </a:solidFill>
              </a:rPr>
              <a:t> to convert x and y to a complex number with real part x and imaginary part y. x and y are numeric expressions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Complex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&gt;&gt;&gt; 1j * 1J </a:t>
            </a:r>
            <a:endParaRPr lang="en-GB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(-1+0j) </a:t>
            </a:r>
            <a:endParaRPr lang="en-GB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&gt;&gt;&gt; 2 + 1j * 3 </a:t>
            </a:r>
            <a:endParaRPr lang="en-GB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(2+3j) </a:t>
            </a:r>
            <a:endParaRPr lang="en-GB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&gt;&gt;&gt; (2 + 1j) * 3 </a:t>
            </a:r>
            <a:endParaRPr lang="en-GB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002060"/>
                </a:solidFill>
              </a:rPr>
              <a:t>(6+3j)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A = 1+2j;		B=3+2j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# </a:t>
            </a:r>
            <a:r>
              <a:rPr lang="en-GB" dirty="0" err="1" smtClean="0">
                <a:solidFill>
                  <a:srgbClr val="002060"/>
                </a:solidFill>
              </a:rPr>
              <a:t>Mutpile</a:t>
            </a:r>
            <a:r>
              <a:rPr lang="en-GB" dirty="0" smtClean="0">
                <a:solidFill>
                  <a:srgbClr val="002060"/>
                </a:solidFill>
              </a:rPr>
              <a:t> statements can be given in same line using semicolon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C = A+B; print(C)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Complex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 prints real part of the number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A.real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 prints imaginary part of the number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A.imag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 Can do operations with part of complex number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print(A.imag+3)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Type conversion…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295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1" y="2819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Here, the entered number of credits, say '24', is converted to the equivalent integer value, 24</a:t>
            </a:r>
            <a:r>
              <a:rPr lang="en-US" sz="2000" dirty="0" smtClean="0">
                <a:solidFill>
                  <a:srgbClr val="002060"/>
                </a:solidFill>
              </a:rPr>
              <a:t>, before </a:t>
            </a:r>
            <a:r>
              <a:rPr lang="en-US" sz="2000" dirty="0">
                <a:solidFill>
                  <a:srgbClr val="002060"/>
                </a:solidFill>
              </a:rPr>
              <a:t>being assigned to variable </a:t>
            </a:r>
            <a:r>
              <a:rPr lang="en-US" sz="2000" dirty="0" err="1">
                <a:solidFill>
                  <a:srgbClr val="002060"/>
                </a:solidFill>
              </a:rPr>
              <a:t>num_credits</a:t>
            </a:r>
            <a:r>
              <a:rPr lang="en-US" sz="2000" dirty="0">
                <a:solidFill>
                  <a:srgbClr val="002060"/>
                </a:solidFill>
              </a:rPr>
              <a:t>. For input of the </a:t>
            </a:r>
            <a:r>
              <a:rPr lang="en-US" sz="2000" dirty="0" err="1">
                <a:solidFill>
                  <a:srgbClr val="002060"/>
                </a:solidFill>
              </a:rPr>
              <a:t>gpa</a:t>
            </a:r>
            <a:r>
              <a:rPr lang="en-US" sz="2000" dirty="0">
                <a:solidFill>
                  <a:srgbClr val="002060"/>
                </a:solidFill>
              </a:rPr>
              <a:t>, the entered value</a:t>
            </a:r>
            <a:r>
              <a:rPr lang="en-US" sz="2000" dirty="0" smtClean="0">
                <a:solidFill>
                  <a:srgbClr val="002060"/>
                </a:solidFill>
              </a:rPr>
              <a:t>,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say </a:t>
            </a:r>
            <a:r>
              <a:rPr lang="en-US" sz="2000" dirty="0">
                <a:solidFill>
                  <a:srgbClr val="002060"/>
                </a:solidFill>
              </a:rPr>
              <a:t>'3.2', is converted to the equivalent floating-point value, 3.2. Note that the program </a:t>
            </a:r>
            <a:r>
              <a:rPr lang="en-US" sz="2000" dirty="0" smtClean="0">
                <a:solidFill>
                  <a:srgbClr val="002060"/>
                </a:solidFill>
              </a:rPr>
              <a:t>lines above </a:t>
            </a:r>
            <a:r>
              <a:rPr lang="en-US" sz="2000" dirty="0">
                <a:solidFill>
                  <a:srgbClr val="002060"/>
                </a:solidFill>
              </a:rPr>
              <a:t>could be combined as follows</a:t>
            </a:r>
            <a:r>
              <a:rPr lang="en-US" sz="2000" dirty="0" smtClean="0">
                <a:solidFill>
                  <a:srgbClr val="002060"/>
                </a:solidFill>
              </a:rPr>
              <a:t>,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6429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879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 Statement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868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Statement</a:t>
                      </a:r>
                      <a:endParaRPr lang="en-GB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Type</a:t>
                      </a:r>
                      <a:endParaRPr lang="en-GB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spam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Basic form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spam, ham = 'yum', 'YUM'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err="1" smtClean="0">
                          <a:solidFill>
                            <a:srgbClr val="002060"/>
                          </a:solidFill>
                        </a:rPr>
                        <a:t>Tuple</a:t>
                      </a: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assignment (positional)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[spam, ham] = ['yum', 'YUM']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List assignment (positional)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 smtClean="0">
                          <a:solidFill>
                            <a:srgbClr val="002060"/>
                          </a:solidFill>
                        </a:rPr>
                        <a:t>a, b, c, d = 'spam' </a:t>
                      </a:r>
                      <a:endParaRPr lang="en-GB" sz="26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Sequence assignment, generalized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a, *b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Extended sequence unpacking (Python 3.X)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spam = ham = 'lunch'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Multiple-target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err="1" smtClean="0">
                          <a:solidFill>
                            <a:srgbClr val="002060"/>
                          </a:solidFill>
                        </a:rPr>
                        <a:t>spams</a:t>
                      </a: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+=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Augmented assignment (equivalent to </a:t>
                      </a:r>
                      <a:r>
                        <a:rPr lang="en-GB" sz="2600" dirty="0" err="1" smtClean="0">
                          <a:solidFill>
                            <a:srgbClr val="002060"/>
                          </a:solidFill>
                        </a:rPr>
                        <a:t>spams</a:t>
                      </a: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= </a:t>
                      </a:r>
                      <a:r>
                        <a:rPr lang="en-GB" sz="2600" dirty="0" err="1" smtClean="0">
                          <a:solidFill>
                            <a:srgbClr val="002060"/>
                          </a:solidFill>
                        </a:rPr>
                        <a:t>spams</a:t>
                      </a:r>
                      <a:r>
                        <a:rPr lang="en-GB" sz="2600" dirty="0" smtClean="0">
                          <a:solidFill>
                            <a:srgbClr val="002060"/>
                          </a:solidFill>
                        </a:rPr>
                        <a:t> + 42)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879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153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Range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&gt;&gt;&gt;</a:t>
            </a:r>
            <a:r>
              <a:rPr lang="en-US" sz="2400" dirty="0" err="1" smtClean="0">
                <a:solidFill>
                  <a:srgbClr val="002060"/>
                </a:solidFill>
              </a:rPr>
              <a:t>a,b,c</a:t>
            </a:r>
            <a:r>
              <a:rPr lang="en-US" sz="2400" dirty="0" smtClean="0">
                <a:solidFill>
                  <a:srgbClr val="002060"/>
                </a:solidFill>
              </a:rPr>
              <a:t> = range(1,4)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&gt;&gt;&gt;a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1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&gt;&gt;&gt;b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&gt;&gt;&gt; S = "spam" &gt;&gt;&gt; S += "SPAM"  # Implied concatenation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 &gt;&gt;&gt; S 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'</a:t>
            </a:r>
            <a:r>
              <a:rPr lang="en-GB" sz="2800" dirty="0" err="1" smtClean="0">
                <a:solidFill>
                  <a:srgbClr val="002060"/>
                </a:solidFill>
              </a:rPr>
              <a:t>spamSPAM</a:t>
            </a:r>
            <a:r>
              <a:rPr lang="en-GB" sz="2800" dirty="0" smtClean="0">
                <a:solidFill>
                  <a:srgbClr val="002060"/>
                </a:solidFill>
              </a:rPr>
              <a:t>' 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Assignment is more powerful in Python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nudge = 1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wink  = 2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nudge, wink = wink, nudge     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# </a:t>
            </a:r>
            <a:r>
              <a:rPr lang="en-GB" dirty="0" err="1" smtClean="0">
                <a:solidFill>
                  <a:srgbClr val="002060"/>
                </a:solidFill>
              </a:rPr>
              <a:t>Tuples</a:t>
            </a:r>
            <a:r>
              <a:rPr lang="en-GB" dirty="0" smtClean="0">
                <a:solidFill>
                  <a:srgbClr val="002060"/>
                </a:solidFill>
              </a:rPr>
              <a:t>: swaps values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# Like T = nudge; nudge = wink; wink = T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&gt;&gt;&gt; nudge, wink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(2, 1) 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Python….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Python is considered an interpreted language because Python programs are executed by </a:t>
            </a:r>
            <a:r>
              <a:rPr lang="en-US" sz="2400" dirty="0" smtClean="0">
                <a:solidFill>
                  <a:srgbClr val="002060"/>
                </a:solidFill>
              </a:rPr>
              <a:t>an interpreter</a:t>
            </a:r>
            <a:r>
              <a:rPr lang="en-US" sz="2400" dirty="0">
                <a:solidFill>
                  <a:srgbClr val="002060"/>
                </a:solidFill>
              </a:rPr>
              <a:t>. There are two ways to use the </a:t>
            </a:r>
            <a:r>
              <a:rPr lang="en-US" sz="2400" dirty="0" smtClean="0">
                <a:solidFill>
                  <a:srgbClr val="002060"/>
                </a:solidFill>
              </a:rPr>
              <a:t>interpreter: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interactive </a:t>
            </a:r>
            <a:r>
              <a:rPr lang="en-US" sz="2400" b="1" dirty="0">
                <a:solidFill>
                  <a:srgbClr val="002060"/>
                </a:solidFill>
              </a:rPr>
              <a:t>mode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script mode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07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Python….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Interactive </a:t>
            </a:r>
            <a:r>
              <a:rPr lang="en-U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In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interactive mode, you type Python programs and the interpreter displays the result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&gt;&gt;&gt;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 + 1</a:t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The shell prompt,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&gt;&gt;&gt;, is the </a:t>
            </a: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prompt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interpreter uses to indicate that it is ready. If you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type 1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+ 1, the interpreter replies 2.</a:t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0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Python ….   Shell</a:t>
            </a:r>
            <a:endParaRPr lang="en-CA" alt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2105025"/>
            <a:ext cx="7667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28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Python…. Script Mode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Alternatively, you can store code in a file and use the interpreter to execute the contents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file, which is called a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script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convention, Python scripts have names that end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with .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Working in interactive mode is convenient for testing small pieces of code because you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type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execute them immediately. 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But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 anything more than a few lines, you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should save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your code as a script so you can modify and execute it in the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future.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5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1822</Words>
  <Application>Microsoft Office PowerPoint</Application>
  <PresentationFormat>On-screen Show (4:3)</PresentationFormat>
  <Paragraphs>276</Paragraphs>
  <Slides>59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Need of programming Languages</vt:lpstr>
      <vt:lpstr>Python – Why?</vt:lpstr>
      <vt:lpstr>Python….</vt:lpstr>
      <vt:lpstr>Python….</vt:lpstr>
      <vt:lpstr>Python….</vt:lpstr>
      <vt:lpstr>Python….</vt:lpstr>
      <vt:lpstr>Python….Interactive mode</vt:lpstr>
      <vt:lpstr>Python ….   Shell</vt:lpstr>
      <vt:lpstr>Python…. Script Mode</vt:lpstr>
      <vt:lpstr>Python….Script Mode …</vt:lpstr>
      <vt:lpstr>Problem that can be solved by Sequential Algorithms</vt:lpstr>
      <vt:lpstr>Example Problem</vt:lpstr>
      <vt:lpstr>Slide 13</vt:lpstr>
      <vt:lpstr>PAC</vt:lpstr>
      <vt:lpstr>Pseudocode</vt:lpstr>
      <vt:lpstr>Slide 16</vt:lpstr>
      <vt:lpstr>Concepts of Python for Solving Sequential Problems</vt:lpstr>
      <vt:lpstr>What is an Identifier?</vt:lpstr>
      <vt:lpstr>Rules for Identifier</vt:lpstr>
      <vt:lpstr>Identifier Naming</vt:lpstr>
      <vt:lpstr>Keywords</vt:lpstr>
      <vt:lpstr>Keywords in Python</vt:lpstr>
      <vt:lpstr> Variables and Identifiers  </vt:lpstr>
      <vt:lpstr>Comments</vt:lpstr>
      <vt:lpstr>Literals</vt:lpstr>
      <vt:lpstr>Numeric literal</vt:lpstr>
      <vt:lpstr> Numeric Literals in Python  </vt:lpstr>
      <vt:lpstr>Slide 28</vt:lpstr>
      <vt:lpstr>String Literals</vt:lpstr>
      <vt:lpstr>String Literal Values</vt:lpstr>
      <vt:lpstr>Note</vt:lpstr>
      <vt:lpstr>Slide 32</vt:lpstr>
      <vt:lpstr>Control Characters</vt:lpstr>
      <vt:lpstr>Slide 34</vt:lpstr>
      <vt:lpstr>Slide 35</vt:lpstr>
      <vt:lpstr>Data Types</vt:lpstr>
      <vt:lpstr>Boolean values</vt:lpstr>
      <vt:lpstr>Boolean values</vt:lpstr>
      <vt:lpstr>None</vt:lpstr>
      <vt:lpstr>Numbers</vt:lpstr>
      <vt:lpstr>Integers</vt:lpstr>
      <vt:lpstr>Binary, Octal and Hex Literals</vt:lpstr>
      <vt:lpstr>Conversion between different bases</vt:lpstr>
      <vt:lpstr>Numbers can be very long</vt:lpstr>
      <vt:lpstr>Floating Point Numbers</vt:lpstr>
      <vt:lpstr>Floating Point Numbers</vt:lpstr>
      <vt:lpstr>Arithmetic overflow</vt:lpstr>
      <vt:lpstr>Arithmetic underflow</vt:lpstr>
      <vt:lpstr>Slide 49</vt:lpstr>
      <vt:lpstr>Input and output function</vt:lpstr>
      <vt:lpstr>Input and output function</vt:lpstr>
      <vt:lpstr>Repeated Print</vt:lpstr>
      <vt:lpstr>Complex Numbers</vt:lpstr>
      <vt:lpstr>Complex Numbers</vt:lpstr>
      <vt:lpstr>Complex Numbers</vt:lpstr>
      <vt:lpstr>Type conversion…</vt:lpstr>
      <vt:lpstr>Assignment Statement</vt:lpstr>
      <vt:lpstr>Slide 58</vt:lpstr>
      <vt:lpstr>Assignment is more powerful in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Admin</cp:lastModifiedBy>
  <cp:revision>480</cp:revision>
  <dcterms:created xsi:type="dcterms:W3CDTF">2006-08-16T00:00:00Z</dcterms:created>
  <dcterms:modified xsi:type="dcterms:W3CDTF">2015-07-22T07:20:48Z</dcterms:modified>
</cp:coreProperties>
</file>