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01.png"/><Relationship Id="rId3" Type="http://schemas.openxmlformats.org/officeDocument/2006/relationships/image" Target="../media/image00.png"/><Relationship Id="rId5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01.png"/><Relationship Id="rId3" Type="http://schemas.openxmlformats.org/officeDocument/2006/relationships/image" Target="../media/image00.png"/><Relationship Id="rId5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01.png"/><Relationship Id="rId3" Type="http://schemas.openxmlformats.org/officeDocument/2006/relationships/image" Target="../media/image00.png"/><Relationship Id="rId5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01.png"/><Relationship Id="rId3" Type="http://schemas.openxmlformats.org/officeDocument/2006/relationships/image" Target="../media/image00.png"/><Relationship Id="rId5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01.png"/><Relationship Id="rId3" Type="http://schemas.openxmlformats.org/officeDocument/2006/relationships/image" Target="../media/image00.png"/><Relationship Id="rId5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01.png"/><Relationship Id="rId3" Type="http://schemas.openxmlformats.org/officeDocument/2006/relationships/image" Target="../media/image00.png"/><Relationship Id="rId5" Type="http://schemas.openxmlformats.org/officeDocument/2006/relationships/image" Target="../media/image09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01.png"/><Relationship Id="rId3" Type="http://schemas.openxmlformats.org/officeDocument/2006/relationships/image" Target="../media/image00.png"/><Relationship Id="rId6" Type="http://schemas.openxmlformats.org/officeDocument/2006/relationships/image" Target="../media/image06.png"/><Relationship Id="rId5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1B09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9950" y="79300"/>
            <a:ext cx="8984099" cy="4968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1B09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marL="457200" rtl="0" algn="l">
              <a:lnSpc>
                <a:spcPct val="85000"/>
              </a:lnSpc>
              <a:spcBef>
                <a:spcPts val="0"/>
              </a:spcBef>
              <a:buNone/>
            </a:pPr>
            <a:r>
              <a:t/>
            </a:r>
            <a:endParaRPr sz="5400">
              <a:solidFill>
                <a:srgbClr val="3F3F3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457200" rtl="0" algn="l">
              <a:lnSpc>
                <a:spcPct val="85000"/>
              </a:lnSpc>
              <a:spcBef>
                <a:spcPts val="0"/>
              </a:spcBef>
              <a:buNone/>
            </a:pPr>
            <a:r>
              <a:t/>
            </a:r>
            <a:endParaRPr sz="5400">
              <a:solidFill>
                <a:srgbClr val="3F3F3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457200" rtl="0" algn="l">
              <a:lnSpc>
                <a:spcPct val="85000"/>
              </a:lnSpc>
              <a:spcBef>
                <a:spcPts val="0"/>
              </a:spcBef>
              <a:buNone/>
            </a:pPr>
            <a:r>
              <a:t/>
            </a:r>
            <a:endParaRPr sz="5400">
              <a:solidFill>
                <a:srgbClr val="3F3F3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457200" rtl="0" algn="l">
              <a:lnSpc>
                <a:spcPct val="85000"/>
              </a:lnSpc>
              <a:spcBef>
                <a:spcPts val="0"/>
              </a:spcBef>
              <a:buNone/>
            </a:pPr>
            <a:r>
              <a:t/>
            </a:r>
            <a:endParaRPr sz="5400">
              <a:solidFill>
                <a:srgbClr val="3F3F3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45720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</a:pPr>
            <a:r>
              <a:t/>
            </a:r>
            <a:endParaRPr sz="5400">
              <a:solidFill>
                <a:srgbClr val="3F3F3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31" name="Shape 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75" y="4067225"/>
            <a:ext cx="846000" cy="84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" name="Shape 32"/>
          <p:cNvCxnSpPr/>
          <p:nvPr/>
        </p:nvCxnSpPr>
        <p:spPr>
          <a:xfrm>
            <a:off x="108300" y="3935475"/>
            <a:ext cx="8927400" cy="0"/>
          </a:xfrm>
          <a:prstGeom prst="straightConnector1">
            <a:avLst/>
          </a:prstGeom>
          <a:noFill/>
          <a:ln cap="flat" cmpd="sng" w="9525">
            <a:solidFill>
              <a:srgbClr val="41B09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33" name="Shape 33"/>
          <p:cNvSpPr txBox="1"/>
          <p:nvPr/>
        </p:nvSpPr>
        <p:spPr>
          <a:xfrm>
            <a:off x="1121575" y="4285900"/>
            <a:ext cx="6525599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Droid Sans"/>
                <a:ea typeface="Droid Sans"/>
                <a:cs typeface="Droid Sans"/>
                <a:sym typeface="Droid Sans"/>
              </a:rPr>
              <a:t>#getyourheadaroundcode @lpoolgirlgeeks</a:t>
            </a:r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8817" y="4067225"/>
            <a:ext cx="1078499" cy="8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447" y="288830"/>
            <a:ext cx="7685100" cy="20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/>
          <p:nvPr/>
        </p:nvSpPr>
        <p:spPr>
          <a:xfrm>
            <a:off x="729450" y="2836500"/>
            <a:ext cx="7685100" cy="63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200">
                <a:latin typeface="Droid Sans"/>
                <a:ea typeface="Droid Sans"/>
                <a:cs typeface="Droid Sans"/>
                <a:sym typeface="Droid Sans"/>
              </a:rPr>
              <a:t>A history of HTML, HTML standards &amp; browser compatibility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1B09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79950" y="79300"/>
            <a:ext cx="8984099" cy="4968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1B09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marL="457200" rtl="0" algn="l">
              <a:lnSpc>
                <a:spcPct val="85000"/>
              </a:lnSpc>
              <a:spcBef>
                <a:spcPts val="0"/>
              </a:spcBef>
              <a:buNone/>
            </a:pPr>
            <a:r>
              <a:t/>
            </a:r>
            <a:endParaRPr sz="5400">
              <a:solidFill>
                <a:srgbClr val="3F3F3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457200" rtl="0" algn="l">
              <a:lnSpc>
                <a:spcPct val="85000"/>
              </a:lnSpc>
              <a:spcBef>
                <a:spcPts val="0"/>
              </a:spcBef>
              <a:buNone/>
            </a:pPr>
            <a:r>
              <a:t/>
            </a:r>
            <a:endParaRPr sz="5400">
              <a:solidFill>
                <a:srgbClr val="3F3F3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457200" rtl="0" algn="l">
              <a:lnSpc>
                <a:spcPct val="85000"/>
              </a:lnSpc>
              <a:spcBef>
                <a:spcPts val="0"/>
              </a:spcBef>
              <a:buNone/>
            </a:pPr>
            <a:r>
              <a:t/>
            </a:r>
            <a:endParaRPr sz="5400">
              <a:solidFill>
                <a:srgbClr val="3F3F3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457200" rtl="0" algn="l">
              <a:lnSpc>
                <a:spcPct val="85000"/>
              </a:lnSpc>
              <a:spcBef>
                <a:spcPts val="0"/>
              </a:spcBef>
              <a:buNone/>
            </a:pPr>
            <a:r>
              <a:t/>
            </a:r>
            <a:endParaRPr sz="5400">
              <a:solidFill>
                <a:srgbClr val="3F3F3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45720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</a:pPr>
            <a:r>
              <a:t/>
            </a:r>
            <a:endParaRPr sz="5400">
              <a:solidFill>
                <a:srgbClr val="3F3F3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42" name="Shape 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75" y="4067225"/>
            <a:ext cx="846000" cy="84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108300" y="3935475"/>
            <a:ext cx="8927400" cy="0"/>
          </a:xfrm>
          <a:prstGeom prst="straightConnector1">
            <a:avLst/>
          </a:prstGeom>
          <a:noFill/>
          <a:ln cap="flat" cmpd="sng" w="9525">
            <a:solidFill>
              <a:srgbClr val="41B09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4" name="Shape 44"/>
          <p:cNvSpPr txBox="1"/>
          <p:nvPr/>
        </p:nvSpPr>
        <p:spPr>
          <a:xfrm>
            <a:off x="1121575" y="4285900"/>
            <a:ext cx="6525599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Droid Sans"/>
                <a:ea typeface="Droid Sans"/>
                <a:cs typeface="Droid Sans"/>
                <a:sym typeface="Droid Sans"/>
              </a:rPr>
              <a:t>#getyourheadaroundcode @lpoolgirlgeeks</a:t>
            </a:r>
          </a:p>
        </p:txBody>
      </p:sp>
      <p:pic>
        <p:nvPicPr>
          <p:cNvPr id="45" name="Shape 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8817" y="4067225"/>
            <a:ext cx="1078499" cy="84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/>
          <p:nvPr/>
        </p:nvSpPr>
        <p:spPr>
          <a:xfrm>
            <a:off x="184975" y="398600"/>
            <a:ext cx="7373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rgbClr val="41B092"/>
                </a:solidFill>
                <a:latin typeface="Droid Sans"/>
                <a:ea typeface="Droid Sans"/>
                <a:cs typeface="Droid Sans"/>
                <a:sym typeface="Droid Sans"/>
              </a:rPr>
              <a:t>HTML: a brief history...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184975" y="997000"/>
            <a:ext cx="4806600" cy="100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200">
                <a:solidFill>
                  <a:srgbClr val="41B092"/>
                </a:solidFill>
                <a:latin typeface="Droid Sans"/>
                <a:ea typeface="Droid Sans"/>
                <a:cs typeface="Droid Sans"/>
                <a:sym typeface="Droid Sans"/>
              </a:rPr>
              <a:t>1989</a:t>
            </a:r>
            <a:r>
              <a:rPr lang="en" sz="2400">
                <a:solidFill>
                  <a:srgbClr val="41B092"/>
                </a:solidFill>
                <a:latin typeface="Droid Sans"/>
                <a:ea typeface="Droid Sans"/>
                <a:cs typeface="Droid Sans"/>
                <a:sym typeface="Droid Sans"/>
              </a:rPr>
              <a:t>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Tim Berners-Lee invented the World Wide Web.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 sz="2200">
                <a:solidFill>
                  <a:srgbClr val="41B092"/>
                </a:solidFill>
              </a:rPr>
              <a:t>1990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1B092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/>
              <a:t>Tim Berners-Lee wrote the first web browser and server.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Berners-Lee made his findings freely available and the web was allowed to flourish.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41B092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1B092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8" name="Shape 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3550" y="997000"/>
            <a:ext cx="333375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1B092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79950" y="79300"/>
            <a:ext cx="8984099" cy="4968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1B09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marL="457200" rtl="0" algn="l">
              <a:lnSpc>
                <a:spcPct val="85000"/>
              </a:lnSpc>
              <a:spcBef>
                <a:spcPts val="0"/>
              </a:spcBef>
              <a:buNone/>
            </a:pPr>
            <a:r>
              <a:t/>
            </a:r>
            <a:endParaRPr sz="5400">
              <a:solidFill>
                <a:srgbClr val="3F3F3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457200" rtl="0" algn="l">
              <a:lnSpc>
                <a:spcPct val="85000"/>
              </a:lnSpc>
              <a:spcBef>
                <a:spcPts val="0"/>
              </a:spcBef>
              <a:buNone/>
            </a:pPr>
            <a:r>
              <a:t/>
            </a:r>
            <a:endParaRPr sz="5400">
              <a:solidFill>
                <a:srgbClr val="3F3F3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457200" rtl="0" algn="l">
              <a:lnSpc>
                <a:spcPct val="85000"/>
              </a:lnSpc>
              <a:spcBef>
                <a:spcPts val="0"/>
              </a:spcBef>
              <a:buNone/>
            </a:pPr>
            <a:r>
              <a:t/>
            </a:r>
            <a:endParaRPr sz="5400">
              <a:solidFill>
                <a:srgbClr val="3F3F3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457200" rtl="0" algn="l">
              <a:lnSpc>
                <a:spcPct val="85000"/>
              </a:lnSpc>
              <a:spcBef>
                <a:spcPts val="0"/>
              </a:spcBef>
              <a:buNone/>
            </a:pPr>
            <a:r>
              <a:t/>
            </a:r>
            <a:endParaRPr sz="5400">
              <a:solidFill>
                <a:srgbClr val="3F3F3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45720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</a:pPr>
            <a:r>
              <a:t/>
            </a:r>
            <a:endParaRPr sz="5400">
              <a:solidFill>
                <a:srgbClr val="3F3F3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75" y="4067225"/>
            <a:ext cx="846000" cy="84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>
            <a:off x="108300" y="3935475"/>
            <a:ext cx="8927400" cy="0"/>
          </a:xfrm>
          <a:prstGeom prst="straightConnector1">
            <a:avLst/>
          </a:prstGeom>
          <a:noFill/>
          <a:ln cap="flat" cmpd="sng" w="9525">
            <a:solidFill>
              <a:srgbClr val="41B09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56" name="Shape 56"/>
          <p:cNvSpPr txBox="1"/>
          <p:nvPr/>
        </p:nvSpPr>
        <p:spPr>
          <a:xfrm>
            <a:off x="1121575" y="4285900"/>
            <a:ext cx="6525599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Droid Sans"/>
                <a:ea typeface="Droid Sans"/>
                <a:cs typeface="Droid Sans"/>
                <a:sym typeface="Droid Sans"/>
              </a:rPr>
              <a:t>#getyourheadaroundcode @lpoolgirlgeeks</a:t>
            </a: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8817" y="4067225"/>
            <a:ext cx="1078499" cy="84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457200" y="134775"/>
            <a:ext cx="3065999" cy="75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rgbClr val="41B092"/>
                </a:solidFill>
                <a:latin typeface="Droid Sans"/>
                <a:ea typeface="Droid Sans"/>
                <a:cs typeface="Droid Sans"/>
                <a:sym typeface="Droid Sans"/>
              </a:rPr>
              <a:t>World’s first web browser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685800"/>
            <a:ext cx="5608774" cy="320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1B09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79950" y="79300"/>
            <a:ext cx="8984099" cy="4968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1B09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marL="457200" rtl="0" algn="l">
              <a:lnSpc>
                <a:spcPct val="85000"/>
              </a:lnSpc>
              <a:spcBef>
                <a:spcPts val="0"/>
              </a:spcBef>
              <a:buNone/>
            </a:pPr>
            <a:r>
              <a:t/>
            </a:r>
            <a:endParaRPr sz="5400">
              <a:solidFill>
                <a:srgbClr val="3F3F3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457200" rtl="0" algn="l">
              <a:lnSpc>
                <a:spcPct val="85000"/>
              </a:lnSpc>
              <a:spcBef>
                <a:spcPts val="0"/>
              </a:spcBef>
              <a:buNone/>
            </a:pPr>
            <a:r>
              <a:t/>
            </a:r>
            <a:endParaRPr sz="5400">
              <a:solidFill>
                <a:srgbClr val="3F3F3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457200" rtl="0" algn="l">
              <a:lnSpc>
                <a:spcPct val="85000"/>
              </a:lnSpc>
              <a:spcBef>
                <a:spcPts val="0"/>
              </a:spcBef>
              <a:buNone/>
            </a:pPr>
            <a:r>
              <a:t/>
            </a:r>
            <a:endParaRPr sz="5400">
              <a:solidFill>
                <a:srgbClr val="3F3F3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457200" rtl="0" algn="l">
              <a:lnSpc>
                <a:spcPct val="85000"/>
              </a:lnSpc>
              <a:spcBef>
                <a:spcPts val="0"/>
              </a:spcBef>
              <a:buNone/>
            </a:pPr>
            <a:r>
              <a:t/>
            </a:r>
            <a:endParaRPr sz="5400">
              <a:solidFill>
                <a:srgbClr val="3F3F3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45720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</a:pPr>
            <a:r>
              <a:t/>
            </a:r>
            <a:endParaRPr sz="5400">
              <a:solidFill>
                <a:srgbClr val="3F3F3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75" y="4067225"/>
            <a:ext cx="846000" cy="84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Shape 66"/>
          <p:cNvCxnSpPr/>
          <p:nvPr/>
        </p:nvCxnSpPr>
        <p:spPr>
          <a:xfrm>
            <a:off x="108300" y="3935475"/>
            <a:ext cx="8927400" cy="0"/>
          </a:xfrm>
          <a:prstGeom prst="straightConnector1">
            <a:avLst/>
          </a:prstGeom>
          <a:noFill/>
          <a:ln cap="flat" cmpd="sng" w="9525">
            <a:solidFill>
              <a:srgbClr val="41B09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67" name="Shape 67"/>
          <p:cNvSpPr txBox="1"/>
          <p:nvPr/>
        </p:nvSpPr>
        <p:spPr>
          <a:xfrm>
            <a:off x="1121575" y="4285900"/>
            <a:ext cx="6525599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Droid Sans"/>
                <a:ea typeface="Droid Sans"/>
                <a:cs typeface="Droid Sans"/>
                <a:sym typeface="Droid Sans"/>
              </a:rPr>
              <a:t>#getyourheadaroundcode @lpoolgirlgeeks</a:t>
            </a: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8817" y="4067225"/>
            <a:ext cx="1078499" cy="84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287175" y="79300"/>
            <a:ext cx="5798100" cy="75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1B092"/>
                </a:solidFill>
                <a:latin typeface="Droid Sans"/>
                <a:ea typeface="Droid Sans"/>
                <a:cs typeface="Droid Sans"/>
                <a:sym typeface="Droid Sans"/>
              </a:rPr>
              <a:t>The world’s first web page was launched in 1991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175" y="626725"/>
            <a:ext cx="5350474" cy="305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1B09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79950" y="79300"/>
            <a:ext cx="8984099" cy="4968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1B09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marL="457200" rtl="0" algn="l">
              <a:lnSpc>
                <a:spcPct val="8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F3F3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457200" rtl="0" algn="l">
              <a:lnSpc>
                <a:spcPct val="8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F3F3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457200" rtl="0" algn="l">
              <a:lnSpc>
                <a:spcPct val="8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F3F3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457200" rtl="0" algn="l">
              <a:lnSpc>
                <a:spcPct val="8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F3F3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45720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75" y="4067225"/>
            <a:ext cx="846000" cy="84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Shape 77"/>
          <p:cNvCxnSpPr/>
          <p:nvPr/>
        </p:nvCxnSpPr>
        <p:spPr>
          <a:xfrm>
            <a:off x="108300" y="3935475"/>
            <a:ext cx="8927400" cy="0"/>
          </a:xfrm>
          <a:prstGeom prst="straightConnector1">
            <a:avLst/>
          </a:prstGeom>
          <a:noFill/>
          <a:ln cap="flat" cmpd="sng" w="9525">
            <a:solidFill>
              <a:srgbClr val="41B09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78" name="Shape 78"/>
          <p:cNvSpPr txBox="1"/>
          <p:nvPr/>
        </p:nvSpPr>
        <p:spPr>
          <a:xfrm>
            <a:off x="1121575" y="4285900"/>
            <a:ext cx="6525599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Droid Sans"/>
                <a:ea typeface="Droid Sans"/>
                <a:cs typeface="Droid Sans"/>
                <a:sym typeface="Droid Sans"/>
              </a:rPr>
              <a:t>#getyourheadaroundcode @lpoolgirlgeeks</a:t>
            </a:r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8817" y="4067225"/>
            <a:ext cx="1078499" cy="8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8850" y="1034950"/>
            <a:ext cx="3019425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332550" y="397150"/>
            <a:ext cx="5466300" cy="63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41B092"/>
                </a:solidFill>
                <a:latin typeface="Droid Sans"/>
                <a:ea typeface="Droid Sans"/>
                <a:cs typeface="Droid Sans"/>
                <a:sym typeface="Droid Sans"/>
              </a:rPr>
              <a:t>W3C’s mission to lead the web to it’s full potential.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1B092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200">
                <a:solidFill>
                  <a:srgbClr val="41B092"/>
                </a:solidFill>
                <a:latin typeface="Droid Sans"/>
                <a:ea typeface="Droid Sans"/>
                <a:cs typeface="Droid Sans"/>
                <a:sym typeface="Droid Sans"/>
              </a:rPr>
              <a:t>1994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Berners-Lee founded the World Wide Web Consortium (W3C).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1B092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41B092"/>
                </a:solidFill>
                <a:latin typeface="Droid Sans"/>
                <a:ea typeface="Droid Sans"/>
                <a:cs typeface="Droid Sans"/>
                <a:sym typeface="Droid Sans"/>
              </a:rPr>
              <a:t>Adherence to web standards refers to development of web pages that validate according to the W3C recommendations.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1B09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79950" y="79300"/>
            <a:ext cx="8984099" cy="4968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1B09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marL="457200" rtl="0" algn="l">
              <a:lnSpc>
                <a:spcPct val="8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F3F3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457200" rtl="0" algn="l">
              <a:lnSpc>
                <a:spcPct val="8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F3F3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457200" rtl="0" algn="l">
              <a:lnSpc>
                <a:spcPct val="8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F3F3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457200" rtl="0" algn="l">
              <a:lnSpc>
                <a:spcPct val="8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F3F3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45720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75" y="4067225"/>
            <a:ext cx="846000" cy="84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Shape 88"/>
          <p:cNvCxnSpPr/>
          <p:nvPr/>
        </p:nvCxnSpPr>
        <p:spPr>
          <a:xfrm>
            <a:off x="108300" y="3935475"/>
            <a:ext cx="8927400" cy="0"/>
          </a:xfrm>
          <a:prstGeom prst="straightConnector1">
            <a:avLst/>
          </a:prstGeom>
          <a:noFill/>
          <a:ln cap="flat" cmpd="sng" w="9525">
            <a:solidFill>
              <a:srgbClr val="41B09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89" name="Shape 89"/>
          <p:cNvSpPr txBox="1"/>
          <p:nvPr/>
        </p:nvSpPr>
        <p:spPr>
          <a:xfrm>
            <a:off x="1121575" y="4285900"/>
            <a:ext cx="6525599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Droid Sans"/>
                <a:ea typeface="Droid Sans"/>
                <a:cs typeface="Droid Sans"/>
                <a:sym typeface="Droid Sans"/>
              </a:rPr>
              <a:t>#getyourheadaroundcode @lpoolgirlgeeks</a:t>
            </a: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8817" y="4067225"/>
            <a:ext cx="1078499" cy="84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332550" y="397150"/>
            <a:ext cx="5466300" cy="63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41B092"/>
                </a:solidFill>
                <a:latin typeface="Droid Sans"/>
                <a:ea typeface="Droid Sans"/>
                <a:cs typeface="Droid Sans"/>
                <a:sym typeface="Droid Sans"/>
              </a:rPr>
              <a:t>When you ask a browser for a web page, the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41B092"/>
                </a:solidFill>
                <a:latin typeface="Droid Sans"/>
                <a:ea typeface="Droid Sans"/>
                <a:cs typeface="Droid Sans"/>
                <a:sym typeface="Droid Sans"/>
              </a:rPr>
              <a:t>request is sent across the internet to a web server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1B092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1B092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41B092"/>
                </a:solidFill>
                <a:latin typeface="Droid Sans"/>
                <a:ea typeface="Droid Sans"/>
                <a:cs typeface="Droid Sans"/>
                <a:sym typeface="Droid Sans"/>
              </a:rPr>
              <a:t>JavaScript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41B092"/>
                </a:solidFill>
                <a:latin typeface="Droid Sans"/>
                <a:ea typeface="Droid Sans"/>
                <a:cs typeface="Droid Sans"/>
                <a:sym typeface="Droid Sans"/>
              </a:rPr>
              <a:t>PHP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41B092"/>
                </a:solidFill>
                <a:latin typeface="Droid Sans"/>
                <a:ea typeface="Droid Sans"/>
                <a:cs typeface="Droid Sans"/>
                <a:sym typeface="Droid Sans"/>
              </a:rPr>
              <a:t>.NET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41B092"/>
                </a:solidFill>
                <a:latin typeface="Droid Sans"/>
                <a:ea typeface="Droid Sans"/>
                <a:cs typeface="Droid Sans"/>
                <a:sym typeface="Droid Sans"/>
              </a:rPr>
              <a:t>Ruby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41B092"/>
                </a:solidFill>
                <a:latin typeface="Droid Sans"/>
                <a:ea typeface="Droid Sans"/>
                <a:cs typeface="Droid Sans"/>
                <a:sym typeface="Droid Sans"/>
              </a:rPr>
              <a:t>are all examples of programming languages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1B092"/>
                </a:solidFill>
                <a:latin typeface="Droid Sans"/>
                <a:ea typeface="Droid Sans"/>
                <a:cs typeface="Droid Sans"/>
                <a:sym typeface="Droid Sans"/>
              </a:rPr>
              <a:t>that can be used for more complex sites.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92" name="Shape 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3350" y="1034950"/>
            <a:ext cx="3491699" cy="189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1B09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79950" y="79300"/>
            <a:ext cx="8984099" cy="4968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1B09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marL="457200" rtl="0" algn="l">
              <a:lnSpc>
                <a:spcPct val="8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F3F3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457200" rtl="0" algn="l">
              <a:lnSpc>
                <a:spcPct val="8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F3F3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457200" rtl="0" algn="l">
              <a:lnSpc>
                <a:spcPct val="8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F3F3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457200" rtl="0" algn="l">
              <a:lnSpc>
                <a:spcPct val="8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F3F3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45720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75" y="4067225"/>
            <a:ext cx="846000" cy="84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Shape 99"/>
          <p:cNvCxnSpPr/>
          <p:nvPr/>
        </p:nvCxnSpPr>
        <p:spPr>
          <a:xfrm>
            <a:off x="108300" y="3935475"/>
            <a:ext cx="8927400" cy="0"/>
          </a:xfrm>
          <a:prstGeom prst="straightConnector1">
            <a:avLst/>
          </a:prstGeom>
          <a:noFill/>
          <a:ln cap="flat" cmpd="sng" w="9525">
            <a:solidFill>
              <a:srgbClr val="41B09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00" name="Shape 100"/>
          <p:cNvSpPr txBox="1"/>
          <p:nvPr/>
        </p:nvSpPr>
        <p:spPr>
          <a:xfrm>
            <a:off x="1121575" y="4285900"/>
            <a:ext cx="6525599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Droid Sans"/>
                <a:ea typeface="Droid Sans"/>
                <a:cs typeface="Droid Sans"/>
                <a:sym typeface="Droid Sans"/>
              </a:rPr>
              <a:t>#getyourheadaroundcode @lpoolgirlgeeks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8817" y="4067225"/>
            <a:ext cx="1078499" cy="8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5700" y="437100"/>
            <a:ext cx="210502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81425" y="2053212"/>
            <a:ext cx="1726600" cy="179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275225" y="550400"/>
            <a:ext cx="5466300" cy="63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41B092"/>
                </a:solidFill>
                <a:latin typeface="Droid Sans"/>
                <a:ea typeface="Droid Sans"/>
                <a:cs typeface="Droid Sans"/>
                <a:sym typeface="Droid Sans"/>
              </a:rPr>
              <a:t>The Web Hypertext Application Technology Working Group (WHATWG)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1B092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41B092"/>
                </a:solidFill>
                <a:latin typeface="Droid Sans"/>
                <a:ea typeface="Droid Sans"/>
                <a:cs typeface="Droid Sans"/>
                <a:sym typeface="Droid Sans"/>
              </a:rPr>
              <a:t>2004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1B092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The WHATWG was founded by individuals from Apple, the Mozilla Foundation and Opera Software to evolve HTML and related technologies.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41B092"/>
                </a:solidFill>
                <a:latin typeface="Droid Sans"/>
                <a:ea typeface="Droid Sans"/>
                <a:cs typeface="Droid Sans"/>
                <a:sym typeface="Droid Sans"/>
              </a:rPr>
              <a:t>2007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The WHATWG and W3C agreed to use proposed WHATWG HTML5 working standard.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41B092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