
<file path=[Content_Types].xml><?xml version="1.0" encoding="utf-8"?>
<Types xmlns="http://schemas.openxmlformats.org/package/2006/content-types">
  <Default ContentType="application/vnd.openxmlformats-package.relationships+xml" Extension="rels"/>
  <Default ContentType="image/png" Extension="png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7.xml"/>
  <Override ContentType="application/vnd.openxmlformats-officedocument.presentationml.slide+xml" PartName="/ppt/slides/slide1.xml"/>
  <Override ContentType="application/vnd.openxmlformats-officedocument.presentationml.slide+xml" PartName="/ppt/slides/slide8.xml"/>
  <Override ContentType="application/vnd.openxmlformats-officedocument.presentationml.slide+xml" PartName="/ppt/slides/slide4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3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2" Type="http://schemas.openxmlformats.org/officeDocument/2006/relationships/presProps" Target="presProps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" Type="http://schemas.openxmlformats.org/officeDocument/2006/relationships/theme" Target="theme/theme2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3" Type="http://schemas.openxmlformats.org/officeDocument/2006/relationships/tableStyles" Target="tableStyles.xml"/><Relationship Id="rId11" Type="http://schemas.openxmlformats.org/officeDocument/2006/relationships/slide" Target="slides/slide6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01.png"/><Relationship Id="rId3" Type="http://schemas.openxmlformats.org/officeDocument/2006/relationships/image" Target="../media/image00.png"/><Relationship Id="rId5" Type="http://schemas.openxmlformats.org/officeDocument/2006/relationships/image" Target="../media/image02.png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01.png"/><Relationship Id="rId3" Type="http://schemas.openxmlformats.org/officeDocument/2006/relationships/image" Target="../media/image00.png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01.png"/><Relationship Id="rId3" Type="http://schemas.openxmlformats.org/officeDocument/2006/relationships/image" Target="../media/image00.png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01.png"/><Relationship Id="rId3" Type="http://schemas.openxmlformats.org/officeDocument/2006/relationships/image" Target="../media/image00.png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01.png"/><Relationship Id="rId3" Type="http://schemas.openxmlformats.org/officeDocument/2006/relationships/image" Target="../media/image00.png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01.png"/><Relationship Id="rId3" Type="http://schemas.openxmlformats.org/officeDocument/2006/relationships/image" Target="../media/image00.png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01.png"/><Relationship Id="rId3" Type="http://schemas.openxmlformats.org/officeDocument/2006/relationships/image" Target="../media/image00.png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01.png"/><Relationship Id="rId3" Type="http://schemas.openxmlformats.org/officeDocument/2006/relationships/image" Target="../media/image00.png"/><Relationship Id="rId5" Type="http://schemas.openxmlformats.org/officeDocument/2006/relationships/image" Target="../media/image0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41B092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/>
        </p:nvSpPr>
        <p:spPr>
          <a:xfrm>
            <a:off x="79950" y="79300"/>
            <a:ext cx="8984099" cy="4968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41B09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457200" lvl="0" marL="457200" rtl="0" algn="l">
              <a:lnSpc>
                <a:spcPct val="85000"/>
              </a:lnSpc>
              <a:spcBef>
                <a:spcPts val="0"/>
              </a:spcBef>
              <a:buNone/>
            </a:pPr>
            <a:r>
              <a:t/>
            </a:r>
            <a:endParaRPr sz="5400">
              <a:solidFill>
                <a:srgbClr val="3F3F3F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457200" lvl="0" marL="457200" rtl="0" algn="l">
              <a:lnSpc>
                <a:spcPct val="85000"/>
              </a:lnSpc>
              <a:spcBef>
                <a:spcPts val="0"/>
              </a:spcBef>
              <a:buNone/>
            </a:pPr>
            <a:r>
              <a:t/>
            </a:r>
            <a:endParaRPr sz="5400">
              <a:solidFill>
                <a:srgbClr val="3F3F3F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457200" lvl="0" marL="457200" rtl="0" algn="l">
              <a:lnSpc>
                <a:spcPct val="85000"/>
              </a:lnSpc>
              <a:spcBef>
                <a:spcPts val="0"/>
              </a:spcBef>
              <a:buNone/>
            </a:pPr>
            <a:r>
              <a:t/>
            </a:r>
            <a:endParaRPr sz="5400">
              <a:solidFill>
                <a:srgbClr val="3F3F3F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457200" lvl="0" marL="457200" rtl="0" algn="l">
              <a:lnSpc>
                <a:spcPct val="85000"/>
              </a:lnSpc>
              <a:spcBef>
                <a:spcPts val="0"/>
              </a:spcBef>
              <a:buNone/>
            </a:pPr>
            <a:r>
              <a:t/>
            </a:r>
            <a:endParaRPr sz="5400">
              <a:solidFill>
                <a:srgbClr val="3F3F3F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457200" lvl="0" marL="45720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</a:pPr>
            <a:r>
              <a:t/>
            </a:r>
            <a:endParaRPr sz="5400">
              <a:solidFill>
                <a:srgbClr val="3F3F3F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pic>
        <p:nvPicPr>
          <p:cNvPr id="31" name="Shape 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4975" y="4067225"/>
            <a:ext cx="846000" cy="846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" name="Shape 32"/>
          <p:cNvCxnSpPr/>
          <p:nvPr/>
        </p:nvCxnSpPr>
        <p:spPr>
          <a:xfrm>
            <a:off x="108300" y="3935475"/>
            <a:ext cx="8927400" cy="0"/>
          </a:xfrm>
          <a:prstGeom prst="straightConnector1">
            <a:avLst/>
          </a:prstGeom>
          <a:noFill/>
          <a:ln cap="flat" cmpd="sng" w="9525">
            <a:solidFill>
              <a:srgbClr val="41B092"/>
            </a:solidFill>
            <a:prstDash val="dot"/>
            <a:round/>
            <a:headEnd len="lg" w="lg" type="none"/>
            <a:tailEnd len="lg" w="lg" type="none"/>
          </a:ln>
        </p:spPr>
      </p:cxnSp>
      <p:sp>
        <p:nvSpPr>
          <p:cNvPr id="33" name="Shape 33"/>
          <p:cNvSpPr txBox="1"/>
          <p:nvPr/>
        </p:nvSpPr>
        <p:spPr>
          <a:xfrm>
            <a:off x="1121575" y="4285900"/>
            <a:ext cx="6525599" cy="7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Droid Sans"/>
                <a:ea typeface="Droid Sans"/>
                <a:cs typeface="Droid Sans"/>
                <a:sym typeface="Droid Sans"/>
              </a:rPr>
              <a:t>#getyourheadaroundcode @lpoolgirlgeeks</a:t>
            </a:r>
          </a:p>
        </p:txBody>
      </p:sp>
      <p:pic>
        <p:nvPicPr>
          <p:cNvPr id="34" name="Shape 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88817" y="4067225"/>
            <a:ext cx="1078499" cy="84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Shape 3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29447" y="288830"/>
            <a:ext cx="7685100" cy="2086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Shape 36"/>
          <p:cNvSpPr txBox="1"/>
          <p:nvPr/>
        </p:nvSpPr>
        <p:spPr>
          <a:xfrm>
            <a:off x="682000" y="2836500"/>
            <a:ext cx="7685100" cy="637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200">
                <a:latin typeface="Droid Sans"/>
                <a:ea typeface="Droid Sans"/>
                <a:cs typeface="Droid Sans"/>
                <a:sym typeface="Droid Sans"/>
              </a:rPr>
              <a:t>Introducing basic tags, attributes and elements.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41B092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79950" y="79300"/>
            <a:ext cx="8984099" cy="4968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41B09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457200" lvl="0" marL="457200" rtl="0" algn="l">
              <a:lnSpc>
                <a:spcPct val="85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3F3F3F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457200" lvl="0" marL="457200" rtl="0" algn="l">
              <a:lnSpc>
                <a:spcPct val="85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3F3F3F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457200" lvl="0" marL="457200" rtl="0" algn="l">
              <a:lnSpc>
                <a:spcPct val="85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3F3F3F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457200" lvl="0" marL="457200" rtl="0" algn="l">
              <a:lnSpc>
                <a:spcPct val="85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3F3F3F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457200" lvl="0" marL="45720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</a:pPr>
            <a:r>
              <a:t/>
            </a:r>
            <a:endParaRPr sz="1800">
              <a:solidFill>
                <a:srgbClr val="3F3F3F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pic>
        <p:nvPicPr>
          <p:cNvPr id="42" name="Shape 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4975" y="4067225"/>
            <a:ext cx="846000" cy="846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" name="Shape 43"/>
          <p:cNvCxnSpPr/>
          <p:nvPr/>
        </p:nvCxnSpPr>
        <p:spPr>
          <a:xfrm>
            <a:off x="108300" y="3935475"/>
            <a:ext cx="8927400" cy="0"/>
          </a:xfrm>
          <a:prstGeom prst="straightConnector1">
            <a:avLst/>
          </a:prstGeom>
          <a:noFill/>
          <a:ln cap="flat" cmpd="sng" w="9525">
            <a:solidFill>
              <a:srgbClr val="41B092"/>
            </a:solidFill>
            <a:prstDash val="dot"/>
            <a:round/>
            <a:headEnd len="lg" w="lg" type="none"/>
            <a:tailEnd len="lg" w="lg" type="none"/>
          </a:ln>
        </p:spPr>
      </p:cxnSp>
      <p:sp>
        <p:nvSpPr>
          <p:cNvPr id="44" name="Shape 44"/>
          <p:cNvSpPr txBox="1"/>
          <p:nvPr/>
        </p:nvSpPr>
        <p:spPr>
          <a:xfrm>
            <a:off x="1121575" y="4285900"/>
            <a:ext cx="6525599" cy="7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Droid Sans"/>
                <a:ea typeface="Droid Sans"/>
                <a:cs typeface="Droid Sans"/>
                <a:sym typeface="Droid Sans"/>
              </a:rPr>
              <a:t>#getyourheadaroundcode @lpoolgirlgeeks</a:t>
            </a:r>
          </a:p>
        </p:txBody>
      </p:sp>
      <p:pic>
        <p:nvPicPr>
          <p:cNvPr id="45" name="Shape 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88817" y="4067225"/>
            <a:ext cx="1078499" cy="8460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Shape 46"/>
          <p:cNvSpPr txBox="1"/>
          <p:nvPr/>
        </p:nvSpPr>
        <p:spPr>
          <a:xfrm>
            <a:off x="854075" y="711750"/>
            <a:ext cx="5466300" cy="637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1800">
                <a:solidFill>
                  <a:srgbClr val="41B092"/>
                </a:solidFill>
                <a:latin typeface="Droid Sans"/>
                <a:ea typeface="Droid Sans"/>
                <a:cs typeface="Droid Sans"/>
                <a:sym typeface="Droid Sans"/>
              </a:rPr>
              <a:t>Hypertext MarkUp Language (HTML)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41B092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rtl="0">
              <a:spcBef>
                <a:spcPts val="0"/>
              </a:spcBef>
              <a:buNone/>
            </a:pPr>
            <a:r>
              <a:rPr lang="en" sz="1800">
                <a:latin typeface="Droid Sans"/>
                <a:ea typeface="Droid Sans"/>
                <a:cs typeface="Droid Sans"/>
                <a:sym typeface="Droid Sans"/>
              </a:rPr>
              <a:t>HTML is a markup language that describes the structure and semantic content of a web document. 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800">
              <a:latin typeface="Droid Sans"/>
              <a:ea typeface="Droid Sans"/>
              <a:cs typeface="Droid Sans"/>
              <a:sym typeface="Droid Sans"/>
            </a:endParaRPr>
          </a:p>
          <a:p>
            <a:pPr rtl="0">
              <a:spcBef>
                <a:spcPts val="0"/>
              </a:spcBef>
              <a:buNone/>
            </a:pPr>
            <a:r>
              <a:rPr lang="en" sz="1800">
                <a:latin typeface="Droid Sans"/>
                <a:ea typeface="Droid Sans"/>
                <a:cs typeface="Droid Sans"/>
                <a:sym typeface="Droid Sans"/>
              </a:rPr>
              <a:t>Content within a web page is tagged with HTML elements.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800">
              <a:latin typeface="Droid Sans"/>
              <a:ea typeface="Droid Sans"/>
              <a:cs typeface="Droid Sans"/>
              <a:sym typeface="Droid Sans"/>
            </a:endParaRPr>
          </a:p>
          <a:p>
            <a:pPr rtl="0">
              <a:spcBef>
                <a:spcPts val="0"/>
              </a:spcBef>
              <a:buNone/>
            </a:pPr>
            <a:r>
              <a:rPr lang="en" sz="1800">
                <a:latin typeface="Droid Sans"/>
                <a:ea typeface="Droid Sans"/>
                <a:cs typeface="Droid Sans"/>
                <a:sym typeface="Droid Sans"/>
              </a:rPr>
              <a:t>These elements form the building blocks of a website. 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  <a:p>
            <a:pPr>
              <a:spcBef>
                <a:spcPts val="0"/>
              </a:spcBef>
              <a:buNone/>
            </a:pPr>
            <a:r>
              <a:t/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41B092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79950" y="79300"/>
            <a:ext cx="8984099" cy="4968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41B09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</a:pPr>
            <a:r>
              <a:t/>
            </a:r>
            <a:endParaRPr sz="1800">
              <a:solidFill>
                <a:srgbClr val="3F3F3F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pic>
        <p:nvPicPr>
          <p:cNvPr id="52" name="Shape 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4975" y="4067225"/>
            <a:ext cx="846000" cy="846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3" name="Shape 53"/>
          <p:cNvCxnSpPr/>
          <p:nvPr/>
        </p:nvCxnSpPr>
        <p:spPr>
          <a:xfrm>
            <a:off x="108300" y="3935475"/>
            <a:ext cx="8927400" cy="0"/>
          </a:xfrm>
          <a:prstGeom prst="straightConnector1">
            <a:avLst/>
          </a:prstGeom>
          <a:noFill/>
          <a:ln cap="flat" cmpd="sng" w="9525">
            <a:solidFill>
              <a:srgbClr val="41B092"/>
            </a:solidFill>
            <a:prstDash val="dot"/>
            <a:round/>
            <a:headEnd len="lg" w="lg" type="none"/>
            <a:tailEnd len="lg" w="lg" type="none"/>
          </a:ln>
        </p:spPr>
      </p:cxnSp>
      <p:sp>
        <p:nvSpPr>
          <p:cNvPr id="54" name="Shape 54"/>
          <p:cNvSpPr txBox="1"/>
          <p:nvPr/>
        </p:nvSpPr>
        <p:spPr>
          <a:xfrm>
            <a:off x="1121575" y="4285900"/>
            <a:ext cx="6525599" cy="7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Droid Sans"/>
                <a:ea typeface="Droid Sans"/>
                <a:cs typeface="Droid Sans"/>
                <a:sym typeface="Droid Sans"/>
              </a:rPr>
              <a:t>#getyourheadaroundcode @lpoolgirlgeeks</a:t>
            </a:r>
          </a:p>
        </p:txBody>
      </p:sp>
      <p:pic>
        <p:nvPicPr>
          <p:cNvPr id="55" name="Shape 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88817" y="4067225"/>
            <a:ext cx="1078499" cy="8460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Shape 56"/>
          <p:cNvSpPr txBox="1"/>
          <p:nvPr/>
        </p:nvSpPr>
        <p:spPr>
          <a:xfrm>
            <a:off x="184975" y="199950"/>
            <a:ext cx="5466300" cy="637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1800">
                <a:solidFill>
                  <a:srgbClr val="41B092"/>
                </a:solidFill>
                <a:latin typeface="Droid Sans"/>
                <a:ea typeface="Droid Sans"/>
                <a:cs typeface="Droid Sans"/>
                <a:sym typeface="Droid Sans"/>
              </a:rPr>
              <a:t>Introducing tags...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 txBox="1"/>
          <p:nvPr/>
        </p:nvSpPr>
        <p:spPr>
          <a:xfrm>
            <a:off x="180750" y="1014987"/>
            <a:ext cx="8782500" cy="1625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 sz="60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&lt;p&gt;&lt;/p&gt;</a:t>
            </a:r>
          </a:p>
        </p:txBody>
      </p:sp>
      <p:cxnSp>
        <p:nvCxnSpPr>
          <p:cNvPr id="58" name="Shape 58"/>
          <p:cNvCxnSpPr/>
          <p:nvPr/>
        </p:nvCxnSpPr>
        <p:spPr>
          <a:xfrm rot="10800000">
            <a:off x="4163250" y="1765750"/>
            <a:ext cx="0" cy="495899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9" name="Shape 59"/>
          <p:cNvCxnSpPr/>
          <p:nvPr/>
        </p:nvCxnSpPr>
        <p:spPr>
          <a:xfrm rot="10800000">
            <a:off x="4902175" y="1965275"/>
            <a:ext cx="0" cy="495899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0" name="Shape 60"/>
          <p:cNvCxnSpPr/>
          <p:nvPr/>
        </p:nvCxnSpPr>
        <p:spPr>
          <a:xfrm>
            <a:off x="2452725" y="1539550"/>
            <a:ext cx="6458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1" name="Shape 61"/>
          <p:cNvCxnSpPr/>
          <p:nvPr/>
        </p:nvCxnSpPr>
        <p:spPr>
          <a:xfrm flipH="1">
            <a:off x="6077575" y="1529350"/>
            <a:ext cx="622799" cy="23099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62" name="Shape 62"/>
          <p:cNvSpPr txBox="1"/>
          <p:nvPr/>
        </p:nvSpPr>
        <p:spPr>
          <a:xfrm>
            <a:off x="802375" y="1299050"/>
            <a:ext cx="2364300" cy="4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1200">
                <a:latin typeface="Droid Sans"/>
                <a:ea typeface="Droid Sans"/>
                <a:cs typeface="Droid Sans"/>
                <a:sym typeface="Droid Sans"/>
              </a:rPr>
              <a:t>LEFT-ANGLE BRACKET</a:t>
            </a:r>
          </a:p>
        </p:txBody>
      </p:sp>
      <p:sp>
        <p:nvSpPr>
          <p:cNvPr id="63" name="Shape 63"/>
          <p:cNvSpPr txBox="1"/>
          <p:nvPr/>
        </p:nvSpPr>
        <p:spPr>
          <a:xfrm>
            <a:off x="2631175" y="2210062"/>
            <a:ext cx="2049299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1200">
                <a:latin typeface="Droid Sans"/>
                <a:ea typeface="Droid Sans"/>
                <a:cs typeface="Droid Sans"/>
                <a:sym typeface="Droid Sans"/>
              </a:rPr>
              <a:t>RIGHT-ANGLE BRACKET</a:t>
            </a:r>
          </a:p>
        </p:txBody>
      </p:sp>
      <p:sp>
        <p:nvSpPr>
          <p:cNvPr id="64" name="Shape 64"/>
          <p:cNvSpPr txBox="1"/>
          <p:nvPr/>
        </p:nvSpPr>
        <p:spPr>
          <a:xfrm>
            <a:off x="6700375" y="1314700"/>
            <a:ext cx="1787399" cy="4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1200">
                <a:latin typeface="Droid Sans"/>
                <a:ea typeface="Droid Sans"/>
                <a:cs typeface="Droid Sans"/>
                <a:sym typeface="Droid Sans"/>
              </a:rPr>
              <a:t>RIGHT-ANGLE BRACKET</a:t>
            </a:r>
          </a:p>
        </p:txBody>
      </p:sp>
      <p:sp>
        <p:nvSpPr>
          <p:cNvPr id="65" name="Shape 65"/>
          <p:cNvSpPr txBox="1"/>
          <p:nvPr/>
        </p:nvSpPr>
        <p:spPr>
          <a:xfrm>
            <a:off x="4809900" y="2385275"/>
            <a:ext cx="13725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1200">
                <a:latin typeface="Droid Sans"/>
                <a:ea typeface="Droid Sans"/>
                <a:cs typeface="Droid Sans"/>
                <a:sym typeface="Droid Sans"/>
              </a:rPr>
              <a:t>FORWARD SLASH</a:t>
            </a:r>
          </a:p>
        </p:txBody>
      </p:sp>
      <p:cxnSp>
        <p:nvCxnSpPr>
          <p:cNvPr id="66" name="Shape 66"/>
          <p:cNvCxnSpPr/>
          <p:nvPr/>
        </p:nvCxnSpPr>
        <p:spPr>
          <a:xfrm>
            <a:off x="4680475" y="837750"/>
            <a:ext cx="23099" cy="542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67" name="Shape 67"/>
          <p:cNvSpPr txBox="1"/>
          <p:nvPr/>
        </p:nvSpPr>
        <p:spPr>
          <a:xfrm>
            <a:off x="3798325" y="484650"/>
            <a:ext cx="1787399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1200">
                <a:latin typeface="Droid Sans"/>
                <a:ea typeface="Droid Sans"/>
                <a:cs typeface="Droid Sans"/>
                <a:sym typeface="Droid Sans"/>
              </a:rPr>
              <a:t>LEFT-ANGLE BRACKET</a:t>
            </a:r>
          </a:p>
        </p:txBody>
      </p:sp>
      <p:sp>
        <p:nvSpPr>
          <p:cNvPr id="68" name="Shape 68"/>
          <p:cNvSpPr txBox="1"/>
          <p:nvPr/>
        </p:nvSpPr>
        <p:spPr>
          <a:xfrm>
            <a:off x="738100" y="2900775"/>
            <a:ext cx="6642600" cy="7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600">
                <a:latin typeface="Droid Sans"/>
                <a:ea typeface="Droid Sans"/>
                <a:cs typeface="Droid Sans"/>
                <a:sym typeface="Droid Sans"/>
              </a:rPr>
              <a:t>The characters in the brackets indicate the tag’s purpose.</a:t>
            </a:r>
          </a:p>
          <a:p>
            <a:pPr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600">
                <a:latin typeface="Droid Sans"/>
                <a:ea typeface="Droid Sans"/>
                <a:cs typeface="Droid Sans"/>
                <a:sym typeface="Droid Sans"/>
              </a:rPr>
              <a:t>For example, in the tags above the </a:t>
            </a:r>
            <a:r>
              <a:rPr lang="en" sz="1600">
                <a:solidFill>
                  <a:srgbClr val="41B092"/>
                </a:solidFill>
                <a:latin typeface="Droid Sans"/>
                <a:ea typeface="Droid Sans"/>
                <a:cs typeface="Droid Sans"/>
                <a:sym typeface="Droid Sans"/>
              </a:rPr>
              <a:t>p</a:t>
            </a:r>
            <a:r>
              <a:rPr lang="en" sz="1600">
                <a:latin typeface="Droid Sans"/>
                <a:ea typeface="Droid Sans"/>
                <a:cs typeface="Droid Sans"/>
                <a:sym typeface="Droid Sans"/>
              </a:rPr>
              <a:t> stands for paragraph.</a:t>
            </a:r>
            <a:r>
              <a:rPr lang="en" sz="1600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41B092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/>
        </p:nvSpPr>
        <p:spPr>
          <a:xfrm>
            <a:off x="79950" y="79300"/>
            <a:ext cx="8984099" cy="4968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41B09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</a:pPr>
            <a:r>
              <a:t/>
            </a:r>
            <a:endParaRPr sz="1800">
              <a:solidFill>
                <a:srgbClr val="3F3F3F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pic>
        <p:nvPicPr>
          <p:cNvPr id="74" name="Shape 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4975" y="4067225"/>
            <a:ext cx="846000" cy="846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5" name="Shape 75"/>
          <p:cNvCxnSpPr/>
          <p:nvPr/>
        </p:nvCxnSpPr>
        <p:spPr>
          <a:xfrm>
            <a:off x="108300" y="3935475"/>
            <a:ext cx="8927400" cy="0"/>
          </a:xfrm>
          <a:prstGeom prst="straightConnector1">
            <a:avLst/>
          </a:prstGeom>
          <a:noFill/>
          <a:ln cap="flat" cmpd="sng" w="9525">
            <a:solidFill>
              <a:srgbClr val="41B092"/>
            </a:solidFill>
            <a:prstDash val="dot"/>
            <a:round/>
            <a:headEnd len="lg" w="lg" type="none"/>
            <a:tailEnd len="lg" w="lg" type="none"/>
          </a:ln>
        </p:spPr>
      </p:cxnSp>
      <p:sp>
        <p:nvSpPr>
          <p:cNvPr id="76" name="Shape 76"/>
          <p:cNvSpPr txBox="1"/>
          <p:nvPr/>
        </p:nvSpPr>
        <p:spPr>
          <a:xfrm>
            <a:off x="1121575" y="4285900"/>
            <a:ext cx="6525599" cy="7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Droid Sans"/>
                <a:ea typeface="Droid Sans"/>
                <a:cs typeface="Droid Sans"/>
                <a:sym typeface="Droid Sans"/>
              </a:rPr>
              <a:t>#getyourheadaroundcode @lpoolgirlgeeks</a:t>
            </a:r>
          </a:p>
        </p:txBody>
      </p:sp>
      <p:pic>
        <p:nvPicPr>
          <p:cNvPr id="77" name="Shape 7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88817" y="4067225"/>
            <a:ext cx="1078499" cy="8460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Shape 78"/>
          <p:cNvSpPr txBox="1"/>
          <p:nvPr/>
        </p:nvSpPr>
        <p:spPr>
          <a:xfrm>
            <a:off x="184975" y="199950"/>
            <a:ext cx="5466300" cy="637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41B092"/>
                </a:solidFill>
                <a:latin typeface="Droid Sans"/>
                <a:ea typeface="Droid Sans"/>
                <a:cs typeface="Droid Sans"/>
                <a:sym typeface="Droid Sans"/>
              </a:rPr>
              <a:t>Introducing elements...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 txBox="1"/>
          <p:nvPr/>
        </p:nvSpPr>
        <p:spPr>
          <a:xfrm>
            <a:off x="180750" y="1014980"/>
            <a:ext cx="8782500" cy="9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0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&lt;p&gt;</a:t>
            </a: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Liverpool Girl Geeks!</a:t>
            </a:r>
            <a:r>
              <a:rPr lang="en" sz="30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&lt;/p&gt;</a:t>
            </a:r>
          </a:p>
        </p:txBody>
      </p:sp>
      <p:sp>
        <p:nvSpPr>
          <p:cNvPr id="80" name="Shape 80"/>
          <p:cNvSpPr txBox="1"/>
          <p:nvPr/>
        </p:nvSpPr>
        <p:spPr>
          <a:xfrm>
            <a:off x="1205050" y="2052787"/>
            <a:ext cx="1453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latin typeface="Droid Sans"/>
                <a:ea typeface="Droid Sans"/>
                <a:cs typeface="Droid Sans"/>
                <a:sym typeface="Droid Sans"/>
              </a:rPr>
              <a:t>OPENING TAG</a:t>
            </a:r>
          </a:p>
        </p:txBody>
      </p:sp>
      <p:cxnSp>
        <p:nvCxnSpPr>
          <p:cNvPr id="81" name="Shape 81"/>
          <p:cNvCxnSpPr/>
          <p:nvPr/>
        </p:nvCxnSpPr>
        <p:spPr>
          <a:xfrm rot="10800000">
            <a:off x="1931650" y="1706900"/>
            <a:ext cx="0" cy="345899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82" name="Shape 82"/>
          <p:cNvCxnSpPr/>
          <p:nvPr/>
        </p:nvCxnSpPr>
        <p:spPr>
          <a:xfrm rot="10800000">
            <a:off x="7089150" y="1706900"/>
            <a:ext cx="0" cy="345899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83" name="Shape 83"/>
          <p:cNvSpPr txBox="1"/>
          <p:nvPr/>
        </p:nvSpPr>
        <p:spPr>
          <a:xfrm>
            <a:off x="6414300" y="2052800"/>
            <a:ext cx="1349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latin typeface="Droid Sans"/>
                <a:ea typeface="Droid Sans"/>
                <a:cs typeface="Droid Sans"/>
                <a:sym typeface="Droid Sans"/>
              </a:rPr>
              <a:t>CLOSING TAG</a:t>
            </a:r>
          </a:p>
        </p:txBody>
      </p:sp>
      <p:sp>
        <p:nvSpPr>
          <p:cNvPr id="84" name="Shape 84"/>
          <p:cNvSpPr txBox="1"/>
          <p:nvPr/>
        </p:nvSpPr>
        <p:spPr>
          <a:xfrm>
            <a:off x="1296850" y="2978700"/>
            <a:ext cx="6642600" cy="7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600">
                <a:latin typeface="Droid Sans"/>
                <a:ea typeface="Droid Sans"/>
                <a:cs typeface="Droid Sans"/>
                <a:sym typeface="Droid Sans"/>
              </a:rPr>
              <a:t>Each element has an opening tag and a closing tag. </a:t>
            </a:r>
          </a:p>
          <a:p>
            <a:pPr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600">
                <a:latin typeface="Droid Sans"/>
                <a:ea typeface="Droid Sans"/>
                <a:cs typeface="Droid Sans"/>
                <a:sym typeface="Droid Sans"/>
              </a:rPr>
              <a:t>The element is everything from the opening tag to the closing tag. 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41B092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/>
        </p:nvSpPr>
        <p:spPr>
          <a:xfrm>
            <a:off x="79950" y="79300"/>
            <a:ext cx="8984099" cy="4968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41B09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</a:pPr>
            <a:r>
              <a:t/>
            </a:r>
            <a:endParaRPr sz="1800">
              <a:solidFill>
                <a:srgbClr val="3F3F3F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pic>
        <p:nvPicPr>
          <p:cNvPr id="90" name="Shape 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4975" y="4067225"/>
            <a:ext cx="846000" cy="846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1" name="Shape 91"/>
          <p:cNvCxnSpPr/>
          <p:nvPr/>
        </p:nvCxnSpPr>
        <p:spPr>
          <a:xfrm>
            <a:off x="108300" y="3935475"/>
            <a:ext cx="8927400" cy="0"/>
          </a:xfrm>
          <a:prstGeom prst="straightConnector1">
            <a:avLst/>
          </a:prstGeom>
          <a:noFill/>
          <a:ln cap="flat" cmpd="sng" w="9525">
            <a:solidFill>
              <a:srgbClr val="41B092"/>
            </a:solidFill>
            <a:prstDash val="dot"/>
            <a:round/>
            <a:headEnd len="lg" w="lg" type="none"/>
            <a:tailEnd len="lg" w="lg" type="none"/>
          </a:ln>
        </p:spPr>
      </p:cxnSp>
      <p:sp>
        <p:nvSpPr>
          <p:cNvPr id="92" name="Shape 92"/>
          <p:cNvSpPr txBox="1"/>
          <p:nvPr/>
        </p:nvSpPr>
        <p:spPr>
          <a:xfrm>
            <a:off x="1121575" y="4285900"/>
            <a:ext cx="6525599" cy="7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Droid Sans"/>
                <a:ea typeface="Droid Sans"/>
                <a:cs typeface="Droid Sans"/>
                <a:sym typeface="Droid Sans"/>
              </a:rPr>
              <a:t>#getyourheadaroundcode @lpoolgirlgeeks</a:t>
            </a:r>
          </a:p>
        </p:txBody>
      </p:sp>
      <p:pic>
        <p:nvPicPr>
          <p:cNvPr id="93" name="Shape 9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88817" y="4067225"/>
            <a:ext cx="1078499" cy="8460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Shape 94"/>
          <p:cNvSpPr txBox="1"/>
          <p:nvPr/>
        </p:nvSpPr>
        <p:spPr>
          <a:xfrm>
            <a:off x="184975" y="199950"/>
            <a:ext cx="5466300" cy="637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41B092"/>
                </a:solidFill>
                <a:latin typeface="Droid Sans"/>
                <a:ea typeface="Droid Sans"/>
                <a:cs typeface="Droid Sans"/>
                <a:sym typeface="Droid Sans"/>
              </a:rPr>
              <a:t>Introducing empty elements...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 txBox="1"/>
          <p:nvPr/>
        </p:nvSpPr>
        <p:spPr>
          <a:xfrm>
            <a:off x="180750" y="1014980"/>
            <a:ext cx="8782500" cy="9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0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&lt;img</a:t>
            </a: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30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src</a:t>
            </a:r>
            <a:r>
              <a:rPr lang="en" sz="3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30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"myimage.jpg"</a:t>
            </a: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30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alt</a:t>
            </a:r>
            <a:r>
              <a:rPr lang="en" sz="3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30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"my image"</a:t>
            </a:r>
            <a:r>
              <a:rPr lang="en" sz="30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</p:txBody>
      </p:sp>
      <p:sp>
        <p:nvSpPr>
          <p:cNvPr id="96" name="Shape 96"/>
          <p:cNvSpPr txBox="1"/>
          <p:nvPr/>
        </p:nvSpPr>
        <p:spPr>
          <a:xfrm>
            <a:off x="420375" y="2650121"/>
            <a:ext cx="6642600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600">
                <a:latin typeface="Droid Sans"/>
                <a:ea typeface="Droid Sans"/>
                <a:cs typeface="Droid Sans"/>
                <a:sym typeface="Droid Sans"/>
              </a:rPr>
              <a:t>Also known as self-closing elements. </a:t>
            </a:r>
          </a:p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600">
              <a:latin typeface="Droid Sans"/>
              <a:ea typeface="Droid Sans"/>
              <a:cs typeface="Droid Sans"/>
              <a:sym typeface="Droid Sans"/>
            </a:endParaRP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41B092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/>
        </p:nvSpPr>
        <p:spPr>
          <a:xfrm>
            <a:off x="79950" y="79300"/>
            <a:ext cx="8984099" cy="4968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41B09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pic>
        <p:nvPicPr>
          <p:cNvPr id="102" name="Shape 10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4975" y="4067225"/>
            <a:ext cx="846000" cy="846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3" name="Shape 103"/>
          <p:cNvCxnSpPr/>
          <p:nvPr/>
        </p:nvCxnSpPr>
        <p:spPr>
          <a:xfrm>
            <a:off x="108300" y="3935475"/>
            <a:ext cx="8927400" cy="0"/>
          </a:xfrm>
          <a:prstGeom prst="straightConnector1">
            <a:avLst/>
          </a:prstGeom>
          <a:noFill/>
          <a:ln cap="flat" cmpd="sng" w="9525">
            <a:solidFill>
              <a:srgbClr val="41B092"/>
            </a:solidFill>
            <a:prstDash val="dot"/>
            <a:round/>
            <a:headEnd len="lg" w="lg" type="none"/>
            <a:tailEnd len="lg" w="lg" type="none"/>
          </a:ln>
        </p:spPr>
      </p:cxnSp>
      <p:sp>
        <p:nvSpPr>
          <p:cNvPr id="104" name="Shape 104"/>
          <p:cNvSpPr txBox="1"/>
          <p:nvPr/>
        </p:nvSpPr>
        <p:spPr>
          <a:xfrm>
            <a:off x="1121575" y="4285900"/>
            <a:ext cx="6525599" cy="7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Droid Sans"/>
                <a:ea typeface="Droid Sans"/>
                <a:cs typeface="Droid Sans"/>
                <a:sym typeface="Droid Sans"/>
              </a:rPr>
              <a:t>#getyourheadaroundcode @lpoolgirlgeeks</a:t>
            </a:r>
          </a:p>
        </p:txBody>
      </p:sp>
      <p:pic>
        <p:nvPicPr>
          <p:cNvPr id="105" name="Shape 10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88817" y="4067225"/>
            <a:ext cx="1078499" cy="84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Shape 106"/>
          <p:cNvSpPr txBox="1"/>
          <p:nvPr/>
        </p:nvSpPr>
        <p:spPr>
          <a:xfrm>
            <a:off x="184975" y="199950"/>
            <a:ext cx="5466300" cy="637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41B092"/>
                </a:solidFill>
                <a:latin typeface="Droid Sans"/>
                <a:ea typeface="Droid Sans"/>
                <a:cs typeface="Droid Sans"/>
                <a:sym typeface="Droid Sans"/>
              </a:rPr>
              <a:t>Introducing Attributes...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 txBox="1"/>
          <p:nvPr/>
        </p:nvSpPr>
        <p:spPr>
          <a:xfrm>
            <a:off x="180750" y="1014980"/>
            <a:ext cx="8782500" cy="9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0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&lt;img</a:t>
            </a: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30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src</a:t>
            </a:r>
            <a:r>
              <a:rPr lang="en" sz="3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30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"myimage.jpg"</a:t>
            </a: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30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alt</a:t>
            </a:r>
            <a:r>
              <a:rPr lang="en" sz="3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30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"my image"</a:t>
            </a:r>
            <a:r>
              <a:rPr lang="en" sz="30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</p:txBody>
      </p:sp>
      <p:sp>
        <p:nvSpPr>
          <p:cNvPr id="108" name="Shape 108"/>
          <p:cNvSpPr txBox="1"/>
          <p:nvPr/>
        </p:nvSpPr>
        <p:spPr>
          <a:xfrm>
            <a:off x="420375" y="2494291"/>
            <a:ext cx="6642600" cy="14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600">
                <a:latin typeface="Droid Sans"/>
                <a:ea typeface="Droid Sans"/>
                <a:cs typeface="Droid Sans"/>
                <a:sym typeface="Droid Sans"/>
              </a:rPr>
              <a:t>The attribute </a:t>
            </a:r>
            <a:r>
              <a:rPr lang="en" sz="1600">
                <a:solidFill>
                  <a:srgbClr val="41B092"/>
                </a:solidFill>
                <a:latin typeface="Droid Sans"/>
                <a:ea typeface="Droid Sans"/>
                <a:cs typeface="Droid Sans"/>
                <a:sym typeface="Droid Sans"/>
              </a:rPr>
              <a:t>name </a:t>
            </a:r>
            <a:r>
              <a:rPr lang="en" sz="1600">
                <a:latin typeface="Droid Sans"/>
                <a:ea typeface="Droid Sans"/>
                <a:cs typeface="Droid Sans"/>
                <a:sym typeface="Droid Sans"/>
              </a:rPr>
              <a:t>indicates what kind of extra information you are supplying about the element's content. </a:t>
            </a:r>
          </a:p>
          <a:p>
            <a:pPr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600">
                <a:latin typeface="Droid Sans"/>
                <a:ea typeface="Droid Sans"/>
                <a:cs typeface="Droid Sans"/>
                <a:sym typeface="Droid Sans"/>
              </a:rPr>
              <a:t>The </a:t>
            </a:r>
            <a:r>
              <a:rPr lang="en" sz="1600">
                <a:solidFill>
                  <a:srgbClr val="41B092"/>
                </a:solidFill>
                <a:latin typeface="Droid Sans"/>
                <a:ea typeface="Droid Sans"/>
                <a:cs typeface="Droid Sans"/>
                <a:sym typeface="Droid Sans"/>
              </a:rPr>
              <a:t>value</a:t>
            </a:r>
            <a:r>
              <a:rPr lang="en" sz="1600">
                <a:latin typeface="Droid Sans"/>
                <a:ea typeface="Droid Sans"/>
                <a:cs typeface="Droid Sans"/>
                <a:sym typeface="Droid Sans"/>
              </a:rPr>
              <a:t> is the information or setting for the attribute. </a:t>
            </a:r>
          </a:p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600">
                <a:latin typeface="Droid Sans"/>
                <a:ea typeface="Droid Sans"/>
                <a:cs typeface="Droid Sans"/>
                <a:sym typeface="Droid Sans"/>
              </a:rPr>
              <a:t>Different attributes can have different values. </a:t>
            </a:r>
          </a:p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600">
              <a:latin typeface="Droid Sans"/>
              <a:ea typeface="Droid Sans"/>
              <a:cs typeface="Droid Sans"/>
              <a:sym typeface="Droid Sans"/>
            </a:endParaRPr>
          </a:p>
        </p:txBody>
      </p:sp>
      <p:cxnSp>
        <p:nvCxnSpPr>
          <p:cNvPr id="109" name="Shape 109"/>
          <p:cNvCxnSpPr/>
          <p:nvPr/>
        </p:nvCxnSpPr>
        <p:spPr>
          <a:xfrm flipH="1" rot="10800000">
            <a:off x="1944050" y="1580025"/>
            <a:ext cx="11400" cy="553499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10" name="Shape 110"/>
          <p:cNvCxnSpPr/>
          <p:nvPr/>
        </p:nvCxnSpPr>
        <p:spPr>
          <a:xfrm flipH="1" rot="10800000">
            <a:off x="5743650" y="1580025"/>
            <a:ext cx="11400" cy="553499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11" name="Shape 111"/>
          <p:cNvCxnSpPr/>
          <p:nvPr/>
        </p:nvCxnSpPr>
        <p:spPr>
          <a:xfrm>
            <a:off x="3552025" y="588150"/>
            <a:ext cx="0" cy="518999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12" name="Shape 112"/>
          <p:cNvCxnSpPr/>
          <p:nvPr/>
        </p:nvCxnSpPr>
        <p:spPr>
          <a:xfrm>
            <a:off x="6907975" y="461300"/>
            <a:ext cx="11400" cy="495899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13" name="Shape 113"/>
          <p:cNvSpPr txBox="1"/>
          <p:nvPr/>
        </p:nvSpPr>
        <p:spPr>
          <a:xfrm>
            <a:off x="1372375" y="2065600"/>
            <a:ext cx="1649100" cy="389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latin typeface="Droid Sans"/>
                <a:ea typeface="Droid Sans"/>
                <a:cs typeface="Droid Sans"/>
                <a:sym typeface="Droid Sans"/>
              </a:rPr>
              <a:t>ATTRIBUTE NAME</a:t>
            </a:r>
          </a:p>
        </p:txBody>
      </p:sp>
      <p:sp>
        <p:nvSpPr>
          <p:cNvPr id="114" name="Shape 114"/>
          <p:cNvSpPr txBox="1"/>
          <p:nvPr/>
        </p:nvSpPr>
        <p:spPr>
          <a:xfrm>
            <a:off x="4696200" y="2065600"/>
            <a:ext cx="1649100" cy="389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Droid Sans"/>
                <a:ea typeface="Droid Sans"/>
                <a:cs typeface="Droid Sans"/>
                <a:sym typeface="Droid Sans"/>
              </a:rPr>
              <a:t>ATTRIBUTE NAME</a:t>
            </a:r>
          </a:p>
        </p:txBody>
      </p:sp>
      <p:sp>
        <p:nvSpPr>
          <p:cNvPr id="115" name="Shape 115"/>
          <p:cNvSpPr txBox="1"/>
          <p:nvPr/>
        </p:nvSpPr>
        <p:spPr>
          <a:xfrm>
            <a:off x="3047100" y="271925"/>
            <a:ext cx="1649100" cy="389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latin typeface="Droid Sans"/>
                <a:ea typeface="Droid Sans"/>
                <a:cs typeface="Droid Sans"/>
                <a:sym typeface="Droid Sans"/>
              </a:rPr>
              <a:t>ATTRIBUTE VALUE</a:t>
            </a:r>
          </a:p>
        </p:txBody>
      </p:sp>
      <p:sp>
        <p:nvSpPr>
          <p:cNvPr id="116" name="Shape 116"/>
          <p:cNvSpPr txBox="1"/>
          <p:nvPr/>
        </p:nvSpPr>
        <p:spPr>
          <a:xfrm>
            <a:off x="6089125" y="119525"/>
            <a:ext cx="1649100" cy="389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Droid Sans"/>
                <a:ea typeface="Droid Sans"/>
                <a:cs typeface="Droid Sans"/>
                <a:sym typeface="Droid Sans"/>
              </a:rPr>
              <a:t>ATTRIBUTE VALUE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41B092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/>
        </p:nvSpPr>
        <p:spPr>
          <a:xfrm>
            <a:off x="79950" y="79300"/>
            <a:ext cx="8984099" cy="4968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41B09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pic>
        <p:nvPicPr>
          <p:cNvPr id="122" name="Shape 1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4975" y="4067225"/>
            <a:ext cx="846000" cy="846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3" name="Shape 123"/>
          <p:cNvCxnSpPr/>
          <p:nvPr/>
        </p:nvCxnSpPr>
        <p:spPr>
          <a:xfrm>
            <a:off x="108300" y="3935475"/>
            <a:ext cx="8927400" cy="0"/>
          </a:xfrm>
          <a:prstGeom prst="straightConnector1">
            <a:avLst/>
          </a:prstGeom>
          <a:noFill/>
          <a:ln cap="flat" cmpd="sng" w="9525">
            <a:solidFill>
              <a:srgbClr val="41B092"/>
            </a:solidFill>
            <a:prstDash val="dot"/>
            <a:round/>
            <a:headEnd len="lg" w="lg" type="none"/>
            <a:tailEnd len="lg" w="lg" type="none"/>
          </a:ln>
        </p:spPr>
      </p:cxnSp>
      <p:sp>
        <p:nvSpPr>
          <p:cNvPr id="124" name="Shape 124"/>
          <p:cNvSpPr txBox="1"/>
          <p:nvPr/>
        </p:nvSpPr>
        <p:spPr>
          <a:xfrm>
            <a:off x="1121575" y="4285900"/>
            <a:ext cx="6525599" cy="7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Droid Sans"/>
                <a:ea typeface="Droid Sans"/>
                <a:cs typeface="Droid Sans"/>
                <a:sym typeface="Droid Sans"/>
              </a:rPr>
              <a:t>#getyourheadaroundcode @lpoolgirlgeeks</a:t>
            </a:r>
          </a:p>
        </p:txBody>
      </p:sp>
      <p:pic>
        <p:nvPicPr>
          <p:cNvPr id="125" name="Shape 1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88817" y="4067225"/>
            <a:ext cx="1078499" cy="84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Shape 126"/>
          <p:cNvSpPr txBox="1"/>
          <p:nvPr/>
        </p:nvSpPr>
        <p:spPr>
          <a:xfrm>
            <a:off x="184975" y="199950"/>
            <a:ext cx="5466300" cy="637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41B092"/>
                </a:solidFill>
                <a:latin typeface="Droid Sans"/>
                <a:ea typeface="Droid Sans"/>
                <a:cs typeface="Droid Sans"/>
                <a:sym typeface="Droid Sans"/>
              </a:rPr>
              <a:t>Basic requirements of a web page...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7" name="Shape 127"/>
          <p:cNvSpPr txBox="1"/>
          <p:nvPr/>
        </p:nvSpPr>
        <p:spPr>
          <a:xfrm>
            <a:off x="281550" y="731580"/>
            <a:ext cx="8782500" cy="9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3000">
                <a:latin typeface="Droid Sans"/>
                <a:ea typeface="Droid Sans"/>
                <a:cs typeface="Droid Sans"/>
                <a:sym typeface="Droid Sans"/>
              </a:rPr>
              <a:t>doctype </a:t>
            </a:r>
          </a:p>
          <a:p>
            <a:pPr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3000">
                <a:latin typeface="Droid Sans"/>
                <a:ea typeface="Droid Sans"/>
                <a:cs typeface="Droid Sans"/>
                <a:sym typeface="Droid Sans"/>
              </a:rPr>
              <a:t>&lt;html&gt; tag</a:t>
            </a:r>
          </a:p>
          <a:p>
            <a:pPr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3000">
                <a:latin typeface="Droid Sans"/>
                <a:ea typeface="Droid Sans"/>
                <a:cs typeface="Droid Sans"/>
                <a:sym typeface="Droid Sans"/>
              </a:rPr>
              <a:t>&lt;head&gt; tag</a:t>
            </a:r>
          </a:p>
          <a:p>
            <a:pPr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3000">
                <a:latin typeface="Droid Sans"/>
                <a:ea typeface="Droid Sans"/>
                <a:cs typeface="Droid Sans"/>
                <a:sym typeface="Droid Sans"/>
              </a:rPr>
              <a:t>&lt;title&gt; tag</a:t>
            </a:r>
          </a:p>
          <a:p>
            <a:pPr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3000">
                <a:latin typeface="Droid Sans"/>
                <a:ea typeface="Droid Sans"/>
                <a:cs typeface="Droid Sans"/>
                <a:sym typeface="Droid Sans"/>
              </a:rPr>
              <a:t>&lt;body&gt; tag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3600">
              <a:solidFill>
                <a:srgbClr val="41B092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41B092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/>
        </p:nvSpPr>
        <p:spPr>
          <a:xfrm>
            <a:off x="79950" y="79300"/>
            <a:ext cx="8984099" cy="4968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41B09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pic>
        <p:nvPicPr>
          <p:cNvPr id="133" name="Shape 1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4975" y="4067225"/>
            <a:ext cx="846000" cy="846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4" name="Shape 134"/>
          <p:cNvCxnSpPr/>
          <p:nvPr/>
        </p:nvCxnSpPr>
        <p:spPr>
          <a:xfrm>
            <a:off x="108300" y="3935475"/>
            <a:ext cx="8927400" cy="0"/>
          </a:xfrm>
          <a:prstGeom prst="straightConnector1">
            <a:avLst/>
          </a:prstGeom>
          <a:noFill/>
          <a:ln cap="flat" cmpd="sng" w="9525">
            <a:solidFill>
              <a:srgbClr val="41B092"/>
            </a:solidFill>
            <a:prstDash val="dot"/>
            <a:round/>
            <a:headEnd len="lg" w="lg" type="none"/>
            <a:tailEnd len="lg" w="lg" type="none"/>
          </a:ln>
        </p:spPr>
      </p:cxnSp>
      <p:sp>
        <p:nvSpPr>
          <p:cNvPr id="135" name="Shape 135"/>
          <p:cNvSpPr txBox="1"/>
          <p:nvPr/>
        </p:nvSpPr>
        <p:spPr>
          <a:xfrm>
            <a:off x="1121575" y="4285900"/>
            <a:ext cx="6525599" cy="7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Droid Sans"/>
                <a:ea typeface="Droid Sans"/>
                <a:cs typeface="Droid Sans"/>
                <a:sym typeface="Droid Sans"/>
              </a:rPr>
              <a:t>#getyourheadaroundcode @lpoolgirlgeeks</a:t>
            </a:r>
          </a:p>
        </p:txBody>
      </p:sp>
      <p:pic>
        <p:nvPicPr>
          <p:cNvPr id="136" name="Shape 1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88817" y="4067225"/>
            <a:ext cx="1078499" cy="84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Shape 137"/>
          <p:cNvSpPr txBox="1"/>
          <p:nvPr/>
        </p:nvSpPr>
        <p:spPr>
          <a:xfrm>
            <a:off x="152400" y="199950"/>
            <a:ext cx="5466300" cy="637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41B092"/>
                </a:solidFill>
                <a:latin typeface="Droid Sans"/>
                <a:ea typeface="Droid Sans"/>
                <a:cs typeface="Droid Sans"/>
                <a:sym typeface="Droid Sans"/>
              </a:rPr>
              <a:t>Your first web page...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38" name="Shape 138"/>
          <p:cNvPicPr preferRelativeResize="0"/>
          <p:nvPr/>
        </p:nvPicPr>
        <p:blipFill rotWithShape="1">
          <a:blip r:embed="rId5">
            <a:alphaModFix/>
          </a:blip>
          <a:srcRect b="17129" l="0" r="0" t="0"/>
          <a:stretch/>
        </p:blipFill>
        <p:spPr>
          <a:xfrm>
            <a:off x="152400" y="685800"/>
            <a:ext cx="8839200" cy="3117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