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75" r:id="rId3"/>
    <p:sldId id="267" r:id="rId4"/>
    <p:sldId id="273" r:id="rId5"/>
    <p:sldId id="272" r:id="rId6"/>
    <p:sldId id="271" r:id="rId7"/>
    <p:sldId id="270" r:id="rId8"/>
    <p:sldId id="276" r:id="rId9"/>
    <p:sldId id="27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F50"/>
    <a:srgbClr val="C9CACF"/>
    <a:srgbClr val="6D8CAC"/>
    <a:srgbClr val="326393"/>
    <a:srgbClr val="21345C"/>
    <a:srgbClr val="3864B2"/>
    <a:srgbClr val="C4D3E0"/>
    <a:srgbClr val="5B9BD5"/>
    <a:srgbClr val="DEEBF7"/>
    <a:srgbClr val="00A9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00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102" y="27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88D58-330E-4668-9272-C34952610367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EE7EE-FF61-4C01-89FC-0EDEBFBCD5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158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88D58-330E-4668-9272-C34952610367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EE7EE-FF61-4C01-89FC-0EDEBFBCD5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722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88D58-330E-4668-9272-C34952610367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EE7EE-FF61-4C01-89FC-0EDEBFBCD5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443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88D58-330E-4668-9272-C34952610367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EE7EE-FF61-4C01-89FC-0EDEBFBCD5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536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88D58-330E-4668-9272-C34952610367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EE7EE-FF61-4C01-89FC-0EDEBFBCD5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641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88D58-330E-4668-9272-C34952610367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EE7EE-FF61-4C01-89FC-0EDEBFBCD5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44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88D58-330E-4668-9272-C34952610367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EE7EE-FF61-4C01-89FC-0EDEBFBCD5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786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88D58-330E-4668-9272-C34952610367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EE7EE-FF61-4C01-89FC-0EDEBFBCD5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313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88D58-330E-4668-9272-C34952610367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EE7EE-FF61-4C01-89FC-0EDEBFBCD5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978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88D58-330E-4668-9272-C34952610367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EE7EE-FF61-4C01-89FC-0EDEBFBCD5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864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88D58-330E-4668-9272-C34952610367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EE7EE-FF61-4C01-89FC-0EDEBFBCD5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97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88D58-330E-4668-9272-C34952610367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EE7EE-FF61-4C01-89FC-0EDEBFBCD5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452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CB5F9C-FE07-47B7-9BBD-2733D7FD5946}"/>
              </a:ext>
            </a:extLst>
          </p:cNvPr>
          <p:cNvSpPr txBox="1"/>
          <p:nvPr/>
        </p:nvSpPr>
        <p:spPr>
          <a:xfrm>
            <a:off x="7712842" y="4983101"/>
            <a:ext cx="3943708" cy="972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마루 부리 Beta" panose="020B0600000101010101" pitchFamily="50" charset="-127"/>
                <a:ea typeface="마루 부리 Beta" panose="020B0600000101010101" pitchFamily="50" charset="-127"/>
              </a:rPr>
              <a:t>IT</a:t>
            </a:r>
            <a:r>
              <a:rPr lang="ko-KR" altLang="en-US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정보공학과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마루 부리 Beta" panose="020B0600000101010101" pitchFamily="50" charset="-127"/>
                <a:ea typeface="마루 부리 Beta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마루 부리 Beta" panose="020B0600000101010101" pitchFamily="50" charset="-127"/>
                <a:ea typeface="마루 부리 Beta" panose="020B0600000101010101" pitchFamily="50" charset="-127"/>
              </a:rPr>
              <a:t>202012182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마루 부리 Beta" panose="020B0600000101010101" pitchFamily="50" charset="-127"/>
                <a:ea typeface="마루 부리 Beta" panose="020B0600000101010101" pitchFamily="50" charset="-127"/>
              </a:rPr>
              <a:t>김채영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마루 부리 Beta" panose="020B0600000101010101" pitchFamily="50" charset="-127"/>
                <a:ea typeface="마루 부리 Beta" panose="020B0600000101010101" pitchFamily="50" charset="-127"/>
              </a:rPr>
              <a:t>IT</a:t>
            </a:r>
            <a:r>
              <a:rPr lang="ko-KR" altLang="en-US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정보공학과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마루 부리 Beta" panose="020B0600000101010101" pitchFamily="50" charset="-127"/>
                <a:ea typeface="마루 부리 Beta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마루 부리 Beta" panose="020B0600000101010101" pitchFamily="50" charset="-127"/>
                <a:ea typeface="마루 부리 Beta" panose="020B0600000101010101" pitchFamily="50" charset="-127"/>
              </a:rPr>
              <a:t>202012252 </a:t>
            </a:r>
            <a:r>
              <a:rPr lang="ko-KR" altLang="en-US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지수영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마루 부리 Beta" panose="020B0600000101010101" pitchFamily="50" charset="-127"/>
                <a:ea typeface="마루 부리 Beta" panose="020B0600000101010101" pitchFamily="50" charset="-127"/>
              </a:rPr>
              <a:t> </a:t>
            </a:r>
            <a:endParaRPr lang="ko-KR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3076584" y="2505670"/>
            <a:ext cx="60388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사물함 관리 시스템</a:t>
            </a:r>
            <a:endParaRPr lang="ko-KR" altLang="en-US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B67F781-4111-4EB6-97E9-84D738AD6180}"/>
              </a:ext>
            </a:extLst>
          </p:cNvPr>
          <p:cNvCxnSpPr>
            <a:cxnSpLocks/>
          </p:cNvCxnSpPr>
          <p:nvPr/>
        </p:nvCxnSpPr>
        <p:spPr>
          <a:xfrm>
            <a:off x="3347720" y="3673455"/>
            <a:ext cx="54965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4796608" y="3917911"/>
            <a:ext cx="2598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유닉스 시스템 프로젝트</a:t>
            </a:r>
            <a:endParaRPr lang="ko-KR" altLang="en-US" dirty="0">
              <a:solidFill>
                <a:schemeClr val="bg1"/>
              </a:solidFill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13" name="양쪽 대괄호 12">
            <a:extLst>
              <a:ext uri="{FF2B5EF4-FFF2-40B4-BE49-F238E27FC236}">
                <a16:creationId xmlns:a16="http://schemas.microsoft.com/office/drawing/2014/main" id="{7B2CAB3D-75D4-47BA-AA00-C925C76EC1D2}"/>
              </a:ext>
            </a:extLst>
          </p:cNvPr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99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rgbClr val="3263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rgbClr val="2134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1531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// </a:t>
            </a:r>
            <a:r>
              <a:rPr lang="ko-KR" altLang="en-US" sz="32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기본 기능</a:t>
            </a:r>
            <a:endParaRPr lang="ko-KR" altLang="en-US" sz="3200" b="1" spc="-300" dirty="0">
              <a:solidFill>
                <a:schemeClr val="tx1">
                  <a:lumMod val="85000"/>
                  <a:lumOff val="15000"/>
                </a:schemeClr>
              </a:solidFill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39" name="사각형: 둥근 모서리 9">
            <a:extLst>
              <a:ext uri="{FF2B5EF4-FFF2-40B4-BE49-F238E27FC236}">
                <a16:creationId xmlns:a16="http://schemas.microsoft.com/office/drawing/2014/main" id="{0A7CD9B1-B5C1-4291-B033-195801852AB9}"/>
              </a:ext>
            </a:extLst>
          </p:cNvPr>
          <p:cNvSpPr/>
          <p:nvPr/>
        </p:nvSpPr>
        <p:spPr>
          <a:xfrm>
            <a:off x="6248402" y="1671415"/>
            <a:ext cx="5344160" cy="4450080"/>
          </a:xfrm>
          <a:prstGeom prst="roundRect">
            <a:avLst>
              <a:gd name="adj" fmla="val 12329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1">
            <a:extLst>
              <a:ext uri="{FF2B5EF4-FFF2-40B4-BE49-F238E27FC236}">
                <a16:creationId xmlns:a16="http://schemas.microsoft.com/office/drawing/2014/main" id="{88DAF014-91EB-46ED-A066-52758E9E050B}"/>
              </a:ext>
            </a:extLst>
          </p:cNvPr>
          <p:cNvSpPr/>
          <p:nvPr/>
        </p:nvSpPr>
        <p:spPr>
          <a:xfrm>
            <a:off x="599440" y="1671415"/>
            <a:ext cx="5344160" cy="4450080"/>
          </a:xfrm>
          <a:prstGeom prst="roundRect">
            <a:avLst>
              <a:gd name="adj" fmla="val 12329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7CB5F9C-FE07-47B7-9BBD-2733D7FD5946}"/>
              </a:ext>
            </a:extLst>
          </p:cNvPr>
          <p:cNvSpPr txBox="1"/>
          <p:nvPr/>
        </p:nvSpPr>
        <p:spPr>
          <a:xfrm>
            <a:off x="890099" y="3424122"/>
            <a:ext cx="4762842" cy="119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사용자에게 </a:t>
            </a:r>
            <a:endParaRPr lang="en-US" altLang="ko-KR" sz="25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사물함 정보 제공 및 사물함 관리</a:t>
            </a:r>
            <a:endParaRPr lang="en-US" altLang="ko-KR" sz="25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1E6CB18-EECD-4446-BF77-901D493A5979}"/>
              </a:ext>
            </a:extLst>
          </p:cNvPr>
          <p:cNvSpPr/>
          <p:nvPr/>
        </p:nvSpPr>
        <p:spPr>
          <a:xfrm rot="9900000">
            <a:off x="2191188" y="1495978"/>
            <a:ext cx="2252886" cy="532198"/>
          </a:xfrm>
          <a:prstGeom prst="rect">
            <a:avLst/>
          </a:prstGeom>
          <a:gradFill>
            <a:gsLst>
              <a:gs pos="40000">
                <a:srgbClr val="688BDA"/>
              </a:gs>
              <a:gs pos="100000">
                <a:srgbClr val="9DB4E7"/>
              </a:gs>
            </a:gsLst>
            <a:lin ang="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E01B88E-05F8-45F7-96EF-F14E150871DC}"/>
              </a:ext>
            </a:extLst>
          </p:cNvPr>
          <p:cNvSpPr/>
          <p:nvPr/>
        </p:nvSpPr>
        <p:spPr>
          <a:xfrm rot="20700000">
            <a:off x="7790892" y="1496768"/>
            <a:ext cx="2259181" cy="533685"/>
          </a:xfrm>
          <a:prstGeom prst="rect">
            <a:avLst/>
          </a:prstGeom>
          <a:gradFill>
            <a:gsLst>
              <a:gs pos="40000">
                <a:srgbClr val="E1B101"/>
              </a:gs>
              <a:gs pos="100000">
                <a:srgbClr val="FEC901"/>
              </a:gs>
            </a:gsLst>
            <a:lin ang="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7CB5F9C-FE07-47B7-9BBD-2733D7FD5946}"/>
              </a:ext>
            </a:extLst>
          </p:cNvPr>
          <p:cNvSpPr txBox="1"/>
          <p:nvPr/>
        </p:nvSpPr>
        <p:spPr>
          <a:xfrm>
            <a:off x="6539061" y="3424122"/>
            <a:ext cx="4762842" cy="119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원하는 사물함 접근 및 </a:t>
            </a:r>
            <a:endParaRPr lang="en-US" altLang="ko-KR" sz="25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마루 부리 Beta" panose="020B0600000101010101" pitchFamily="50" charset="-127"/>
                <a:ea typeface="마루 부리 Beta" panose="020B0600000101010101" pitchFamily="50" charset="-127"/>
              </a:rPr>
              <a:t>비밀번호 설정</a:t>
            </a:r>
            <a:r>
              <a:rPr lang="en-US" altLang="ko-KR" sz="2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마루 부리 Beta" panose="020B0600000101010101" pitchFamily="50" charset="-127"/>
                <a:ea typeface="마루 부리 Beta" panose="020B0600000101010101" pitchFamily="50" charset="-127"/>
              </a:rPr>
              <a:t>, </a:t>
            </a:r>
            <a:r>
              <a:rPr lang="ko-KR" altLang="en-US" sz="2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입력 기능</a:t>
            </a:r>
            <a:endParaRPr lang="en-US" altLang="ko-KR" sz="25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7CB5F9C-FE07-47B7-9BBD-2733D7FD5946}"/>
              </a:ext>
            </a:extLst>
          </p:cNvPr>
          <p:cNvSpPr txBox="1"/>
          <p:nvPr/>
        </p:nvSpPr>
        <p:spPr>
          <a:xfrm>
            <a:off x="2794466" y="2319358"/>
            <a:ext cx="95410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서버</a:t>
            </a:r>
            <a:endParaRPr lang="ko-KR" altLang="en-US" sz="30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7CB5F9C-FE07-47B7-9BBD-2733D7FD5946}"/>
              </a:ext>
            </a:extLst>
          </p:cNvPr>
          <p:cNvSpPr txBox="1"/>
          <p:nvPr/>
        </p:nvSpPr>
        <p:spPr>
          <a:xfrm>
            <a:off x="7866347" y="2319358"/>
            <a:ext cx="210826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 b="1" u="sng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마루 부리 Beta" panose="020B0600000101010101" pitchFamily="50" charset="-127"/>
                <a:ea typeface="마루 부리 Beta" panose="020B0600000101010101" pitchFamily="50" charset="-127"/>
              </a:rPr>
              <a:t>클라이언트</a:t>
            </a:r>
            <a:endParaRPr lang="ko-KR" altLang="en-US" sz="30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987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rgbClr val="3263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rgbClr val="2134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630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// </a:t>
            </a:r>
            <a:r>
              <a:rPr lang="ko-KR" altLang="en-US" sz="32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추가 기능 </a:t>
            </a:r>
            <a:r>
              <a:rPr lang="en-US" altLang="ko-KR" sz="32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4</a:t>
            </a:r>
            <a:r>
              <a:rPr lang="ko-KR" altLang="en-US" sz="32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가지</a:t>
            </a:r>
            <a:endParaRPr lang="ko-KR" altLang="en-US" sz="3200" b="1" spc="-300" dirty="0">
              <a:solidFill>
                <a:schemeClr val="tx1">
                  <a:lumMod val="85000"/>
                  <a:lumOff val="15000"/>
                </a:schemeClr>
              </a:solidFill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742D1A6-E7F3-4E84-9CDB-BF483BDD38B5}"/>
              </a:ext>
            </a:extLst>
          </p:cNvPr>
          <p:cNvCxnSpPr/>
          <p:nvPr/>
        </p:nvCxnSpPr>
        <p:spPr>
          <a:xfrm>
            <a:off x="1046180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F729412-9112-4DCB-A429-D645A9C6FCE2}"/>
              </a:ext>
            </a:extLst>
          </p:cNvPr>
          <p:cNvCxnSpPr/>
          <p:nvPr/>
        </p:nvCxnSpPr>
        <p:spPr>
          <a:xfrm>
            <a:off x="3710583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A5DFFCE-4A81-4FD3-B342-6726CD12DD5D}"/>
              </a:ext>
            </a:extLst>
          </p:cNvPr>
          <p:cNvCxnSpPr/>
          <p:nvPr/>
        </p:nvCxnSpPr>
        <p:spPr>
          <a:xfrm>
            <a:off x="6374986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BA72BCD-F717-4443-92F7-ABE5A7BB32FC}"/>
              </a:ext>
            </a:extLst>
          </p:cNvPr>
          <p:cNvCxnSpPr/>
          <p:nvPr/>
        </p:nvCxnSpPr>
        <p:spPr>
          <a:xfrm>
            <a:off x="9039389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0DD473D-626F-4DC6-A648-3BFCC6B4AF47}"/>
              </a:ext>
            </a:extLst>
          </p:cNvPr>
          <p:cNvSpPr txBox="1"/>
          <p:nvPr/>
        </p:nvSpPr>
        <p:spPr>
          <a:xfrm flipH="1">
            <a:off x="889747" y="1558487"/>
            <a:ext cx="248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001</a:t>
            </a:r>
            <a:endParaRPr lang="ko-KR" altLang="en-US" sz="20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404A3D-C925-4422-B36F-7ADEB3EAF66A}"/>
              </a:ext>
            </a:extLst>
          </p:cNvPr>
          <p:cNvSpPr txBox="1"/>
          <p:nvPr/>
        </p:nvSpPr>
        <p:spPr>
          <a:xfrm flipH="1">
            <a:off x="3505799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002</a:t>
            </a:r>
            <a:endParaRPr lang="ko-KR" altLang="en-US" sz="20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8A0000D-7E54-4A27-84C9-D2E4F33159A4}"/>
              </a:ext>
            </a:extLst>
          </p:cNvPr>
          <p:cNvSpPr txBox="1"/>
          <p:nvPr/>
        </p:nvSpPr>
        <p:spPr>
          <a:xfrm flipH="1">
            <a:off x="6121851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003</a:t>
            </a:r>
            <a:endParaRPr lang="ko-KR" altLang="en-US" sz="20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773FE2E-63C9-4C75-B7D8-DECD7FFAFFB3}"/>
              </a:ext>
            </a:extLst>
          </p:cNvPr>
          <p:cNvSpPr txBox="1"/>
          <p:nvPr/>
        </p:nvSpPr>
        <p:spPr>
          <a:xfrm flipH="1">
            <a:off x="8737903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004</a:t>
            </a:r>
            <a:endParaRPr lang="ko-KR" altLang="en-US" sz="2000" b="1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5DFD22B-A591-4CCA-B629-F891C787C026}"/>
              </a:ext>
            </a:extLst>
          </p:cNvPr>
          <p:cNvSpPr/>
          <p:nvPr/>
        </p:nvSpPr>
        <p:spPr>
          <a:xfrm>
            <a:off x="3470244" y="1971955"/>
            <a:ext cx="2519028" cy="3358703"/>
          </a:xfrm>
          <a:prstGeom prst="rect">
            <a:avLst/>
          </a:prstGeom>
          <a:solidFill>
            <a:srgbClr val="326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B34BCCA-2631-4478-B26A-D30B20B83E90}"/>
              </a:ext>
            </a:extLst>
          </p:cNvPr>
          <p:cNvSpPr/>
          <p:nvPr/>
        </p:nvSpPr>
        <p:spPr>
          <a:xfrm>
            <a:off x="6134647" y="1971955"/>
            <a:ext cx="2519028" cy="3358703"/>
          </a:xfrm>
          <a:prstGeom prst="rect">
            <a:avLst/>
          </a:prstGeom>
          <a:solidFill>
            <a:srgbClr val="6D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721A97E-197F-4022-8947-CAF47AC231A8}"/>
              </a:ext>
            </a:extLst>
          </p:cNvPr>
          <p:cNvSpPr/>
          <p:nvPr/>
        </p:nvSpPr>
        <p:spPr>
          <a:xfrm>
            <a:off x="8799050" y="1971955"/>
            <a:ext cx="2519028" cy="3358703"/>
          </a:xfrm>
          <a:prstGeom prst="rect">
            <a:avLst/>
          </a:prstGeom>
          <a:solidFill>
            <a:srgbClr val="C9C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20F1523-9CAD-4C27-A816-6A3DB5808645}"/>
              </a:ext>
            </a:extLst>
          </p:cNvPr>
          <p:cNvSpPr/>
          <p:nvPr/>
        </p:nvSpPr>
        <p:spPr>
          <a:xfrm>
            <a:off x="805841" y="1971955"/>
            <a:ext cx="2519028" cy="3358703"/>
          </a:xfrm>
          <a:prstGeom prst="rect">
            <a:avLst/>
          </a:prstGeom>
          <a:solidFill>
            <a:srgbClr val="2134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7CB5F9C-FE07-47B7-9BBD-2733D7FD5946}"/>
              </a:ext>
            </a:extLst>
          </p:cNvPr>
          <p:cNvSpPr txBox="1"/>
          <p:nvPr/>
        </p:nvSpPr>
        <p:spPr>
          <a:xfrm>
            <a:off x="1262641" y="2681376"/>
            <a:ext cx="16054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마루 부리 Beta" panose="020B0600000101010101" pitchFamily="50" charset="-127"/>
                <a:ea typeface="마루 부리 Beta" panose="020B0600000101010101" pitchFamily="50" charset="-127"/>
              </a:rPr>
              <a:t>동적 </a:t>
            </a:r>
            <a:endParaRPr lang="en-US" altLang="ko-KR" sz="4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마루 부리 Beta" panose="020B0600000101010101" pitchFamily="50" charset="-127"/>
                <a:ea typeface="마루 부리 Beta" panose="020B0600000101010101" pitchFamily="50" charset="-127"/>
              </a:rPr>
              <a:t>할당</a:t>
            </a:r>
            <a:endParaRPr lang="en-US" altLang="ko-KR" sz="4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7CB5F9C-FE07-47B7-9BBD-2733D7FD5946}"/>
              </a:ext>
            </a:extLst>
          </p:cNvPr>
          <p:cNvSpPr txBox="1"/>
          <p:nvPr/>
        </p:nvSpPr>
        <p:spPr>
          <a:xfrm>
            <a:off x="3927045" y="2453643"/>
            <a:ext cx="1605426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오류시사물함</a:t>
            </a:r>
            <a:endParaRPr lang="en-US" altLang="ko-KR" sz="35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잠금</a:t>
            </a:r>
            <a:endParaRPr lang="en-US" altLang="ko-KR" sz="35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7CB5F9C-FE07-47B7-9BBD-2733D7FD5946}"/>
              </a:ext>
            </a:extLst>
          </p:cNvPr>
          <p:cNvSpPr txBox="1"/>
          <p:nvPr/>
        </p:nvSpPr>
        <p:spPr>
          <a:xfrm>
            <a:off x="6591448" y="2681376"/>
            <a:ext cx="16054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마루 부리 Beta" panose="020B0600000101010101" pitchFamily="50" charset="-127"/>
                <a:ea typeface="마루 부리 Beta" panose="020B0600000101010101" pitchFamily="50" charset="-127"/>
              </a:rPr>
              <a:t>메모</a:t>
            </a:r>
            <a:endParaRPr lang="en-US" altLang="ko-KR" sz="4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마루 부리 Beta" panose="020B0600000101010101" pitchFamily="50" charset="-127"/>
                <a:ea typeface="마루 부리 Beta" panose="020B0600000101010101" pitchFamily="50" charset="-127"/>
              </a:rPr>
              <a:t>기능</a:t>
            </a:r>
            <a:endParaRPr lang="en-US" altLang="ko-KR" sz="4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7CB5F9C-FE07-47B7-9BBD-2733D7FD5946}"/>
              </a:ext>
            </a:extLst>
          </p:cNvPr>
          <p:cNvSpPr txBox="1"/>
          <p:nvPr/>
        </p:nvSpPr>
        <p:spPr>
          <a:xfrm>
            <a:off x="8954763" y="2392835"/>
            <a:ext cx="2207602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마루 부리 Beta" panose="020B0600000101010101" pitchFamily="50" charset="-127"/>
                <a:ea typeface="마루 부리 Beta" panose="020B0600000101010101" pitchFamily="50" charset="-127"/>
              </a:rPr>
              <a:t>비밀번호</a:t>
            </a:r>
            <a:endParaRPr lang="en-US" altLang="ko-KR" sz="35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자릿수 </a:t>
            </a:r>
            <a:endParaRPr lang="en-US" altLang="ko-KR" sz="35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자유 설정</a:t>
            </a:r>
            <a:endParaRPr lang="en-US" altLang="ko-KR" sz="35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04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rgbClr val="2134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0139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// 001 : </a:t>
            </a:r>
            <a:r>
              <a:rPr lang="ko-KR" altLang="en-US" sz="32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동적 할당 </a:t>
            </a:r>
            <a:endParaRPr lang="ko-KR" altLang="en-US" sz="3200" b="1" spc="-300" dirty="0">
              <a:solidFill>
                <a:schemeClr val="tx1">
                  <a:lumMod val="85000"/>
                  <a:lumOff val="15000"/>
                </a:schemeClr>
              </a:solidFill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EB6863-04FA-4DDD-BF13-11791DEF6D32}"/>
              </a:ext>
            </a:extLst>
          </p:cNvPr>
          <p:cNvSpPr/>
          <p:nvPr/>
        </p:nvSpPr>
        <p:spPr>
          <a:xfrm>
            <a:off x="481567" y="1322861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6314157" y="1322861"/>
            <a:ext cx="5396276" cy="4911321"/>
            <a:chOff x="6314157" y="1322861"/>
            <a:chExt cx="5396276" cy="491132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2E04AF7-795C-49B1-A037-A828DA800640}"/>
                </a:ext>
              </a:extLst>
            </p:cNvPr>
            <p:cNvSpPr/>
            <p:nvPr/>
          </p:nvSpPr>
          <p:spPr>
            <a:xfrm>
              <a:off x="6314157" y="1322861"/>
              <a:ext cx="5396276" cy="49113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67FDA3D-4D44-452E-8B47-47684735F35D}"/>
                </a:ext>
              </a:extLst>
            </p:cNvPr>
            <p:cNvSpPr/>
            <p:nvPr/>
          </p:nvSpPr>
          <p:spPr>
            <a:xfrm>
              <a:off x="6522083" y="1535339"/>
              <a:ext cx="4980423" cy="45080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300">
                <a:latin typeface="+mj-ea"/>
                <a:ea typeface="+mj-ea"/>
              </a:endParaRPr>
            </a:p>
          </p:txBody>
        </p:sp>
      </p:grp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rgbClr val="3263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67" y="1322862"/>
            <a:ext cx="5413595" cy="491132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68" y="2960547"/>
            <a:ext cx="5413594" cy="14734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6825997" y="2084983"/>
            <a:ext cx="4372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동적 할당을 통해 사용 가능한 </a:t>
            </a:r>
            <a:endParaRPr lang="en-US" altLang="ko-KR" sz="2000" b="1" dirty="0" smtClean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  <a:p>
            <a:r>
              <a:rPr lang="ko-KR" altLang="en-US" sz="2000" b="1" dirty="0" smtClean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사물함의 수를 매번 다르게 설정 가능</a:t>
            </a:r>
            <a:endParaRPr lang="ko-KR" altLang="en-US" sz="2000" b="1"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6825997" y="3005347"/>
            <a:ext cx="45208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서버에서 관리자에게 설정할 사물함의 개수를 입력 받고 그 수만큼 설정</a:t>
            </a:r>
            <a:endParaRPr lang="ko-KR" altLang="en-US" sz="2000" b="1"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425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rgbClr val="2134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EB6863-04FA-4DDD-BF13-11791DEF6D32}"/>
              </a:ext>
            </a:extLst>
          </p:cNvPr>
          <p:cNvSpPr/>
          <p:nvPr/>
        </p:nvSpPr>
        <p:spPr>
          <a:xfrm>
            <a:off x="481567" y="1322861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rgbClr val="3263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462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// 002 </a:t>
            </a:r>
            <a:r>
              <a:rPr lang="ko-KR" altLang="en-US" sz="32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 </a:t>
            </a:r>
            <a:r>
              <a:rPr lang="en-US" altLang="ko-KR" sz="32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: </a:t>
            </a:r>
            <a:r>
              <a:rPr lang="ko-KR" altLang="en-US" sz="32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사물함 잠금</a:t>
            </a:r>
            <a:endParaRPr lang="ko-KR" altLang="en-US" sz="3200" b="1" spc="-300" dirty="0">
              <a:solidFill>
                <a:schemeClr val="tx1">
                  <a:lumMod val="85000"/>
                  <a:lumOff val="15000"/>
                </a:schemeClr>
              </a:solidFill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66" y="1322862"/>
            <a:ext cx="5413595" cy="491132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96" y="4786491"/>
            <a:ext cx="5085136" cy="111554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96" y="1918610"/>
            <a:ext cx="5126751" cy="203937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7CB5F9C-FE07-47B7-9BBD-2733D7FD5946}"/>
              </a:ext>
            </a:extLst>
          </p:cNvPr>
          <p:cNvSpPr txBox="1"/>
          <p:nvPr/>
        </p:nvSpPr>
        <p:spPr>
          <a:xfrm>
            <a:off x="596795" y="1507143"/>
            <a:ext cx="1186543" cy="4064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마루 부리 Beta" panose="020B0600000101010101" pitchFamily="50" charset="-127"/>
                <a:ea typeface="마루 부리 Beta" panose="020B0600000101010101" pitchFamily="50" charset="-127"/>
              </a:rPr>
              <a:t>//</a:t>
            </a:r>
            <a:r>
              <a:rPr lang="en-US" altLang="ko-KR" sz="1500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마루 부리 Beta" panose="020B0600000101010101" pitchFamily="50" charset="-127"/>
                <a:ea typeface="마루 부리 Beta" panose="020B0600000101010101" pitchFamily="50" charset="-127"/>
              </a:rPr>
              <a:t>cserver.c</a:t>
            </a:r>
            <a:endParaRPr lang="ko-KR" altLang="en-US" sz="1500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CB5F9C-FE07-47B7-9BBD-2733D7FD5946}"/>
              </a:ext>
            </a:extLst>
          </p:cNvPr>
          <p:cNvSpPr txBox="1"/>
          <p:nvPr/>
        </p:nvSpPr>
        <p:spPr>
          <a:xfrm>
            <a:off x="596795" y="4215285"/>
            <a:ext cx="1140056" cy="4064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마루 부리 Beta" panose="020B0600000101010101" pitchFamily="50" charset="-127"/>
                <a:ea typeface="마루 부리 Beta" panose="020B0600000101010101" pitchFamily="50" charset="-127"/>
              </a:rPr>
              <a:t>//</a:t>
            </a:r>
            <a:r>
              <a:rPr lang="en-US" altLang="ko-KR" sz="1500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마루 부리 Beta" panose="020B0600000101010101" pitchFamily="50" charset="-127"/>
                <a:ea typeface="마루 부리 Beta" panose="020B0600000101010101" pitchFamily="50" charset="-127"/>
              </a:rPr>
              <a:t>cclient.c</a:t>
            </a:r>
            <a:endParaRPr lang="ko-KR" altLang="en-US" sz="1500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314157" y="1322861"/>
            <a:ext cx="5396276" cy="4911321"/>
            <a:chOff x="6314157" y="1322861"/>
            <a:chExt cx="5396276" cy="4911321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2E04AF7-795C-49B1-A037-A828DA800640}"/>
                </a:ext>
              </a:extLst>
            </p:cNvPr>
            <p:cNvSpPr/>
            <p:nvPr/>
          </p:nvSpPr>
          <p:spPr>
            <a:xfrm>
              <a:off x="6314157" y="1322861"/>
              <a:ext cx="5396276" cy="49113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67FDA3D-4D44-452E-8B47-47684735F35D}"/>
                </a:ext>
              </a:extLst>
            </p:cNvPr>
            <p:cNvSpPr/>
            <p:nvPr/>
          </p:nvSpPr>
          <p:spPr>
            <a:xfrm>
              <a:off x="6522083" y="1535339"/>
              <a:ext cx="4980423" cy="45080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300">
                <a:latin typeface="+mj-ea"/>
                <a:ea typeface="+mj-ea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6825997" y="2084983"/>
            <a:ext cx="4372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서버와 클라이언트 간 시그널을 주고 받아 현재 사물함의 상태를 공유함</a:t>
            </a:r>
            <a:endParaRPr lang="en-US" altLang="ko-KR" sz="2000" b="1" dirty="0" smtClean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6825997" y="2926079"/>
            <a:ext cx="4213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사용중인 사물함 패스워드 입력 시 오류 </a:t>
            </a:r>
            <a:r>
              <a:rPr lang="en-US" altLang="ko-KR" sz="2000" b="1" dirty="0" smtClean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5</a:t>
            </a:r>
            <a:r>
              <a:rPr lang="ko-KR" altLang="en-US" sz="2000" b="1" dirty="0" smtClean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회가 넘으면 해당 사물함 잠금 </a:t>
            </a:r>
            <a:endParaRPr lang="en-US" altLang="ko-KR" sz="2000" b="1" dirty="0" smtClean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6825997" y="3767175"/>
            <a:ext cx="4213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오류로 잠긴 사물함 </a:t>
            </a:r>
            <a:r>
              <a:rPr lang="ko-KR" altLang="en-US" sz="2000" b="1" dirty="0" err="1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재접근</a:t>
            </a:r>
            <a:r>
              <a:rPr lang="ko-KR" altLang="en-US" sz="2000" b="1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 시도 시 </a:t>
            </a:r>
            <a:r>
              <a:rPr lang="ko-KR" altLang="en-US" sz="2000" b="1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에러메시지를 </a:t>
            </a:r>
            <a:r>
              <a:rPr lang="ko-KR" altLang="en-US" sz="2000" b="1" smtClean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출력</a:t>
            </a:r>
            <a:endParaRPr lang="en-US" altLang="ko-KR" sz="2000" b="1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35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rgbClr val="2134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EB6863-04FA-4DDD-BF13-11791DEF6D32}"/>
              </a:ext>
            </a:extLst>
          </p:cNvPr>
          <p:cNvSpPr/>
          <p:nvPr/>
        </p:nvSpPr>
        <p:spPr>
          <a:xfrm>
            <a:off x="481567" y="1322861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rgbClr val="3263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005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// 003 </a:t>
            </a:r>
            <a:r>
              <a:rPr lang="ko-KR" altLang="en-US" sz="32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 </a:t>
            </a:r>
            <a:r>
              <a:rPr lang="en-US" altLang="ko-KR" sz="32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: </a:t>
            </a:r>
            <a:r>
              <a:rPr lang="ko-KR" altLang="en-US" sz="32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메모 기능</a:t>
            </a:r>
            <a:endParaRPr lang="ko-KR" altLang="en-US" sz="3200" b="1" spc="-300" dirty="0">
              <a:solidFill>
                <a:schemeClr val="tx1">
                  <a:lumMod val="85000"/>
                  <a:lumOff val="15000"/>
                </a:schemeClr>
              </a:solidFill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66" y="1322862"/>
            <a:ext cx="5413595" cy="491132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84" t="34860" r="14977" b="13165"/>
          <a:stretch/>
        </p:blipFill>
        <p:spPr>
          <a:xfrm>
            <a:off x="481565" y="2624497"/>
            <a:ext cx="3491919" cy="182114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96" y="4460717"/>
            <a:ext cx="3551255" cy="175838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96" y="1384622"/>
            <a:ext cx="1838582" cy="1238423"/>
          </a:xfrm>
          <a:prstGeom prst="rect">
            <a:avLst/>
          </a:prstGeom>
        </p:spPr>
      </p:pic>
      <p:cxnSp>
        <p:nvCxnSpPr>
          <p:cNvPr id="21" name="직선 화살표 연결선 20"/>
          <p:cNvCxnSpPr/>
          <p:nvPr/>
        </p:nvCxnSpPr>
        <p:spPr>
          <a:xfrm flipH="1">
            <a:off x="1879874" y="2363712"/>
            <a:ext cx="543345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2645018" y="3778520"/>
            <a:ext cx="543345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2645018" y="5747274"/>
            <a:ext cx="543345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7CB5F9C-FE07-47B7-9BBD-2733D7FD5946}"/>
              </a:ext>
            </a:extLst>
          </p:cNvPr>
          <p:cNvSpPr txBox="1"/>
          <p:nvPr/>
        </p:nvSpPr>
        <p:spPr>
          <a:xfrm>
            <a:off x="4460278" y="2235246"/>
            <a:ext cx="1212191" cy="4064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마루 부리 Beta" panose="020B0600000101010101" pitchFamily="50" charset="-127"/>
                <a:ea typeface="마루 부리 Beta" panose="020B0600000101010101" pitchFamily="50" charset="-127"/>
              </a:rPr>
              <a:t>//</a:t>
            </a:r>
            <a:r>
              <a:rPr lang="en-US" altLang="ko-KR" sz="1500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마루 부리 Beta" panose="020B0600000101010101" pitchFamily="50" charset="-127"/>
                <a:ea typeface="마루 부리 Beta" panose="020B0600000101010101" pitchFamily="50" charset="-127"/>
              </a:rPr>
              <a:t>clocker.h</a:t>
            </a:r>
            <a:endParaRPr lang="ko-KR" altLang="en-US" sz="1500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CB5F9C-FE07-47B7-9BBD-2733D7FD5946}"/>
              </a:ext>
            </a:extLst>
          </p:cNvPr>
          <p:cNvSpPr txBox="1"/>
          <p:nvPr/>
        </p:nvSpPr>
        <p:spPr>
          <a:xfrm>
            <a:off x="4532413" y="5624496"/>
            <a:ext cx="1140056" cy="4064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마루 부리 Beta" panose="020B0600000101010101" pitchFamily="50" charset="-127"/>
                <a:ea typeface="마루 부리 Beta" panose="020B0600000101010101" pitchFamily="50" charset="-127"/>
              </a:rPr>
              <a:t>//</a:t>
            </a:r>
            <a:r>
              <a:rPr lang="en-US" altLang="ko-KR" sz="1500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마루 부리 Beta" panose="020B0600000101010101" pitchFamily="50" charset="-127"/>
                <a:ea typeface="마루 부리 Beta" panose="020B0600000101010101" pitchFamily="50" charset="-127"/>
              </a:rPr>
              <a:t>cclient.c</a:t>
            </a:r>
            <a:endParaRPr lang="ko-KR" altLang="en-US" sz="1500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6314157" y="1322861"/>
            <a:ext cx="5396276" cy="4911321"/>
            <a:chOff x="6314157" y="1322861"/>
            <a:chExt cx="5396276" cy="4911321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2E04AF7-795C-49B1-A037-A828DA800640}"/>
                </a:ext>
              </a:extLst>
            </p:cNvPr>
            <p:cNvSpPr/>
            <p:nvPr/>
          </p:nvSpPr>
          <p:spPr>
            <a:xfrm>
              <a:off x="6314157" y="1322861"/>
              <a:ext cx="5396276" cy="49113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67FDA3D-4D44-452E-8B47-47684735F35D}"/>
                </a:ext>
              </a:extLst>
            </p:cNvPr>
            <p:cNvSpPr/>
            <p:nvPr/>
          </p:nvSpPr>
          <p:spPr>
            <a:xfrm>
              <a:off x="6522083" y="1535339"/>
              <a:ext cx="4980423" cy="45080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300">
                <a:latin typeface="+mj-ea"/>
                <a:ea typeface="+mj-ea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6825997" y="2084983"/>
            <a:ext cx="4587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구조체 </a:t>
            </a:r>
            <a:r>
              <a:rPr lang="en-US" altLang="ko-KR" sz="2000" b="1" dirty="0" smtClean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locker </a:t>
            </a:r>
            <a:r>
              <a:rPr lang="ko-KR" altLang="en-US" sz="2000" b="1" dirty="0" smtClean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설정 시 </a:t>
            </a:r>
            <a:r>
              <a:rPr lang="en-US" altLang="ko-KR" sz="2000" b="1" dirty="0" smtClean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memo </a:t>
            </a:r>
            <a:r>
              <a:rPr lang="ko-KR" altLang="en-US" sz="2000" b="1" dirty="0" smtClean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추가</a:t>
            </a:r>
            <a:endParaRPr lang="en-US" altLang="ko-KR" sz="2000" b="1" dirty="0" smtClean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6825997" y="2926079"/>
            <a:ext cx="4587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비어있는 사물함 선택</a:t>
            </a:r>
            <a:r>
              <a:rPr lang="en-US" altLang="ko-KR" sz="2000" b="1" dirty="0" smtClean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, </a:t>
            </a:r>
            <a:r>
              <a:rPr lang="ko-KR" altLang="en-US" sz="2000" b="1" dirty="0" smtClean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비밀번호 설정 후 </a:t>
            </a:r>
            <a:r>
              <a:rPr lang="ko-KR" altLang="en-US" sz="2000" b="1" dirty="0" smtClean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사용자</a:t>
            </a:r>
            <a:r>
              <a:rPr lang="ko-KR" altLang="en-US" sz="2000" b="1" dirty="0" smtClean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에게 </a:t>
            </a:r>
            <a:r>
              <a:rPr lang="ko-KR" altLang="en-US" sz="2000" b="1" dirty="0" smtClean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저장할 메모를 입력 받음</a:t>
            </a:r>
            <a:endParaRPr lang="en-US" altLang="ko-KR" sz="2000" b="1" dirty="0" smtClean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6825997" y="3767175"/>
            <a:ext cx="4213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사용자가 사용중인 사물함 </a:t>
            </a:r>
            <a:r>
              <a:rPr lang="ko-KR" altLang="en-US" sz="2000" b="1" dirty="0" err="1" smtClean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재접근</a:t>
            </a:r>
            <a:r>
              <a:rPr lang="ko-KR" altLang="en-US" sz="2000" b="1" dirty="0" smtClean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 시 메모 </a:t>
            </a:r>
            <a:r>
              <a:rPr lang="ko-KR" altLang="en-US" sz="2000" b="1" dirty="0" err="1" smtClean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재입력받음</a:t>
            </a:r>
            <a:endParaRPr lang="en-US" altLang="ko-KR" sz="2000" b="1" dirty="0" smtClean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652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rgbClr val="2134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EB6863-04FA-4DDD-BF13-11791DEF6D32}"/>
              </a:ext>
            </a:extLst>
          </p:cNvPr>
          <p:cNvSpPr/>
          <p:nvPr/>
        </p:nvSpPr>
        <p:spPr>
          <a:xfrm>
            <a:off x="481567" y="1322861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rgbClr val="3263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77764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// 004</a:t>
            </a:r>
            <a:r>
              <a:rPr lang="ko-KR" altLang="en-US" sz="32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 </a:t>
            </a:r>
            <a:r>
              <a:rPr lang="en-US" altLang="ko-KR" sz="32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: </a:t>
            </a:r>
            <a:r>
              <a:rPr lang="ko-KR" altLang="en-US" sz="32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사용자의 권한</a:t>
            </a:r>
            <a:r>
              <a:rPr lang="en-US" altLang="ko-KR" sz="32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(</a:t>
            </a:r>
            <a:r>
              <a:rPr lang="ko-KR" altLang="en-US" sz="32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비밀번호 설정 및 </a:t>
            </a:r>
            <a:r>
              <a:rPr lang="en-US" altLang="ko-KR" sz="32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unlock)</a:t>
            </a:r>
            <a:endParaRPr lang="ko-KR" altLang="en-US" sz="3200" b="1" spc="-300" dirty="0">
              <a:solidFill>
                <a:schemeClr val="tx1">
                  <a:lumMod val="85000"/>
                  <a:lumOff val="15000"/>
                </a:schemeClr>
              </a:solidFill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66" y="1322862"/>
            <a:ext cx="5413595" cy="491132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61" y="1532007"/>
            <a:ext cx="3772426" cy="269595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65" y="4437103"/>
            <a:ext cx="5306165" cy="139084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7CB5F9C-FE07-47B7-9BBD-2733D7FD5946}"/>
              </a:ext>
            </a:extLst>
          </p:cNvPr>
          <p:cNvSpPr txBox="1"/>
          <p:nvPr/>
        </p:nvSpPr>
        <p:spPr>
          <a:xfrm>
            <a:off x="4532413" y="5752390"/>
            <a:ext cx="1140056" cy="4064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마루 부리 Beta" panose="020B0600000101010101" pitchFamily="50" charset="-127"/>
                <a:ea typeface="마루 부리 Beta" panose="020B0600000101010101" pitchFamily="50" charset="-127"/>
              </a:rPr>
              <a:t>//</a:t>
            </a:r>
            <a:r>
              <a:rPr lang="en-US" altLang="ko-KR" sz="1500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마루 부리 Beta" panose="020B0600000101010101" pitchFamily="50" charset="-127"/>
                <a:ea typeface="마루 부리 Beta" panose="020B0600000101010101" pitchFamily="50" charset="-127"/>
              </a:rPr>
              <a:t>cclient.c</a:t>
            </a:r>
            <a:endParaRPr lang="ko-KR" altLang="en-US" sz="1500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CB5F9C-FE07-47B7-9BBD-2733D7FD5946}"/>
              </a:ext>
            </a:extLst>
          </p:cNvPr>
          <p:cNvSpPr txBox="1"/>
          <p:nvPr/>
        </p:nvSpPr>
        <p:spPr>
          <a:xfrm>
            <a:off x="4485926" y="3982680"/>
            <a:ext cx="1186543" cy="4064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마루 부리 Beta" panose="020B0600000101010101" pitchFamily="50" charset="-127"/>
                <a:ea typeface="마루 부리 Beta" panose="020B0600000101010101" pitchFamily="50" charset="-127"/>
              </a:rPr>
              <a:t>//</a:t>
            </a:r>
            <a:r>
              <a:rPr lang="en-US" altLang="ko-KR" sz="1500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마루 부리 Beta" panose="020B0600000101010101" pitchFamily="50" charset="-127"/>
                <a:ea typeface="마루 부리 Beta" panose="020B0600000101010101" pitchFamily="50" charset="-127"/>
              </a:rPr>
              <a:t>cserver.c</a:t>
            </a:r>
            <a:endParaRPr lang="ko-KR" altLang="en-US" sz="1500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6314157" y="1322861"/>
            <a:ext cx="5396276" cy="4911321"/>
            <a:chOff x="6314157" y="1322861"/>
            <a:chExt cx="5396276" cy="4911321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2E04AF7-795C-49B1-A037-A828DA800640}"/>
                </a:ext>
              </a:extLst>
            </p:cNvPr>
            <p:cNvSpPr/>
            <p:nvPr/>
          </p:nvSpPr>
          <p:spPr>
            <a:xfrm>
              <a:off x="6314157" y="1322861"/>
              <a:ext cx="5396276" cy="49113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67FDA3D-4D44-452E-8B47-47684735F35D}"/>
                </a:ext>
              </a:extLst>
            </p:cNvPr>
            <p:cNvSpPr/>
            <p:nvPr/>
          </p:nvSpPr>
          <p:spPr>
            <a:xfrm>
              <a:off x="6522083" y="1535339"/>
              <a:ext cx="4980423" cy="45080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300">
                <a:latin typeface="+mj-ea"/>
                <a:ea typeface="+mj-ea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6825997" y="2084983"/>
            <a:ext cx="4372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서버와 클라이언트 간 시그널을 주고 받아 현재 사물함의 상태를 공유함</a:t>
            </a:r>
            <a:endParaRPr lang="en-US" altLang="ko-KR" sz="2000" b="1" dirty="0" smtClean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6825997" y="3079967"/>
            <a:ext cx="4213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비밀번호 길이 설정은 사용자가 선택</a:t>
            </a:r>
            <a:endParaRPr lang="en-US" altLang="ko-KR" sz="2000" b="1" dirty="0" smtClean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6825997" y="3767175"/>
            <a:ext cx="44460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비밀번호 입력 오류 시에 오류 메시지와 함께 사용자가 설정했던 비밀번호의 길이를 출력 </a:t>
            </a:r>
            <a:endParaRPr lang="en-US" altLang="ko-KR" sz="2000" b="1" dirty="0" smtClean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321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rgbClr val="2134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EB6863-04FA-4DDD-BF13-11791DEF6D32}"/>
              </a:ext>
            </a:extLst>
          </p:cNvPr>
          <p:cNvSpPr/>
          <p:nvPr/>
        </p:nvSpPr>
        <p:spPr>
          <a:xfrm>
            <a:off x="481566" y="1322861"/>
            <a:ext cx="11266737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rgbClr val="3263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4913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// 005 : Demo</a:t>
            </a:r>
            <a:endParaRPr lang="ko-KR" altLang="en-US" sz="3200" b="1" spc="-300" dirty="0">
              <a:solidFill>
                <a:schemeClr val="tx1">
                  <a:lumMod val="85000"/>
                  <a:lumOff val="15000"/>
                </a:schemeClr>
              </a:solidFill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66" y="1322861"/>
            <a:ext cx="11266737" cy="491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30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4324519" y="2505670"/>
            <a:ext cx="35429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마루 부리 Beta" panose="020B0600000101010101" pitchFamily="50" charset="-127"/>
                <a:ea typeface="마루 부리 Beta" panose="020B0600000101010101" pitchFamily="50" charset="-127"/>
              </a:rPr>
              <a:t>감사합니다</a:t>
            </a:r>
            <a:endParaRPr lang="ko-KR" altLang="en-US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B67F781-4111-4EB6-97E9-84D738AD6180}"/>
              </a:ext>
            </a:extLst>
          </p:cNvPr>
          <p:cNvCxnSpPr>
            <a:cxnSpLocks/>
          </p:cNvCxnSpPr>
          <p:nvPr/>
        </p:nvCxnSpPr>
        <p:spPr>
          <a:xfrm>
            <a:off x="3347720" y="3673455"/>
            <a:ext cx="54965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90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460</TotalTime>
  <Words>200</Words>
  <Application>Microsoft Office PowerPoint</Application>
  <PresentationFormat>와이드스크린</PresentationFormat>
  <Paragraphs>49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마루 부리 Beta</vt:lpstr>
      <vt:lpstr>맑은 고딕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148</cp:revision>
  <dcterms:created xsi:type="dcterms:W3CDTF">2021-12-15T06:56:22Z</dcterms:created>
  <dcterms:modified xsi:type="dcterms:W3CDTF">2021-12-16T13:47:05Z</dcterms:modified>
</cp:coreProperties>
</file>