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DD79A-6CF1-43B4-AB18-108A71F22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4B80FB-E964-4B20-AF9C-6DB7F31E8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56B9D-5935-44A6-80E6-B099407F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6DC42-2130-4719-A7D1-4C533603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EF7E0-8408-4FB8-AE11-8BCC4594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D54C-3CDC-47E8-8897-7CA97515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E673B-7A27-41FF-B220-5112207D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43214-9771-4E3E-9E7A-0A584784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B190D-97C4-464A-9A4E-D2B0DBC9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F0039-B39E-4568-99D8-0516677E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4858E8-4FA1-4F3C-9080-222D0740E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2D6BF-4E32-47FE-8D4A-1CEDBF7A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9A9-4256-41E6-9E9F-2118D2C1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A287E-E3DA-4B95-A41D-6C6CAA29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A85A1-DC14-446D-B600-B45DF503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48A2-1FCA-4EEA-BD22-77E89847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3EBE9-F363-4902-8A7B-B24BF212F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EFDA7-4144-4A99-9E1C-0EAFE5DE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738CBC-5990-4209-8FA8-5097878F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43858-1B95-4456-81D2-800A87C1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2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5D902-B651-42FE-AB8B-F2D16B8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4A521-2500-44AD-AB5E-C5829D5D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5994A2-5DE8-4949-BA7A-8C4111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6E913-4AF6-4EE6-8283-EDD3F723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24B7-4685-4E36-9F46-6B42F9FC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8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9E22E-D5B5-4D06-98B2-538D179E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5A992-DEC2-48EC-B9EB-935E50692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8A5A9-6524-42DD-9E72-8E18C838A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8F802-826B-4012-89F8-4F9B4B10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B05B2-54BE-4C55-8778-0265A9BF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F1F4D-9A2D-4435-801C-AD2E91E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9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089FB-BCA2-4A80-BAAC-731300DB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7955F8-97CA-4239-86C1-2FF1F5BB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BB287-25FC-436B-9097-05D591AB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043EC-CB4E-4386-BD21-ED84C020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8C22E0-0600-42C6-9284-DCBF7BE7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7ADADA-162B-446B-9ACD-21B2F352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CADF21-2759-46B5-848A-2FC93D2D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127CAB-9749-4834-8F15-57E9629D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9F791-FC45-4E75-A832-35B9459D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944DF7-D58A-4225-8AA1-DEAC3ED5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34016-2BD3-440E-BAFD-DE0DF2EB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DB816-6994-4E7C-858F-845CC656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FF3014-38D8-4051-AEF2-F711D067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3AAD49-6343-4BB2-94FB-43E0D96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1F15C-1EB7-49D0-B5E8-CB0142B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9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06E80-B84A-4924-87D4-0FD46188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D25C6-AB75-493F-B1AC-20C3C86C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99A1B-7C22-4AC5-B3F5-8E988F32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B97CC-3690-4B27-B61A-03FD751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7948B-A252-45BC-BD62-4AEF55B9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9BCB3A-0F7D-4974-A096-019F6F24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2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9160F-5E53-4B2C-8C02-7F618FD7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15F9A-0991-48D8-9000-885AEDA48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85124-65A0-458E-9CAF-C5ACBD7A9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4A71B-287D-4076-BE7D-AD641797B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BADDA-4DF8-43F3-AF7E-48112C85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554C3-4DA4-4C2D-B89A-3A5C4CB0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8353F-745A-42FD-83E1-63999DB8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5704B-DDDC-4F56-8ACB-D70ACFF1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FFEAD-CF30-4F02-8E85-A35D3B8AE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DD63-725A-4811-8716-2D7047C47BB7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3F3FA-15DE-4405-9BF4-BFD12AE6A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5FD21-3A8C-48F4-A726-7282E061F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C02-3CD3-4D0A-89E4-2634146BF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A86D6-D8F7-4464-99F0-3A3355E60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CB3376-273F-4624-9E32-FFA125BD3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0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RMA</a:t>
            </a:r>
            <a:r>
              <a:rPr lang="ko-KR" altLang="en-US" dirty="0"/>
              <a:t>관리</a:t>
            </a:r>
            <a:r>
              <a:rPr lang="en-US" altLang="ko-KR" dirty="0"/>
              <a:t>- </a:t>
            </a:r>
            <a:r>
              <a:rPr lang="ko-KR" altLang="en-US" dirty="0"/>
              <a:t>업체명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RMA – </a:t>
            </a:r>
            <a:r>
              <a:rPr lang="ko-KR" altLang="en-US" dirty="0"/>
              <a:t>업체명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88135C-2C99-49EE-8BFD-D56E75EA06C0}"/>
              </a:ext>
            </a:extLst>
          </p:cNvPr>
          <p:cNvSpPr/>
          <p:nvPr/>
        </p:nvSpPr>
        <p:spPr>
          <a:xfrm>
            <a:off x="1113365" y="2139946"/>
            <a:ext cx="9956800" cy="3520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RMA</a:t>
            </a:r>
            <a:r>
              <a:rPr lang="ko-KR" altLang="en-US" sz="1600" dirty="0">
                <a:solidFill>
                  <a:schemeClr val="tx1"/>
                </a:solidFill>
              </a:rPr>
              <a:t>번호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접수일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입고일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렌즈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시리얼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고장 내용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처리내용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회송일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회송방법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회송 </a:t>
            </a:r>
            <a:r>
              <a:rPr lang="en-US" altLang="ko-KR" sz="1600" dirty="0">
                <a:solidFill>
                  <a:schemeClr val="tx1"/>
                </a:solidFill>
              </a:rPr>
              <a:t>AWB/</a:t>
            </a:r>
            <a:r>
              <a:rPr lang="ko-KR" altLang="en-US" sz="1600" dirty="0">
                <a:solidFill>
                  <a:schemeClr val="tx1"/>
                </a:solidFill>
              </a:rPr>
              <a:t>송장번호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A62BBC-3D83-4CEB-88E1-F1E534126A50}"/>
              </a:ext>
            </a:extLst>
          </p:cNvPr>
          <p:cNvSpPr/>
          <p:nvPr/>
        </p:nvSpPr>
        <p:spPr>
          <a:xfrm>
            <a:off x="10037232" y="612354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4E7DF-357C-4697-8A11-F6C042E65894}"/>
              </a:ext>
            </a:extLst>
          </p:cNvPr>
          <p:cNvSpPr/>
          <p:nvPr/>
        </p:nvSpPr>
        <p:spPr>
          <a:xfrm>
            <a:off x="10037231" y="572083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6FA6E2-1FA5-4E20-AA89-C78E03E8B695}"/>
              </a:ext>
            </a:extLst>
          </p:cNvPr>
          <p:cNvSpPr/>
          <p:nvPr/>
        </p:nvSpPr>
        <p:spPr>
          <a:xfrm>
            <a:off x="1113365" y="5720833"/>
            <a:ext cx="8843431" cy="77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접수일</a:t>
            </a:r>
            <a:r>
              <a:rPr lang="en-US" altLang="ko-KR" sz="1600" dirty="0">
                <a:solidFill>
                  <a:schemeClr val="tx1"/>
                </a:solidFill>
              </a:rPr>
              <a:t>:		</a:t>
            </a:r>
            <a:r>
              <a:rPr lang="ko-KR" altLang="en-US" sz="1600" dirty="0">
                <a:solidFill>
                  <a:schemeClr val="tx1"/>
                </a:solidFill>
              </a:rPr>
              <a:t>접수내용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담당자</a:t>
            </a:r>
            <a:r>
              <a:rPr lang="en-US" altLang="ko-KR" sz="1600" dirty="0">
                <a:solidFill>
                  <a:schemeClr val="tx1"/>
                </a:solidFill>
              </a:rPr>
              <a:t>:		</a:t>
            </a:r>
            <a:r>
              <a:rPr lang="ko-KR" altLang="en-US" sz="1600" dirty="0">
                <a:solidFill>
                  <a:schemeClr val="tx1"/>
                </a:solidFill>
              </a:rPr>
              <a:t>처리내용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9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업체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업체 관리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B0B23B-406A-4DD4-AA7B-8E4CFD487ED7}"/>
              </a:ext>
            </a:extLst>
          </p:cNvPr>
          <p:cNvSpPr/>
          <p:nvPr/>
        </p:nvSpPr>
        <p:spPr>
          <a:xfrm>
            <a:off x="1092199" y="2099735"/>
            <a:ext cx="253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247C7-5D61-4891-A130-F993703CAD91}"/>
              </a:ext>
            </a:extLst>
          </p:cNvPr>
          <p:cNvSpPr/>
          <p:nvPr/>
        </p:nvSpPr>
        <p:spPr>
          <a:xfrm>
            <a:off x="3683000" y="2099735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267B-8CDC-46DF-9340-A541A84B0386}"/>
              </a:ext>
            </a:extLst>
          </p:cNvPr>
          <p:cNvSpPr txBox="1"/>
          <p:nvPr/>
        </p:nvSpPr>
        <p:spPr>
          <a:xfrm>
            <a:off x="3683000" y="2099735"/>
            <a:ext cx="100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6DED7-EAEF-460A-835E-F07A16DD7129}"/>
              </a:ext>
            </a:extLst>
          </p:cNvPr>
          <p:cNvSpPr txBox="1"/>
          <p:nvPr/>
        </p:nvSpPr>
        <p:spPr>
          <a:xfrm>
            <a:off x="1092199" y="2099734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9EFCCD-D408-4E78-9C1D-28FBE7705C65}"/>
              </a:ext>
            </a:extLst>
          </p:cNvPr>
          <p:cNvSpPr/>
          <p:nvPr/>
        </p:nvSpPr>
        <p:spPr>
          <a:xfrm>
            <a:off x="1092199" y="2511400"/>
            <a:ext cx="3623734" cy="398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3F409-6159-4F9F-8229-9C8875B67962}"/>
              </a:ext>
            </a:extLst>
          </p:cNvPr>
          <p:cNvSpPr txBox="1"/>
          <p:nvPr/>
        </p:nvSpPr>
        <p:spPr>
          <a:xfrm>
            <a:off x="1092199" y="2511400"/>
            <a:ext cx="362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업체번호</a:t>
            </a:r>
            <a:r>
              <a:rPr lang="en-US" altLang="ko-KR" dirty="0"/>
              <a:t>+</a:t>
            </a:r>
            <a:r>
              <a:rPr lang="ko-KR" altLang="en-US" dirty="0"/>
              <a:t>업체명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결과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검색 전엔 전체 리스트 보여줌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C755B-16CD-48CB-AE12-8290CB32DAEE}"/>
              </a:ext>
            </a:extLst>
          </p:cNvPr>
          <p:cNvSpPr txBox="1"/>
          <p:nvPr/>
        </p:nvSpPr>
        <p:spPr>
          <a:xfrm>
            <a:off x="4775201" y="2116668"/>
            <a:ext cx="17780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ko-KR" altLang="en-US" sz="1600" dirty="0"/>
              <a:t>업체 번호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업체명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국가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국가 구분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주소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endParaRPr lang="en-US" altLang="ko-KR" sz="1600" dirty="0"/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담당자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전화번호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이메일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수출허가 유무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수출허가 구분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수출허가 번호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수출허가 만료일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운송계정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운송방법</a:t>
            </a:r>
            <a:r>
              <a:rPr lang="en-US" altLang="ko-KR" sz="1600" dirty="0"/>
              <a:t>:</a:t>
            </a:r>
          </a:p>
          <a:p>
            <a:pPr algn="r">
              <a:spcAft>
                <a:spcPts val="200"/>
              </a:spcAft>
            </a:pPr>
            <a:r>
              <a:rPr lang="ko-KR" altLang="en-US" sz="1600" dirty="0"/>
              <a:t>특이사항</a:t>
            </a:r>
            <a:r>
              <a:rPr lang="en-US" altLang="ko-KR" sz="1600" dirty="0"/>
              <a:t>: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AC25B-54F3-4569-B5DE-26929E41E95B}"/>
              </a:ext>
            </a:extLst>
          </p:cNvPr>
          <p:cNvSpPr/>
          <p:nvPr/>
        </p:nvSpPr>
        <p:spPr>
          <a:xfrm>
            <a:off x="10041468" y="2099734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신규등록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9E3F1B-8ACB-4932-A0CE-D7FA72B9EF30}"/>
              </a:ext>
            </a:extLst>
          </p:cNvPr>
          <p:cNvSpPr/>
          <p:nvPr/>
        </p:nvSpPr>
        <p:spPr>
          <a:xfrm>
            <a:off x="10041467" y="2545798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49E31C-72F0-4EFE-BED3-15E08634665D}"/>
              </a:ext>
            </a:extLst>
          </p:cNvPr>
          <p:cNvSpPr/>
          <p:nvPr/>
        </p:nvSpPr>
        <p:spPr>
          <a:xfrm>
            <a:off x="10041467" y="3437926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오더관리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5EF753-9305-4145-8FAB-1957CBEA3BE1}"/>
              </a:ext>
            </a:extLst>
          </p:cNvPr>
          <p:cNvSpPr/>
          <p:nvPr/>
        </p:nvSpPr>
        <p:spPr>
          <a:xfrm>
            <a:off x="10041467" y="388399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상담관리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9EBB21A-305D-4642-BECE-42FD2D1B512F}"/>
              </a:ext>
            </a:extLst>
          </p:cNvPr>
          <p:cNvSpPr/>
          <p:nvPr/>
        </p:nvSpPr>
        <p:spPr>
          <a:xfrm>
            <a:off x="10041467" y="4330054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RMA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01F02A-057F-4B5F-ABAE-35C1FC573208}"/>
              </a:ext>
            </a:extLst>
          </p:cNvPr>
          <p:cNvSpPr/>
          <p:nvPr/>
        </p:nvSpPr>
        <p:spPr>
          <a:xfrm>
            <a:off x="10041467" y="4776119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히스토리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3B9707-3706-45B7-8149-E18C5C87167E}"/>
              </a:ext>
            </a:extLst>
          </p:cNvPr>
          <p:cNvSpPr/>
          <p:nvPr/>
        </p:nvSpPr>
        <p:spPr>
          <a:xfrm>
            <a:off x="4775201" y="2096730"/>
            <a:ext cx="5190067" cy="4396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D668F8-9BFC-4E5A-8D43-EA05A5B7B666}"/>
              </a:ext>
            </a:extLst>
          </p:cNvPr>
          <p:cNvSpPr/>
          <p:nvPr/>
        </p:nvSpPr>
        <p:spPr>
          <a:xfrm>
            <a:off x="10041466" y="2991862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96479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오더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오더 관리 </a:t>
            </a:r>
            <a:r>
              <a:rPr lang="en-US" altLang="ko-KR" dirty="0"/>
              <a:t>– </a:t>
            </a:r>
            <a:r>
              <a:rPr lang="ko-KR" altLang="en-US" dirty="0"/>
              <a:t>업체명 </a:t>
            </a:r>
            <a:r>
              <a:rPr lang="en-US" altLang="ko-KR" dirty="0"/>
              <a:t>(</a:t>
            </a:r>
            <a:r>
              <a:rPr lang="ko-KR" altLang="en-US" dirty="0"/>
              <a:t>원화 페이지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B0B23B-406A-4DD4-AA7B-8E4CFD487ED7}"/>
              </a:ext>
            </a:extLst>
          </p:cNvPr>
          <p:cNvSpPr/>
          <p:nvPr/>
        </p:nvSpPr>
        <p:spPr>
          <a:xfrm>
            <a:off x="1092199" y="2099735"/>
            <a:ext cx="253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247C7-5D61-4891-A130-F993703CAD91}"/>
              </a:ext>
            </a:extLst>
          </p:cNvPr>
          <p:cNvSpPr/>
          <p:nvPr/>
        </p:nvSpPr>
        <p:spPr>
          <a:xfrm>
            <a:off x="3683000" y="2099735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267B-8CDC-46DF-9340-A541A84B0386}"/>
              </a:ext>
            </a:extLst>
          </p:cNvPr>
          <p:cNvSpPr txBox="1"/>
          <p:nvPr/>
        </p:nvSpPr>
        <p:spPr>
          <a:xfrm>
            <a:off x="3683000" y="2099735"/>
            <a:ext cx="100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6DED7-EAEF-460A-835E-F07A16DD7129}"/>
              </a:ext>
            </a:extLst>
          </p:cNvPr>
          <p:cNvSpPr txBox="1"/>
          <p:nvPr/>
        </p:nvSpPr>
        <p:spPr>
          <a:xfrm>
            <a:off x="1092199" y="2099734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9EFCCD-D408-4E78-9C1D-28FBE7705C65}"/>
              </a:ext>
            </a:extLst>
          </p:cNvPr>
          <p:cNvSpPr/>
          <p:nvPr/>
        </p:nvSpPr>
        <p:spPr>
          <a:xfrm>
            <a:off x="1092199" y="2511400"/>
            <a:ext cx="3623734" cy="398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3F409-6159-4F9F-8229-9C8875B67962}"/>
              </a:ext>
            </a:extLst>
          </p:cNvPr>
          <p:cNvSpPr txBox="1"/>
          <p:nvPr/>
        </p:nvSpPr>
        <p:spPr>
          <a:xfrm>
            <a:off x="1092199" y="2511400"/>
            <a:ext cx="362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오더 번호</a:t>
            </a:r>
            <a:r>
              <a:rPr lang="en-US" altLang="ko-KR" dirty="0"/>
              <a:t>+</a:t>
            </a:r>
            <a:r>
              <a:rPr lang="ko-KR" altLang="en-US" dirty="0"/>
              <a:t>오더 금액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결과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검색 전엔 전체 리스트 보여줌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0642F8-C7C1-45D6-9B9F-C543A8224D1A}"/>
              </a:ext>
            </a:extLst>
          </p:cNvPr>
          <p:cNvGrpSpPr>
            <a:grpSpLocks/>
          </p:cNvGrpSpPr>
          <p:nvPr/>
        </p:nvGrpSpPr>
        <p:grpSpPr>
          <a:xfrm>
            <a:off x="4885265" y="2099734"/>
            <a:ext cx="1402265" cy="379864"/>
            <a:chOff x="4775200" y="2099734"/>
            <a:chExt cx="1402265" cy="3798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64C13B-F14F-479C-9C5C-69793FB521D9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발주여부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072057-481B-40E9-B44A-1325C6203EA8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8F3ECA-655A-46F9-84DE-1E523D4C4202}"/>
              </a:ext>
            </a:extLst>
          </p:cNvPr>
          <p:cNvGrpSpPr>
            <a:grpSpLocks/>
          </p:cNvGrpSpPr>
          <p:nvPr/>
        </p:nvGrpSpPr>
        <p:grpSpPr>
          <a:xfrm>
            <a:off x="6714065" y="2099734"/>
            <a:ext cx="1402265" cy="379864"/>
            <a:chOff x="4775200" y="2099734"/>
            <a:chExt cx="1402265" cy="3798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750ACA-3A0D-4281-B15B-36A8E90AB07F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출고여부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70D727E-1273-4FC5-8D31-0DE1CF0D7CD8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E35EE8-3510-45C6-94CE-AD232DA73579}"/>
              </a:ext>
            </a:extLst>
          </p:cNvPr>
          <p:cNvGrpSpPr>
            <a:grpSpLocks/>
          </p:cNvGrpSpPr>
          <p:nvPr/>
        </p:nvGrpSpPr>
        <p:grpSpPr>
          <a:xfrm>
            <a:off x="8542866" y="2099734"/>
            <a:ext cx="1402265" cy="379864"/>
            <a:chOff x="4775200" y="2099734"/>
            <a:chExt cx="1402265" cy="3798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D7022D-8B40-491A-9D8D-DEBFD9655EA2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입금여부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0710EB-0BB3-4067-A07A-9F90FB0A48A5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C8245-B1F2-4EAD-8183-0F9B711FB3EF}"/>
              </a:ext>
            </a:extLst>
          </p:cNvPr>
          <p:cNvSpPr/>
          <p:nvPr/>
        </p:nvSpPr>
        <p:spPr>
          <a:xfrm>
            <a:off x="4783666" y="2511400"/>
            <a:ext cx="5181604" cy="3643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A5774-FAC3-4BB5-A438-0120574BD6B6}"/>
              </a:ext>
            </a:extLst>
          </p:cNvPr>
          <p:cNvSpPr txBox="1"/>
          <p:nvPr/>
        </p:nvSpPr>
        <p:spPr>
          <a:xfrm>
            <a:off x="4783666" y="2511400"/>
            <a:ext cx="52324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번호</a:t>
            </a:r>
            <a:r>
              <a:rPr lang="en-US" altLang="ko-KR" sz="1600" dirty="0"/>
              <a:t>+</a:t>
            </a:r>
            <a:r>
              <a:rPr lang="ko-KR" altLang="en-US" sz="1600" dirty="0"/>
              <a:t>품목명</a:t>
            </a:r>
            <a:r>
              <a:rPr lang="en-US" altLang="ko-KR" sz="1600" dirty="0"/>
              <a:t>+</a:t>
            </a:r>
            <a:r>
              <a:rPr lang="ko-KR" altLang="en-US" sz="1600" dirty="0"/>
              <a:t>렌즈</a:t>
            </a:r>
            <a:r>
              <a:rPr lang="en-US" altLang="ko-KR" sz="1600" dirty="0"/>
              <a:t>+</a:t>
            </a:r>
            <a:r>
              <a:rPr lang="ko-KR" altLang="en-US" sz="1600" dirty="0"/>
              <a:t>온도</a:t>
            </a:r>
            <a:r>
              <a:rPr lang="en-US" altLang="ko-KR" sz="1600" dirty="0"/>
              <a:t>+</a:t>
            </a:r>
            <a:r>
              <a:rPr lang="ko-KR" altLang="en-US" sz="1600" dirty="0"/>
              <a:t>옵션</a:t>
            </a:r>
            <a:r>
              <a:rPr lang="en-US" altLang="ko-KR" sz="1600" dirty="0"/>
              <a:t>+</a:t>
            </a:r>
            <a:r>
              <a:rPr lang="ko-KR" altLang="en-US" sz="1600" dirty="0"/>
              <a:t>수량</a:t>
            </a:r>
            <a:r>
              <a:rPr lang="en-US" altLang="ko-KR" sz="1600" dirty="0"/>
              <a:t>+</a:t>
            </a:r>
            <a:r>
              <a:rPr lang="ko-KR" altLang="en-US" sz="1600" dirty="0"/>
              <a:t>단가</a:t>
            </a:r>
            <a:r>
              <a:rPr lang="en-US" altLang="ko-KR" sz="1600" dirty="0"/>
              <a:t>+</a:t>
            </a:r>
            <a:r>
              <a:rPr lang="ko-KR" altLang="en-US" sz="1600" dirty="0"/>
              <a:t>금액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오더 디테일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아래 </a:t>
            </a:r>
            <a:r>
              <a:rPr lang="en-US" altLang="ko-KR" sz="1600" dirty="0"/>
              <a:t>“</a:t>
            </a:r>
            <a:r>
              <a:rPr lang="ko-KR" altLang="en-US" sz="1600" dirty="0"/>
              <a:t>물품 추가</a:t>
            </a:r>
            <a:r>
              <a:rPr lang="en-US" altLang="ko-KR" sz="1600" dirty="0"/>
              <a:t>“/”</a:t>
            </a:r>
            <a:r>
              <a:rPr lang="ko-KR" altLang="en-US" sz="1600" dirty="0"/>
              <a:t>물품 삭제</a:t>
            </a:r>
            <a:r>
              <a:rPr lang="en-US" altLang="ko-KR" sz="1600" dirty="0"/>
              <a:t>“ </a:t>
            </a:r>
            <a:r>
              <a:rPr lang="ko-KR" altLang="en-US" sz="1600" dirty="0"/>
              <a:t>버튼 사용하여 추가하거나 지울 수 있음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우측 버튼을 눌러 서류를 생성하거나 등록 할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출고현황</a:t>
            </a:r>
            <a:r>
              <a:rPr lang="en-US" altLang="ko-KR" sz="1600" dirty="0"/>
              <a:t>/</a:t>
            </a:r>
            <a:r>
              <a:rPr lang="ko-KR" altLang="en-US" sz="1600" dirty="0"/>
              <a:t>결제현황 누르면 다음 해당 페이지로 이동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해당 오더의 출고</a:t>
            </a:r>
            <a:r>
              <a:rPr lang="en-US" altLang="ko-KR" sz="1600" dirty="0"/>
              <a:t>/</a:t>
            </a:r>
            <a:r>
              <a:rPr lang="ko-KR" altLang="en-US" sz="1600" dirty="0"/>
              <a:t>결제 현황을 입력</a:t>
            </a:r>
            <a:r>
              <a:rPr lang="en-US" altLang="ko-KR" sz="1600" dirty="0"/>
              <a:t>/</a:t>
            </a:r>
            <a:r>
              <a:rPr lang="ko-KR" altLang="en-US" sz="1600" dirty="0"/>
              <a:t>파악 할 수 있음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BC428B-1951-4081-899D-A6F533DAC99A}"/>
              </a:ext>
            </a:extLst>
          </p:cNvPr>
          <p:cNvSpPr/>
          <p:nvPr/>
        </p:nvSpPr>
        <p:spPr>
          <a:xfrm>
            <a:off x="4783666" y="6155267"/>
            <a:ext cx="2590801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4FEC4-C3CD-4FC5-A47D-2EDE8BE976E8}"/>
              </a:ext>
            </a:extLst>
          </p:cNvPr>
          <p:cNvSpPr txBox="1"/>
          <p:nvPr/>
        </p:nvSpPr>
        <p:spPr>
          <a:xfrm>
            <a:off x="4775200" y="6123543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추가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59F864-99A4-4F4D-B526-A6D06DBEC5F3}"/>
              </a:ext>
            </a:extLst>
          </p:cNvPr>
          <p:cNvSpPr/>
          <p:nvPr/>
        </p:nvSpPr>
        <p:spPr>
          <a:xfrm>
            <a:off x="7378701" y="6156338"/>
            <a:ext cx="2590801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737F8-027A-4697-B853-8CCF08C937AC}"/>
              </a:ext>
            </a:extLst>
          </p:cNvPr>
          <p:cNvSpPr txBox="1"/>
          <p:nvPr/>
        </p:nvSpPr>
        <p:spPr>
          <a:xfrm>
            <a:off x="7370235" y="6124614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41908D-A128-485F-B10F-2942C390DD0E}"/>
              </a:ext>
            </a:extLst>
          </p:cNvPr>
          <p:cNvSpPr/>
          <p:nvPr/>
        </p:nvSpPr>
        <p:spPr>
          <a:xfrm>
            <a:off x="4779434" y="5817124"/>
            <a:ext cx="5190068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7961E0-C2F9-4C44-AC73-694BCBAE445D}"/>
              </a:ext>
            </a:extLst>
          </p:cNvPr>
          <p:cNvSpPr txBox="1"/>
          <p:nvPr/>
        </p:nvSpPr>
        <p:spPr>
          <a:xfrm>
            <a:off x="4799571" y="5785924"/>
            <a:ext cx="51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합계</a:t>
            </a:r>
            <a:r>
              <a:rPr lang="en-US" altLang="ko-KR" dirty="0"/>
              <a:t> :                                           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2B4995F-C120-451D-81F8-96A76FC5E245}"/>
              </a:ext>
            </a:extLst>
          </p:cNvPr>
          <p:cNvSpPr/>
          <p:nvPr/>
        </p:nvSpPr>
        <p:spPr>
          <a:xfrm>
            <a:off x="10049933" y="251140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견적서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76699C-AF5E-4F49-84A2-7485708A0358}"/>
              </a:ext>
            </a:extLst>
          </p:cNvPr>
          <p:cNvSpPr/>
          <p:nvPr/>
        </p:nvSpPr>
        <p:spPr>
          <a:xfrm>
            <a:off x="10058399" y="354344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납품확인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64E1CF6-9238-4D54-B626-8CA5C4DF38AC}"/>
              </a:ext>
            </a:extLst>
          </p:cNvPr>
          <p:cNvSpPr/>
          <p:nvPr/>
        </p:nvSpPr>
        <p:spPr>
          <a:xfrm>
            <a:off x="10049933" y="302742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출고요청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A6CB73-B667-4BA6-B7D0-C149E919B732}"/>
              </a:ext>
            </a:extLst>
          </p:cNvPr>
          <p:cNvSpPr/>
          <p:nvPr/>
        </p:nvSpPr>
        <p:spPr>
          <a:xfrm>
            <a:off x="10058399" y="405946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거래명세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5CEE20-F927-4FC0-A96B-453B2991558B}"/>
              </a:ext>
            </a:extLst>
          </p:cNvPr>
          <p:cNvSpPr/>
          <p:nvPr/>
        </p:nvSpPr>
        <p:spPr>
          <a:xfrm>
            <a:off x="10066867" y="457548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발주등록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97D4539-88EF-4DC0-8CF1-E9250A7203EF}"/>
              </a:ext>
            </a:extLst>
          </p:cNvPr>
          <p:cNvSpPr/>
          <p:nvPr/>
        </p:nvSpPr>
        <p:spPr>
          <a:xfrm>
            <a:off x="10058399" y="509150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출고현황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EB62CCA-1767-436B-A1E3-2683D6F38BC9}"/>
              </a:ext>
            </a:extLst>
          </p:cNvPr>
          <p:cNvSpPr/>
          <p:nvPr/>
        </p:nvSpPr>
        <p:spPr>
          <a:xfrm>
            <a:off x="10066868" y="5607520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결제현황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CD75DB-FFC7-45A9-B3D7-0EB67601A49F}"/>
              </a:ext>
            </a:extLst>
          </p:cNvPr>
          <p:cNvSpPr/>
          <p:nvPr/>
        </p:nvSpPr>
        <p:spPr>
          <a:xfrm>
            <a:off x="10058399" y="612354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3031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오더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오더 관리 </a:t>
            </a:r>
            <a:r>
              <a:rPr lang="en-US" altLang="ko-KR" dirty="0"/>
              <a:t>– </a:t>
            </a:r>
            <a:r>
              <a:rPr lang="ko-KR" altLang="en-US" dirty="0"/>
              <a:t>업체명 </a:t>
            </a:r>
            <a:r>
              <a:rPr lang="en-US" altLang="ko-KR" dirty="0"/>
              <a:t>(</a:t>
            </a:r>
            <a:r>
              <a:rPr lang="ko-KR" altLang="en-US" dirty="0"/>
              <a:t>달러 페이지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B0B23B-406A-4DD4-AA7B-8E4CFD487ED7}"/>
              </a:ext>
            </a:extLst>
          </p:cNvPr>
          <p:cNvSpPr/>
          <p:nvPr/>
        </p:nvSpPr>
        <p:spPr>
          <a:xfrm>
            <a:off x="1092199" y="2099735"/>
            <a:ext cx="253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B247C7-5D61-4891-A130-F993703CAD91}"/>
              </a:ext>
            </a:extLst>
          </p:cNvPr>
          <p:cNvSpPr/>
          <p:nvPr/>
        </p:nvSpPr>
        <p:spPr>
          <a:xfrm>
            <a:off x="3683000" y="2099735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9267B-8CDC-46DF-9340-A541A84B0386}"/>
              </a:ext>
            </a:extLst>
          </p:cNvPr>
          <p:cNvSpPr txBox="1"/>
          <p:nvPr/>
        </p:nvSpPr>
        <p:spPr>
          <a:xfrm>
            <a:off x="3683000" y="2099735"/>
            <a:ext cx="100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6DED7-EAEF-460A-835E-F07A16DD7129}"/>
              </a:ext>
            </a:extLst>
          </p:cNvPr>
          <p:cNvSpPr txBox="1"/>
          <p:nvPr/>
        </p:nvSpPr>
        <p:spPr>
          <a:xfrm>
            <a:off x="1092199" y="2099734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9EFCCD-D408-4E78-9C1D-28FBE7705C65}"/>
              </a:ext>
            </a:extLst>
          </p:cNvPr>
          <p:cNvSpPr/>
          <p:nvPr/>
        </p:nvSpPr>
        <p:spPr>
          <a:xfrm>
            <a:off x="1092199" y="2511400"/>
            <a:ext cx="3623734" cy="398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E3F409-6159-4F9F-8229-9C8875B67962}"/>
              </a:ext>
            </a:extLst>
          </p:cNvPr>
          <p:cNvSpPr txBox="1"/>
          <p:nvPr/>
        </p:nvSpPr>
        <p:spPr>
          <a:xfrm>
            <a:off x="1092199" y="2511400"/>
            <a:ext cx="362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오더 번호</a:t>
            </a:r>
            <a:r>
              <a:rPr lang="en-US" altLang="ko-KR" dirty="0"/>
              <a:t>+</a:t>
            </a:r>
            <a:r>
              <a:rPr lang="ko-KR" altLang="en-US" dirty="0"/>
              <a:t>오더 금액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결과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검색 전엔 전체 리스트 보여줌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AAC25B-54F3-4569-B5DE-26929E41E95B}"/>
              </a:ext>
            </a:extLst>
          </p:cNvPr>
          <p:cNvSpPr/>
          <p:nvPr/>
        </p:nvSpPr>
        <p:spPr>
          <a:xfrm>
            <a:off x="10058401" y="2516295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Quot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0642F8-C7C1-45D6-9B9F-C543A8224D1A}"/>
              </a:ext>
            </a:extLst>
          </p:cNvPr>
          <p:cNvGrpSpPr>
            <a:grpSpLocks/>
          </p:cNvGrpSpPr>
          <p:nvPr/>
        </p:nvGrpSpPr>
        <p:grpSpPr>
          <a:xfrm>
            <a:off x="4885265" y="2099734"/>
            <a:ext cx="1402265" cy="379864"/>
            <a:chOff x="4775200" y="2099734"/>
            <a:chExt cx="1402265" cy="3798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64C13B-F14F-479C-9C5C-69793FB521D9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발주여부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072057-481B-40E9-B44A-1325C6203EA8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28F3ECA-655A-46F9-84DE-1E523D4C4202}"/>
              </a:ext>
            </a:extLst>
          </p:cNvPr>
          <p:cNvGrpSpPr>
            <a:grpSpLocks/>
          </p:cNvGrpSpPr>
          <p:nvPr/>
        </p:nvGrpSpPr>
        <p:grpSpPr>
          <a:xfrm>
            <a:off x="6714065" y="2099734"/>
            <a:ext cx="1402265" cy="379864"/>
            <a:chOff x="4775200" y="2099734"/>
            <a:chExt cx="1402265" cy="3798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750ACA-3A0D-4281-B15B-36A8E90AB07F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출고여부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70D727E-1273-4FC5-8D31-0DE1CF0D7CD8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E35EE8-3510-45C6-94CE-AD232DA73579}"/>
              </a:ext>
            </a:extLst>
          </p:cNvPr>
          <p:cNvGrpSpPr>
            <a:grpSpLocks/>
          </p:cNvGrpSpPr>
          <p:nvPr/>
        </p:nvGrpSpPr>
        <p:grpSpPr>
          <a:xfrm>
            <a:off x="8542866" y="2099734"/>
            <a:ext cx="1402265" cy="379864"/>
            <a:chOff x="4775200" y="2099734"/>
            <a:chExt cx="1402265" cy="3798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5D7022D-8B40-491A-9D8D-DEBFD9655EA2}"/>
                </a:ext>
              </a:extLst>
            </p:cNvPr>
            <p:cNvSpPr txBox="1"/>
            <p:nvPr/>
          </p:nvSpPr>
          <p:spPr>
            <a:xfrm>
              <a:off x="4775200" y="2099734"/>
              <a:ext cx="1202267" cy="379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입금여부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0710EB-0BB3-4067-A07A-9F90FB0A48A5}"/>
                </a:ext>
              </a:extLst>
            </p:cNvPr>
            <p:cNvSpPr/>
            <p:nvPr/>
          </p:nvSpPr>
          <p:spPr>
            <a:xfrm>
              <a:off x="5808133" y="2099734"/>
              <a:ext cx="3693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8C8245-B1F2-4EAD-8183-0F9B711FB3EF}"/>
              </a:ext>
            </a:extLst>
          </p:cNvPr>
          <p:cNvSpPr/>
          <p:nvPr/>
        </p:nvSpPr>
        <p:spPr>
          <a:xfrm>
            <a:off x="4783666" y="2511400"/>
            <a:ext cx="5181604" cy="3643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7A5774-FAC3-4BB5-A438-0120574BD6B6}"/>
              </a:ext>
            </a:extLst>
          </p:cNvPr>
          <p:cNvSpPr txBox="1"/>
          <p:nvPr/>
        </p:nvSpPr>
        <p:spPr>
          <a:xfrm>
            <a:off x="4783666" y="2511400"/>
            <a:ext cx="523240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번호</a:t>
            </a:r>
            <a:r>
              <a:rPr lang="en-US" altLang="ko-KR" sz="1600" dirty="0"/>
              <a:t>+</a:t>
            </a:r>
            <a:r>
              <a:rPr lang="ko-KR" altLang="en-US" sz="1600" dirty="0"/>
              <a:t>품목명</a:t>
            </a:r>
            <a:r>
              <a:rPr lang="en-US" altLang="ko-KR" sz="1600" dirty="0"/>
              <a:t>+</a:t>
            </a:r>
            <a:r>
              <a:rPr lang="ko-KR" altLang="en-US" sz="1600" dirty="0"/>
              <a:t>렌즈</a:t>
            </a:r>
            <a:r>
              <a:rPr lang="en-US" altLang="ko-KR" sz="1600" dirty="0"/>
              <a:t>+</a:t>
            </a:r>
            <a:r>
              <a:rPr lang="ko-KR" altLang="en-US" sz="1600" dirty="0"/>
              <a:t>온도</a:t>
            </a:r>
            <a:r>
              <a:rPr lang="en-US" altLang="ko-KR" sz="1600" dirty="0"/>
              <a:t>+</a:t>
            </a:r>
            <a:r>
              <a:rPr lang="ko-KR" altLang="en-US" sz="1600" dirty="0"/>
              <a:t>옵션</a:t>
            </a:r>
            <a:r>
              <a:rPr lang="en-US" altLang="ko-KR" sz="1600" dirty="0"/>
              <a:t>+</a:t>
            </a:r>
            <a:r>
              <a:rPr lang="ko-KR" altLang="en-US" sz="1600" dirty="0"/>
              <a:t>수량</a:t>
            </a:r>
            <a:r>
              <a:rPr lang="en-US" altLang="ko-KR" sz="1600" dirty="0"/>
              <a:t>+</a:t>
            </a:r>
            <a:r>
              <a:rPr lang="ko-KR" altLang="en-US" sz="1600" dirty="0"/>
              <a:t>단가</a:t>
            </a:r>
            <a:r>
              <a:rPr lang="en-US" altLang="ko-KR" sz="1600" dirty="0"/>
              <a:t>+</a:t>
            </a:r>
            <a:r>
              <a:rPr lang="ko-KR" altLang="en-US" sz="1600" dirty="0"/>
              <a:t>금액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오더 디테일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아래 </a:t>
            </a:r>
            <a:r>
              <a:rPr lang="en-US" altLang="ko-KR" sz="1600" dirty="0"/>
              <a:t>“</a:t>
            </a:r>
            <a:r>
              <a:rPr lang="ko-KR" altLang="en-US" sz="1600" dirty="0"/>
              <a:t>물품 추가</a:t>
            </a:r>
            <a:r>
              <a:rPr lang="en-US" altLang="ko-KR" sz="1600" dirty="0"/>
              <a:t>“/”</a:t>
            </a:r>
            <a:r>
              <a:rPr lang="ko-KR" altLang="en-US" sz="1600" dirty="0"/>
              <a:t>물품 삭제</a:t>
            </a:r>
            <a:r>
              <a:rPr lang="en-US" altLang="ko-KR" sz="1600" dirty="0"/>
              <a:t>“ </a:t>
            </a:r>
            <a:r>
              <a:rPr lang="ko-KR" altLang="en-US" sz="1600" dirty="0"/>
              <a:t>버튼 사용하여 추가하거나 지울 수 있음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우측 버튼을 눌러 서류를 생성하거나 등록 할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출고현황</a:t>
            </a:r>
            <a:r>
              <a:rPr lang="en-US" altLang="ko-KR" sz="1600" dirty="0"/>
              <a:t>/</a:t>
            </a:r>
            <a:r>
              <a:rPr lang="ko-KR" altLang="en-US" sz="1600" dirty="0"/>
              <a:t>결제현황 누르면 다음 해당 페이지로 이동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해당 오더의 출고</a:t>
            </a:r>
            <a:r>
              <a:rPr lang="en-US" altLang="ko-KR" sz="1600" dirty="0"/>
              <a:t>/</a:t>
            </a:r>
            <a:r>
              <a:rPr lang="ko-KR" altLang="en-US" sz="1600" dirty="0"/>
              <a:t>결제 현황을 입력</a:t>
            </a:r>
            <a:r>
              <a:rPr lang="en-US" altLang="ko-KR" sz="1600" dirty="0"/>
              <a:t>/</a:t>
            </a:r>
            <a:r>
              <a:rPr lang="ko-KR" altLang="en-US" sz="1600" dirty="0"/>
              <a:t>파악 할 수 있음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BC428B-1951-4081-899D-A6F533DAC99A}"/>
              </a:ext>
            </a:extLst>
          </p:cNvPr>
          <p:cNvSpPr/>
          <p:nvPr/>
        </p:nvSpPr>
        <p:spPr>
          <a:xfrm>
            <a:off x="4783666" y="6155267"/>
            <a:ext cx="2590801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34FEC4-C3CD-4FC5-A47D-2EDE8BE976E8}"/>
              </a:ext>
            </a:extLst>
          </p:cNvPr>
          <p:cNvSpPr txBox="1"/>
          <p:nvPr/>
        </p:nvSpPr>
        <p:spPr>
          <a:xfrm>
            <a:off x="4775200" y="6123543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추가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59F864-99A4-4F4D-B526-A6D06DBEC5F3}"/>
              </a:ext>
            </a:extLst>
          </p:cNvPr>
          <p:cNvSpPr/>
          <p:nvPr/>
        </p:nvSpPr>
        <p:spPr>
          <a:xfrm>
            <a:off x="7378701" y="6156338"/>
            <a:ext cx="2590801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B737F8-027A-4697-B853-8CCF08C937AC}"/>
              </a:ext>
            </a:extLst>
          </p:cNvPr>
          <p:cNvSpPr txBox="1"/>
          <p:nvPr/>
        </p:nvSpPr>
        <p:spPr>
          <a:xfrm>
            <a:off x="7370235" y="6124614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물품 삭제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41908D-A128-485F-B10F-2942C390DD0E}"/>
              </a:ext>
            </a:extLst>
          </p:cNvPr>
          <p:cNvSpPr/>
          <p:nvPr/>
        </p:nvSpPr>
        <p:spPr>
          <a:xfrm>
            <a:off x="4779434" y="5817124"/>
            <a:ext cx="5190068" cy="337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7961E0-C2F9-4C44-AC73-694BCBAE445D}"/>
              </a:ext>
            </a:extLst>
          </p:cNvPr>
          <p:cNvSpPr txBox="1"/>
          <p:nvPr/>
        </p:nvSpPr>
        <p:spPr>
          <a:xfrm>
            <a:off x="4799571" y="5785924"/>
            <a:ext cx="51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        합계</a:t>
            </a:r>
            <a:r>
              <a:rPr lang="en-US" altLang="ko-KR" dirty="0"/>
              <a:t> :                                           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CFBF34-9B75-49B4-81D2-F2EAF86BE580}"/>
              </a:ext>
            </a:extLst>
          </p:cNvPr>
          <p:cNvSpPr/>
          <p:nvPr/>
        </p:nvSpPr>
        <p:spPr>
          <a:xfrm>
            <a:off x="10058401" y="2921637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A78E2B-D74E-421D-B1A8-3547380C3011}"/>
              </a:ext>
            </a:extLst>
          </p:cNvPr>
          <p:cNvSpPr/>
          <p:nvPr/>
        </p:nvSpPr>
        <p:spPr>
          <a:xfrm>
            <a:off x="10061602" y="3326979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99F4AF-94F9-4B47-8619-2CA74FF72BF2}"/>
              </a:ext>
            </a:extLst>
          </p:cNvPr>
          <p:cNvSpPr/>
          <p:nvPr/>
        </p:nvSpPr>
        <p:spPr>
          <a:xfrm>
            <a:off x="10058401" y="3732321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EDDE17-16B3-487A-B04E-30064B21D782}"/>
              </a:ext>
            </a:extLst>
          </p:cNvPr>
          <p:cNvSpPr/>
          <p:nvPr/>
        </p:nvSpPr>
        <p:spPr>
          <a:xfrm>
            <a:off x="10058402" y="4137663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출고요청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0BEA480-D492-4624-88FF-9EFE3F29EB51}"/>
              </a:ext>
            </a:extLst>
          </p:cNvPr>
          <p:cNvSpPr/>
          <p:nvPr/>
        </p:nvSpPr>
        <p:spPr>
          <a:xfrm>
            <a:off x="10058402" y="4543005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납품확인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3E055A0-2D9C-4840-97A2-12D8E60CC1E3}"/>
              </a:ext>
            </a:extLst>
          </p:cNvPr>
          <p:cNvSpPr/>
          <p:nvPr/>
        </p:nvSpPr>
        <p:spPr>
          <a:xfrm>
            <a:off x="10066868" y="4948347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발주등록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835CF5-0E0C-481E-9A0D-203E28199A3A}"/>
              </a:ext>
            </a:extLst>
          </p:cNvPr>
          <p:cNvSpPr/>
          <p:nvPr/>
        </p:nvSpPr>
        <p:spPr>
          <a:xfrm>
            <a:off x="10066868" y="5353689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AWB</a:t>
            </a:r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154353E-B0C8-4D26-AF6E-F9F02CA69E47}"/>
              </a:ext>
            </a:extLst>
          </p:cNvPr>
          <p:cNvSpPr/>
          <p:nvPr/>
        </p:nvSpPr>
        <p:spPr>
          <a:xfrm>
            <a:off x="10058401" y="5759031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출고현황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BB4941-5A57-4375-9CBB-0B7DD9CB30DD}"/>
              </a:ext>
            </a:extLst>
          </p:cNvPr>
          <p:cNvSpPr/>
          <p:nvPr/>
        </p:nvSpPr>
        <p:spPr>
          <a:xfrm>
            <a:off x="10058400" y="6164370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결제현황</a:t>
            </a:r>
          </a:p>
        </p:txBody>
      </p:sp>
    </p:spTree>
    <p:extLst>
      <p:ext uri="{BB962C8B-B14F-4D97-AF65-F5344CB8AC3E}">
        <p14:creationId xmlns:p14="http://schemas.microsoft.com/office/powerpoint/2010/main" val="26020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물품 추가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추가 </a:t>
            </a:r>
            <a:r>
              <a:rPr lang="en-US" altLang="ko-KR" dirty="0"/>
              <a:t>– </a:t>
            </a:r>
            <a:r>
              <a:rPr lang="ko-KR" altLang="en-US" dirty="0"/>
              <a:t>업체명 </a:t>
            </a:r>
            <a:r>
              <a:rPr lang="en-US" altLang="ko-KR" dirty="0"/>
              <a:t>– </a:t>
            </a:r>
            <a:r>
              <a:rPr lang="ko-KR" altLang="en-US" dirty="0"/>
              <a:t>오더번호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D4EB42-C839-425B-8DD8-EE8B325A293C}"/>
              </a:ext>
            </a:extLst>
          </p:cNvPr>
          <p:cNvSpPr/>
          <p:nvPr/>
        </p:nvSpPr>
        <p:spPr>
          <a:xfrm>
            <a:off x="1113365" y="2139947"/>
            <a:ext cx="9956800" cy="3117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렌즈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옵션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수량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단가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금액</a:t>
            </a:r>
            <a:r>
              <a:rPr lang="en-US" altLang="ko-KR" sz="1600" dirty="0">
                <a:solidFill>
                  <a:schemeClr val="tx1"/>
                </a:solidFill>
              </a:rPr>
              <a:t>+(</a:t>
            </a:r>
            <a:r>
              <a:rPr lang="ko-KR" altLang="en-US" sz="1600" dirty="0">
                <a:solidFill>
                  <a:schemeClr val="tx1"/>
                </a:solidFill>
              </a:rPr>
              <a:t>원화의 경우</a:t>
            </a:r>
            <a:r>
              <a:rPr lang="en-US" altLang="ko-KR" sz="1600" dirty="0">
                <a:solidFill>
                  <a:schemeClr val="tx1"/>
                </a:solidFill>
              </a:rPr>
              <a:t>)VAT</a:t>
            </a:r>
            <a:r>
              <a:rPr lang="ko-KR" altLang="en-US" sz="1600" dirty="0">
                <a:solidFill>
                  <a:schemeClr val="tx1"/>
                </a:solidFill>
              </a:rPr>
              <a:t>포함 금액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8A6E232-0F90-409F-B494-2293387B79EF}"/>
              </a:ext>
            </a:extLst>
          </p:cNvPr>
          <p:cNvSpPr/>
          <p:nvPr/>
        </p:nvSpPr>
        <p:spPr>
          <a:xfrm>
            <a:off x="10058401" y="5759031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C81344-2928-4222-AAE2-C13AD8681EB3}"/>
              </a:ext>
            </a:extLst>
          </p:cNvPr>
          <p:cNvSpPr/>
          <p:nvPr/>
        </p:nvSpPr>
        <p:spPr>
          <a:xfrm>
            <a:off x="10058400" y="6164370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02294B-FF35-4CBC-9CE5-73773ABF6027}"/>
              </a:ext>
            </a:extLst>
          </p:cNvPr>
          <p:cNvSpPr/>
          <p:nvPr/>
        </p:nvSpPr>
        <p:spPr>
          <a:xfrm>
            <a:off x="10058400" y="5344162"/>
            <a:ext cx="1032933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물품등록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F330AED-78ED-44EF-B2DC-88327D3EE972}"/>
              </a:ext>
            </a:extLst>
          </p:cNvPr>
          <p:cNvSpPr/>
          <p:nvPr/>
        </p:nvSpPr>
        <p:spPr>
          <a:xfrm>
            <a:off x="1117600" y="5325643"/>
            <a:ext cx="8839200" cy="1167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:			</a:t>
            </a:r>
            <a:r>
              <a:rPr lang="ko-KR" altLang="en-US" sz="1600" dirty="0">
                <a:solidFill>
                  <a:schemeClr val="tx1"/>
                </a:solidFill>
              </a:rPr>
              <a:t>옵션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렌즈</a:t>
            </a:r>
            <a:r>
              <a:rPr lang="en-US" altLang="ko-KR" sz="1600" dirty="0">
                <a:solidFill>
                  <a:schemeClr val="tx1"/>
                </a:solidFill>
              </a:rPr>
              <a:t>:			</a:t>
            </a:r>
            <a:r>
              <a:rPr lang="ko-KR" altLang="en-US" sz="1600" dirty="0">
                <a:solidFill>
                  <a:schemeClr val="tx1"/>
                </a:solidFill>
              </a:rPr>
              <a:t>수량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:			</a:t>
            </a:r>
            <a:r>
              <a:rPr lang="ko-KR" altLang="en-US" sz="1600" dirty="0">
                <a:solidFill>
                  <a:schemeClr val="tx1"/>
                </a:solidFill>
              </a:rPr>
              <a:t>단가</a:t>
            </a:r>
          </a:p>
        </p:txBody>
      </p:sp>
    </p:spTree>
    <p:extLst>
      <p:ext uri="{BB962C8B-B14F-4D97-AF65-F5344CB8AC3E}">
        <p14:creationId xmlns:p14="http://schemas.microsoft.com/office/powerpoint/2010/main" val="95191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물품 등록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6781801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678180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678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B8C14-0BCA-4214-8694-9E9CC4A0E988}"/>
              </a:ext>
            </a:extLst>
          </p:cNvPr>
          <p:cNvSpPr/>
          <p:nvPr/>
        </p:nvSpPr>
        <p:spPr>
          <a:xfrm>
            <a:off x="1092199" y="2099735"/>
            <a:ext cx="2531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AC1AF7-B6D8-40E5-86C2-702AD3F00970}"/>
              </a:ext>
            </a:extLst>
          </p:cNvPr>
          <p:cNvSpPr/>
          <p:nvPr/>
        </p:nvSpPr>
        <p:spPr>
          <a:xfrm>
            <a:off x="3683000" y="2099735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FFCE1-B986-47B0-8A30-CF9ADE077515}"/>
              </a:ext>
            </a:extLst>
          </p:cNvPr>
          <p:cNvSpPr txBox="1"/>
          <p:nvPr/>
        </p:nvSpPr>
        <p:spPr>
          <a:xfrm>
            <a:off x="3683000" y="2099735"/>
            <a:ext cx="100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8E491F-B784-4B86-A92D-DC4B65424919}"/>
              </a:ext>
            </a:extLst>
          </p:cNvPr>
          <p:cNvSpPr txBox="1"/>
          <p:nvPr/>
        </p:nvSpPr>
        <p:spPr>
          <a:xfrm>
            <a:off x="1092199" y="2099734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B9B3B7-096F-431F-A667-7918744FA5F7}"/>
              </a:ext>
            </a:extLst>
          </p:cNvPr>
          <p:cNvSpPr/>
          <p:nvPr/>
        </p:nvSpPr>
        <p:spPr>
          <a:xfrm>
            <a:off x="1092199" y="2511400"/>
            <a:ext cx="3623734" cy="3981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8B4FE-3751-4351-85A4-A7A64206CE23}"/>
              </a:ext>
            </a:extLst>
          </p:cNvPr>
          <p:cNvSpPr txBox="1"/>
          <p:nvPr/>
        </p:nvSpPr>
        <p:spPr>
          <a:xfrm>
            <a:off x="1092199" y="2511400"/>
            <a:ext cx="3623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물품 번호 </a:t>
            </a:r>
            <a:r>
              <a:rPr lang="en-US" altLang="ko-KR" dirty="0"/>
              <a:t>+ </a:t>
            </a:r>
            <a:r>
              <a:rPr lang="ko-KR" altLang="en-US" dirty="0"/>
              <a:t>제품명 </a:t>
            </a:r>
            <a:r>
              <a:rPr lang="en-US" altLang="ko-KR" dirty="0"/>
              <a:t>+ </a:t>
            </a:r>
            <a:r>
              <a:rPr lang="ko-KR" altLang="en-US" dirty="0"/>
              <a:t>단가</a:t>
            </a:r>
            <a:r>
              <a:rPr lang="en-US" altLang="ko-KR" dirty="0"/>
              <a:t>(</a:t>
            </a:r>
            <a:r>
              <a:rPr lang="ko-KR" altLang="en-US" dirty="0"/>
              <a:t>달러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검색 결과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검색 전엔 전체 리스트 보여줌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C64FC1-0E37-40CF-98D6-25213EB9784D}"/>
              </a:ext>
            </a:extLst>
          </p:cNvPr>
          <p:cNvSpPr/>
          <p:nvPr/>
        </p:nvSpPr>
        <p:spPr>
          <a:xfrm>
            <a:off x="6629399" y="4886960"/>
            <a:ext cx="1066801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AED7B-5B1B-4BC9-9F15-789DF0413D59}"/>
              </a:ext>
            </a:extLst>
          </p:cNvPr>
          <p:cNvSpPr/>
          <p:nvPr/>
        </p:nvSpPr>
        <p:spPr>
          <a:xfrm>
            <a:off x="6637865" y="5292302"/>
            <a:ext cx="1066801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추가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018D6F-F7B8-4ED1-BA4A-3F9E6EA517C3}"/>
              </a:ext>
            </a:extLst>
          </p:cNvPr>
          <p:cNvSpPr/>
          <p:nvPr/>
        </p:nvSpPr>
        <p:spPr>
          <a:xfrm>
            <a:off x="6637865" y="5697644"/>
            <a:ext cx="1066801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47429B-6DA2-415A-97D2-7B21A3454AC4}"/>
              </a:ext>
            </a:extLst>
          </p:cNvPr>
          <p:cNvSpPr/>
          <p:nvPr/>
        </p:nvSpPr>
        <p:spPr>
          <a:xfrm>
            <a:off x="6629398" y="6102986"/>
            <a:ext cx="1066801" cy="32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삭제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C47EB2-650D-42C3-81C1-0B02BEBC4E63}"/>
              </a:ext>
            </a:extLst>
          </p:cNvPr>
          <p:cNvSpPr/>
          <p:nvPr/>
        </p:nvSpPr>
        <p:spPr>
          <a:xfrm>
            <a:off x="4813301" y="2511400"/>
            <a:ext cx="2882899" cy="1477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물품번호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단가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특이사항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39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출고 관리 </a:t>
            </a:r>
            <a:r>
              <a:rPr lang="en-US" altLang="ko-KR" dirty="0"/>
              <a:t>- </a:t>
            </a:r>
            <a:r>
              <a:rPr lang="ko-KR" altLang="en-US" dirty="0"/>
              <a:t>업체명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출고 관리 </a:t>
            </a:r>
            <a:r>
              <a:rPr lang="en-US" altLang="ko-KR" dirty="0"/>
              <a:t>– </a:t>
            </a:r>
            <a:r>
              <a:rPr lang="ko-KR" altLang="en-US" dirty="0"/>
              <a:t>업체명 </a:t>
            </a:r>
            <a:r>
              <a:rPr lang="en-US" altLang="ko-KR" dirty="0"/>
              <a:t>– </a:t>
            </a:r>
            <a:r>
              <a:rPr lang="ko-KR" altLang="en-US" dirty="0"/>
              <a:t>오더 번호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88135C-2C99-49EE-8BFD-D56E75EA06C0}"/>
              </a:ext>
            </a:extLst>
          </p:cNvPr>
          <p:cNvSpPr/>
          <p:nvPr/>
        </p:nvSpPr>
        <p:spPr>
          <a:xfrm>
            <a:off x="1113365" y="2139947"/>
            <a:ext cx="9956800" cy="3117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렌즈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옵션</a:t>
            </a:r>
            <a:r>
              <a:rPr lang="en-US" altLang="ko-KR" sz="1600" dirty="0">
                <a:solidFill>
                  <a:schemeClr val="tx1"/>
                </a:solidFill>
              </a:rPr>
              <a:t>)*</a:t>
            </a:r>
            <a:r>
              <a:rPr lang="ko-KR" altLang="en-US" sz="1600" dirty="0">
                <a:solidFill>
                  <a:schemeClr val="tx1"/>
                </a:solidFill>
              </a:rPr>
              <a:t>수량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시리얼번호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시리얼 번호만 입력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A62BBC-3D83-4CEB-88E1-F1E534126A50}"/>
              </a:ext>
            </a:extLst>
          </p:cNvPr>
          <p:cNvSpPr/>
          <p:nvPr/>
        </p:nvSpPr>
        <p:spPr>
          <a:xfrm>
            <a:off x="10037232" y="612354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4C1334-AF68-4109-BD50-9AF0285C2F28}"/>
              </a:ext>
            </a:extLst>
          </p:cNvPr>
          <p:cNvSpPr/>
          <p:nvPr/>
        </p:nvSpPr>
        <p:spPr>
          <a:xfrm>
            <a:off x="1113365" y="5342467"/>
            <a:ext cx="8843433" cy="1150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출고방법</a:t>
            </a:r>
            <a:r>
              <a:rPr lang="en-US" altLang="ko-KR" sz="1600" dirty="0">
                <a:solidFill>
                  <a:schemeClr val="tx1"/>
                </a:solidFill>
              </a:rPr>
              <a:t>:				AWB/</a:t>
            </a:r>
            <a:r>
              <a:rPr lang="ko-KR" altLang="en-US" sz="1600" dirty="0">
                <a:solidFill>
                  <a:schemeClr val="tx1"/>
                </a:solidFill>
              </a:rPr>
              <a:t>송장번호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출고계정</a:t>
            </a:r>
            <a:r>
              <a:rPr lang="en-US" altLang="ko-KR" sz="1600" dirty="0">
                <a:solidFill>
                  <a:schemeClr val="tx1"/>
                </a:solidFill>
              </a:rPr>
              <a:t>:				</a:t>
            </a:r>
            <a:r>
              <a:rPr lang="ko-KR" altLang="en-US" sz="1600" dirty="0">
                <a:solidFill>
                  <a:schemeClr val="tx1"/>
                </a:solidFill>
              </a:rPr>
              <a:t>기타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출고일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19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결제 관리 </a:t>
            </a:r>
            <a:r>
              <a:rPr lang="en-US" altLang="ko-KR" dirty="0"/>
              <a:t>- </a:t>
            </a:r>
            <a:r>
              <a:rPr lang="ko-KR" altLang="en-US" dirty="0"/>
              <a:t>업체명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관리 </a:t>
            </a:r>
            <a:r>
              <a:rPr lang="en-US" altLang="ko-KR" dirty="0"/>
              <a:t>– </a:t>
            </a:r>
            <a:r>
              <a:rPr lang="ko-KR" altLang="en-US" dirty="0"/>
              <a:t>업체명 </a:t>
            </a:r>
            <a:r>
              <a:rPr lang="en-US" altLang="ko-KR" dirty="0"/>
              <a:t>– </a:t>
            </a:r>
            <a:r>
              <a:rPr lang="ko-KR" altLang="en-US" dirty="0"/>
              <a:t>오더 번호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88135C-2C99-49EE-8BFD-D56E75EA06C0}"/>
              </a:ext>
            </a:extLst>
          </p:cNvPr>
          <p:cNvSpPr/>
          <p:nvPr/>
        </p:nvSpPr>
        <p:spPr>
          <a:xfrm>
            <a:off x="1113365" y="2139947"/>
            <a:ext cx="9956800" cy="3117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제품명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렌즈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온도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옵션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수량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단가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금액</a:t>
            </a:r>
            <a:r>
              <a:rPr lang="en-US" altLang="ko-KR" sz="1600" dirty="0">
                <a:solidFill>
                  <a:schemeClr val="tx1"/>
                </a:solidFill>
              </a:rPr>
              <a:t>+(</a:t>
            </a:r>
            <a:r>
              <a:rPr lang="ko-KR" altLang="en-US" sz="1600" dirty="0">
                <a:solidFill>
                  <a:schemeClr val="tx1"/>
                </a:solidFill>
              </a:rPr>
              <a:t>원화의 경우</a:t>
            </a:r>
            <a:r>
              <a:rPr lang="en-US" altLang="ko-KR" sz="1600" dirty="0">
                <a:solidFill>
                  <a:schemeClr val="tx1"/>
                </a:solidFill>
              </a:rPr>
              <a:t>)VAT</a:t>
            </a:r>
            <a:r>
              <a:rPr lang="ko-KR" altLang="en-US" sz="1600" dirty="0">
                <a:solidFill>
                  <a:schemeClr val="tx1"/>
                </a:solidFill>
              </a:rPr>
              <a:t>포함 금액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A62BBC-3D83-4CEB-88E1-F1E534126A50}"/>
              </a:ext>
            </a:extLst>
          </p:cNvPr>
          <p:cNvSpPr/>
          <p:nvPr/>
        </p:nvSpPr>
        <p:spPr>
          <a:xfrm>
            <a:off x="8815911" y="6116686"/>
            <a:ext cx="2239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5DA7B9-169A-4F47-A14E-6846166020F9}"/>
              </a:ext>
            </a:extLst>
          </p:cNvPr>
          <p:cNvSpPr/>
          <p:nvPr/>
        </p:nvSpPr>
        <p:spPr>
          <a:xfrm>
            <a:off x="8815912" y="5299626"/>
            <a:ext cx="2239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입금 내역서 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45F257-D85C-4DF8-9771-90CAD08AE28A}"/>
              </a:ext>
            </a:extLst>
          </p:cNvPr>
          <p:cNvSpPr/>
          <p:nvPr/>
        </p:nvSpPr>
        <p:spPr>
          <a:xfrm>
            <a:off x="8815911" y="5708156"/>
            <a:ext cx="22394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Remittance detail</a:t>
            </a:r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29A9B9-7BF5-43CF-8482-ADDD392F0741}"/>
              </a:ext>
            </a:extLst>
          </p:cNvPr>
          <p:cNvSpPr/>
          <p:nvPr/>
        </p:nvSpPr>
        <p:spPr>
          <a:xfrm>
            <a:off x="1113365" y="5322068"/>
            <a:ext cx="7607295" cy="1163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선적일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세금계산서 발행일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입금일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입금액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기타 비고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E8488-1655-423C-8BCA-14B149D7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상담 관리</a:t>
            </a:r>
            <a:r>
              <a:rPr lang="en-US" altLang="ko-KR" dirty="0"/>
              <a:t>- </a:t>
            </a:r>
            <a:r>
              <a:rPr lang="ko-KR" altLang="en-US" dirty="0"/>
              <a:t>업체명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28EB15-4C56-408F-B63A-172F0177488F}"/>
              </a:ext>
            </a:extLst>
          </p:cNvPr>
          <p:cNvSpPr/>
          <p:nvPr/>
        </p:nvSpPr>
        <p:spPr>
          <a:xfrm>
            <a:off x="1032932" y="1600200"/>
            <a:ext cx="10117667" cy="495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FF4D5C-C0A2-4883-9448-4B531F1E38CE}"/>
              </a:ext>
            </a:extLst>
          </p:cNvPr>
          <p:cNvSpPr/>
          <p:nvPr/>
        </p:nvSpPr>
        <p:spPr>
          <a:xfrm>
            <a:off x="1032932" y="1600201"/>
            <a:ext cx="10117667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8169-5BEC-4DD3-A4E7-CF250B3210AA}"/>
              </a:ext>
            </a:extLst>
          </p:cNvPr>
          <p:cNvSpPr txBox="1"/>
          <p:nvPr/>
        </p:nvSpPr>
        <p:spPr>
          <a:xfrm>
            <a:off x="1032932" y="1642535"/>
            <a:ext cx="1011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상담 관리 </a:t>
            </a:r>
            <a:r>
              <a:rPr lang="en-US" altLang="ko-KR" dirty="0"/>
              <a:t>– </a:t>
            </a:r>
            <a:r>
              <a:rPr lang="ko-KR" altLang="en-US" dirty="0"/>
              <a:t>업체명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88135C-2C99-49EE-8BFD-D56E75EA06C0}"/>
              </a:ext>
            </a:extLst>
          </p:cNvPr>
          <p:cNvSpPr/>
          <p:nvPr/>
        </p:nvSpPr>
        <p:spPr>
          <a:xfrm>
            <a:off x="1113365" y="2139946"/>
            <a:ext cx="9956800" cy="3520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접수일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접수 내용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처리내용</a:t>
            </a:r>
            <a:r>
              <a:rPr lang="en-US" altLang="ko-KR" sz="1600" dirty="0">
                <a:solidFill>
                  <a:schemeClr val="tx1"/>
                </a:solidFill>
              </a:rPr>
              <a:t>+</a:t>
            </a:r>
            <a:r>
              <a:rPr lang="ko-KR" altLang="en-US" sz="1600" dirty="0">
                <a:solidFill>
                  <a:schemeClr val="tx1"/>
                </a:solidFill>
              </a:rPr>
              <a:t>담당자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4A62BBC-3D83-4CEB-88E1-F1E534126A50}"/>
              </a:ext>
            </a:extLst>
          </p:cNvPr>
          <p:cNvSpPr/>
          <p:nvPr/>
        </p:nvSpPr>
        <p:spPr>
          <a:xfrm>
            <a:off x="10037232" y="612354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E4E7DF-357C-4697-8A11-F6C042E65894}"/>
              </a:ext>
            </a:extLst>
          </p:cNvPr>
          <p:cNvSpPr/>
          <p:nvPr/>
        </p:nvSpPr>
        <p:spPr>
          <a:xfrm>
            <a:off x="10037231" y="5720833"/>
            <a:ext cx="103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6FA6E2-1FA5-4E20-AA89-C78E03E8B695}"/>
              </a:ext>
            </a:extLst>
          </p:cNvPr>
          <p:cNvSpPr/>
          <p:nvPr/>
        </p:nvSpPr>
        <p:spPr>
          <a:xfrm>
            <a:off x="1113365" y="5720833"/>
            <a:ext cx="8843431" cy="77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접수일</a:t>
            </a:r>
            <a:r>
              <a:rPr lang="en-US" altLang="ko-KR" sz="1600" dirty="0">
                <a:solidFill>
                  <a:schemeClr val="tx1"/>
                </a:solidFill>
              </a:rPr>
              <a:t>:		</a:t>
            </a:r>
            <a:r>
              <a:rPr lang="ko-KR" altLang="en-US" sz="1600" dirty="0">
                <a:solidFill>
                  <a:schemeClr val="tx1"/>
                </a:solidFill>
              </a:rPr>
              <a:t>접수내용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담당자</a:t>
            </a:r>
            <a:r>
              <a:rPr lang="en-US" altLang="ko-KR" sz="1600" dirty="0">
                <a:solidFill>
                  <a:schemeClr val="tx1"/>
                </a:solidFill>
              </a:rPr>
              <a:t>:		</a:t>
            </a:r>
            <a:r>
              <a:rPr lang="ko-KR" altLang="en-US" sz="1600" dirty="0">
                <a:solidFill>
                  <a:schemeClr val="tx1"/>
                </a:solidFill>
              </a:rPr>
              <a:t>처리내용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551</Words>
  <Application>Microsoft Office PowerPoint</Application>
  <PresentationFormat>와이드스크린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업체 관리</vt:lpstr>
      <vt:lpstr>오더 관리</vt:lpstr>
      <vt:lpstr>오더 관리</vt:lpstr>
      <vt:lpstr>물품 추가</vt:lpstr>
      <vt:lpstr>물품 등록</vt:lpstr>
      <vt:lpstr>출고 관리 - 업체명</vt:lpstr>
      <vt:lpstr>결제 관리 - 업체명</vt:lpstr>
      <vt:lpstr>상담 관리- 업체명</vt:lpstr>
      <vt:lpstr>RMA관리- 업체명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 Sumin</dc:creator>
  <cp:lastModifiedBy>Ha Sumin</cp:lastModifiedBy>
  <cp:revision>3</cp:revision>
  <dcterms:created xsi:type="dcterms:W3CDTF">2022-04-15T04:22:04Z</dcterms:created>
  <dcterms:modified xsi:type="dcterms:W3CDTF">2022-04-15T06:58:59Z</dcterms:modified>
</cp:coreProperties>
</file>