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2" r:id="rId4"/>
    <p:sldId id="283" r:id="rId5"/>
    <p:sldId id="264" r:id="rId6"/>
    <p:sldId id="265" r:id="rId7"/>
    <p:sldId id="284" r:id="rId8"/>
    <p:sldId id="266" r:id="rId9"/>
    <p:sldId id="267" r:id="rId10"/>
    <p:sldId id="285" r:id="rId11"/>
    <p:sldId id="268" r:id="rId12"/>
    <p:sldId id="286" r:id="rId13"/>
    <p:sldId id="277" r:id="rId14"/>
    <p:sldId id="275" r:id="rId15"/>
    <p:sldId id="278" r:id="rId16"/>
    <p:sldId id="279" r:id="rId17"/>
    <p:sldId id="282" r:id="rId1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79456"/>
  </p:normalViewPr>
  <p:slideViewPr>
    <p:cSldViewPr snapToGrid="0" snapToObjects="1">
      <p:cViewPr varScale="1">
        <p:scale>
          <a:sx n="100" d="100"/>
          <a:sy n="100" d="100"/>
        </p:scale>
        <p:origin x="664" y="17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74ED3-BE0C-FA46-B848-B74D31820C17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5739F-3FAF-5F4F-83D7-5DC31E5C76E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913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1740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3,820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인스턴스를 포함하는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세트에서 무작위로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문서를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샘플링하고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추출하는 데 필요한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reasoning types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수동으로 분석하였다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세트의 주요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reasoning types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통계를 보여준다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통계에서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얻을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패턴 인식을 통해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38.9%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instance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추출할 수 있어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level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필수적이라는 것을 알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26.6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필요로 하는데 두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관계는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bridge entity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간접적으로 설정된다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 reasoning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entities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상호작용을 모델링할 수 있어야 한다는 것을 보여준다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922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논문에서는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weakly supervised scenarios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두 가지 벤치마크 세팅을 고안한다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두 세팅을 사용하여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doc-level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 대한 보다 신뢰할 수 있는 평가 결과가 나온다고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설정에 사용된 데이터 통계는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나와있다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031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Setting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무작위로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training, dev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sets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분할된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human-annotated data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사용된다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setting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두가지 문제도 제기되는데요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 풍부한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resoning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skill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필요하다는 점이다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instances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추출해야 하는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recognition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이외의 복잡한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reasoning skills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의존하며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문장이 아닌 문서 전체적으로 복잡한 정보에 대한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필요하다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Weakly Supervised Setting 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distantly supervised data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대체된다는 점을 제외하고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setting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동일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distantly supervised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data에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대한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잘못된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labeling </a:t>
            </a:r>
            <a:r>
              <a:rPr 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문제이다</a:t>
            </a:r>
            <a:r>
              <a:rPr lang="en-US" altLang="ko-KR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r>
              <a:rPr lang="ko-KR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이 문제는 </a:t>
            </a:r>
            <a:r>
              <a:rPr lang="en-US" altLang="ko-KR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sentence level</a:t>
            </a:r>
            <a:r>
              <a:rPr lang="ko-KR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보다 </a:t>
            </a:r>
            <a:r>
              <a:rPr lang="en-US" altLang="ko-KR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doc-level</a:t>
            </a:r>
            <a:r>
              <a:rPr lang="ko-KR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에서 더 크게 나타난다</a:t>
            </a:r>
            <a:r>
              <a:rPr lang="en-US" altLang="ko-KR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1713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model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기반으로 한 모델을 사용한다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CNN, LSTM,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BiLSTM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모델은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부분만 다른데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CNN/LSTM/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BiLSTM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인코더로 사용하면서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단어로 구성된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 vector sequence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h_i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인코딩한 다음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표현을 계산하고 마지막으로 각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쌍에 대한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단어부터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단어까지인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>
                <a:effectLst/>
              </a:rPr>
              <a:t>각 </a:t>
            </a:r>
            <a:r>
              <a:rPr lang="en-US" dirty="0">
                <a:effectLst/>
              </a:rPr>
              <a:t>named entity mention </a:t>
            </a:r>
            <a:r>
              <a:rPr lang="en-US" dirty="0" err="1">
                <a:effectLst/>
              </a:rPr>
              <a:t>에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대해</a:t>
            </a:r>
            <a:r>
              <a:rPr lang="en-US" dirty="0">
                <a:effectLst/>
              </a:rPr>
              <a:t> </a:t>
            </a:r>
            <a:r>
              <a:rPr lang="ko-KR" altLang="en-US" dirty="0">
                <a:effectLst/>
              </a:rPr>
              <a:t>다음과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같이 정의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e_i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표현은 이러한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멘션의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평균으로 계산된다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prediction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multi-label classification problem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취급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e_i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e_j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먼저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representations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distance embeddings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다음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bilinear function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각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type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확률을 계산한다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224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weakly supervised settings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다음과 같은 실험 결과를 보여준다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성능은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F1score, AUC,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F1,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IgnAUC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Lgnf1,AUC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dev/test sets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공유하는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facts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제외한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scores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나타낸다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실험결과를 보면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human-annotated data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훈련된 모델은 일반적으로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distantly supervised data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훈련된 모델보다 성능이 우수하다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이제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wrong-labeling proble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성능을 저하시켰기 때문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CNN,LSTM,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BiLSTM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score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human-annotated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data에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대해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distantly supervised data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훈련된 모델의 성능 차이가 크지 않지만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lgnF1,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lgnAUC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차이가 많이 난다는 것을 볼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훈련과 개발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세트 사이의 중복된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쌍이 실제로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biases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일으킨다는 것을 나타낸다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결과로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풍부한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 information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활용하는 모델은 일반적으로 더 나은 성능을 달성한다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성능이 뛰어나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document-level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long-dependency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모델링의 효과를 나타낸다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975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Document-level RE(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작업에 대한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performance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평가하기 위해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테스트 세트에서 무작위로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문서를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샘플링하고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crowd-workers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instances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evidence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식별하도록 요청한다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model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성능을 보여준다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document-level RE task (RE)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and supporting evidence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공동으로 식별하는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RE+Sup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모두에서 더 좋은 결과를 달성하고 있는 것을 보여준다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추후 개선의 기회가 충분히 있음을 나타낸다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instance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evidence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예측하는 방법에 대한 성능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Huristic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 entity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포함하는 모든 문장을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evidence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간주하는 간단한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Nerual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구현한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predictor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evidence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예측하는 데 있어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heuristic-based baseline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크게 능가하며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joint relation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evidence prediction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잠재력을 나타낸다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document-level 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sentence-level 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더 어렵고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모델과 인간의 성능 사이의 차이를 좁히기 위한 집중적인 노력이 필요하다는 결론을 내릴 수 있다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4621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앞으로의 연구 방향을 제시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명시적으로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고려한 모델 탐색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 간의 정보 수집 및 합성을 위한 보다 표현적인 모델 아키텍처 설계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distantly supervised data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level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성능을 개선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문서가 문장보다 많은 정보를 제공하므로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 level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level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더 많은 연구 흐름이 있고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 결과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baseline models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훨씬 높다는 것이 밝혀져 향후 개선의 기회가 충분히 있음을 보여준다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67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63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5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먼저 이 연구가 왜 나오게 되었는지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부터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설명을 하고 내용으로 넘어가겠습니다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Relation extraction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에 대한 자세한 내용은 지난번 논문 발표하실 때 자세히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설명해주셨는데요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중요한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task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만 간단히 짚고 넘어가자면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 text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facts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식별하는 것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기존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sentence-level RE,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sentence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facts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추출하는 데 중점을 둔다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막상 실무에 적용하려고 보니 문제가 생긴다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facts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sentences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나타나는 것이다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그림에 있는 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entities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언급되어있으며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복잡한 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interactions을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나타낸다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effectLst/>
              </a:rPr>
              <a:t>Riddarhuset</a:t>
            </a:r>
            <a:r>
              <a:rPr lang="en-US" dirty="0">
                <a:effectLst/>
              </a:rPr>
              <a:t>, country, </a:t>
            </a:r>
            <a:r>
              <a:rPr lang="en-US" i="1" dirty="0">
                <a:effectLst/>
              </a:rPr>
              <a:t>Sweden</a:t>
            </a:r>
            <a:r>
              <a:rPr lang="en-US" dirty="0">
                <a:effectLst/>
              </a:rPr>
              <a:t>)</a:t>
            </a:r>
            <a:r>
              <a:rPr lang="en-US" dirty="0" err="1">
                <a:effectLst/>
              </a:rPr>
              <a:t>의</a:t>
            </a:r>
            <a:r>
              <a:rPr lang="en-US" dirty="0">
                <a:effectLst/>
              </a:rPr>
              <a:t> relational </a:t>
            </a:r>
            <a:r>
              <a:rPr lang="en-US" dirty="0" err="1">
                <a:effectLst/>
              </a:rPr>
              <a:t>facts를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확인하기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위해서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한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문장이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아닌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여러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문장을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살펴보면서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추론해가야한다는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것이다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 과정은 문서의 </a:t>
            </a:r>
            <a:r>
              <a:rPr lang="en-US" dirty="0">
                <a:effectLst/>
              </a:rPr>
              <a:t>multiple sentences</a:t>
            </a:r>
            <a:r>
              <a:rPr lang="ko-KR" altLang="en-US" dirty="0">
                <a:effectLst/>
              </a:rPr>
              <a:t>에 대한 읽기 및 추론을 필요로 하며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이는 직관적으로 </a:t>
            </a:r>
            <a:r>
              <a:rPr lang="en-US" dirty="0">
                <a:effectLst/>
              </a:rPr>
              <a:t>sentence-level RE methods</a:t>
            </a:r>
            <a:r>
              <a:rPr lang="ko-KR" altLang="en-US" dirty="0">
                <a:effectLst/>
              </a:rPr>
              <a:t>의 범위를 벗어난다</a:t>
            </a:r>
            <a:r>
              <a:rPr lang="en-US" altLang="ko-KR" dirty="0">
                <a:effectLst/>
              </a:rPr>
              <a:t>.  </a:t>
            </a:r>
            <a:r>
              <a:rPr lang="ko-KR" altLang="en-US" dirty="0">
                <a:effectLst/>
              </a:rPr>
              <a:t>따라서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 level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level수준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이동할 필요가 있다고 생각하게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effectLst/>
              </a:rPr>
              <a:t>relational fact(</a:t>
            </a:r>
            <a:r>
              <a:rPr lang="en-US" i="1" dirty="0" err="1">
                <a:effectLst/>
              </a:rPr>
              <a:t>Riddarhuset</a:t>
            </a:r>
            <a:r>
              <a:rPr lang="en-US" dirty="0">
                <a:effectLst/>
              </a:rPr>
              <a:t>, country, </a:t>
            </a:r>
            <a:r>
              <a:rPr lang="en-US" i="1" dirty="0">
                <a:effectLst/>
              </a:rPr>
              <a:t>Sweden</a:t>
            </a:r>
            <a:r>
              <a:rPr lang="en-US" dirty="0">
                <a:effectLst/>
              </a:rPr>
              <a:t>)</a:t>
            </a:r>
            <a:r>
              <a:rPr lang="ko-KR" altLang="en-US" dirty="0" err="1">
                <a:effectLst/>
              </a:rPr>
              <a:t>를</a:t>
            </a:r>
            <a:r>
              <a:rPr lang="ko-KR" altLang="en-US" dirty="0">
                <a:effectLst/>
              </a:rPr>
              <a:t> 확인하기 위해서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먼저 문장 </a:t>
            </a:r>
            <a:r>
              <a:rPr lang="en-US" altLang="ko-KR" dirty="0">
                <a:effectLst/>
              </a:rPr>
              <a:t>4</a:t>
            </a:r>
            <a:r>
              <a:rPr lang="ko-KR" altLang="en-US" dirty="0">
                <a:effectLst/>
              </a:rPr>
              <a:t>에서 </a:t>
            </a:r>
            <a:r>
              <a:rPr lang="en-US" i="1" dirty="0" err="1">
                <a:effectLst/>
              </a:rPr>
              <a:t>Riddarhuset</a:t>
            </a:r>
            <a:r>
              <a:rPr lang="ko-KR" altLang="en-US" dirty="0">
                <a:effectLst/>
              </a:rPr>
              <a:t>이 </a:t>
            </a:r>
            <a:r>
              <a:rPr lang="en-US" i="1" dirty="0">
                <a:effectLst/>
              </a:rPr>
              <a:t>Stockholm</a:t>
            </a:r>
            <a:r>
              <a:rPr lang="ko-KR" altLang="en-US" dirty="0">
                <a:effectLst/>
              </a:rPr>
              <a:t>에 위치해 있다는 사실을 확인한 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문장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로부터 </a:t>
            </a:r>
            <a:r>
              <a:rPr lang="en-US" i="1" dirty="0">
                <a:effectLst/>
              </a:rPr>
              <a:t>Stockholm</a:t>
            </a:r>
            <a:r>
              <a:rPr lang="ko-KR" altLang="en-US" dirty="0">
                <a:effectLst/>
              </a:rPr>
              <a:t>이 </a:t>
            </a:r>
            <a:r>
              <a:rPr lang="en-US" i="1" dirty="0">
                <a:effectLst/>
              </a:rPr>
              <a:t>Sweden</a:t>
            </a:r>
            <a:r>
              <a:rPr lang="ko-KR" altLang="en-US" dirty="0">
                <a:effectLst/>
              </a:rPr>
              <a:t>의 수도이고 </a:t>
            </a:r>
            <a:r>
              <a:rPr lang="en-US" i="1" dirty="0">
                <a:effectLst/>
              </a:rPr>
              <a:t>Sweden</a:t>
            </a:r>
            <a:r>
              <a:rPr lang="ko-KR" altLang="en-US" dirty="0">
                <a:effectLst/>
              </a:rPr>
              <a:t>이 </a:t>
            </a:r>
            <a:r>
              <a:rPr lang="en-US" dirty="0">
                <a:effectLst/>
              </a:rPr>
              <a:t>country</a:t>
            </a:r>
            <a:r>
              <a:rPr lang="ko-KR" altLang="en-US" dirty="0">
                <a:effectLst/>
              </a:rPr>
              <a:t>라는 사실을 확인하고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마지막으로 이 </a:t>
            </a:r>
            <a:r>
              <a:rPr lang="en-US" dirty="0">
                <a:effectLst/>
              </a:rPr>
              <a:t>facts</a:t>
            </a:r>
            <a:r>
              <a:rPr lang="ko-KR" altLang="en-US" dirty="0">
                <a:effectLst/>
              </a:rPr>
              <a:t>로부터 </a:t>
            </a:r>
            <a:r>
              <a:rPr lang="en-US" dirty="0" err="1">
                <a:effectLst/>
              </a:rPr>
              <a:t>Riddarhuset</a:t>
            </a:r>
            <a:r>
              <a:rPr lang="ko-KR" altLang="en-US" dirty="0">
                <a:effectLst/>
              </a:rPr>
              <a:t>의 주권국가</a:t>
            </a:r>
            <a:r>
              <a:rPr lang="en-US" altLang="ko-KR" dirty="0">
                <a:effectLst/>
              </a:rPr>
              <a:t>(</a:t>
            </a:r>
            <a:r>
              <a:rPr lang="en-US" dirty="0">
                <a:effectLst/>
              </a:rPr>
              <a:t>sovereign state)</a:t>
            </a:r>
            <a:r>
              <a:rPr lang="ko-KR" altLang="en-US" dirty="0">
                <a:effectLst/>
              </a:rPr>
              <a:t>가 </a:t>
            </a:r>
            <a:r>
              <a:rPr lang="en-US" i="1" dirty="0">
                <a:effectLst/>
              </a:rPr>
              <a:t>Sweden</a:t>
            </a:r>
            <a:r>
              <a:rPr lang="ko-KR" altLang="en-US" dirty="0">
                <a:effectLst/>
              </a:rPr>
              <a:t>이라는 사실을 추론해야 한다</a:t>
            </a:r>
            <a:r>
              <a:rPr lang="en-US" altLang="ko-KR" dirty="0">
                <a:effectLst/>
              </a:rPr>
              <a:t>.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939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Document-level 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연구는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large-scale annotated dataset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필요로 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document-level 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많지 않다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 다른 논문에서 제시한 기존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document-level dataset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몇가지 문제점이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manually-annotated relations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수가 적거나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 supervision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noisy annotations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보여주거나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도메인 또는 접근 방식만을 제공한다는 점이다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연구를 위해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large-scale, manually-annotated,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purpos의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document-level RE dataset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exhibit noisy annotations from distant supervision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annotation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 두 개의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distantly supervised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구축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456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논문에서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위키피디아와 위키데이터로 구성된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large-scale human-annotated document-level RE dataset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제시한다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 세 가지 특징으로 구성된다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 많은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가진 가장 큰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human-annotated document-level RE dataset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추론하기 위해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sentences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읽는다는 점 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특징은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sentence-level </a:t>
            </a:r>
            <a:r>
              <a:rPr lang="en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level 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임을 보여준다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특징은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large-scale distantly supervised data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제공한다는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것이다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이제 이 논문에서는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DocRED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다양한  설정에서 실험함으로써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성능이 크게 저하된다는 것을 보여주며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document-level 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sentence-level 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더 어렵고 여전히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problem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남아 있음을 보여준다</a:t>
            </a:r>
            <a:endParaRPr lang="en-US" altLang="ko-KR" sz="1200" b="0" i="0" u="none" strike="noStrike" kern="1200" dirty="0">
              <a:solidFill>
                <a:srgbClr val="FF0000"/>
              </a:solidFill>
              <a:effectLst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여러 문장들을 문서에서 판독하여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추출하고 문서의 모든 정보를 합성함으로써 그들의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추론하도록 요구한다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facts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최소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40.7%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sentences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추출할 수 있으므로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인식하기 위해 문서의 여러 문장을 읽고 문서의 모든 정보를 합성하여 이들의 관계를 추론해야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sentence-level RE datasets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구별한다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우리는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weakly supervised RE research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large-scale distantly supervised data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human-annotated data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마찬가지로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weakly supervised scenarios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채택될 수 있도록 하는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large-scale distantly supervised data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699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논문에서의 최종 목표는 일반 텍스트에서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document-level 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구성하는 것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mentions, entity coreferences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문서의 모든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포함하는 정보가 필요하다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두가지 프로세스를 통해 데이터를 수집하고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849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human-annotated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데이터는 총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단계를 거쳐 수집된다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 위키피디아 문서에 대해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distantly supervised annotation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생성하는 단계이다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구체적으로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스페이시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named entity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수행하고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named entity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KB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또다른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(named entity)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mentions과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Wikidata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base tags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pair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Wikidata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쿼리하여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라벨링된다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다음으로 이제 단어 수가 적거나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instances가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적은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삭제하여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distantly supervised labels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 정도의 도큐먼트가 생성되며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무작위로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annotation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5,053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가장 빈번하게 일어나는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선택한다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단계는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참조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coreference) information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모든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mentions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추출하려면 먼저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mentions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인식하고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동일한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참고하는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identifying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annotator에게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Stage 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생성된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mention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recommendations를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검토하고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 및 보완한 다음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참조하는 서로 다른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하도록 하여 추가적인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coreference information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제공하게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단계에서는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mentions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Wikidata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연결한다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구체적으로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mention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Wikidata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연결되는데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툴킷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등을 사용하여 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확장한다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evidence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라벨링한다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anotators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recommendations과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Stage 3의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링크에 기초한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사용하여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Annotator는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잘못된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instances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제거하고 누락된 항목을 보충한다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linking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으로부터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instances 57.2%, 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instances 48.2%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보존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reserved)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7812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Human-annotated data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외에도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large-scale distantly supervised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콜렉팅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하는데요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5,053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human-annotated documents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제거하고 나머지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101,873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distantly supervised data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corpus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Distantly supervised data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human-annotated data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동일한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distribution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공유하도록 하기 위해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mentions가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사용하여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reidentify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그다음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heuristic-based method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이용하여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named entity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mention을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하나의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Wikidata에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연결한다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mentions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동일한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KB(knowledge base) IDs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머지된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쌍 간의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distant supervision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레이블링된다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79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sentence-level RE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문서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type, relation instances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relational facts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기존 데이터 세트보다 크다는 것을  볼 수 있다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주의깊게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봐야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relation type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DocRED는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types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것은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types이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도메인에서 제약되지 않고 광범위한 범주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과학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(33.3%),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(11.5%),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(8.3%))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포함한다는 것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906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5E49-E5E2-E24B-9405-2DE0E4D43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B48A6-A2FC-1741-BA66-4F140422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57FF-76B0-9B48-8199-44157650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DC9F-BDC7-2A4B-91DF-CA0B64C0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E66A-FD55-B94B-9490-0F9AD26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94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F851-19C9-5749-80D9-33529E7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CEA4D-B462-6741-9109-04E8AF0C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5536-0739-0C4A-AD51-2454C628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8AAB-723E-1F40-9AFF-22E5DE19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AAB9-8BA5-6D4E-9EB9-0AE4C947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98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70A34-55BE-A44B-8E7F-E6C932285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B83A9-0D92-2C4C-B91C-1CDC8EE5E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4ABA-3F79-D946-AFC4-75FD11B7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08E8-CF44-374D-A0B7-BEA77DB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B42E-7EA6-E94F-9D0F-17024040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6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4DE6-486C-B24C-9BBC-D62BE291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9D9F-1146-B247-8E43-DD271128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CFF5-34E5-9E4F-ACE5-8D603C33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75B2-F61A-ED42-A4B4-0C85BB36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9599-CE36-6A4D-AA04-E6526C9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22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438-671D-7B4F-9841-AA50754F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6A74-CBE2-6241-A0CE-3FE66C77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1FDE-1D6A-BB4D-9AC6-5D7A720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9749-2826-7746-B127-CBCC0447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A13C-4AB0-7C45-A0EF-009151E4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897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A50-7399-944D-A8DD-253A589D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3B61-FFAC-9D49-8738-A4A0EA14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ABE8-CE3C-CF43-9AC0-2995827A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3E8C-CAE7-B542-A457-06B93D54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67844-4E35-5846-A4EC-43B52177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799BF-1363-2442-9F0F-71CDB68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14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C50E-16DD-0B44-9293-E6EE3CD9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27B1-7099-7F4D-8B38-E135E799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AC9CF-EDE5-9543-8627-3F3F64C6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35372-FD1D-224B-8B51-553EF7B0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1BA9-665F-9F44-B787-DC5B4456C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7DB4-8AF8-FF48-8999-AE183269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BDCA4-1117-224F-8F6F-92069D38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C45A-493E-704C-B1DB-0933125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23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BACC-BF38-7349-84DB-20DD4B0D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EF1E0-0D82-174B-8FE2-2181085D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6F9BE-C6CB-6447-A68D-0D6C6B06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C6EA8-80EF-AD4F-9F82-D00C6CC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68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A932C-CA02-234E-9BAF-D879666C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AB9D-CFFD-2242-A82E-6DABBED0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2B876-869A-8D45-9CA8-D05D32D9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69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8733-FFE4-2A4F-AB35-12DE4416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F13D-D50C-4B46-A47E-E7ECDE33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BF3A-6317-A544-A3B8-7E0AACFC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BBF2F-7EBF-CF4A-8B48-3EA61A70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CBA38-338E-7647-842E-B130C0D3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F8A5-EDE3-A94F-9594-08B5C46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83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CF78-3538-2A42-AF8A-288F26D8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2047D-9935-644F-B7EB-0A498BD54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02EE-2739-1F4E-9B3C-39ABA13F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BC3DE-D694-574B-ABDF-40AF9E4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71227-71E5-7A4E-B1DB-2CCA66B7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3908-4250-C849-B9A5-19DAC170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59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301FB-A5C8-5F40-B803-3EB685C8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4098D-BDE8-7D43-910D-394DA761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DD21-1F1A-7D47-9458-96184A01C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F00F-AE1D-674D-82A7-DD08CE600219}" type="datetimeFigureOut">
              <a:rPr lang="en-KR" smtClean="0"/>
              <a:t>2021/06/24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B472-45ED-064D-AEBF-858990A1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092F-891A-2943-93EE-CBAE54B7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93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8EB0-9088-C843-8907-0A7610B73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5580"/>
            <a:ext cx="9144000" cy="2387600"/>
          </a:xfrm>
        </p:spPr>
        <p:txBody>
          <a:bodyPr>
            <a:normAutofit/>
          </a:bodyPr>
          <a:lstStyle/>
          <a:p>
            <a:r>
              <a:rPr lang="en-US" sz="4200" b="1" dirty="0" err="1">
                <a:latin typeface="Consolas" panose="020B0609020204030204" pitchFamily="49" charset="0"/>
                <a:ea typeface="BM HANNA Pro OTF" panose="020B0600000101010101" pitchFamily="34" charset="-127"/>
                <a:cs typeface="Consolas" panose="020B0609020204030204" pitchFamily="49" charset="0"/>
              </a:rPr>
              <a:t>DocRED</a:t>
            </a:r>
            <a:r>
              <a:rPr lang="en-US" sz="4200" b="1" dirty="0">
                <a:latin typeface="Consolas" panose="020B0609020204030204" pitchFamily="49" charset="0"/>
                <a:ea typeface="BM HANNA Pro OTF" panose="020B0600000101010101" pitchFamily="34" charset="-127"/>
                <a:cs typeface="Consolas" panose="020B0609020204030204" pitchFamily="49" charset="0"/>
              </a:rPr>
              <a:t>: A Large-Scale Document-Level Relation Extraction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8B292-4BF1-B44E-BC11-2CC81BCD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2030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소프트웨어학부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2017012333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이수아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1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Data Analysis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D719C8-FAAD-B14E-A414-2724DE5C9024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D533FB-27D8-754D-B20F-6866D908059E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EC143F-0D9D-9548-B088-4A94AF72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6" y="1825781"/>
            <a:ext cx="7196359" cy="4386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A9238-6305-1B40-B2A1-107E640CCCBD}"/>
              </a:ext>
            </a:extLst>
          </p:cNvPr>
          <p:cNvSpPr txBox="1"/>
          <p:nvPr/>
        </p:nvSpPr>
        <p:spPr>
          <a:xfrm>
            <a:off x="7969094" y="2082454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reasoning is essential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document-level RE.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BB508-5190-6940-AA2F-7F203AE56F04}"/>
              </a:ext>
            </a:extLst>
          </p:cNvPr>
          <p:cNvSpPr/>
          <p:nvPr/>
        </p:nvSpPr>
        <p:spPr>
          <a:xfrm>
            <a:off x="7779138" y="2899247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modeling interactions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between multiple entities </a:t>
            </a:r>
          </a:p>
        </p:txBody>
      </p:sp>
    </p:spTree>
    <p:extLst>
      <p:ext uri="{BB962C8B-B14F-4D97-AF65-F5344CB8AC3E}">
        <p14:creationId xmlns:p14="http://schemas.microsoft.com/office/powerpoint/2010/main" val="376142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F4E5B6-F58D-6A4C-A7AB-9A23AD3CA62A}"/>
              </a:ext>
            </a:extLst>
          </p:cNvPr>
          <p:cNvSpPr txBox="1">
            <a:spLocks/>
          </p:cNvSpPr>
          <p:nvPr/>
        </p:nvSpPr>
        <p:spPr>
          <a:xfrm>
            <a:off x="327836" y="1198743"/>
            <a:ext cx="8321894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Benchmark Settings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36B8A78-CE5E-C944-9799-48298F9CB2E3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D37E2C-DA1B-3344-81C8-A09AC2AD3661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8BF168B-BB51-994B-8326-99DFC035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6" y="1853865"/>
            <a:ext cx="7048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1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F4E5B6-F58D-6A4C-A7AB-9A23AD3CA62A}"/>
              </a:ext>
            </a:extLst>
          </p:cNvPr>
          <p:cNvSpPr txBox="1">
            <a:spLocks/>
          </p:cNvSpPr>
          <p:nvPr/>
        </p:nvSpPr>
        <p:spPr>
          <a:xfrm>
            <a:off x="327836" y="1198743"/>
            <a:ext cx="8321894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Benchmark Settings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36B8A78-CE5E-C944-9799-48298F9CB2E3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D37E2C-DA1B-3344-81C8-A09AC2AD3661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C84C22-50CA-8A44-817D-760452C18751}"/>
              </a:ext>
            </a:extLst>
          </p:cNvPr>
          <p:cNvSpPr txBox="1"/>
          <p:nvPr/>
        </p:nvSpPr>
        <p:spPr>
          <a:xfrm>
            <a:off x="371013" y="1840447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Supervised Setting</a:t>
            </a:r>
            <a:endParaRPr lang="en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24E8E-69BD-0A4F-9C07-07C480BBCAF3}"/>
              </a:ext>
            </a:extLst>
          </p:cNvPr>
          <p:cNvSpPr txBox="1"/>
          <p:nvPr/>
        </p:nvSpPr>
        <p:spPr>
          <a:xfrm>
            <a:off x="371013" y="3901029"/>
            <a:ext cx="101232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Weakly Supervised Setting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Training set : distantly supervised data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wrong labeling problem accompanied with distantly supervised data 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44B0-290E-5B44-B52A-2C44831FE91F}"/>
              </a:ext>
            </a:extLst>
          </p:cNvPr>
          <p:cNvSpPr txBox="1"/>
          <p:nvPr/>
        </p:nvSpPr>
        <p:spPr>
          <a:xfrm>
            <a:off x="371013" y="1842000"/>
            <a:ext cx="465223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Supervised Setting</a:t>
            </a:r>
            <a:endParaRPr lang="en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only human-annotated data is used</a:t>
            </a:r>
          </a:p>
          <a:p>
            <a:pPr marL="285750" indent="-285750">
              <a:buFontTx/>
              <a:buChar char="-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rich reasoning skills </a:t>
            </a:r>
          </a:p>
          <a:p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2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Experiment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B314D8D-A1C1-3D46-9261-79C4F801462A}"/>
              </a:ext>
            </a:extLst>
          </p:cNvPr>
          <p:cNvSpPr/>
          <p:nvPr/>
        </p:nvSpPr>
        <p:spPr>
          <a:xfrm>
            <a:off x="327835" y="1958560"/>
            <a:ext cx="867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Models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CNN, LSTM, Bidirectional LSTM, Context-Aware  based model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05E238-0C58-9046-8968-1813517D4B93}"/>
              </a:ext>
            </a:extLst>
          </p:cNvPr>
          <p:cNvGrpSpPr/>
          <p:nvPr/>
        </p:nvGrpSpPr>
        <p:grpSpPr>
          <a:xfrm>
            <a:off x="265949" y="2592075"/>
            <a:ext cx="6222867" cy="1014289"/>
            <a:chOff x="327835" y="3515820"/>
            <a:chExt cx="6222867" cy="1014289"/>
          </a:xfrm>
        </p:grpSpPr>
        <p:pic>
          <p:nvPicPr>
            <p:cNvPr id="4" name="Picture 3" descr="Text&#10;&#10;Description automatically generated">
              <a:extLst>
                <a:ext uri="{FF2B5EF4-FFF2-40B4-BE49-F238E27FC236}">
                  <a16:creationId xmlns:a16="http://schemas.microsoft.com/office/drawing/2014/main" id="{C13CE6B5-F132-5A46-976D-40107BE2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835" y="3515820"/>
              <a:ext cx="1727989" cy="463762"/>
            </a:xfrm>
            <a:prstGeom prst="rect">
              <a:avLst/>
            </a:prstGeom>
          </p:spPr>
        </p:pic>
        <p:pic>
          <p:nvPicPr>
            <p:cNvPr id="6" name="Picture 5" descr="A picture containing text, tableware, plate, dishware&#10;&#10;Description automatically generated">
              <a:extLst>
                <a:ext uri="{FF2B5EF4-FFF2-40B4-BE49-F238E27FC236}">
                  <a16:creationId xmlns:a16="http://schemas.microsoft.com/office/drawing/2014/main" id="{A29BB4D4-B91E-4D42-A2EA-71F1CA8D5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35" y="4066347"/>
              <a:ext cx="1073278" cy="4637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A2290B4-2175-6447-8D14-A9FADCFCFD3E}"/>
                    </a:ext>
                  </a:extLst>
                </p:cNvPr>
                <p:cNvSpPr/>
                <p:nvPr/>
              </p:nvSpPr>
              <p:spPr>
                <a:xfrm>
                  <a:off x="2152343" y="4113562"/>
                  <a:ext cx="439835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: hidden state vector sequence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A2290B4-2175-6447-8D14-A9FADCFCF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343" y="4113562"/>
                  <a:ext cx="439835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09C7076-0526-6543-96FB-0223768EF0DD}"/>
                    </a:ext>
                  </a:extLst>
                </p:cNvPr>
                <p:cNvSpPr/>
                <p:nvPr/>
              </p:nvSpPr>
              <p:spPr>
                <a:xfrm>
                  <a:off x="2152343" y="3563035"/>
                  <a:ext cx="185003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𝐷</m:t>
                      </m:r>
                    </m:oMath>
                  </a14:m>
                  <a:r>
                    <a:rPr lang="en-US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: Document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09C7076-0526-6543-96FB-0223768EF0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343" y="3563035"/>
                  <a:ext cx="1850031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477FE70D-EB9A-E34E-B9C5-32CDA4805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49" y="3745063"/>
            <a:ext cx="2563337" cy="463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8ECCD4-8F84-F34E-86C2-C9B0A64E0C98}"/>
                  </a:ext>
                </a:extLst>
              </p:cNvPr>
              <p:cNvSpPr/>
              <p:nvPr/>
            </p:nvSpPr>
            <p:spPr>
              <a:xfrm>
                <a:off x="3015472" y="3792278"/>
                <a:ext cx="43983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named entity mention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8ECCD4-8F84-F34E-86C2-C9B0A64E0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72" y="3792278"/>
                <a:ext cx="4398359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con&#10;&#10;Description automatically generated with low confidence">
            <a:extLst>
              <a:ext uri="{FF2B5EF4-FFF2-40B4-BE49-F238E27FC236}">
                <a16:creationId xmlns:a16="http://schemas.microsoft.com/office/drawing/2014/main" id="{D6D58524-5F8F-704A-9550-93455602D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949" y="4348735"/>
            <a:ext cx="2066771" cy="452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A6076-238B-6B41-A15F-75B582E53CA8}"/>
                  </a:ext>
                </a:extLst>
              </p:cNvPr>
              <p:cNvSpPr txBox="1"/>
              <p:nvPr/>
            </p:nvSpPr>
            <p:spPr>
              <a:xfrm>
                <a:off x="2683240" y="4375072"/>
                <a:ext cx="1430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entity</a:t>
                </a:r>
                <a:endParaRPr lang="en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A6076-238B-6B41-A15F-75B582E5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40" y="4375072"/>
                <a:ext cx="1430776" cy="369332"/>
              </a:xfrm>
              <a:prstGeom prst="rect">
                <a:avLst/>
              </a:prstGeom>
              <a:blipFill>
                <a:blip r:embed="rId10"/>
                <a:stretch>
                  <a:fillRect t="-6667" r="-2655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38DB2C3C-A13C-724C-857A-4BA2214AF1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605" y="5216011"/>
            <a:ext cx="50419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901F9-A316-5841-9B58-70378B4B6FDB}"/>
                  </a:ext>
                </a:extLst>
              </p:cNvPr>
              <p:cNvSpPr txBox="1"/>
              <p:nvPr/>
            </p:nvSpPr>
            <p:spPr>
              <a:xfrm>
                <a:off x="5810900" y="5184768"/>
                <a:ext cx="6379760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두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entity에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대한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relative distances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 embedding matrix  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 relation type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relation type</a:t>
                </a:r>
                <a:r>
                  <a:rPr lang="ko-KR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에 따른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trainable parameters</a:t>
                </a:r>
                <a:endParaRPr lang="en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901F9-A316-5841-9B58-70378B4B6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900" y="5184768"/>
                <a:ext cx="6379760" cy="945643"/>
              </a:xfrm>
              <a:prstGeom prst="rect">
                <a:avLst/>
              </a:prstGeom>
              <a:blipFill>
                <a:blip r:embed="rId12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82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Experiment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CDF482-7E8C-4B48-A5EA-D78D1405F154}"/>
              </a:ext>
            </a:extLst>
          </p:cNvPr>
          <p:cNvSpPr txBox="1"/>
          <p:nvPr/>
        </p:nvSpPr>
        <p:spPr>
          <a:xfrm>
            <a:off x="327835" y="1962031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Models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CNN, LSTM, Bidirectional LSTM, Context-Aware  based model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4D47389-33F3-FF45-A6B4-9A247DD11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5" y="2470484"/>
            <a:ext cx="7206791" cy="36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8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03FB51F-419B-6F4D-AC4F-739C73FD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3" y="2777329"/>
            <a:ext cx="5158565" cy="188754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8F14F6-2044-B44E-8905-19F75881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Experiment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3263CF68-3790-FD4F-9D5F-6B770B573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77329"/>
            <a:ext cx="5768165" cy="20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0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6CCC5D-BA38-614D-8F38-688B4295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534CE5-ACB9-2445-8DC8-4E8E5F9735DD}"/>
              </a:ext>
            </a:extLst>
          </p:cNvPr>
          <p:cNvSpPr/>
          <p:nvPr/>
        </p:nvSpPr>
        <p:spPr>
          <a:xfrm>
            <a:off x="327836" y="1958560"/>
            <a:ext cx="87711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Exploring models explicitly considering reasoning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Designing more expressive model architectures for collecting and synthesizing inter-sentence information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Leveraging distantly supervised data to improve the performance of document-level 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document-level RE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sentence-level RE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4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5194708" y="2773539"/>
            <a:ext cx="1751308" cy="1310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끝</a:t>
            </a:r>
            <a:endParaRPr lang="en-KR" sz="8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294468" y="464701"/>
            <a:ext cx="11551788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4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5B8D-B331-4043-A789-107CBA91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" y="1211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CONTETNS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7A1E-C46D-C444-916A-CFCABCA1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4"/>
            <a:ext cx="10515600" cy="473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연구 주제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요약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실험</a:t>
            </a:r>
            <a:b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결론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4BE50-E88E-8745-A8D3-0277499C3265}"/>
              </a:ext>
            </a:extLst>
          </p:cNvPr>
          <p:cNvCxnSpPr>
            <a:cxnSpLocks/>
          </p:cNvCxnSpPr>
          <p:nvPr/>
        </p:nvCxnSpPr>
        <p:spPr>
          <a:xfrm>
            <a:off x="3115694" y="779659"/>
            <a:ext cx="8716915" cy="4223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5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연구주제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1B4-7D03-3E41-9BCA-9AB8CE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Relation Extraction</a:t>
            </a:r>
            <a:r>
              <a:rPr lang="en-US" altLang="ko-KR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(RE)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82165A-B502-3542-80FC-D332E5D69D0C}"/>
              </a:ext>
            </a:extLst>
          </p:cNvPr>
          <p:cNvSpPr/>
          <p:nvPr/>
        </p:nvSpPr>
        <p:spPr>
          <a:xfrm>
            <a:off x="327836" y="1962031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identify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relational facts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between entities from plain text </a:t>
            </a:r>
          </a:p>
        </p:txBody>
      </p: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637D23-830B-F64E-A079-D3A8A58B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19" y="2563340"/>
            <a:ext cx="4163315" cy="36785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3608EF-B717-BE49-98D1-101CA8E97656}"/>
              </a:ext>
            </a:extLst>
          </p:cNvPr>
          <p:cNvSpPr txBox="1"/>
          <p:nvPr/>
        </p:nvSpPr>
        <p:spPr>
          <a:xfrm>
            <a:off x="7117366" y="3428583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entense-level 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C66583-D274-9748-9A97-6E5644EEBA27}"/>
              </a:ext>
            </a:extLst>
          </p:cNvPr>
          <p:cNvCxnSpPr>
            <a:cxnSpLocks/>
          </p:cNvCxnSpPr>
          <p:nvPr/>
        </p:nvCxnSpPr>
        <p:spPr>
          <a:xfrm>
            <a:off x="8286115" y="4259811"/>
            <a:ext cx="0" cy="371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5129D7-513E-7E4F-8A61-1532C629A625}"/>
              </a:ext>
            </a:extLst>
          </p:cNvPr>
          <p:cNvSpPr txBox="1"/>
          <p:nvPr/>
        </p:nvSpPr>
        <p:spPr>
          <a:xfrm>
            <a:off x="7117367" y="5110579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Document-level RE</a:t>
            </a:r>
          </a:p>
        </p:txBody>
      </p:sp>
    </p:spTree>
    <p:extLst>
      <p:ext uri="{BB962C8B-B14F-4D97-AF65-F5344CB8AC3E}">
        <p14:creationId xmlns:p14="http://schemas.microsoft.com/office/powerpoint/2010/main" val="259123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연구주제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1B4-7D03-3E41-9BCA-9AB8CE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Document-level RE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9DF9CF-F88F-B14A-A309-6DB286ACB70D}"/>
              </a:ext>
            </a:extLst>
          </p:cNvPr>
          <p:cNvSpPr txBox="1"/>
          <p:nvPr/>
        </p:nvSpPr>
        <p:spPr>
          <a:xfrm>
            <a:off x="327836" y="1962031"/>
            <a:ext cx="5327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large-scale annotated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dataset이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필요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42739-E769-5C4B-AA71-641BA91E934E}"/>
              </a:ext>
            </a:extLst>
          </p:cNvPr>
          <p:cNvSpPr txBox="1"/>
          <p:nvPr/>
        </p:nvSpPr>
        <p:spPr>
          <a:xfrm>
            <a:off x="327836" y="4227271"/>
            <a:ext cx="70583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small # of m</a:t>
            </a:r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anually-annotated relations and entities</a:t>
            </a:r>
          </a:p>
          <a:p>
            <a:pPr marL="285750" indent="-285750">
              <a:buFontTx/>
              <a:buChar char="-"/>
            </a:pP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exhibit noisy annotations from distant supervision </a:t>
            </a:r>
          </a:p>
          <a:p>
            <a:pPr marL="285750" indent="-285750">
              <a:buFontTx/>
              <a:buChar char="-"/>
            </a:pP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 specific domains or approaches </a:t>
            </a:r>
          </a:p>
          <a:p>
            <a:pPr marL="285750" indent="-285750">
              <a:buFontTx/>
              <a:buChar char="-"/>
            </a:pP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DEF25-4344-F645-9F71-FF62E8FD0F05}"/>
              </a:ext>
            </a:extLst>
          </p:cNvPr>
          <p:cNvSpPr txBox="1"/>
          <p:nvPr/>
        </p:nvSpPr>
        <p:spPr>
          <a:xfrm>
            <a:off x="327836" y="3434711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Problems</a:t>
            </a:r>
            <a:endParaRPr lang="en-KR" sz="28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B202C-E0D4-7D42-99C3-9FCC05322121}"/>
              </a:ext>
            </a:extLst>
          </p:cNvPr>
          <p:cNvSpPr txBox="1"/>
          <p:nvPr/>
        </p:nvSpPr>
        <p:spPr>
          <a:xfrm>
            <a:off x="8575360" y="342900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Solutions</a:t>
            </a:r>
            <a:endParaRPr lang="en-KR" sz="28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927F2-E2E0-894F-9236-C77554357E6B}"/>
              </a:ext>
            </a:extLst>
          </p:cNvPr>
          <p:cNvSpPr txBox="1"/>
          <p:nvPr/>
        </p:nvSpPr>
        <p:spPr>
          <a:xfrm>
            <a:off x="8575360" y="4227271"/>
            <a:ext cx="2464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K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arge-scale</a:t>
            </a:r>
          </a:p>
          <a:p>
            <a:endParaRPr lang="en-KR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K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anually-annotated</a:t>
            </a:r>
          </a:p>
          <a:p>
            <a:endParaRPr lang="en-KR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K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eneral-purpose</a:t>
            </a:r>
          </a:p>
          <a:p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65BBC-5664-DE47-BA3D-3616CD2B58BA}"/>
              </a:ext>
            </a:extLst>
          </p:cNvPr>
          <p:cNvCxnSpPr>
            <a:cxnSpLocks/>
          </p:cNvCxnSpPr>
          <p:nvPr/>
        </p:nvCxnSpPr>
        <p:spPr>
          <a:xfrm>
            <a:off x="7735065" y="4424445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CDC6A-6CE1-054B-AB77-CAE5247B551E}"/>
              </a:ext>
            </a:extLst>
          </p:cNvPr>
          <p:cNvCxnSpPr>
            <a:cxnSpLocks/>
          </p:cNvCxnSpPr>
          <p:nvPr/>
        </p:nvCxnSpPr>
        <p:spPr>
          <a:xfrm>
            <a:off x="7735065" y="4980257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7F739F-0060-FF47-A00A-8DDEEF080BEA}"/>
              </a:ext>
            </a:extLst>
          </p:cNvPr>
          <p:cNvCxnSpPr>
            <a:cxnSpLocks/>
          </p:cNvCxnSpPr>
          <p:nvPr/>
        </p:nvCxnSpPr>
        <p:spPr>
          <a:xfrm>
            <a:off x="7735065" y="5576409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8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연구주제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10416364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 err="1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DocRED</a:t>
            </a: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Document-Level Relation Extraction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8249A-81B7-E84F-915E-99F096ACA0E2}"/>
              </a:ext>
            </a:extLst>
          </p:cNvPr>
          <p:cNvSpPr/>
          <p:nvPr/>
        </p:nvSpPr>
        <p:spPr>
          <a:xfrm>
            <a:off x="327836" y="1935137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large-scale human-annotated document-level RE dataset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97A1B-6CB7-5C40-9131-0426FC3EFECB}"/>
              </a:ext>
            </a:extLst>
          </p:cNvPr>
          <p:cNvSpPr/>
          <p:nvPr/>
        </p:nvSpPr>
        <p:spPr>
          <a:xfrm>
            <a:off x="327836" y="2934075"/>
            <a:ext cx="106315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- 132,375 entities and 56,354 relational facts annotated on 5,053 Wikipedia documents, making it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largest human-annotated document-level RE dataset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As at least 40.7% of the relational facts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can only be extracted from multiple sentences,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requires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 multiple sentences in a document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 recognize entities and inferring their relations by synthesizing all information of the document. 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We also provide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large-scale distantly supervised data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 support weakly supervised RE research. </a:t>
            </a:r>
          </a:p>
        </p:txBody>
      </p:sp>
    </p:spTree>
    <p:extLst>
      <p:ext uri="{BB962C8B-B14F-4D97-AF65-F5344CB8AC3E}">
        <p14:creationId xmlns:p14="http://schemas.microsoft.com/office/powerpoint/2010/main" val="17548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45BB0-A2D0-7140-989E-7FB0374272C2}"/>
              </a:ext>
            </a:extLst>
          </p:cNvPr>
          <p:cNvSpPr/>
          <p:nvPr/>
        </p:nvSpPr>
        <p:spPr>
          <a:xfrm>
            <a:off x="374330" y="3143251"/>
            <a:ext cx="3168851" cy="57149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0AB73-68CC-6440-BC10-7B39A861BC55}"/>
              </a:ext>
            </a:extLst>
          </p:cNvPr>
          <p:cNvSpPr/>
          <p:nvPr/>
        </p:nvSpPr>
        <p:spPr>
          <a:xfrm>
            <a:off x="4803293" y="2292333"/>
            <a:ext cx="3910401" cy="57149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Human-Annotated Data Collection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98D75-6AFC-1046-BBDF-353AC7972226}"/>
              </a:ext>
            </a:extLst>
          </p:cNvPr>
          <p:cNvSpPr/>
          <p:nvPr/>
        </p:nvSpPr>
        <p:spPr>
          <a:xfrm>
            <a:off x="4803293" y="3994170"/>
            <a:ext cx="3910401" cy="57149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Distantly Supervised Data Collection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A74CD1-E6E7-D445-9095-53A5CB9DABCA}"/>
              </a:ext>
            </a:extLst>
          </p:cNvPr>
          <p:cNvCxnSpPr>
            <a:cxnSpLocks/>
          </p:cNvCxnSpPr>
          <p:nvPr/>
        </p:nvCxnSpPr>
        <p:spPr>
          <a:xfrm flipV="1">
            <a:off x="3852190" y="2617932"/>
            <a:ext cx="796167" cy="601529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618B5C-73A8-5945-8170-099C6ECE385E}"/>
              </a:ext>
            </a:extLst>
          </p:cNvPr>
          <p:cNvCxnSpPr>
            <a:cxnSpLocks/>
          </p:cNvCxnSpPr>
          <p:nvPr/>
        </p:nvCxnSpPr>
        <p:spPr>
          <a:xfrm>
            <a:off x="3852190" y="3593148"/>
            <a:ext cx="779534" cy="682378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Human-Annotated 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BD979-3CD9-AF4D-8EFD-EA8EC6179F0B}"/>
              </a:ext>
            </a:extLst>
          </p:cNvPr>
          <p:cNvSpPr txBox="1"/>
          <p:nvPr/>
        </p:nvSpPr>
        <p:spPr>
          <a:xfrm>
            <a:off x="327836" y="1974238"/>
            <a:ext cx="11202106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Stage 1: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Distantly Supervised Annotation Generation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named entity recognition – linked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Wikidata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items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– relations labeling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107,050 documents / 5,053 documents &amp; 96 relations for human annotation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Stage 2: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Named Entity and Coreference Annotation</a:t>
            </a:r>
          </a:p>
          <a:p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Stage 3: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Entity Linking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Stage 4: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Relation and Supporting Evidence Collection</a:t>
            </a:r>
          </a:p>
          <a:p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recommendations from RE models &amp; distant supervision based on entity linking </a:t>
            </a:r>
          </a:p>
          <a:p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0F571-26A5-F04C-AB52-781AB87BCEB2}"/>
              </a:ext>
            </a:extLst>
          </p:cNvPr>
          <p:cNvCxnSpPr>
            <a:cxnSpLocks/>
          </p:cNvCxnSpPr>
          <p:nvPr/>
        </p:nvCxnSpPr>
        <p:spPr>
          <a:xfrm>
            <a:off x="487100" y="277045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3B3071-6B04-864A-B9F0-BBE035C6DE63}"/>
              </a:ext>
            </a:extLst>
          </p:cNvPr>
          <p:cNvCxnSpPr>
            <a:cxnSpLocks/>
          </p:cNvCxnSpPr>
          <p:nvPr/>
        </p:nvCxnSpPr>
        <p:spPr>
          <a:xfrm>
            <a:off x="487100" y="328592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C7C5-9AAA-E24B-859C-986C397A01A2}"/>
              </a:ext>
            </a:extLst>
          </p:cNvPr>
          <p:cNvCxnSpPr>
            <a:cxnSpLocks/>
          </p:cNvCxnSpPr>
          <p:nvPr/>
        </p:nvCxnSpPr>
        <p:spPr>
          <a:xfrm>
            <a:off x="487100" y="5912585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8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000AEEB-EA9C-D349-BBEA-7F1D9BE9E9D3}"/>
              </a:ext>
            </a:extLst>
          </p:cNvPr>
          <p:cNvSpPr txBox="1">
            <a:spLocks/>
          </p:cNvSpPr>
          <p:nvPr/>
        </p:nvSpPr>
        <p:spPr>
          <a:xfrm>
            <a:off x="327836" y="1198743"/>
            <a:ext cx="9004423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Distantly Supervised Data Collection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320306-07F4-6C42-9ADE-96A184B83DEC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0BBA21-6887-D349-89F9-DC3B00A0EA20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43DCE7-009F-3940-AACD-AB5F86A941AC}"/>
              </a:ext>
            </a:extLst>
          </p:cNvPr>
          <p:cNvSpPr txBox="1"/>
          <p:nvPr/>
        </p:nvSpPr>
        <p:spPr>
          <a:xfrm>
            <a:off x="443752" y="2107667"/>
            <a:ext cx="104422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101,873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Named entity mentions are reidentified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BERT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 each named entity mention to one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Wikidata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item by a heuristic-based method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merge the named entity mentions with identical KB IDs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relations between each merged entity pair are labeled via distant supervision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Data Analysis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D719C8-FAAD-B14E-A414-2724DE5C9024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D533FB-27D8-754D-B20F-6866D908059E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BB3659C-69FE-2D41-8C08-3DA79D42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6" y="1814111"/>
            <a:ext cx="9972611" cy="22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6201</TotalTime>
  <Words>2337</Words>
  <Application>Microsoft Macintosh PowerPoint</Application>
  <PresentationFormat>Widescreen</PresentationFormat>
  <Paragraphs>281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BM DoHyeon OTF</vt:lpstr>
      <vt:lpstr>BM HANNA Pro OTF</vt:lpstr>
      <vt:lpstr>Spoqa Han Sans</vt:lpstr>
      <vt:lpstr>Arial</vt:lpstr>
      <vt:lpstr>Calibri</vt:lpstr>
      <vt:lpstr>Calibri Light</vt:lpstr>
      <vt:lpstr>Cambria Math</vt:lpstr>
      <vt:lpstr>Consolas</vt:lpstr>
      <vt:lpstr>Office Theme</vt:lpstr>
      <vt:lpstr>DocRED: A Large-Scale Document-Level Relation Extraction Dataset</vt:lpstr>
      <vt:lpstr>CONTETNS </vt:lpstr>
      <vt:lpstr>연구주제</vt:lpstr>
      <vt:lpstr>연구주제</vt:lpstr>
      <vt:lpstr>연구주제</vt:lpstr>
      <vt:lpstr>요약</vt:lpstr>
      <vt:lpstr>요약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Collaborative Filtering</dc:title>
  <dc:creator>이수아</dc:creator>
  <cp:lastModifiedBy>이수아</cp:lastModifiedBy>
  <cp:revision>114</cp:revision>
  <dcterms:created xsi:type="dcterms:W3CDTF">2021-06-07T05:24:28Z</dcterms:created>
  <dcterms:modified xsi:type="dcterms:W3CDTF">2021-06-24T11:27:33Z</dcterms:modified>
</cp:coreProperties>
</file>