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1" r:id="rId4"/>
    <p:sldId id="262" r:id="rId5"/>
    <p:sldId id="264" r:id="rId6"/>
    <p:sldId id="265" r:id="rId7"/>
    <p:sldId id="283" r:id="rId8"/>
    <p:sldId id="266" r:id="rId9"/>
    <p:sldId id="267" r:id="rId10"/>
    <p:sldId id="274" r:id="rId11"/>
    <p:sldId id="284" r:id="rId12"/>
    <p:sldId id="285" r:id="rId13"/>
    <p:sldId id="286" r:id="rId14"/>
    <p:sldId id="275" r:id="rId15"/>
    <p:sldId id="277" r:id="rId16"/>
    <p:sldId id="278" r:id="rId17"/>
    <p:sldId id="279" r:id="rId18"/>
    <p:sldId id="280" r:id="rId19"/>
    <p:sldId id="287" r:id="rId20"/>
    <p:sldId id="282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0796"/>
  </p:normalViewPr>
  <p:slideViewPr>
    <p:cSldViewPr snapToGrid="0" snapToObjects="1">
      <p:cViewPr>
        <p:scale>
          <a:sx n="111" d="100"/>
          <a:sy n="111" d="100"/>
        </p:scale>
        <p:origin x="296" y="14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74ED3-BE0C-FA46-B848-B74D31820C17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5739F-3FAF-5F4F-83D7-5DC31E5C76E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913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1740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쿼리는 각각 다른 단어들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행렬곱을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수행해 각각 하나의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energy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구할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들어가는 값의 크기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해주기 위해 각각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 factor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나누어준다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이후에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취하고 가중치를 구한다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가중치값에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값들을 곱한 뒤 전부 더해 결과적으로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value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구하게 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value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자체는 입력되었던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Q,K,V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동일한 차원을 가진다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2000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한가지 중요한 점이 마스크 행렬을 사용할 수 있다는 점이다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마스크행렬은 특정한 단어는 무시할 수 있도록 하는 것이다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energy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있을 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차원의 마스트 행렬을 만들어서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element-wise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곱하면 어떤 단어들은 참고하지 않도록 만드는 것이다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마스크매트릭스를 이용함으로써 특정 단어는 무시해서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수행하지 않도록 만들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0380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각각의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입력으로 들어온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Q,K,V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차원의 벡터를 만들어 내게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455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attention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수행한 값들을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곱해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 처음 넣었던 인풋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만들어낸다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714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각각의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connected feed-forward Network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개별 단어마다 적용되기 때문에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position-wise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두 번의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transformation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이루어져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transformation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적용한 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(max(0,z))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거쳐 다시 한번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transformation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각각의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같은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 W, b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달라지면 다른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69752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트레이닝할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optimizer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특이한 점은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 고정시키지 않고 다음 식에 따라 변화시켰다는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 효과를 위해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learning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Label Smoothing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적용하여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정확도를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향상시킨다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2242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표는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성능을 잘 보여주고 있는데요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트랜트포머의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 모델로도 기존에 존재하는 모델과 비슷한 성능을 내는 것을 알 수 있고 이때 학습시간이 훨씬 짧았다는 것을 알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트랜스포머의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수를 훨씬 늘려서 더 큰 모델을 사용했을 때에 이전 모델들보다 학습 효율이 높고 성능 또한 크게 개선된 것을 확인할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4621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Dkey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트랜스포머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아키택쳐에서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컴포넌트가 상대적으로 중요한지를 확인하기 위해 실험한 결과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수를 줄여보거나 특정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수를 늘려보거나 하는 등의 실험들을 해 본 결과임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가장 기본적으로 사용한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파라미터라고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있고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head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바꿔 그에 따른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바뀌도록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한거다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head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상관없이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줄여본 것이다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크기를 더 키웠을 때 성능이 좋아지는 것을 볼 수 있다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방지에 효과적이라는 것을 확인할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679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트랜스모터는 기존과 다르게 전적으로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어탠션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매커니즘만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활용한 모델이고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 보다 높은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병렬성을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얻게 되고 성능 또한 많이 개선될 수 있었다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실제로 기계번역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테스크에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다른 모델보다 더 좋은 성능을 보여줄 수 있었고 기계번역 뿐만 아니라 다양한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테스크에대해서도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 가능성이 높다는 것을 잘 보여주었다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8403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 자료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935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563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163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논문 전</a:t>
            </a:r>
          </a:p>
          <a:p>
            <a:r>
              <a:rPr lang="en-US" dirty="0"/>
              <a:t>S</a:t>
            </a:r>
            <a:r>
              <a:rPr lang="en-KR" dirty="0"/>
              <a:t>eq2seq 문제를 해결 </a:t>
            </a:r>
            <a:r>
              <a:rPr lang="en-US" altLang="ko-KR" dirty="0"/>
              <a:t>-&gt; RNN </a:t>
            </a:r>
            <a:r>
              <a:rPr lang="ko-KR" altLang="en-US" dirty="0"/>
              <a:t>좋은 성능</a:t>
            </a:r>
            <a:endParaRPr lang="en-US" altLang="ko-KR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긴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문장이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주어졌을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단어를 만드는 데 필요한 다른 단어와의 거리가 멀어 그 정보를 제대로 이용하지 못하는 문제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RNN : 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번째에 대한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만들기 위해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584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나온게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매번 소스문장에서의 출력 전부를 입력으로 받는 것</a:t>
            </a:r>
            <a:endParaRPr lang="ko-KR" altLang="en-US" dirty="0">
              <a:effectLst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Decoder</a:t>
            </a:r>
            <a:r>
              <a:rPr lang="ko-KR" altLang="en-US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는 </a:t>
            </a:r>
            <a:r>
              <a:rPr lang="en-US" altLang="ko-KR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Encoder</a:t>
            </a:r>
            <a:r>
              <a:rPr lang="ko-KR" altLang="en-US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의 모든 </a:t>
            </a:r>
            <a:r>
              <a:rPr lang="en-US" altLang="ko-KR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outputs</a:t>
            </a:r>
            <a:r>
              <a:rPr lang="ko-KR" altLang="en-US" sz="1200" dirty="0" err="1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를</a:t>
            </a:r>
            <a:r>
              <a:rPr lang="ko-KR" altLang="en-US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 참고하는데</a:t>
            </a:r>
            <a:r>
              <a:rPr lang="en-US" altLang="ko-KR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, 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인코더의 모든 출력 중에서 어떤 정보가 중요한지를 계산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그 </a:t>
            </a:r>
            <a:r>
              <a:rPr lang="ko-KR" altLang="en-US" dirty="0" err="1">
                <a:effectLst/>
              </a:rPr>
              <a:t>어텐션</a:t>
            </a:r>
            <a:r>
              <a:rPr lang="ko-KR" altLang="en-US" dirty="0">
                <a:effectLst/>
              </a:rPr>
              <a:t> 가중치를 이용해 단어 생성</a:t>
            </a:r>
          </a:p>
          <a:p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939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 연구에서 제시하는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transformer.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RNN, CNN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사용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X -&gt; Attention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사용하는 모델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RNN,CNN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-&gt;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Positional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이용하여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문장안에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포함되어있는 단어 간의 순서에 대한 정보를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더해줌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 한번이 아닌 여러 레이어에서 반복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Attention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En,Decoder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각각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반복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699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먼저 인코더를 살펴보면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동일한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각각 레이어는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multi-head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Feedforward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있음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인코더에 사용되는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Attention : self-attention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이라 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단어가 서로에게 어떤 연관성을 가지고 있는지를 구하기 위해 사용함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connection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connection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하기 위해서는 두 값의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맞춰야함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 그림에서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-&gt; residual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 -&gt; feedforward -&gt; residual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 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거쳐 하나의 인코더 레이어에서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뽑아내는데 이때 각 레이어의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동일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849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전체 구조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오른쪽이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디코더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디코더도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동일한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이루어짐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인코더의 마지막 레이어에서 나온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디코더의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Input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값으로 들어감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sz="1200" b="0" i="0" kern="1200" dirty="0" err="1">
                <a:solidFill>
                  <a:srgbClr val="555555"/>
                </a:solidFill>
                <a:effectLst/>
                <a:latin typeface="Spoqa Han Sans"/>
                <a:ea typeface="+mn-ea"/>
                <a:cs typeface="+mn-cs"/>
              </a:rPr>
              <a:t>디코더도</a:t>
            </a:r>
            <a:r>
              <a:rPr lang="ko-KR" altLang="en-US" sz="1200" b="0" i="0" kern="1200" dirty="0">
                <a:solidFill>
                  <a:srgbClr val="555555"/>
                </a:solidFill>
                <a:effectLst/>
                <a:latin typeface="Spoqa Han Sans"/>
                <a:ea typeface="+mn-ea"/>
                <a:cs typeface="+mn-cs"/>
              </a:rPr>
              <a:t> 여러 레이어로 이루어지고 마지막 레이어에서 나온 값이 실제 번역을 수행한 결과</a:t>
            </a:r>
            <a:endParaRPr lang="en-US" altLang="ko-KR" sz="1200" b="0" i="0" kern="1200" dirty="0">
              <a:solidFill>
                <a:srgbClr val="555555"/>
              </a:solidFill>
              <a:effectLst/>
              <a:latin typeface="Spoqa Han Sans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rgbClr val="555555"/>
              </a:solidFill>
              <a:effectLst/>
              <a:latin typeface="Spoqa Han Sans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rgbClr val="555555"/>
                </a:solidFill>
                <a:effectLst/>
                <a:latin typeface="Spoqa Han Sans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rgbClr val="555555"/>
                </a:solidFill>
                <a:effectLst/>
                <a:latin typeface="Spoqa Han Sans"/>
                <a:ea typeface="+mn-ea"/>
                <a:cs typeface="+mn-cs"/>
              </a:rPr>
              <a:t>디코더</a:t>
            </a:r>
            <a:r>
              <a:rPr lang="en-US" altLang="ko-KR" sz="1200" b="0" i="0" kern="1200" dirty="0">
                <a:solidFill>
                  <a:srgbClr val="555555"/>
                </a:solidFill>
                <a:effectLst/>
                <a:latin typeface="Spoqa Han Sans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단어 정보를 받아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 추가하여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값으로 넣고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 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레이어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어텐션으로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인코더처럼 각 단어가 서로에게 어떠한 가중치를 가지는지 구하도록 만들어서 문장에 대한 전반적인 표현이 학습될 수 있도록 만듦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두번째는 인코더의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어텐션하도록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만든다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다시말해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각각 출력 단어가 인코더의 정보를 받아와 사용할 수 있도록 만드는 것이다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출력되고 있는 단어가 소스 문장에서의 어떤 단어와 연관성이 있는지 말해주는 것이다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레이어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같음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 중첩 사용가능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아웃풋이 모든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레이어에 입력되는 형식으로 동작</a:t>
            </a:r>
            <a:endParaRPr lang="en-US" altLang="ko-KR" sz="1200" b="0" i="0" kern="1200" dirty="0">
              <a:solidFill>
                <a:srgbClr val="555555"/>
              </a:solidFill>
              <a:effectLst/>
              <a:latin typeface="Spoqa Han Sans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rgbClr val="555555"/>
              </a:solidFill>
              <a:effectLst/>
              <a:latin typeface="Spoqa Han San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486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트랜스포머의 인코더와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멀티헤드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 사용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중간에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Scaled Dot-Product Attention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사용되는데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왼쪽 그림처럼 구성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세가지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Query) 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무언가를 물어보는 주체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Key) 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물어보는 대상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벨류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 간의 가중치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student”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 attention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수행하여 각각 단어와의 연관성을 구한다고 치면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단어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단어에 대한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가중치값을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구한다고 치면 각 키에 대해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score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구해 오는 방식으로 동작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어떤 단어가 연관성이 높은지 구할 수 있음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확률값을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곱해 가중치가 적용된 결과적인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value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구할 수 있는 것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과정이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scaled Dot-Product Attention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Multi-head Attention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서로 다른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concept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학습하도록 만들어 더욱더 구분된 다양한 특징을 학습할 수 있도록 유도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입력으로 들어온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V,K,Q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값들은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layer,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행렬 곱을 수행해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 구분된 각각 쿼리 쌍을 만들어내게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개수로 각각 서로 다른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끼리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V,K,Q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쌍을 받아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수행해 결과를 내보낸다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메커니즘의 입력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디멘션이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같아야하기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각각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헤드로부터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나온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값들을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해서 붙인 뒤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layer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거쳐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내보낸다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사용되는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인코더의 출력으로 사용하고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단어가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79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트랜스포머 동작 원리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love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문장 주어짐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각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쿼리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벨류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만들어야한다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각 단어가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차원으로 표현되고 있는 상황에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layer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거쳐 각각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Q,K,V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만들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차원을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d_model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할 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Q,K,V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차원은 각각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d_model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h)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그림은 간단히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임베딩차원이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개라고 가정한 상황이다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906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5E49-E5E2-E24B-9405-2DE0E4D43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B48A6-A2FC-1741-BA66-4F1404229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057FF-76B0-9B48-8199-44157650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DC9F-BDC7-2A4B-91DF-CA0B64C0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E66A-FD55-B94B-9490-0F9AD26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94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F851-19C9-5749-80D9-33529E7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CEA4D-B462-6741-9109-04E8AF0C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5536-0739-0C4A-AD51-2454C628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8AAB-723E-1F40-9AFF-22E5DE19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AAB9-8BA5-6D4E-9EB9-0AE4C947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98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70A34-55BE-A44B-8E7F-E6C932285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B83A9-0D92-2C4C-B91C-1CDC8EE5E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4ABA-3F79-D946-AFC4-75FD11B7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08E8-CF44-374D-A0B7-BEA77DB4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B42E-7EA6-E94F-9D0F-17024040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6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4DE6-486C-B24C-9BBC-D62BE291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9D9F-1146-B247-8E43-DD271128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ECFF5-34E5-9E4F-ACE5-8D603C33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75B2-F61A-ED42-A4B4-0C85BB36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9599-CE36-6A4D-AA04-E6526C9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228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438-671D-7B4F-9841-AA50754F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6A74-CBE2-6241-A0CE-3FE66C77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1FDE-1D6A-BB4D-9AC6-5D7A720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9749-2826-7746-B127-CBCC0447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AA13C-4AB0-7C45-A0EF-009151E4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897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A50-7399-944D-A8DD-253A589D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3B61-FFAC-9D49-8738-A4A0EA14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ABE8-CE3C-CF43-9AC0-2995827A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3E8C-CAE7-B542-A457-06B93D54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67844-4E35-5846-A4EC-43B52177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799BF-1363-2442-9F0F-71CDB68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144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C50E-16DD-0B44-9293-E6EE3CD9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27B1-7099-7F4D-8B38-E135E799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AC9CF-EDE5-9543-8627-3F3F64C6D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35372-FD1D-224B-8B51-553EF7B03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1BA9-665F-9F44-B787-DC5B4456C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7DB4-8AF8-FF48-8999-AE183269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BDCA4-1117-224F-8F6F-92069D38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EC45A-493E-704C-B1DB-09331254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23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BACC-BF38-7349-84DB-20DD4B0D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EF1E0-0D82-174B-8FE2-2181085D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6F9BE-C6CB-6447-A68D-0D6C6B06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C6EA8-80EF-AD4F-9F82-D00C6CC5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68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A932C-CA02-234E-9BAF-D879666C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9AB9D-CFFD-2242-A82E-6DABBED0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2B876-869A-8D45-9CA8-D05D32D9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7693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8733-FFE4-2A4F-AB35-12DE4416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F13D-D50C-4B46-A47E-E7ECDE33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BF3A-6317-A544-A3B8-7E0AACFC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BBF2F-7EBF-CF4A-8B48-3EA61A70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CBA38-338E-7647-842E-B130C0D3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F8A5-EDE3-A94F-9594-08B5C468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831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CF78-3538-2A42-AF8A-288F26D8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2047D-9935-644F-B7EB-0A498BD54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A02EE-2739-1F4E-9B3C-39ABA13F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BC3DE-D694-574B-ABDF-40AF9E42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71227-71E5-7A4E-B1DB-2CCA66B7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B3908-4250-C849-B9A5-19DAC170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59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301FB-A5C8-5F40-B803-3EB685C8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4098D-BDE8-7D43-910D-394DA761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DD21-1F1A-7D47-9458-96184A01C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F00F-AE1D-674D-82A7-DD08CE600219}" type="datetimeFigureOut">
              <a:rPr lang="en-KR" smtClean="0"/>
              <a:t>2021/06/29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B472-45ED-064D-AEBF-858990A12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092F-891A-2943-93EE-CBAE54B7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93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zalabs.github.io/transforme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db796/Deep-Learning-Paper-Review-and-Pract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8EB0-9088-C843-8907-0A7610B73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Attention Is All You Need</a:t>
            </a:r>
            <a:endParaRPr lang="en-KR" sz="4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8B292-4BF1-B44E-BC11-2CC81BCD9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소프트웨어학부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2017012333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이수아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1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0376AA9-5761-594F-8158-CFFDD1D3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084699"/>
            <a:ext cx="110998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2D2695F-35E0-7547-95CB-2B3B65A95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82" y="2267211"/>
            <a:ext cx="10401300" cy="23235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CDB460-53CE-2649-85DD-2B54E1BF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Mask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515A9-EDAE-4048-84E7-6A6D13723447}"/>
              </a:ext>
            </a:extLst>
          </p:cNvPr>
          <p:cNvSpPr txBox="1"/>
          <p:nvPr/>
        </p:nvSpPr>
        <p:spPr>
          <a:xfrm>
            <a:off x="673682" y="5259147"/>
            <a:ext cx="10844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마스크 값으로 </a:t>
            </a:r>
            <a:r>
              <a:rPr lang="ko-KR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음수 무한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의 값을 넣어 𝑠𝑜𝑓𝑡𝑚𝑎𝑥 함수의 출력이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0%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에 가까워지도록 한다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4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16A874-A8FC-5D42-828B-AE93AF03EF05}"/>
              </a:ext>
            </a:extLst>
          </p:cNvPr>
          <p:cNvGrpSpPr/>
          <p:nvPr/>
        </p:nvGrpSpPr>
        <p:grpSpPr>
          <a:xfrm>
            <a:off x="538330" y="1420974"/>
            <a:ext cx="11115340" cy="4763497"/>
            <a:chOff x="109543" y="1268574"/>
            <a:chExt cx="11115340" cy="4763497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12880E4D-0843-044F-A718-ED928064E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954"/>
            <a:stretch/>
          </p:blipFill>
          <p:spPr>
            <a:xfrm>
              <a:off x="109543" y="1714505"/>
              <a:ext cx="11115340" cy="431756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8326B0-03EA-EA41-AC80-F4051F9FF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543" y="1268574"/>
              <a:ext cx="304800" cy="254000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437E4AC-D040-494E-A043-354C3AD11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43" y="1071724"/>
            <a:ext cx="7785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EA0D70C-1DCC-2C4C-80E4-E7CFB1EC0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1833807"/>
            <a:ext cx="10833100" cy="468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EBADCC-FBCA-B346-B20A-D45719601BDC}"/>
              </a:ext>
            </a:extLst>
          </p:cNvPr>
          <p:cNvSpPr txBox="1"/>
          <p:nvPr/>
        </p:nvSpPr>
        <p:spPr>
          <a:xfrm>
            <a:off x="679450" y="1157807"/>
            <a:ext cx="8635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>
                <a:latin typeface="CambriaMath"/>
              </a:rPr>
              <a:t>𝑀𝑢𝑙𝑡𝑖𝐻𝑒𝑎𝑑</a:t>
            </a:r>
            <a:r>
              <a:rPr lang="en-US" altLang="ko-KR" sz="2000" dirty="0">
                <a:latin typeface="CambriaMath"/>
              </a:rPr>
              <a:t>(</a:t>
            </a:r>
            <a:r>
              <a:rPr lang="en-KR" sz="2000" dirty="0">
                <a:latin typeface="CambriaMath"/>
              </a:rPr>
              <a:t>𝑄,𝐾,𝑉 </a:t>
            </a:r>
            <a:r>
              <a:rPr lang="en-US" altLang="ko-KR" sz="2000" dirty="0"/>
              <a:t>) </a:t>
            </a: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수행한 뒤에도 차원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(dimension)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이 동일하게 유지</a:t>
            </a:r>
          </a:p>
        </p:txBody>
      </p:sp>
    </p:spTree>
    <p:extLst>
      <p:ext uri="{BB962C8B-B14F-4D97-AF65-F5344CB8AC3E}">
        <p14:creationId xmlns:p14="http://schemas.microsoft.com/office/powerpoint/2010/main" val="41305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Position-wise Feed-Forward Networks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D38D2BA-A8C5-4E47-B10C-1BB24C83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17" y="2319582"/>
            <a:ext cx="5535271" cy="5940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1854838-DD2D-8642-8531-610BB98A7CF0}"/>
              </a:ext>
            </a:extLst>
          </p:cNvPr>
          <p:cNvGrpSpPr/>
          <p:nvPr/>
        </p:nvGrpSpPr>
        <p:grpSpPr>
          <a:xfrm>
            <a:off x="437266" y="3581986"/>
            <a:ext cx="10744390" cy="666295"/>
            <a:chOff x="526301" y="4114260"/>
            <a:chExt cx="10744390" cy="6662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058685B-D2AB-0E40-B63C-572481436105}"/>
                    </a:ext>
                  </a:extLst>
                </p:cNvPr>
                <p:cNvSpPr/>
                <p:nvPr/>
              </p:nvSpPr>
              <p:spPr>
                <a:xfrm>
                  <a:off x="526301" y="4131070"/>
                  <a:ext cx="758977" cy="649485"/>
                </a:xfrm>
                <a:prstGeom prst="rect">
                  <a:avLst/>
                </a:pr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KR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058685B-D2AB-0E40-B63C-572481436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01" y="4131070"/>
                  <a:ext cx="758977" cy="6494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4B8DACB-B57C-4A42-819D-BE2B3AD92134}"/>
                </a:ext>
              </a:extLst>
            </p:cNvPr>
            <p:cNvCxnSpPr>
              <a:cxnSpLocks/>
            </p:cNvCxnSpPr>
            <p:nvPr/>
          </p:nvCxnSpPr>
          <p:spPr>
            <a:xfrm>
              <a:off x="1452700" y="4438997"/>
              <a:ext cx="407399" cy="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1982DEE-E56B-A844-A68D-5D27AEC4ED5D}"/>
                    </a:ext>
                  </a:extLst>
                </p:cNvPr>
                <p:cNvSpPr/>
                <p:nvPr/>
              </p:nvSpPr>
              <p:spPr>
                <a:xfrm>
                  <a:off x="2028010" y="4114260"/>
                  <a:ext cx="2585413" cy="649473"/>
                </a:xfrm>
                <a:prstGeom prst="rect">
                  <a:avLst/>
                </a:pr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linear transformation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1982DEE-E56B-A844-A68D-5D27AEC4E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010" y="4114260"/>
                  <a:ext cx="2585413" cy="649473"/>
                </a:xfrm>
                <a:prstGeom prst="rect">
                  <a:avLst/>
                </a:prstGeom>
                <a:blipFill>
                  <a:blip r:embed="rId5"/>
                  <a:stretch>
                    <a:fillRect b="-5455"/>
                  </a:stretch>
                </a:blip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764284C-408E-744F-9F15-BC0CB3E20376}"/>
                    </a:ext>
                  </a:extLst>
                </p:cNvPr>
                <p:cNvSpPr/>
                <p:nvPr/>
              </p:nvSpPr>
              <p:spPr>
                <a:xfrm>
                  <a:off x="5356644" y="4114260"/>
                  <a:ext cx="2585413" cy="649473"/>
                </a:xfrm>
                <a:prstGeom prst="rect">
                  <a:avLst/>
                </a:pr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⁡(0,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764284C-408E-744F-9F15-BC0CB3E20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644" y="4114260"/>
                  <a:ext cx="2585413" cy="649473"/>
                </a:xfrm>
                <a:prstGeom prst="rect">
                  <a:avLst/>
                </a:prstGeom>
                <a:blipFill>
                  <a:blip r:embed="rId6"/>
                  <a:stretch>
                    <a:fillRect b="-7273"/>
                  </a:stretch>
                </a:blip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5F0D7A9-91BA-0D42-B402-F144169AE58A}"/>
                </a:ext>
              </a:extLst>
            </p:cNvPr>
            <p:cNvCxnSpPr>
              <a:cxnSpLocks/>
            </p:cNvCxnSpPr>
            <p:nvPr/>
          </p:nvCxnSpPr>
          <p:spPr>
            <a:xfrm>
              <a:off x="4828972" y="4438996"/>
              <a:ext cx="407399" cy="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36A1EC-5F42-7947-9B46-F2DECF66CFB0}"/>
                    </a:ext>
                  </a:extLst>
                </p:cNvPr>
                <p:cNvSpPr/>
                <p:nvPr/>
              </p:nvSpPr>
              <p:spPr>
                <a:xfrm>
                  <a:off x="8685278" y="4114260"/>
                  <a:ext cx="2585413" cy="649473"/>
                </a:xfrm>
                <a:prstGeom prst="rect">
                  <a:avLst/>
                </a:pr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linear transformation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en-US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36A1EC-5F42-7947-9B46-F2DECF66CF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5278" y="4114260"/>
                  <a:ext cx="2585413" cy="649473"/>
                </a:xfrm>
                <a:prstGeom prst="rect">
                  <a:avLst/>
                </a:prstGeom>
                <a:blipFill>
                  <a:blip r:embed="rId7"/>
                  <a:stretch>
                    <a:fillRect b="-7273"/>
                  </a:stretch>
                </a:blip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749D5B-CFCF-5848-BC28-7192FB2DC4AA}"/>
                </a:ext>
              </a:extLst>
            </p:cNvPr>
            <p:cNvCxnSpPr>
              <a:cxnSpLocks/>
            </p:cNvCxnSpPr>
            <p:nvPr/>
          </p:nvCxnSpPr>
          <p:spPr>
            <a:xfrm>
              <a:off x="8141260" y="4438996"/>
              <a:ext cx="407399" cy="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3F5FB0CB-539E-5C46-806F-2C35CC6D5B4F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8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Training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172054-AF84-CD4D-865C-924B02613EF2}"/>
                  </a:ext>
                </a:extLst>
              </p:cNvPr>
              <p:cNvSpPr txBox="1"/>
              <p:nvPr/>
            </p:nvSpPr>
            <p:spPr>
              <a:xfrm>
                <a:off x="447817" y="1962031"/>
                <a:ext cx="7404399" cy="3800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Adam optimizer</a:t>
                </a:r>
              </a:p>
              <a:p>
                <a:pPr marL="342900" indent="-342900">
                  <a:buFontTx/>
                  <a:buChar char="-"/>
                </a:pPr>
                <a:endParaRPr lang="en-US" sz="2000" b="0" i="1" dirty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𝑙𝑟𝑎𝑡𝑒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𝑚𝑜𝑑𝑒𝑙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−0.5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𝑠𝑡𝑒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𝑛𝑢𝑚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−0.5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𝑠𝑡𝑒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𝑛𝑢𝑚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𝑤𝑎𝑟𝑚𝑢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𝑠𝑡𝑒𝑝𝑠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−1.5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sz="20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Residual Dropout</a:t>
                </a:r>
              </a:p>
              <a:p>
                <a:pPr marL="342900" indent="-342900">
                  <a:buFontTx/>
                  <a:buChar char="-"/>
                </a:pPr>
                <a:endParaRPr lang="en-US" sz="20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Label Smoothing</a:t>
                </a:r>
              </a:p>
              <a:p>
                <a:pPr marL="342900" indent="-342900">
                  <a:buFontTx/>
                  <a:buChar char="-"/>
                </a:pPr>
                <a:endParaRPr lang="en-US" sz="20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sz="20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172054-AF84-CD4D-865C-924B02613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17" y="1962031"/>
                <a:ext cx="7404399" cy="3800656"/>
              </a:xfrm>
              <a:prstGeom prst="rect">
                <a:avLst/>
              </a:prstGeom>
              <a:blipFill>
                <a:blip r:embed="rId3"/>
                <a:stretch>
                  <a:fillRect l="-856" t="-1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82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CC1B3A0-57CB-E347-87D5-76E94E7D6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3"/>
          <a:stretch/>
        </p:blipFill>
        <p:spPr>
          <a:xfrm>
            <a:off x="327835" y="2110653"/>
            <a:ext cx="7519848" cy="320803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B28644-E22D-E247-9049-BA1714A37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50590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2899C214-B32F-1345-A197-0EFA3D756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328" y="1962031"/>
            <a:ext cx="6860043" cy="4306462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CED933-20A4-CC45-AC29-89ACCBAB57ED}"/>
              </a:ext>
            </a:extLst>
          </p:cNvPr>
          <p:cNvSpPr txBox="1">
            <a:spLocks/>
          </p:cNvSpPr>
          <p:nvPr/>
        </p:nvSpPr>
        <p:spPr>
          <a:xfrm>
            <a:off x="327835" y="1198743"/>
            <a:ext cx="9357077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Experiments</a:t>
            </a:r>
            <a:endParaRPr lang="en-US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A7588-9BA0-734C-B40C-460ABED24055}"/>
              </a:ext>
            </a:extLst>
          </p:cNvPr>
          <p:cNvSpPr txBox="1"/>
          <p:nvPr/>
        </p:nvSpPr>
        <p:spPr>
          <a:xfrm>
            <a:off x="7951810" y="2796935"/>
            <a:ext cx="19486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h</a:t>
            </a:r>
            <a:r>
              <a:rPr lang="en-KR" dirty="0"/>
              <a:t>eads</a:t>
            </a:r>
          </a:p>
          <a:p>
            <a:endParaRPr lang="en-KR" dirty="0"/>
          </a:p>
          <a:p>
            <a:r>
              <a:rPr lang="en-KR" dirty="0"/>
              <a:t># of key dimension</a:t>
            </a:r>
          </a:p>
          <a:p>
            <a:endParaRPr lang="en-KR" dirty="0"/>
          </a:p>
          <a:p>
            <a:endParaRPr lang="en-KR" dirty="0"/>
          </a:p>
          <a:p>
            <a:r>
              <a:rPr lang="en-US" dirty="0"/>
              <a:t>m</a:t>
            </a:r>
            <a:r>
              <a:rPr lang="en-KR" dirty="0"/>
              <a:t>odel size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26954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06F4505-D51E-144C-B255-308593CEA986}"/>
              </a:ext>
            </a:extLst>
          </p:cNvPr>
          <p:cNvSpPr/>
          <p:nvPr/>
        </p:nvSpPr>
        <p:spPr>
          <a:xfrm>
            <a:off x="198443" y="1962031"/>
            <a:ext cx="94201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recurrence</a:t>
            </a: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이용하지 않고도 빠르고 정확하게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sequential data</a:t>
            </a: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처리할 수 있는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Encoder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ecoder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에서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attention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을 통해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와 가장 밀접한 연관성을 가지는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강조할 수 있고 병렬화가 가능해진 것입니다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기계번역 뿐만 아니라 다양한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에 대해 적용가능성 높다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FFD91E-C0EB-1A42-A67B-602CF5CD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9844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참고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FFD91E-C0EB-1A42-A67B-602CF5CD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46274-FA75-894E-B7DD-AE42EF6676D5}"/>
              </a:ext>
            </a:extLst>
          </p:cNvPr>
          <p:cNvSpPr txBox="1"/>
          <p:nvPr/>
        </p:nvSpPr>
        <p:spPr>
          <a:xfrm>
            <a:off x="327835" y="2696072"/>
            <a:ext cx="7111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https://pozalabs.github.io/transformer/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https://github.com/ndb796/Deep-Learning-Paper-Review-and-Practice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7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5B8D-B331-4043-A789-107CBA91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" y="1211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CONTETNS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7A1E-C46D-C444-916A-CFCABCA1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4"/>
            <a:ext cx="10515600" cy="4730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배경지식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Sequential computation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Long-term dependency problem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Attention mechanism</a:t>
            </a: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연구주제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요약</a:t>
            </a:r>
            <a:b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결론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4BE50-E88E-8745-A8D3-0277499C3265}"/>
              </a:ext>
            </a:extLst>
          </p:cNvPr>
          <p:cNvCxnSpPr>
            <a:cxnSpLocks/>
          </p:cNvCxnSpPr>
          <p:nvPr/>
        </p:nvCxnSpPr>
        <p:spPr>
          <a:xfrm>
            <a:off x="3115694" y="779659"/>
            <a:ext cx="8716915" cy="4223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5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5194708" y="2773539"/>
            <a:ext cx="1751308" cy="1310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끝</a:t>
            </a:r>
            <a:endParaRPr lang="en-KR" sz="8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294468" y="464701"/>
            <a:ext cx="11551788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4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배경지식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A1B4-7D03-3E41-9BCA-9AB8CEDB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7" y="1198743"/>
            <a:ext cx="5909190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Sequential computation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1FEABF-8F0A-1646-BF7E-BDB033AE52ED}"/>
              </a:ext>
            </a:extLst>
          </p:cNvPr>
          <p:cNvSpPr txBox="1"/>
          <p:nvPr/>
        </p:nvSpPr>
        <p:spPr>
          <a:xfrm>
            <a:off x="327837" y="1962031"/>
            <a:ext cx="834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sequence to sequence  		Encoder-Decoder 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구조의 </a:t>
            </a:r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RNN</a:t>
            </a:r>
            <a:endParaRPr lang="ko-KR" altLang="en-US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E4475C-DA7B-C04F-A5BB-CF66E36D9EE0}"/>
              </a:ext>
            </a:extLst>
          </p:cNvPr>
          <p:cNvSpPr txBox="1">
            <a:spLocks/>
          </p:cNvSpPr>
          <p:nvPr/>
        </p:nvSpPr>
        <p:spPr>
          <a:xfrm>
            <a:off x="327837" y="3724048"/>
            <a:ext cx="7530288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Long-term dependency 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9D0CB0-716C-1845-B480-5D20D2AF474A}"/>
              </a:ext>
            </a:extLst>
          </p:cNvPr>
          <p:cNvCxnSpPr>
            <a:cxnSpLocks/>
          </p:cNvCxnSpPr>
          <p:nvPr/>
        </p:nvCxnSpPr>
        <p:spPr>
          <a:xfrm>
            <a:off x="3889281" y="2162086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D44A3D1-2CAD-1B4C-B66D-C550397E7B8B}"/>
              </a:ext>
            </a:extLst>
          </p:cNvPr>
          <p:cNvSpPr/>
          <p:nvPr/>
        </p:nvSpPr>
        <p:spPr>
          <a:xfrm>
            <a:off x="327837" y="4526638"/>
            <a:ext cx="7530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어떤 정보와 다른 정보 사이의 거리가 멀 때 해당 정보를 이용하지 못하는 것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37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배경지식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A1B4-7D03-3E41-9BCA-9AB8CEDB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Attention mechanism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78ACEF-4ED2-7B40-B36F-D7F4965AFF24}"/>
              </a:ext>
            </a:extLst>
          </p:cNvPr>
          <p:cNvGrpSpPr/>
          <p:nvPr/>
        </p:nvGrpSpPr>
        <p:grpSpPr>
          <a:xfrm>
            <a:off x="512768" y="1762006"/>
            <a:ext cx="9781863" cy="4771775"/>
            <a:chOff x="327836" y="1847730"/>
            <a:chExt cx="9781863" cy="4771775"/>
          </a:xfrm>
        </p:grpSpPr>
        <p:pic>
          <p:nvPicPr>
            <p:cNvPr id="7" name="Picture 6" descr="Graphical user interface, diagram&#10;&#10;Description automatically generated with medium confidence">
              <a:extLst>
                <a:ext uri="{FF2B5EF4-FFF2-40B4-BE49-F238E27FC236}">
                  <a16:creationId xmlns:a16="http://schemas.microsoft.com/office/drawing/2014/main" id="{4B04CE57-D732-C74E-85B6-E467DE2D6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836" y="1962031"/>
              <a:ext cx="9781863" cy="465747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220E96-B42E-C040-AFD0-0A1A83BE5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37" y="1847730"/>
              <a:ext cx="7192078" cy="103834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445D5F-DEB4-A640-9C66-E30D54E5031B}"/>
              </a:ext>
            </a:extLst>
          </p:cNvPr>
          <p:cNvSpPr txBox="1"/>
          <p:nvPr/>
        </p:nvSpPr>
        <p:spPr>
          <a:xfrm>
            <a:off x="327835" y="1931306"/>
            <a:ext cx="5253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Decoder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는 </a:t>
            </a:r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Encoder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의 모든 </a:t>
            </a:r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output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을 참고</a:t>
            </a:r>
          </a:p>
        </p:txBody>
      </p:sp>
    </p:spTree>
    <p:extLst>
      <p:ext uri="{BB962C8B-B14F-4D97-AF65-F5344CB8AC3E}">
        <p14:creationId xmlns:p14="http://schemas.microsoft.com/office/powerpoint/2010/main" val="259123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연구주제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Transformer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CD25DA9-7225-3048-A5AF-98CFE051C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69"/>
          <a:stretch/>
        </p:blipFill>
        <p:spPr>
          <a:xfrm>
            <a:off x="6868340" y="536640"/>
            <a:ext cx="4778369" cy="6308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113FE4-B855-2746-ACC1-2C28CEDB022E}"/>
              </a:ext>
            </a:extLst>
          </p:cNvPr>
          <p:cNvSpPr txBox="1"/>
          <p:nvPr/>
        </p:nvSpPr>
        <p:spPr>
          <a:xfrm>
            <a:off x="353235" y="1931306"/>
            <a:ext cx="44101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RNN, CNN 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사용 </a:t>
            </a:r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X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	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	Positional Encoding 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사용</a:t>
            </a:r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Encoder – Decoder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로 구성</a:t>
            </a:r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	Attention 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과정 반복</a:t>
            </a:r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83AC49-75CE-B64B-8616-33FD363F187E}"/>
              </a:ext>
            </a:extLst>
          </p:cNvPr>
          <p:cNvCxnSpPr>
            <a:cxnSpLocks/>
          </p:cNvCxnSpPr>
          <p:nvPr/>
        </p:nvCxnSpPr>
        <p:spPr>
          <a:xfrm>
            <a:off x="752381" y="2758986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964B05-8C34-944A-AB96-A57F53E40FF3}"/>
              </a:ext>
            </a:extLst>
          </p:cNvPr>
          <p:cNvCxnSpPr>
            <a:cxnSpLocks/>
          </p:cNvCxnSpPr>
          <p:nvPr/>
        </p:nvCxnSpPr>
        <p:spPr>
          <a:xfrm>
            <a:off x="752381" y="4270286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83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Transformer: Encoder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088AF1-759A-7444-8D78-38BC99382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292333"/>
            <a:ext cx="5232400" cy="329447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BE00EDE-E7A6-5240-A209-536BAC663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1398479"/>
            <a:ext cx="5372100" cy="4622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E102BE-3E81-D34D-800C-8A8BFA66C517}"/>
              </a:ext>
            </a:extLst>
          </p:cNvPr>
          <p:cNvSpPr txBox="1"/>
          <p:nvPr/>
        </p:nvSpPr>
        <p:spPr>
          <a:xfrm>
            <a:off x="1860099" y="5917109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Residual connection 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사용</a:t>
            </a:r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4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5D154B-5E91-A241-BF3D-D2342F2418D7}"/>
              </a:ext>
            </a:extLst>
          </p:cNvPr>
          <p:cNvSpPr txBox="1">
            <a:spLocks/>
          </p:cNvSpPr>
          <p:nvPr/>
        </p:nvSpPr>
        <p:spPr>
          <a:xfrm>
            <a:off x="327836" y="1198743"/>
            <a:ext cx="7192079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Transformer: Encoder &amp; Decoder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F291D77-C838-3549-B276-FF32B8BB5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77" y="1842523"/>
            <a:ext cx="10507652" cy="49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000AEEB-EA9C-D349-BBEA-7F1D9BE9E9D3}"/>
              </a:ext>
            </a:extLst>
          </p:cNvPr>
          <p:cNvSpPr txBox="1">
            <a:spLocks/>
          </p:cNvSpPr>
          <p:nvPr/>
        </p:nvSpPr>
        <p:spPr>
          <a:xfrm>
            <a:off x="327836" y="1198743"/>
            <a:ext cx="7192079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Multi-Head Attention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320306-07F4-6C42-9ADE-96A184B83DEC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0BBA21-6887-D349-89F9-DC3B00A0EA20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466325B-9857-4844-B742-54A4EA556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90" t="11404"/>
          <a:stretch/>
        </p:blipFill>
        <p:spPr>
          <a:xfrm>
            <a:off x="8912456" y="1962031"/>
            <a:ext cx="3028488" cy="3816469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B42D640-2129-9247-A994-5D4D07472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3" r="60890"/>
          <a:stretch/>
        </p:blipFill>
        <p:spPr>
          <a:xfrm>
            <a:off x="4912986" y="1962031"/>
            <a:ext cx="3611883" cy="436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2B9181-DD85-E942-88CC-DB370A876E4A}"/>
              </a:ext>
            </a:extLst>
          </p:cNvPr>
          <p:cNvSpPr txBox="1"/>
          <p:nvPr/>
        </p:nvSpPr>
        <p:spPr>
          <a:xfrm>
            <a:off x="4887934" y="6070000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Scaled Dot-Product Attention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6112A-0247-7849-8D09-8B91699CC774}"/>
              </a:ext>
            </a:extLst>
          </p:cNvPr>
          <p:cNvSpPr txBox="1"/>
          <p:nvPr/>
        </p:nvSpPr>
        <p:spPr>
          <a:xfrm>
            <a:off x="9000472" y="607000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Multi-Head Attention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44031-FFCA-D541-98F4-A5CBE2FCFB23}"/>
              </a:ext>
            </a:extLst>
          </p:cNvPr>
          <p:cNvCxnSpPr>
            <a:cxnSpLocks/>
          </p:cNvCxnSpPr>
          <p:nvPr/>
        </p:nvCxnSpPr>
        <p:spPr>
          <a:xfrm>
            <a:off x="8387083" y="3813086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926987-436E-A749-A458-E0097A6FF7AB}"/>
              </a:ext>
            </a:extLst>
          </p:cNvPr>
          <p:cNvSpPr txBox="1"/>
          <p:nvPr/>
        </p:nvSpPr>
        <p:spPr>
          <a:xfrm>
            <a:off x="447817" y="1962031"/>
            <a:ext cx="309571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Attention 3가지 input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 - Q: Query</a:t>
            </a:r>
          </a:p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 - K: Key</a:t>
            </a:r>
          </a:p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 - V: Value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2597F36-78EF-894A-B341-05620D00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56" y="3724746"/>
            <a:ext cx="4515891" cy="8883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F89BB8-814E-0243-89A3-8882B3A55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09" y="4572671"/>
            <a:ext cx="4515891" cy="466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8EA697-2244-3B49-AA0D-E52462CA6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56" y="5051838"/>
            <a:ext cx="5250334" cy="3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Transformer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D719C8-FAAD-B14E-A414-2724DE5C9024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D533FB-27D8-754D-B20F-6866D908059E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B538DE1-74C3-214C-843C-BD2835FC4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6" y="1702690"/>
            <a:ext cx="10274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5132</TotalTime>
  <Words>1485</Words>
  <Application>Microsoft Macintosh PowerPoint</Application>
  <PresentationFormat>Widescreen</PresentationFormat>
  <Paragraphs>240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BM DoHyeon OTF</vt:lpstr>
      <vt:lpstr>BM HANNA Pro OTF</vt:lpstr>
      <vt:lpstr>CambriaMath</vt:lpstr>
      <vt:lpstr>NanumGothic</vt:lpstr>
      <vt:lpstr>Spoqa Han Sans</vt:lpstr>
      <vt:lpstr>Arial</vt:lpstr>
      <vt:lpstr>Calibri</vt:lpstr>
      <vt:lpstr>Calibri Light</vt:lpstr>
      <vt:lpstr>Cambria Math</vt:lpstr>
      <vt:lpstr>Consolas</vt:lpstr>
      <vt:lpstr>Office Theme</vt:lpstr>
      <vt:lpstr>Attention Is All You Need</vt:lpstr>
      <vt:lpstr>CONTETNS </vt:lpstr>
      <vt:lpstr>배경지식</vt:lpstr>
      <vt:lpstr>배경지식</vt:lpstr>
      <vt:lpstr>연구주제</vt:lpstr>
      <vt:lpstr>요약</vt:lpstr>
      <vt:lpstr>요약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Collaborative Filtering</dc:title>
  <dc:creator>이수아</dc:creator>
  <cp:lastModifiedBy>이수아</cp:lastModifiedBy>
  <cp:revision>98</cp:revision>
  <dcterms:created xsi:type="dcterms:W3CDTF">2021-06-07T05:24:28Z</dcterms:created>
  <dcterms:modified xsi:type="dcterms:W3CDTF">2021-06-30T10:37:55Z</dcterms:modified>
</cp:coreProperties>
</file>