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69" r:id="rId14"/>
    <p:sldId id="270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7"/>
    <p:restoredTop sz="72893"/>
  </p:normalViewPr>
  <p:slideViewPr>
    <p:cSldViewPr snapToGrid="0" snapToObjects="1">
      <p:cViewPr>
        <p:scale>
          <a:sx n="83" d="100"/>
          <a:sy n="83" d="100"/>
        </p:scale>
        <p:origin x="112" y="-4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74ED3-BE0C-FA46-B848-B74D31820C17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5739F-3FAF-5F4F-83D7-5DC31E5C76E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913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1740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연구에서는 내적과 같은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복잡한 관계를 표현하는데 한계가 있음을 지적한다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user-item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행렬이 있다고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유사도 측정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2,3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가장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1,3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 그림은 이 관계를 기하학적으로 표현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왼쪽 그림에서 표현될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예는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저차원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 space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복잡한 사용자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interactions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추정하기 위해 단순하고 고정된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product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사용함으로써 야기되는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가능한 한계를 보여준다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연구에서는 데이터로부터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function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학습하여 한계를 해결한다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031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-&gt;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 representation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 vector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투영하는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layer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적용하여 획득한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벡터를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latent vector, item latent vector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425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NCF 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latent vector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latent vector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벡터를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받아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neural network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통과하여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 vector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 점수에 매핑하는 단계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: 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^y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구하는 단계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관련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있는지를 나타내며 그 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사이가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전체 과정을 하나의 식으로 표현하면 이렇게 나온다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2908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같은 모델을 학습하기 위해서는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정의해야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yu,i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 or 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이진 데이터로 이뤄져 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이런 분포를 모델링 할 때는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bernoulli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distribution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yu,i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관측치 집단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Y−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yu,i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관측치 집단을 나타낼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다음과 같다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 로스는 다음과 같이 나타난다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이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최소화 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찾게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8966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논문의 저자는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특별한 케이스가 됨을 보여주는데 이를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GMF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 vector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했었는데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CF layer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매핑 함수에 적용하고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투영하면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식이 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통일된 벡터로 시행한다면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모델은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MF가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NCF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프레임워크에서는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쉽게 일반화하고 확장할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a_out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비선형 함수를 사용하고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non-uniform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값을 주어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다른 가중치를 주어 중요도를 학습할 수 있도록 바꿔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한계를 극복하고 일반화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683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GMF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아무래도 고정된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element-wise product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사용하다보니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GMF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만으로는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user-item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복잡한 관계를 표현하기에 좀 부족하다고 생각해서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사용을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구조는 다음과 같은데요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Phi1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user,item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latent vector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하는것입니다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마지막부분은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GMF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거의 동일한데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phi_L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non-linear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구조인것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b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 :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0124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최종적으로 이 논문이 제시하는 모델 구조는 이렇게 생겼다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논문이 말하길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각자가 가진 장점을 살릴 수 있는 반면 단점은 서로 보완할 수 있다고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모델의 가장 큰 특징은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모델별로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서로 다른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layer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layer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사용한다는 의미는 두 벡터의 차원이 다를 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yu,i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구할 때는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모델에서 나온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줘 최종추정치를 구하게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모델은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표현하기 위해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linearity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non-linearity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결합한 것이 특징이며 저자는 이 모델을 일컬어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matrix factorization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각각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pretrain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다음에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합쳐서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학습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학습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000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nDCG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관련성이 높은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결과를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상위권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노출시켰는지를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기반으로 하는 평가지표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ItemPop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>
                <a:effectLst/>
              </a:rPr>
              <a:t> : </a:t>
            </a:r>
            <a:r>
              <a:rPr lang="ko-KR" altLang="en-US" dirty="0">
                <a:effectLst/>
              </a:rPr>
              <a:t>아이템은 인기에 따라 </a:t>
            </a:r>
            <a:r>
              <a:rPr lang="en-US" dirty="0">
                <a:effectLst/>
              </a:rPr>
              <a:t>interaction </a:t>
            </a:r>
            <a:r>
              <a:rPr lang="ko-KR" altLang="en-US" dirty="0">
                <a:effectLst/>
              </a:rPr>
              <a:t>횟수로 순위를 매긴다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이는 </a:t>
            </a:r>
            <a:r>
              <a:rPr lang="en-US" dirty="0">
                <a:effectLst/>
              </a:rPr>
              <a:t>recommendation performance</a:t>
            </a:r>
            <a:r>
              <a:rPr lang="ko-KR" altLang="en-US" dirty="0" err="1">
                <a:effectLst/>
              </a:rPr>
              <a:t>를</a:t>
            </a:r>
            <a:r>
              <a:rPr lang="ko-KR" altLang="en-US" dirty="0">
                <a:effectLst/>
              </a:rPr>
              <a:t> 벤치마킹하기 위한 </a:t>
            </a:r>
            <a:r>
              <a:rPr lang="ko-KR" altLang="en-US" dirty="0" err="1">
                <a:effectLst/>
              </a:rPr>
              <a:t>비개인화</a:t>
            </a:r>
            <a:r>
              <a:rPr lang="ko-KR" altLang="en-US" dirty="0">
                <a:effectLst/>
              </a:rPr>
              <a:t> 방법입니다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ItemKNN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>
                <a:effectLst/>
              </a:rPr>
              <a:t> : </a:t>
            </a:r>
            <a:r>
              <a:rPr lang="ko-KR" altLang="en-US" dirty="0">
                <a:effectLst/>
              </a:rPr>
              <a:t>이것은 </a:t>
            </a:r>
            <a:r>
              <a:rPr lang="en-US" dirty="0">
                <a:effectLst/>
              </a:rPr>
              <a:t>standard item-based collaborative filtering </a:t>
            </a:r>
            <a:r>
              <a:rPr lang="ko-KR" altLang="en-US" dirty="0">
                <a:effectLst/>
              </a:rPr>
              <a:t>방법이다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우리는 </a:t>
            </a:r>
            <a:r>
              <a:rPr lang="en-US" altLang="ko-KR" dirty="0">
                <a:effectLst/>
              </a:rPr>
              <a:t>[19]</a:t>
            </a:r>
            <a:r>
              <a:rPr lang="ko-KR" altLang="en-US" dirty="0">
                <a:effectLst/>
              </a:rPr>
              <a:t>의 설정을 따라 </a:t>
            </a:r>
            <a:r>
              <a:rPr lang="en-US" dirty="0">
                <a:effectLst/>
              </a:rPr>
              <a:t>implicit </a:t>
            </a:r>
            <a:r>
              <a:rPr lang="ko-KR" altLang="en-US" dirty="0">
                <a:effectLst/>
              </a:rPr>
              <a:t>데이터에 맞게 조정했다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BPR.</a:t>
            </a:r>
            <a:r>
              <a:rPr lang="en-US" dirty="0">
                <a:effectLst/>
              </a:rPr>
              <a:t> : </a:t>
            </a:r>
            <a:r>
              <a:rPr lang="ko-KR" altLang="en-US" dirty="0">
                <a:effectLst/>
              </a:rPr>
              <a:t>이 방법은 </a:t>
            </a:r>
            <a:r>
              <a:rPr lang="en-US" dirty="0">
                <a:effectLst/>
              </a:rPr>
              <a:t>implicit feedback</a:t>
            </a:r>
            <a:r>
              <a:rPr lang="ko-KR" altLang="en-US" dirty="0">
                <a:effectLst/>
              </a:rPr>
              <a:t>에서 학습하도록 조정된 </a:t>
            </a:r>
            <a:r>
              <a:rPr lang="en-US" dirty="0">
                <a:effectLst/>
              </a:rPr>
              <a:t>pairwise ranking loss</a:t>
            </a:r>
            <a:r>
              <a:rPr lang="ko-KR" altLang="en-US" dirty="0">
                <a:effectLst/>
              </a:rPr>
              <a:t>로 방정식의 </a:t>
            </a:r>
            <a:r>
              <a:rPr lang="en-US" dirty="0">
                <a:effectLst/>
              </a:rPr>
              <a:t>MF </a:t>
            </a:r>
            <a:r>
              <a:rPr lang="ko-KR" altLang="en-US" dirty="0">
                <a:effectLst/>
              </a:rPr>
              <a:t>모델을 최적화한다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이것은 아이템 추천을 위한 매우 경쟁적인 기준이다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우리는 </a:t>
            </a:r>
            <a:r>
              <a:rPr lang="en-US" dirty="0">
                <a:effectLst/>
              </a:rPr>
              <a:t>learning rate</a:t>
            </a:r>
            <a:r>
              <a:rPr lang="ko-KR" altLang="en-US" dirty="0">
                <a:effectLst/>
              </a:rPr>
              <a:t>을 사용하여 이를 변화시키고 최고의 성과를 보고했다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eALS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dirty="0">
                <a:effectLst/>
              </a:rPr>
              <a:t>: </a:t>
            </a:r>
            <a:r>
              <a:rPr lang="ko-KR" altLang="en-US" dirty="0">
                <a:effectLst/>
              </a:rPr>
              <a:t>이것은 아이템 추천을 위한 최첨단 </a:t>
            </a:r>
            <a:r>
              <a:rPr lang="en-US" dirty="0">
                <a:effectLst/>
              </a:rPr>
              <a:t>MF </a:t>
            </a:r>
            <a:r>
              <a:rPr lang="ko-KR" altLang="en-US" dirty="0">
                <a:effectLst/>
              </a:rPr>
              <a:t>방법이다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그것은 방정식의 </a:t>
            </a:r>
            <a:r>
              <a:rPr lang="en-US" dirty="0">
                <a:effectLst/>
              </a:rPr>
              <a:t>squared loss </a:t>
            </a:r>
            <a:r>
              <a:rPr lang="ko-KR" altLang="en-US" dirty="0">
                <a:effectLst/>
              </a:rPr>
              <a:t>을 최적화하여 관찰되지 않은 모든 </a:t>
            </a:r>
            <a:r>
              <a:rPr lang="en-US" dirty="0">
                <a:effectLst/>
              </a:rPr>
              <a:t>interactions</a:t>
            </a:r>
            <a:r>
              <a:rPr lang="ko-KR" altLang="en-US" dirty="0" err="1">
                <a:effectLst/>
              </a:rPr>
              <a:t>를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negative instances</a:t>
            </a:r>
            <a:r>
              <a:rPr lang="ko-KR" altLang="en-US" dirty="0">
                <a:effectLst/>
              </a:rPr>
              <a:t>로 처리하고 </a:t>
            </a:r>
            <a:r>
              <a:rPr lang="en-US" dirty="0">
                <a:effectLst/>
              </a:rPr>
              <a:t>item </a:t>
            </a:r>
            <a:r>
              <a:rPr lang="ko-KR" altLang="en-US" dirty="0">
                <a:effectLst/>
              </a:rPr>
              <a:t>인기에 따라 </a:t>
            </a:r>
            <a:r>
              <a:rPr lang="ko-KR" altLang="en-US" dirty="0" err="1">
                <a:effectLst/>
              </a:rPr>
              <a:t>불균일하게</a:t>
            </a:r>
            <a:r>
              <a:rPr lang="ko-KR" altLang="en-US" dirty="0">
                <a:effectLst/>
              </a:rPr>
              <a:t> 가중치를 부여한다</a:t>
            </a:r>
            <a:r>
              <a:rPr lang="en-US" altLang="ko-KR" dirty="0">
                <a:effectLst/>
              </a:rPr>
              <a:t>. </a:t>
            </a:r>
            <a:r>
              <a:rPr lang="en-US" dirty="0" err="1">
                <a:effectLst/>
              </a:rPr>
              <a:t>eALS</a:t>
            </a:r>
            <a:r>
              <a:rPr lang="ko-KR" altLang="en-US" dirty="0">
                <a:effectLst/>
              </a:rPr>
              <a:t>는 </a:t>
            </a:r>
            <a:r>
              <a:rPr lang="en-US" dirty="0">
                <a:effectLst/>
              </a:rPr>
              <a:t>uniform-weighting method WMF</a:t>
            </a:r>
            <a:r>
              <a:rPr lang="ko-KR" altLang="en-US" dirty="0">
                <a:effectLst/>
              </a:rPr>
              <a:t>보다 우수한 성능을 보이기 때문에 </a:t>
            </a:r>
            <a:r>
              <a:rPr lang="en-US" dirty="0">
                <a:effectLst/>
              </a:rPr>
              <a:t>WMF</a:t>
            </a:r>
            <a:r>
              <a:rPr lang="ko-KR" altLang="en-US" dirty="0">
                <a:effectLst/>
              </a:rPr>
              <a:t>의 성능을 더 이상 보고하지 않는다</a:t>
            </a:r>
            <a:r>
              <a:rPr lang="en-US" altLang="ko-KR" dirty="0">
                <a:effectLst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69752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세가지 질문에 대한 대답을 목적으로 실험을 진행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2242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462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563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679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8403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NeuMF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(neural matrix factorization)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결합한 모델이다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일반화한 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DNN(deep neural network)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 모두 논문에서 제시된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NCF(neural collaborative framework)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 가능했다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저자에 따르면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 filtering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핵심 가치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상호작용 모델링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놓치 않으면서 성능은 높인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방법이다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가능한 이유는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space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기반한 기존 모델들이 갖는 한계를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도입해 해결할 수 있었기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나아가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에만 의존한 것이 아닌 두 모델을 통합함으로써 더 큰 성능 향상을 보일 수 있었다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방법은 기존의 여러 모델들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Tensor Network, Wide &amp; Deep learning)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아이디어는 비슷하지만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 filtering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아이디어를 실현한다는 점에서 가장 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갖는다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60213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부분을 더 자세하게 풀어나가고 싶었는데 제가 시간이 부족해서 이 부분에 대한 정리가 조금 부족했습니다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163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대표적인 예시로 </a:t>
            </a:r>
            <a:r>
              <a:rPr lang="en-US" altLang="ko-KR" dirty="0" err="1"/>
              <a:t>youtube</a:t>
            </a:r>
            <a:r>
              <a:rPr lang="ko-KR" altLang="en-US" dirty="0"/>
              <a:t> </a:t>
            </a:r>
            <a:r>
              <a:rPr lang="en-US" altLang="ko-KR" dirty="0"/>
              <a:t>recommendation system, Netflix recommendation system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r>
              <a:rPr lang="ko-KR" altLang="en-US" dirty="0"/>
              <a:t> 유튜브나 </a:t>
            </a:r>
            <a:r>
              <a:rPr lang="ko-KR" altLang="en-US" dirty="0" err="1"/>
              <a:t>넷플릭스를</a:t>
            </a:r>
            <a:r>
              <a:rPr lang="ko-KR" altLang="en-US" dirty="0"/>
              <a:t> </a:t>
            </a:r>
            <a:r>
              <a:rPr lang="ko-KR" altLang="en-US" dirty="0" err="1"/>
              <a:t>보다보면</a:t>
            </a:r>
            <a:r>
              <a:rPr lang="ko-KR" altLang="en-US" dirty="0"/>
              <a:t> 내가 봤었던 영상들과 비슷한 또다른 영상들을 추천해주어 사용자의 흥미를 유발시키고 계속 </a:t>
            </a:r>
            <a:r>
              <a:rPr lang="ko-KR" altLang="en-US" dirty="0" err="1"/>
              <a:t>보게만든다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584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이렇게 주어진 평점 데이터 만으로 </a:t>
            </a:r>
          </a:p>
          <a:p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아직 평점을 남기지 않은 아이템들에 대한 평점을 예측하는 것이다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.</a:t>
            </a:r>
          </a:p>
          <a:p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그리고 예측 평점이 높은 아이템을 추천해주는 방식이다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939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호불호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 없이 사용자가 아이템을 얼마나 </a:t>
            </a:r>
            <a:r>
              <a:rPr lang="ko-KR" altLang="en-US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소비하였는지를</a:t>
            </a:r>
            <a:r>
              <a:rPr lang="ko-KR" alt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기록한 데이터 셋</a:t>
            </a:r>
            <a:endParaRPr lang="en-US" altLang="ko-KR" sz="1200" b="1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현실은 이러한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Dataset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훨씬 많다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814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94E52"/>
                </a:solidFill>
                <a:latin typeface="-apple-system"/>
              </a:rPr>
              <a:t>Collaborative Filtering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에 기반한 대표적인 방법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중 하나가 </a:t>
            </a:r>
            <a:r>
              <a:rPr lang="en-US" dirty="0">
                <a:solidFill>
                  <a:srgbClr val="494E52"/>
                </a:solidFill>
                <a:latin typeface="-apple-system"/>
              </a:rPr>
              <a:t>Matrix Factorization(MF)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494E52"/>
                </a:solidFill>
                <a:latin typeface="-apple-system"/>
                <a:ea typeface="Ayuthaya" pitchFamily="2" charset="-34"/>
                <a:cs typeface="Consolas" panose="020B0609020204030204" pitchFamily="49" charset="0"/>
              </a:rPr>
              <a:t>MF는</a:t>
            </a:r>
            <a:r>
              <a:rPr lang="en-US" dirty="0">
                <a:solidFill>
                  <a:srgbClr val="494E52"/>
                </a:solidFill>
                <a:latin typeface="-apple-system"/>
                <a:ea typeface="Ayuthaya" pitchFamily="2" charset="-34"/>
                <a:cs typeface="Consolas" panose="020B0609020204030204" pitchFamily="49" charset="0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상호작용을 학습하는 한 방법으로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user-item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 feature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product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두 관계를 표현하게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>
              <a:solidFill>
                <a:srgbClr val="494E52"/>
              </a:solidFill>
              <a:latin typeface="-apple-system"/>
              <a:ea typeface="Ayuthaya" pitchFamily="2" charset="-34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494E52"/>
                </a:solidFill>
                <a:latin typeface="-apple-system"/>
                <a:ea typeface="Ayuthaya" pitchFamily="2" charset="-34"/>
                <a:cs typeface="Consolas" panose="020B0609020204030204" pitchFamily="49" charset="0"/>
              </a:rPr>
              <a:t>이</a:t>
            </a:r>
            <a:r>
              <a:rPr lang="en-US" dirty="0">
                <a:solidFill>
                  <a:srgbClr val="494E52"/>
                </a:solidFill>
                <a:latin typeface="-apple-system"/>
                <a:ea typeface="Ayuthaya" pitchFamily="2" charset="-34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94E52"/>
                </a:solidFill>
                <a:latin typeface="-apple-system"/>
                <a:ea typeface="Ayuthaya" pitchFamily="2" charset="-34"/>
                <a:cs typeface="Consolas" panose="020B0609020204030204" pitchFamily="49" charset="0"/>
              </a:rPr>
              <a:t>연구에서는</a:t>
            </a:r>
            <a:r>
              <a:rPr lang="en-US" dirty="0">
                <a:solidFill>
                  <a:srgbClr val="494E52"/>
                </a:solidFill>
                <a:latin typeface="-apple-system"/>
                <a:ea typeface="Ayuthaya" pitchFamily="2" charset="-34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94E52"/>
                </a:solidFill>
                <a:latin typeface="-apple-system"/>
                <a:ea typeface="Ayuthaya" pitchFamily="2" charset="-34"/>
                <a:cs typeface="Consolas" panose="020B0609020204030204" pitchFamily="49" charset="0"/>
              </a:rPr>
              <a:t>inner product</a:t>
            </a:r>
            <a:r>
              <a:rPr lang="ko-KR" altLang="en-US" dirty="0" err="1">
                <a:solidFill>
                  <a:srgbClr val="494E52"/>
                </a:solidFill>
                <a:latin typeface="-apple-system"/>
                <a:ea typeface="Ayuthaya" pitchFamily="2" charset="-34"/>
                <a:cs typeface="Consolas" panose="020B0609020204030204" pitchFamily="49" charset="0"/>
              </a:rPr>
              <a:t>를</a:t>
            </a:r>
            <a:r>
              <a:rPr lang="ko-KR" altLang="en-US" dirty="0">
                <a:solidFill>
                  <a:srgbClr val="494E52"/>
                </a:solidFill>
                <a:latin typeface="-apple-system"/>
                <a:ea typeface="Ayuthaya" pitchFamily="2" charset="-34"/>
                <a:cs typeface="Consolas" panose="020B0609020204030204" pitchFamily="49" charset="0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architecture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대체하면서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NCF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framwork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제시</a:t>
            </a:r>
            <a:endParaRPr lang="en-US" dirty="0">
              <a:latin typeface="Consolas" panose="020B0609020204030204" pitchFamily="49" charset="0"/>
              <a:ea typeface="Ayuthaya" pitchFamily="2" charset="-34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panose="020B0609020204030204" pitchFamily="49" charset="0"/>
              <a:ea typeface="Ayuthaya" pitchFamily="2" charset="-34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implicit feedback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기반으로 </a:t>
            </a:r>
            <a:r>
              <a:rPr lang="en-US" dirty="0"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recommendation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핵심 문제인 </a:t>
            </a:r>
            <a:r>
              <a:rPr lang="en-US" dirty="0"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collaborative filtering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해결하기 위해 </a:t>
            </a:r>
            <a:r>
              <a:rPr lang="en-US" dirty="0"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NN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이용한 기술을 개발하기 위해 노력한다</a:t>
            </a:r>
            <a:r>
              <a:rPr lang="en-US" altLang="ko-KR" dirty="0">
                <a:latin typeface="Consolas" panose="020B0609020204030204" pitchFamily="49" charset="0"/>
                <a:ea typeface="Ayuthaya" pitchFamily="2" charset="-34"/>
                <a:cs typeface="Consolas" panose="020B0609020204030204" pitchFamily="49" charset="0"/>
              </a:rPr>
              <a:t>.</a:t>
            </a:r>
            <a:endParaRPr lang="en-KR" dirty="0">
              <a:latin typeface="Consolas" panose="020B0609020204030204" pitchFamily="49" charset="0"/>
              <a:ea typeface="Ayuthaya" pitchFamily="2" charset="-34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494E52"/>
              </a:solidFill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 Factorization(MF)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추천시스템에서 널리 사용되는 방법이다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상호작용을 학습하는 한 방법으로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user-item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 feature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product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두 관계를 표현하게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>
              <a:solidFill>
                <a:srgbClr val="494E52"/>
              </a:solidFill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94E52"/>
                </a:solidFill>
                <a:latin typeface="-apple-system"/>
              </a:rPr>
              <a:t>Collaborative Filtering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에 기반한 대표적인 방법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중 하나인 </a:t>
            </a:r>
            <a:r>
              <a:rPr lang="en-US" dirty="0">
                <a:solidFill>
                  <a:srgbClr val="494E52"/>
                </a:solidFill>
                <a:latin typeface="-apple-system"/>
              </a:rPr>
              <a:t>Matrix Factorization(MF)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의 한계를 지적</a:t>
            </a:r>
            <a:endParaRPr lang="en-US" altLang="ko-KR" dirty="0">
              <a:solidFill>
                <a:srgbClr val="494E52"/>
              </a:solidFill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494E52"/>
              </a:solidFill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collaborate filtering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중요한 요소인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모델링 하는 것에 관해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그들은 여전히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의존했고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 features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product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product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데이터로부터 임의의 기능을 학습할 수 있는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architecture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대체하면서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NCF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framwork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제시</a:t>
            </a:r>
            <a:endParaRPr lang="en-KR" dirty="0"/>
          </a:p>
          <a:p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6993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방식이므로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복잡한 관계를 표현하는데 한계가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Neural Network(DNN)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-linear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 때문에 보다 복잡한 구조를 표현하는데 용이하다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논문은 이런 특징에 기반해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한계를 지적하며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어떻게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관계를 표현해낼 수 있는지 보이고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849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각각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개수라고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user-item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아래와 같다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yu,i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 u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상호작용이 있음을 나타낸다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상호작용이란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열람했거나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구매했거나 등의 암시적인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의미하며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주의할 점은 이것이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명시적인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선호를 뜻하진 않는다는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feedback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문제점은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선호를 분명하게 정의할 수 없다는 것에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Yu,i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데이터가 실제로 선호할 수 있지만 아직 보지 않았거나 존재를 모르는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feedback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 problem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yu,i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될 확률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 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관련 정도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예측하는 문제로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문제를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풀때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흔히 사용하는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크게 두 가지가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것으로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 자연스럽게 두가지 로스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모두를 이용할 수 있다고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79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yu,i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예측하는 한 가지 방법은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아래와 같이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저차원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k&lt;n)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행렬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P, Q)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분해하여 표현하는 방법이다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yu,i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아래와 같이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내적으로 추정하게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906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5E49-E5E2-E24B-9405-2DE0E4D43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B48A6-A2FC-1741-BA66-4F140422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057FF-76B0-9B48-8199-44157650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DC9F-BDC7-2A4B-91DF-CA0B64C0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E66A-FD55-B94B-9490-0F9AD26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94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F851-19C9-5749-80D9-33529E7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CEA4D-B462-6741-9109-04E8AF0C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5536-0739-0C4A-AD51-2454C628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8AAB-723E-1F40-9AFF-22E5DE19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AAB9-8BA5-6D4E-9EB9-0AE4C947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98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70A34-55BE-A44B-8E7F-E6C932285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B83A9-0D92-2C4C-B91C-1CDC8EE5E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4ABA-3F79-D946-AFC4-75FD11B7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08E8-CF44-374D-A0B7-BEA77DB4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B42E-7EA6-E94F-9D0F-17024040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6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4DE6-486C-B24C-9BBC-D62BE291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9D9F-1146-B247-8E43-DD271128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CFF5-34E5-9E4F-ACE5-8D603C33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75B2-F61A-ED42-A4B4-0C85BB36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9599-CE36-6A4D-AA04-E6526C9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228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438-671D-7B4F-9841-AA50754F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6A74-CBE2-6241-A0CE-3FE66C77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1FDE-1D6A-BB4D-9AC6-5D7A720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9749-2826-7746-B127-CBCC0447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A13C-4AB0-7C45-A0EF-009151E4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897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A50-7399-944D-A8DD-253A589D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3B61-FFAC-9D49-8738-A4A0EA14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ABE8-CE3C-CF43-9AC0-2995827A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3E8C-CAE7-B542-A457-06B93D54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67844-4E35-5846-A4EC-43B52177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799BF-1363-2442-9F0F-71CDB68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144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C50E-16DD-0B44-9293-E6EE3CD9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27B1-7099-7F4D-8B38-E135E799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AC9CF-EDE5-9543-8627-3F3F64C6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35372-FD1D-224B-8B51-553EF7B0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1BA9-665F-9F44-B787-DC5B4456C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7DB4-8AF8-FF48-8999-AE183269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BDCA4-1117-224F-8F6F-92069D38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EC45A-493E-704C-B1DB-0933125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23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BACC-BF38-7349-84DB-20DD4B0D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EF1E0-0D82-174B-8FE2-2181085D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6F9BE-C6CB-6447-A68D-0D6C6B06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C6EA8-80EF-AD4F-9F82-D00C6CC5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68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A932C-CA02-234E-9BAF-D879666C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9AB9D-CFFD-2242-A82E-6DABBED0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2B876-869A-8D45-9CA8-D05D32D9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769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8733-FFE4-2A4F-AB35-12DE4416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F13D-D50C-4B46-A47E-E7ECDE33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BF3A-6317-A544-A3B8-7E0AACFC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BBF2F-7EBF-CF4A-8B48-3EA61A70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CBA38-338E-7647-842E-B130C0D3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F8A5-EDE3-A94F-9594-08B5C468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831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CF78-3538-2A42-AF8A-288F26D8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2047D-9935-644F-B7EB-0A498BD54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02EE-2739-1F4E-9B3C-39ABA13F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BC3DE-D694-574B-ABDF-40AF9E42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71227-71E5-7A4E-B1DB-2CCA66B7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3908-4250-C849-B9A5-19DAC170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59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301FB-A5C8-5F40-B803-3EB685C8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4098D-BDE8-7D43-910D-394DA761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DD21-1F1A-7D47-9458-96184A01C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F00F-AE1D-674D-82A7-DD08CE600219}" type="datetimeFigureOut">
              <a:rPr lang="en-KR" smtClean="0"/>
              <a:t>2021/06/07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B472-45ED-064D-AEBF-858990A12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092F-891A-2943-93EE-CBAE54B7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93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8EB0-9088-C843-8907-0A7610B73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Neural Collaborative Filtering</a:t>
            </a:r>
            <a:endParaRPr lang="en-KR" sz="4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8B292-4BF1-B44E-BC11-2CC81BCD9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소프트웨어학부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2017012333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이수아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1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6A7B05A-B72F-BB4C-8456-F2C7D57E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6" y="1829689"/>
            <a:ext cx="5981700" cy="26035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F4E5B6-F58D-6A4C-A7AB-9A23AD3CA62A}"/>
              </a:ext>
            </a:extLst>
          </p:cNvPr>
          <p:cNvSpPr txBox="1">
            <a:spLocks/>
          </p:cNvSpPr>
          <p:nvPr/>
        </p:nvSpPr>
        <p:spPr>
          <a:xfrm>
            <a:off x="327836" y="1198743"/>
            <a:ext cx="8321894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Limitation </a:t>
            </a:r>
            <a:r>
              <a:rPr lang="en-US" altLang="ko-KR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of MF</a:t>
            </a:r>
            <a:endParaRPr lang="en-US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32AF51-231E-774D-86ED-5C9C37283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6" y="5064135"/>
            <a:ext cx="3784600" cy="444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54A73A-1FF4-AF4F-8DF6-4FE3B5A33F92}"/>
                  </a:ext>
                </a:extLst>
              </p:cNvPr>
              <p:cNvSpPr txBox="1"/>
              <p:nvPr/>
            </p:nvSpPr>
            <p:spPr>
              <a:xfrm>
                <a:off x="9792451" y="2255619"/>
                <a:ext cx="1744388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54A73A-1FF4-AF4F-8DF6-4FE3B5A3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451" y="2255619"/>
                <a:ext cx="1744388" cy="612091"/>
              </a:xfrm>
              <a:prstGeom prst="rect">
                <a:avLst/>
              </a:prstGeom>
              <a:blipFill>
                <a:blip r:embed="rId5"/>
                <a:stretch>
                  <a:fillRect t="-2041" r="-2158" b="-1224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35B931A-39CF-FD4D-B87D-6809CA2103BE}"/>
              </a:ext>
            </a:extLst>
          </p:cNvPr>
          <p:cNvSpPr/>
          <p:nvPr/>
        </p:nvSpPr>
        <p:spPr>
          <a:xfrm>
            <a:off x="7001748" y="2376999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Jaccard coefficient : 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91473B-02EE-0A45-AB59-579D3AC5E56C}"/>
              </a:ext>
            </a:extLst>
          </p:cNvPr>
          <p:cNvSpPr/>
          <p:nvPr/>
        </p:nvSpPr>
        <p:spPr>
          <a:xfrm>
            <a:off x="326316" y="4641220"/>
            <a:ext cx="8160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Jaccard coefficient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en-US" altLang="ko-KR" dirty="0"/>
              <a:t>user </a:t>
            </a:r>
            <a:r>
              <a:rPr lang="en-US" altLang="ko-KR" dirty="0" err="1"/>
              <a:t>i,j</a:t>
            </a:r>
            <a:r>
              <a:rPr lang="ko-KR" altLang="en-US" dirty="0"/>
              <a:t>의 유사도 측정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90470A-DE4A-0A4A-B39A-FC2D7EFBBEB4}"/>
                  </a:ext>
                </a:extLst>
              </p:cNvPr>
              <p:cNvSpPr/>
              <p:nvPr/>
            </p:nvSpPr>
            <p:spPr>
              <a:xfrm>
                <a:off x="7001748" y="3035315"/>
                <a:ext cx="3615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set of items for user u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190470A-DE4A-0A4A-B39A-FC2D7EFB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748" y="3035315"/>
                <a:ext cx="3615542" cy="369332"/>
              </a:xfrm>
              <a:prstGeom prst="rect">
                <a:avLst/>
              </a:prstGeom>
              <a:blipFill>
                <a:blip r:embed="rId6"/>
                <a:stretch>
                  <a:fillRect t="-10000" r="-350" b="-2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157E1C32-2DEE-3E47-A06E-8966F5F53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316" y="5957247"/>
            <a:ext cx="3771900" cy="4445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436B8A78-CE5E-C944-9799-48298F9CB2E3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D37E2C-DA1B-3344-81C8-A09AC2AD3661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1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NEURAL COLLABORATIVE FILTERING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05CB977-B47C-8740-B913-860289713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6" y="1672506"/>
            <a:ext cx="5445257" cy="336324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7AAE26-7BCB-5545-95A4-967C52A94EA2}"/>
              </a:ext>
            </a:extLst>
          </p:cNvPr>
          <p:cNvSpPr txBox="1"/>
          <p:nvPr/>
        </p:nvSpPr>
        <p:spPr>
          <a:xfrm>
            <a:off x="5773093" y="1991774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nput layer: one–hot encoding vector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3CEC0-DEA9-6F4D-AB63-4134D04B7DF0}"/>
              </a:ext>
            </a:extLst>
          </p:cNvPr>
          <p:cNvSpPr txBox="1"/>
          <p:nvPr/>
        </p:nvSpPr>
        <p:spPr>
          <a:xfrm>
            <a:off x="5770038" y="269607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mbedding layer: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EBF13D-6D11-3B4E-BCA4-CDC2CD9414FA}"/>
              </a:ext>
            </a:extLst>
          </p:cNvPr>
          <p:cNvSpPr txBox="1"/>
          <p:nvPr/>
        </p:nvSpPr>
        <p:spPr>
          <a:xfrm>
            <a:off x="7828303" y="269607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parse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81C48-D7CE-AB44-83BF-C13C10AEE30C}"/>
              </a:ext>
            </a:extLst>
          </p:cNvPr>
          <p:cNvSpPr txBox="1"/>
          <p:nvPr/>
        </p:nvSpPr>
        <p:spPr>
          <a:xfrm>
            <a:off x="10107774" y="269607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ense vector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D3E9D1-4CEC-2D40-BAE5-3789D60CF3E7}"/>
              </a:ext>
            </a:extLst>
          </p:cNvPr>
          <p:cNvCxnSpPr>
            <a:cxnSpLocks/>
          </p:cNvCxnSpPr>
          <p:nvPr/>
        </p:nvCxnSpPr>
        <p:spPr>
          <a:xfrm>
            <a:off x="9679814" y="2898782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3936AF-1A09-8343-84A4-B65A2E6203C8}"/>
                  </a:ext>
                </a:extLst>
              </p:cNvPr>
              <p:cNvSpPr txBox="1"/>
              <p:nvPr/>
            </p:nvSpPr>
            <p:spPr>
              <a:xfrm>
                <a:off x="5770038" y="3400370"/>
                <a:ext cx="6136616" cy="1769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User latent vector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ko-KR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altLang="ko-KR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altLang="ko-KR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Item latent vector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𝐼</m:t>
                        </m:r>
                      </m:sup>
                    </m:sSubSup>
                  </m:oMath>
                </a14:m>
                <a:endParaRPr lang="en-US" altLang="ko-KR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altLang="ko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altLang="ko-KR" b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P,Q </a:t>
                </a:r>
                <a:r>
                  <a:rPr lang="en-US" altLang="ko-KR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 latent factor matrix ; v : one-hot vector</a:t>
                </a:r>
                <a:endParaRPr lang="en-US" altLang="ko-KR" b="0" dirty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endParaRPr lang="en-US" altLang="ko-KR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3936AF-1A09-8343-84A4-B65A2E62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38" y="3400370"/>
                <a:ext cx="6136616" cy="1769459"/>
              </a:xfrm>
              <a:prstGeom prst="rect">
                <a:avLst/>
              </a:prstGeom>
              <a:blipFill>
                <a:blip r:embed="rId4"/>
                <a:stretch>
                  <a:fillRect l="-826" t="-141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41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NEURAL COLLABORATIVE FILTERING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05CB977-B47C-8740-B913-860289713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6" y="1672506"/>
            <a:ext cx="5445257" cy="336324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589735A-B59A-8241-B1F6-F95E9F412BCC}"/>
              </a:ext>
            </a:extLst>
          </p:cNvPr>
          <p:cNvSpPr/>
          <p:nvPr/>
        </p:nvSpPr>
        <p:spPr>
          <a:xfrm>
            <a:off x="5784458" y="199330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Neural CF Layers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concatenate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565144-B9FF-F340-A9A0-52622BA85B07}"/>
              </a:ext>
            </a:extLst>
          </p:cNvPr>
          <p:cNvCxnSpPr>
            <a:cxnSpLocks/>
          </p:cNvCxnSpPr>
          <p:nvPr/>
        </p:nvCxnSpPr>
        <p:spPr>
          <a:xfrm>
            <a:off x="9679813" y="2181897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D5DCF0-34C3-8341-9506-539D9C02F005}"/>
              </a:ext>
            </a:extLst>
          </p:cNvPr>
          <p:cNvSpPr txBox="1"/>
          <p:nvPr/>
        </p:nvSpPr>
        <p:spPr>
          <a:xfrm>
            <a:off x="10677641" y="19933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DNN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EECFC0-57A0-D74A-A36F-FB4D457B16D4}"/>
                  </a:ext>
                </a:extLst>
              </p:cNvPr>
              <p:cNvSpPr/>
              <p:nvPr/>
            </p:nvSpPr>
            <p:spPr>
              <a:xfrm>
                <a:off x="5773093" y="2724353"/>
                <a:ext cx="338586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Output Layer</a:t>
                </a:r>
                <a:r>
                  <a:rPr lang="en-US" altLang="ko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0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 </m:t>
                    </m:r>
                  </m:oMath>
                </a14:m>
                <a:r>
                  <a:rPr lang="en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EECFC0-57A0-D74A-A36F-FB4D457B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093" y="2724353"/>
                <a:ext cx="3385863" cy="381515"/>
              </a:xfrm>
              <a:prstGeom prst="rect">
                <a:avLst/>
              </a:prstGeom>
              <a:blipFill>
                <a:blip r:embed="rId4"/>
                <a:stretch>
                  <a:fillRect l="-1498" t="-6452" r="-749" b="-2258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AEC8F6-BC46-784F-BF6A-DB02BE04E049}"/>
                  </a:ext>
                </a:extLst>
              </p:cNvPr>
              <p:cNvSpPr txBox="1"/>
              <p:nvPr/>
            </p:nvSpPr>
            <p:spPr>
              <a:xfrm>
                <a:off x="4810939" y="5225468"/>
                <a:ext cx="706866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p>
                                    </m:sSub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b="0" i="1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AEC8F6-BC46-784F-BF6A-DB02BE04E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939" y="5225468"/>
                <a:ext cx="7068666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729032-7625-E041-8A0C-0755B803E2B9}"/>
                  </a:ext>
                </a:extLst>
              </p:cNvPr>
              <p:cNvSpPr txBox="1"/>
              <p:nvPr/>
            </p:nvSpPr>
            <p:spPr>
              <a:xfrm>
                <a:off x="4922908" y="5857711"/>
                <a:ext cx="5580246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: mapping function of x-th neural network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: use logistic or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probit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function</a:t>
                </a:r>
                <a:endParaRPr lang="en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729032-7625-E041-8A0C-0755B803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08" y="5857711"/>
                <a:ext cx="5580246" cy="575927"/>
              </a:xfrm>
              <a:prstGeom prst="rect">
                <a:avLst/>
              </a:prstGeom>
              <a:blipFill>
                <a:blip r:embed="rId6"/>
                <a:stretch>
                  <a:fillRect l="-1814" t="-13043" r="-1587" b="-2173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67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Learning NCF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50DE8C-649D-9841-8FDC-2BBB76768AA9}"/>
                  </a:ext>
                </a:extLst>
              </p:cNvPr>
              <p:cNvSpPr txBox="1"/>
              <p:nvPr/>
            </p:nvSpPr>
            <p:spPr>
              <a:xfrm>
                <a:off x="7904532" y="2025113"/>
                <a:ext cx="1669047" cy="1501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= 0 or 1</a:t>
                </a:r>
              </a:p>
              <a:p>
                <a:pPr/>
                <a:endParaRPr lang="en-US" altLang="ko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/>
                <a:r>
                  <a:rPr lang="en-US" altLang="ko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 </m:t>
                    </m:r>
                  </m:oMath>
                </a14:m>
                <a:r>
                  <a:rPr lang="en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</a:t>
                </a:r>
              </a:p>
              <a:p>
                <a:pPr/>
                <a:r>
                  <a:rPr lang="en-KR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/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50DE8C-649D-9841-8FDC-2BBB76768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32" y="2025113"/>
                <a:ext cx="1669047" cy="1501693"/>
              </a:xfrm>
              <a:prstGeom prst="rect">
                <a:avLst/>
              </a:prstGeom>
              <a:blipFill>
                <a:blip r:embed="rId3"/>
                <a:stretch>
                  <a:fillRect l="-3030" t="-1681" r="-227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561DE60-7B11-8041-B358-BB3D7C23062D}"/>
              </a:ext>
            </a:extLst>
          </p:cNvPr>
          <p:cNvSpPr txBox="1"/>
          <p:nvPr/>
        </p:nvSpPr>
        <p:spPr>
          <a:xfrm>
            <a:off x="371013" y="184044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likelihood function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BAF58-B997-3B42-B272-2779FD7F8219}"/>
              </a:ext>
            </a:extLst>
          </p:cNvPr>
          <p:cNvGrpSpPr/>
          <p:nvPr/>
        </p:nvGrpSpPr>
        <p:grpSpPr>
          <a:xfrm>
            <a:off x="371013" y="2227230"/>
            <a:ext cx="6223000" cy="927100"/>
            <a:chOff x="561866" y="3824583"/>
            <a:chExt cx="6223000" cy="927100"/>
          </a:xfrm>
        </p:grpSpPr>
        <p:pic>
          <p:nvPicPr>
            <p:cNvPr id="29" name="Picture 28" descr="Text&#10;&#10;Description automatically generated">
              <a:extLst>
                <a:ext uri="{FF2B5EF4-FFF2-40B4-BE49-F238E27FC236}">
                  <a16:creationId xmlns:a16="http://schemas.microsoft.com/office/drawing/2014/main" id="{FE1333C4-1A91-C340-8647-F6BF638F1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866" y="3824583"/>
              <a:ext cx="6223000" cy="927100"/>
            </a:xfrm>
            <a:prstGeom prst="rect">
              <a:avLst/>
            </a:prstGeom>
          </p:spPr>
        </p:pic>
        <p:pic>
          <p:nvPicPr>
            <p:cNvPr id="33" name="Picture 32" descr="Background pattern&#10;&#10;Description automatically generated with low confidence">
              <a:extLst>
                <a:ext uri="{FF2B5EF4-FFF2-40B4-BE49-F238E27FC236}">
                  <a16:creationId xmlns:a16="http://schemas.microsoft.com/office/drawing/2014/main" id="{6F0450D2-ABA2-B14F-86AB-D73D97AB5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6851" y="3962039"/>
              <a:ext cx="347053" cy="187175"/>
            </a:xfrm>
            <a:prstGeom prst="rect">
              <a:avLst/>
            </a:prstGeom>
          </p:spPr>
        </p:pic>
        <p:pic>
          <p:nvPicPr>
            <p:cNvPr id="34" name="Picture 33" descr="Background pattern&#10;&#10;Description automatically generated with low confidence">
              <a:extLst>
                <a:ext uri="{FF2B5EF4-FFF2-40B4-BE49-F238E27FC236}">
                  <a16:creationId xmlns:a16="http://schemas.microsoft.com/office/drawing/2014/main" id="{6B88DF2A-5A29-4344-8CCB-7FA2ECA5A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1712" y="3962039"/>
              <a:ext cx="563888" cy="245396"/>
            </a:xfrm>
            <a:prstGeom prst="rect">
              <a:avLst/>
            </a:prstGeom>
          </p:spPr>
        </p:pic>
      </p:grpSp>
      <p:pic>
        <p:nvPicPr>
          <p:cNvPr id="37" name="Picture 36" descr="Text, letter&#10;&#10;Description automatically generated">
            <a:extLst>
              <a:ext uri="{FF2B5EF4-FFF2-40B4-BE49-F238E27FC236}">
                <a16:creationId xmlns:a16="http://schemas.microsoft.com/office/drawing/2014/main" id="{973E4E6D-4038-B449-8319-E52DFC086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36" y="3703671"/>
            <a:ext cx="6191816" cy="243955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5F1C164-FCDE-4E4C-BBB0-35763607C0B1}"/>
              </a:ext>
            </a:extLst>
          </p:cNvPr>
          <p:cNvSpPr txBox="1"/>
          <p:nvPr/>
        </p:nvSpPr>
        <p:spPr>
          <a:xfrm>
            <a:off x="371013" y="3171781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Loss function(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BCEloss와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동일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604B85-4917-B245-ADEF-E0F7E5877901}"/>
              </a:ext>
            </a:extLst>
          </p:cNvPr>
          <p:cNvSpPr txBox="1"/>
          <p:nvPr/>
        </p:nvSpPr>
        <p:spPr>
          <a:xfrm>
            <a:off x="7216004" y="5289925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L을 최소화 하는 parameter 찾는다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KR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0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Generalized Matrix Factorization(GMF)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D3735EA-3AEF-EF42-915D-6128210A6F95}"/>
              </a:ext>
            </a:extLst>
          </p:cNvPr>
          <p:cNvSpPr txBox="1"/>
          <p:nvPr/>
        </p:nvSpPr>
        <p:spPr>
          <a:xfrm>
            <a:off x="392252" y="1923001"/>
            <a:ext cx="29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MF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는 </a:t>
            </a:r>
            <a:r>
              <a:rPr 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NCF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  <a:cs typeface="Consolas" panose="020B0609020204030204" pitchFamily="49" charset="0"/>
              </a:rPr>
              <a:t>의 특별한 케이스</a:t>
            </a:r>
            <a:endParaRPr lang="en-KR" b="1" dirty="0">
              <a:latin typeface="NanumGothic" panose="020D0604000000000000" pitchFamily="34" charset="-127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E9265E-804D-4B4D-9E26-DBA4F4CD1E44}"/>
                  </a:ext>
                </a:extLst>
              </p:cNvPr>
              <p:cNvSpPr/>
              <p:nvPr/>
            </p:nvSpPr>
            <p:spPr>
              <a:xfrm>
                <a:off x="392816" y="2490538"/>
                <a:ext cx="6096000" cy="9384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User latent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ko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altLang="ko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altLang="ko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Item latent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𝐼</m:t>
                        </m:r>
                      </m:sup>
                    </m:sSubSup>
                  </m:oMath>
                </a14:m>
                <a:endParaRPr lang="en-US" altLang="ko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E9265E-804D-4B4D-9E26-DBA4F4CD1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6" y="2490538"/>
                <a:ext cx="6096000" cy="938462"/>
              </a:xfrm>
              <a:prstGeom prst="rect">
                <a:avLst/>
              </a:prstGeom>
              <a:blipFill>
                <a:blip r:embed="rId3"/>
                <a:stretch>
                  <a:fillRect l="-832" t="-4000" b="-8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3C445C3-6248-914D-B555-5D59AE04B14C}"/>
              </a:ext>
            </a:extLst>
          </p:cNvPr>
          <p:cNvSpPr txBox="1"/>
          <p:nvPr/>
        </p:nvSpPr>
        <p:spPr>
          <a:xfrm>
            <a:off x="392252" y="369644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Consolas" panose="020B0609020204030204" pitchFamily="49" charset="0"/>
                <a:cs typeface="Consolas" panose="020B0609020204030204" pitchFamily="49" charset="0"/>
              </a:rPr>
              <a:t>NCF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1B1376-4633-E647-B2FF-9E84BDE65F43}"/>
                  </a:ext>
                </a:extLst>
              </p:cNvPr>
              <p:cNvSpPr txBox="1"/>
              <p:nvPr/>
            </p:nvSpPr>
            <p:spPr>
              <a:xfrm>
                <a:off x="392252" y="4141573"/>
                <a:ext cx="1254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1B1376-4633-E647-B2FF-9E84BDE6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52" y="4141573"/>
                <a:ext cx="1254382" cy="276999"/>
              </a:xfrm>
              <a:prstGeom prst="rect">
                <a:avLst/>
              </a:prstGeom>
              <a:blipFill>
                <a:blip r:embed="rId4"/>
                <a:stretch>
                  <a:fillRect l="-6000" r="-1000" b="-347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40924D8-AB8B-314D-9737-A561EE73E216}"/>
              </a:ext>
            </a:extLst>
          </p:cNvPr>
          <p:cNvSpPr txBox="1"/>
          <p:nvPr/>
        </p:nvSpPr>
        <p:spPr>
          <a:xfrm>
            <a:off x="392252" y="464174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output layer</a:t>
            </a:r>
            <a:endParaRPr lang="en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7B3C3B-9E17-324A-A353-B7200042E9A6}"/>
                  </a:ext>
                </a:extLst>
              </p:cNvPr>
              <p:cNvSpPr txBox="1"/>
              <p:nvPr/>
            </p:nvSpPr>
            <p:spPr>
              <a:xfrm>
                <a:off x="327835" y="5011079"/>
                <a:ext cx="2545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7B3C3B-9E17-324A-A353-B7200042E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5" y="5011079"/>
                <a:ext cx="254582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6BC0B5-0FBD-5345-A3B4-66680F9E1ABE}"/>
                  </a:ext>
                </a:extLst>
              </p:cNvPr>
              <p:cNvSpPr txBox="1"/>
              <p:nvPr/>
            </p:nvSpPr>
            <p:spPr>
              <a:xfrm>
                <a:off x="392252" y="5439145"/>
                <a:ext cx="48679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: activation function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: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edge weights of the output layer</a:t>
                </a:r>
                <a:endParaRPr lang="en-US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6BC0B5-0FBD-5345-A3B4-66680F9E1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52" y="5439145"/>
                <a:ext cx="4867999" cy="646331"/>
              </a:xfrm>
              <a:prstGeom prst="rect">
                <a:avLst/>
              </a:prstGeom>
              <a:blipFill>
                <a:blip r:embed="rId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F04BE5-4C36-054E-9359-6CCBA5246D02}"/>
                  </a:ext>
                </a:extLst>
              </p:cNvPr>
              <p:cNvSpPr txBox="1"/>
              <p:nvPr/>
            </p:nvSpPr>
            <p:spPr>
              <a:xfrm>
                <a:off x="5525037" y="3510742"/>
                <a:ext cx="31770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identity function,</a:t>
                </a:r>
              </a:p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1,…,1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F04BE5-4C36-054E-9359-6CCBA524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037" y="3510742"/>
                <a:ext cx="3177088" cy="923330"/>
              </a:xfrm>
              <a:prstGeom prst="rect">
                <a:avLst/>
              </a:prstGeom>
              <a:blipFill>
                <a:blip r:embed="rId7"/>
                <a:stretch>
                  <a:fillRect t="-2740" r="-39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B62FA2D-07B4-6B49-94B4-0A3A3275E2CB}"/>
              </a:ext>
            </a:extLst>
          </p:cNvPr>
          <p:cNvSpPr txBox="1"/>
          <p:nvPr/>
        </p:nvSpPr>
        <p:spPr>
          <a:xfrm>
            <a:off x="5525037" y="314141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MF</a:t>
            </a:r>
            <a:endParaRPr lang="en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A4F870-28B4-C940-94B5-566E025ED113}"/>
                  </a:ext>
                </a:extLst>
              </p:cNvPr>
              <p:cNvSpPr txBox="1"/>
              <p:nvPr/>
            </p:nvSpPr>
            <p:spPr>
              <a:xfrm>
                <a:off x="5525037" y="5011079"/>
                <a:ext cx="312579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sigmoid function,</a:t>
                </a:r>
              </a:p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A4F870-28B4-C940-94B5-566E025ED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037" y="5011079"/>
                <a:ext cx="3125792" cy="923330"/>
              </a:xfrm>
              <a:prstGeom prst="rect">
                <a:avLst/>
              </a:prstGeom>
              <a:blipFill>
                <a:blip r:embed="rId8"/>
                <a:stretch>
                  <a:fillRect t="-2703" r="-80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708BBA6-9A1F-4D41-B0DF-A2BCEBB71444}"/>
              </a:ext>
            </a:extLst>
          </p:cNvPr>
          <p:cNvSpPr txBox="1"/>
          <p:nvPr/>
        </p:nvSpPr>
        <p:spPr>
          <a:xfrm>
            <a:off x="5525037" y="464174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GMF</a:t>
            </a:r>
            <a:endParaRPr lang="en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5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Multi-Layer Perceptron (MLP)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0F6272-4B2F-C445-B379-853BBA4061BE}"/>
              </a:ext>
            </a:extLst>
          </p:cNvPr>
          <p:cNvSpPr/>
          <p:nvPr/>
        </p:nvSpPr>
        <p:spPr>
          <a:xfrm>
            <a:off x="327835" y="1962031"/>
            <a:ext cx="8373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non-linear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하고 </a:t>
            </a:r>
            <a:r>
              <a:rPr lang="en-US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flexible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하기 때문에 보다 복잡한 관계를 표현할 수 있다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B72F61F-D9FD-DD46-81B8-E0DD80FD1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3" y="2372969"/>
            <a:ext cx="4609531" cy="29022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E2C3F5-4183-3140-8FC1-5CDEB09EAA4A}"/>
                  </a:ext>
                </a:extLst>
              </p:cNvPr>
              <p:cNvSpPr txBox="1"/>
              <p:nvPr/>
            </p:nvSpPr>
            <p:spPr>
              <a:xfrm>
                <a:off x="5407068" y="2817652"/>
                <a:ext cx="2551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K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concatenate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E2C3F5-4183-3140-8FC1-5CDEB09E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068" y="2817652"/>
                <a:ext cx="2551211" cy="276999"/>
              </a:xfrm>
              <a:prstGeom prst="rect">
                <a:avLst/>
              </a:prstGeom>
              <a:blipFill>
                <a:blip r:embed="rId4"/>
                <a:stretch>
                  <a:fillRect l="-3960" t="-21739" r="-4455" b="-478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14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Fusion of GMF and MLP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D37240C-BAA5-AF4F-9ACC-2D871A286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5" y="1962031"/>
            <a:ext cx="4780126" cy="29339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9501AE4-53A4-D942-97E0-AD429CA68858}"/>
              </a:ext>
            </a:extLst>
          </p:cNvPr>
          <p:cNvGrpSpPr/>
          <p:nvPr/>
        </p:nvGrpSpPr>
        <p:grpSpPr>
          <a:xfrm>
            <a:off x="5943866" y="3006554"/>
            <a:ext cx="5052948" cy="1606113"/>
            <a:chOff x="6579556" y="2628902"/>
            <a:chExt cx="5052948" cy="1606113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2E85DC45-93F4-8246-94D0-D5AB58B1E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9556" y="2628902"/>
              <a:ext cx="4981967" cy="1505342"/>
            </a:xfrm>
            <a:prstGeom prst="rect">
              <a:avLst/>
            </a:prstGeom>
          </p:spPr>
        </p:pic>
        <p:pic>
          <p:nvPicPr>
            <p:cNvPr id="8" name="Picture 7" descr="Background pattern&#10;&#10;Description automatically generated">
              <a:extLst>
                <a:ext uri="{FF2B5EF4-FFF2-40B4-BE49-F238E27FC236}">
                  <a16:creationId xmlns:a16="http://schemas.microsoft.com/office/drawing/2014/main" id="{8CE76A6B-9D09-1946-A0A3-AA317D07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3804" y="3600015"/>
              <a:ext cx="1028700" cy="635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12CEC4-1864-0E49-9BC7-72A9465E5DD5}"/>
              </a:ext>
            </a:extLst>
          </p:cNvPr>
          <p:cNvSpPr txBox="1"/>
          <p:nvPr/>
        </p:nvSpPr>
        <p:spPr>
          <a:xfrm>
            <a:off x="5943866" y="238671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서로 다른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embedding layer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53CC3-3A50-F34D-ADDC-E802B2960B89}"/>
              </a:ext>
            </a:extLst>
          </p:cNvPr>
          <p:cNvSpPr txBox="1"/>
          <p:nvPr/>
        </p:nvSpPr>
        <p:spPr>
          <a:xfrm>
            <a:off x="5943866" y="4762406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두 vector 차원이 다를 수 있음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BB535-4049-0248-8CDC-6920F1D6FCE2}"/>
              </a:ext>
            </a:extLst>
          </p:cNvPr>
          <p:cNvSpPr txBox="1"/>
          <p:nvPr/>
        </p:nvSpPr>
        <p:spPr>
          <a:xfrm>
            <a:off x="265842" y="5528529"/>
            <a:ext cx="115804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eural matrix factorization(NeuMF) </a:t>
            </a:r>
          </a:p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user-item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간의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interaction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표현하기 위해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MF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linearity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MLP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non-linearity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결합한 모델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2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Experiment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CDF482-7E8C-4B48-A5EA-D78D1405F154}"/>
              </a:ext>
            </a:extLst>
          </p:cNvPr>
          <p:cNvSpPr txBox="1"/>
          <p:nvPr/>
        </p:nvSpPr>
        <p:spPr>
          <a:xfrm>
            <a:off x="327835" y="1962031"/>
            <a:ext cx="116926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MovieLens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Pinterest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두개의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데이터로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학습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Pinterest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데이터의 경우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개 이상 핀을 본 사용자만 데이터에 포함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처음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hyper parameter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조정하기 위해 사용자 당 하나의 데이터만 추출해서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데이터셋을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만들었음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하나의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positive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당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개의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negative sample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뽑아서 학습에 사용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Ranked list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성능은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Hit Ratio(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적중률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Normalized Discounted Cumulative Gain(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nDCG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으로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판단</a:t>
            </a:r>
          </a:p>
          <a:p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GMF, MLP, NeuMF를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ItemPop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ItemKNN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BPR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방법을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사용하여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비교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8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Experiment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4044924-7E48-6D42-ADBA-0216B2C99BAB}"/>
              </a:ext>
            </a:extLst>
          </p:cNvPr>
          <p:cNvSpPr/>
          <p:nvPr/>
        </p:nvSpPr>
        <p:spPr>
          <a:xfrm>
            <a:off x="327835" y="2292333"/>
            <a:ext cx="80492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RQ1)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제안된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NCF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방법이 최첨단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implicit collaborative filtering method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능가하는가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RQ2)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우리가 제안한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optimization framework(log loss with negative sampling)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recommendation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에서 어떻게 작동하나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RQ3)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hidden units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더 깊은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layers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가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user–item interaction data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로부터 학습하는 데 더 도움이 되는가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altLang="ko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28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RQ1)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4044924-7E48-6D42-ADBA-0216B2C99BAB}"/>
              </a:ext>
            </a:extLst>
          </p:cNvPr>
          <p:cNvSpPr/>
          <p:nvPr/>
        </p:nvSpPr>
        <p:spPr>
          <a:xfrm>
            <a:off x="327835" y="1962031"/>
            <a:ext cx="1057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제안된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NCF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방법이 최첨단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implicit collaborative filtering method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능가하는가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D0A95E0-91C9-2247-BB0E-0F3508FF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3" y="2292333"/>
            <a:ext cx="5401181" cy="304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FCA44B-F98A-394A-BDFF-81F266D80C48}"/>
              </a:ext>
            </a:extLst>
          </p:cNvPr>
          <p:cNvSpPr txBox="1"/>
          <p:nvPr/>
        </p:nvSpPr>
        <p:spPr>
          <a:xfrm>
            <a:off x="5613446" y="4968601"/>
            <a:ext cx="65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NeuMF가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eALS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BPR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크게 능가하여 최고의 성능을 달성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0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5B8D-B331-4043-A789-107CBA91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" y="1211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CONTETNS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7A1E-C46D-C444-916A-CFCABCA1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4"/>
            <a:ext cx="10515600" cy="473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배경지식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Recommendation system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Collaborative filtering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explicit / implicit Dataset</a:t>
            </a:r>
          </a:p>
          <a:p>
            <a:endParaRPr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연구주제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요약</a:t>
            </a:r>
            <a:b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결론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4BE50-E88E-8745-A8D3-0277499C3265}"/>
              </a:ext>
            </a:extLst>
          </p:cNvPr>
          <p:cNvCxnSpPr>
            <a:cxnSpLocks/>
          </p:cNvCxnSpPr>
          <p:nvPr/>
        </p:nvCxnSpPr>
        <p:spPr>
          <a:xfrm>
            <a:off x="3115694" y="779659"/>
            <a:ext cx="8716915" cy="4223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5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RQ</a:t>
            </a:r>
            <a:r>
              <a:rPr lang="en-US" altLang="ko-KR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2</a:t>
            </a: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4044924-7E48-6D42-ADBA-0216B2C99BAB}"/>
              </a:ext>
            </a:extLst>
          </p:cNvPr>
          <p:cNvSpPr/>
          <p:nvPr/>
        </p:nvSpPr>
        <p:spPr>
          <a:xfrm>
            <a:off x="327835" y="1969167"/>
            <a:ext cx="10571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우리가 제안한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optimization framework(log loss with negative sampling)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recommendation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에서 어떻게 작동하나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</p:txBody>
      </p:sp>
      <p:pic>
        <p:nvPicPr>
          <p:cNvPr id="7" name="Picture 6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CDBFF368-FF1E-1547-87FE-8D538CC1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5" y="2615498"/>
            <a:ext cx="5035902" cy="3076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9D67F6-BEBC-2040-8428-06079F656FFE}"/>
              </a:ext>
            </a:extLst>
          </p:cNvPr>
          <p:cNvSpPr txBox="1"/>
          <p:nvPr/>
        </p:nvSpPr>
        <p:spPr>
          <a:xfrm>
            <a:off x="5623755" y="34290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BCELoss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2C0E2-017F-CA46-A77D-279F7AE09FA0}"/>
              </a:ext>
            </a:extLst>
          </p:cNvPr>
          <p:cNvSpPr txBox="1"/>
          <p:nvPr/>
        </p:nvSpPr>
        <p:spPr>
          <a:xfrm>
            <a:off x="5623755" y="5274427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에서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사이가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optimal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4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RQ3)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6272FA2-D6E0-F04D-8BAA-797D86B26443}"/>
              </a:ext>
            </a:extLst>
          </p:cNvPr>
          <p:cNvSpPr/>
          <p:nvPr/>
        </p:nvSpPr>
        <p:spPr>
          <a:xfrm>
            <a:off x="327835" y="1966078"/>
            <a:ext cx="11667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hidden units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더 깊은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layers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가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user–item interaction data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로부터 학습하는 데 더 도움이 되는가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9E5F739-9307-3E42-AF6B-7D8C1A2B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3" y="2485003"/>
            <a:ext cx="5473937" cy="26561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75DCF5-7563-6E4C-B4D4-3A3448DF5C86}"/>
              </a:ext>
            </a:extLst>
          </p:cNvPr>
          <p:cNvSpPr/>
          <p:nvPr/>
        </p:nvSpPr>
        <p:spPr>
          <a:xfrm>
            <a:off x="727967" y="5683776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MLP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에서 레이어를 늘리면 더 잘 학습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58A71A-1BDC-074D-ACDE-EC5484168C9C}"/>
              </a:ext>
            </a:extLst>
          </p:cNvPr>
          <p:cNvCxnSpPr>
            <a:cxnSpLocks/>
          </p:cNvCxnSpPr>
          <p:nvPr/>
        </p:nvCxnSpPr>
        <p:spPr>
          <a:xfrm>
            <a:off x="5006373" y="5868442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06981F-3CCA-D94B-9F1D-9CE1FE2DB348}"/>
              </a:ext>
            </a:extLst>
          </p:cNvPr>
          <p:cNvSpPr txBox="1"/>
          <p:nvPr/>
        </p:nvSpPr>
        <p:spPr>
          <a:xfrm>
            <a:off x="5493593" y="5683776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DNN이 적절한 효과를 냄</a:t>
            </a:r>
          </a:p>
        </p:txBody>
      </p:sp>
    </p:spTree>
    <p:extLst>
      <p:ext uri="{BB962C8B-B14F-4D97-AF65-F5344CB8AC3E}">
        <p14:creationId xmlns:p14="http://schemas.microsoft.com/office/powerpoint/2010/main" val="159844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Conclusion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B0FDED-9A6F-E840-9428-8BCE9DD59646}"/>
              </a:ext>
            </a:extLst>
          </p:cNvPr>
          <p:cNvSpPr txBox="1"/>
          <p:nvPr/>
        </p:nvSpPr>
        <p:spPr>
          <a:xfrm>
            <a:off x="327835" y="2089187"/>
            <a:ext cx="117359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NeuMF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GMF +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MLP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GMF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MF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일반화한 모델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MLP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DNN(deep neural network)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모델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논문에서 제시된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NCF(neural collaborative framework)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로 표현 가능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collaborative filtering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핵심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상호작용 모델링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놓치지 않으면서 성능은 높인 방법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Linear space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 기반한 기존 모델들이 갖는 한계를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DNN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도입해 해결할 수 있었기 때문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나아가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DNN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에만 의존한 것이 아닌 두 모델을 통합함으로써 더 큰 성능 향상을 보일 수 있었다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기존의 여러 모델들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Neural Tensor Network, Wide &amp; Deep learning)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과 아이디어는 비슷하지만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collaborative filtering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아이디어를 실현한다는 점에서 가장 큰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contribution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갖는다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1917D-D80D-2549-B69B-944FBE35E101}"/>
              </a:ext>
            </a:extLst>
          </p:cNvPr>
          <p:cNvCxnSpPr>
            <a:cxnSpLocks/>
          </p:cNvCxnSpPr>
          <p:nvPr/>
        </p:nvCxnSpPr>
        <p:spPr>
          <a:xfrm>
            <a:off x="723977" y="4489093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302565-5F53-7242-963E-E6B4380E394D}"/>
              </a:ext>
            </a:extLst>
          </p:cNvPr>
          <p:cNvCxnSpPr>
            <a:cxnSpLocks/>
          </p:cNvCxnSpPr>
          <p:nvPr/>
        </p:nvCxnSpPr>
        <p:spPr>
          <a:xfrm>
            <a:off x="723977" y="3370633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3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5194708" y="2773539"/>
            <a:ext cx="1751308" cy="1310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끝</a:t>
            </a:r>
            <a:endParaRPr lang="en-KR" sz="8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294468" y="464701"/>
            <a:ext cx="11551788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4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배경지식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A1B4-7D03-3E41-9BCA-9AB8CE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7" y="1198743"/>
            <a:ext cx="5909190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Recommendation system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1FEABF-8F0A-1646-BF7E-BDB033AE52ED}"/>
              </a:ext>
            </a:extLst>
          </p:cNvPr>
          <p:cNvSpPr txBox="1"/>
          <p:nvPr/>
        </p:nvSpPr>
        <p:spPr>
          <a:xfrm>
            <a:off x="435256" y="1962031"/>
            <a:ext cx="827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수많은 온라인 서비스 중에서 사용자의 취향을 파악하고 상품을 추천해 주는 시스템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즉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사용자가 아직 소비하지 않은 아이템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ex.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영화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중 선호할 만한 것을 예측하는 것</a:t>
            </a:r>
          </a:p>
        </p:txBody>
      </p:sp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2869F08-3AA6-254F-92F8-D1EDE1F4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90" y="3070746"/>
            <a:ext cx="4977121" cy="282232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84C9448-88B4-824E-987E-29E4BA978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593" y="3070746"/>
            <a:ext cx="5368405" cy="28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배경지식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A1B4-7D03-3E41-9BCA-9AB8CE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Collaborative filtering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1FEABF-8F0A-1646-BF7E-BDB033AE52ED}"/>
              </a:ext>
            </a:extLst>
          </p:cNvPr>
          <p:cNvSpPr txBox="1"/>
          <p:nvPr/>
        </p:nvSpPr>
        <p:spPr>
          <a:xfrm>
            <a:off x="435256" y="1921087"/>
            <a:ext cx="9674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추천 시스템에 사용되는 대표적인 알고리즘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사용자의 과거 평점 데이터 만으로 아직 평점을 남기지 않은 아이템들에 대한 평점을 예측하는 기법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6224C47-0BE9-6D43-A903-AC5429DC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65" y="2844418"/>
            <a:ext cx="4619775" cy="3884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44FBDD-6B3C-EE42-B7EF-182512C30594}"/>
              </a:ext>
            </a:extLst>
          </p:cNvPr>
          <p:cNvSpPr txBox="1"/>
          <p:nvPr/>
        </p:nvSpPr>
        <p:spPr>
          <a:xfrm>
            <a:off x="4844953" y="3613696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? :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사용자가 아직 평점을 남기지 않은 아이템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4742B-9F30-6B47-97CF-6E05AFF4A66F}"/>
              </a:ext>
            </a:extLst>
          </p:cNvPr>
          <p:cNvSpPr/>
          <p:nvPr/>
        </p:nvSpPr>
        <p:spPr>
          <a:xfrm>
            <a:off x="4844953" y="43136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주어진 평점 데이터를 사용하여 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예측 평점이 높은 아이템을 추천해주는 방식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23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배경지식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A1B4-7D03-3E41-9BCA-9AB8CE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explicit Dataset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1FEABF-8F0A-1646-BF7E-BDB033AE52ED}"/>
              </a:ext>
            </a:extLst>
          </p:cNvPr>
          <p:cNvSpPr txBox="1"/>
          <p:nvPr/>
        </p:nvSpPr>
        <p:spPr>
          <a:xfrm>
            <a:off x="435256" y="1921087"/>
            <a:ext cx="483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선호와 </a:t>
            </a:r>
            <a:r>
              <a:rPr lang="ko-KR" altLang="en-US" dirty="0" err="1"/>
              <a:t>비선호를</a:t>
            </a:r>
            <a:r>
              <a:rPr lang="ko-KR" altLang="en-US" dirty="0"/>
              <a:t> 명확하게</a:t>
            </a:r>
            <a:r>
              <a:rPr lang="en-US" altLang="ko-KR" dirty="0"/>
              <a:t> </a:t>
            </a:r>
            <a:r>
              <a:rPr lang="ko-KR" altLang="en-US" dirty="0"/>
              <a:t>구분해준 데이터 셋</a:t>
            </a:r>
          </a:p>
          <a:p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호불호에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따라 평점 매기는 것이 대표적인 예시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776F3F-072F-C04F-A299-7D47A7B653E6}"/>
              </a:ext>
            </a:extLst>
          </p:cNvPr>
          <p:cNvSpPr txBox="1">
            <a:spLocks/>
          </p:cNvSpPr>
          <p:nvPr/>
        </p:nvSpPr>
        <p:spPr>
          <a:xfrm>
            <a:off x="327835" y="3631940"/>
            <a:ext cx="7192079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implicit Dataset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73972-A61B-4047-A6CD-45303FBFCE8D}"/>
              </a:ext>
            </a:extLst>
          </p:cNvPr>
          <p:cNvSpPr txBox="1"/>
          <p:nvPr/>
        </p:nvSpPr>
        <p:spPr>
          <a:xfrm>
            <a:off x="435256" y="4395228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선호와 </a:t>
            </a:r>
            <a:r>
              <a:rPr lang="ko-KR" altLang="en-US" dirty="0" err="1"/>
              <a:t>비선호의</a:t>
            </a:r>
            <a:r>
              <a:rPr lang="ko-KR" altLang="en-US" dirty="0"/>
              <a:t> 구분 없이 행동의 빈도수만 기록한 데이터 셋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286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연구주제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Abstract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EAF1D-40C4-7E43-81DF-700E9157CC3B}"/>
              </a:ext>
            </a:extLst>
          </p:cNvPr>
          <p:cNvSpPr txBox="1"/>
          <p:nvPr/>
        </p:nvSpPr>
        <p:spPr>
          <a:xfrm>
            <a:off x="327836" y="1923001"/>
            <a:ext cx="11650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기존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MF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기반한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Collaborative filtering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은</a:t>
            </a:r>
            <a:r>
              <a:rPr lang="en-US" altLang="ko-KR" dirty="0"/>
              <a:t> </a:t>
            </a:r>
            <a:r>
              <a:rPr lang="en-US" dirty="0"/>
              <a:t>user-item </a:t>
            </a:r>
            <a:r>
              <a:rPr lang="ko-KR" altLang="en-US" dirty="0"/>
              <a:t>공간의 </a:t>
            </a:r>
            <a:r>
              <a:rPr lang="en-US" dirty="0"/>
              <a:t>latent feature</a:t>
            </a:r>
            <a:r>
              <a:rPr lang="ko-KR" altLang="en-US" dirty="0"/>
              <a:t>들의 </a:t>
            </a:r>
            <a:r>
              <a:rPr lang="en-US" b="1" dirty="0"/>
              <a:t>inner product</a:t>
            </a:r>
            <a:r>
              <a:rPr lang="ko-KR" altLang="en-US" dirty="0" err="1"/>
              <a:t>를</a:t>
            </a:r>
            <a:r>
              <a:rPr lang="ko-KR" altLang="en-US" dirty="0"/>
              <a:t> 통해 두 관계를 표현</a:t>
            </a:r>
            <a:endParaRPr lang="en-US" altLang="ko-KR" dirty="0"/>
          </a:p>
          <a:p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dirty="0"/>
              <a:t>user</a:t>
            </a:r>
            <a:r>
              <a:rPr lang="ko-KR" altLang="en-US" dirty="0"/>
              <a:t>와 </a:t>
            </a:r>
            <a:r>
              <a:rPr lang="en-US" dirty="0"/>
              <a:t>item</a:t>
            </a:r>
            <a:r>
              <a:rPr lang="ko-KR" altLang="en-US" dirty="0"/>
              <a:t>간의 관계를 학습함에 있어 기존의 </a:t>
            </a:r>
            <a:r>
              <a:rPr lang="en-US" dirty="0"/>
              <a:t>liner </a:t>
            </a:r>
            <a:r>
              <a:rPr lang="ko-KR" altLang="en-US" dirty="0"/>
              <a:t>방식에 기반한 </a:t>
            </a:r>
            <a:r>
              <a:rPr lang="en-US" dirty="0"/>
              <a:t>MF</a:t>
            </a:r>
            <a:r>
              <a:rPr lang="ko-KR" altLang="en-US" dirty="0"/>
              <a:t>의 한계를 지적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3025E-61D4-F74D-AACD-F8CF77386985}"/>
              </a:ext>
            </a:extLst>
          </p:cNvPr>
          <p:cNvSpPr txBox="1"/>
          <p:nvPr/>
        </p:nvSpPr>
        <p:spPr>
          <a:xfrm>
            <a:off x="327836" y="4104576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I</a:t>
            </a:r>
            <a:r>
              <a:rPr lang="en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nner product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2A0BE-6F50-A44D-9AE2-BE878D3F092B}"/>
              </a:ext>
            </a:extLst>
          </p:cNvPr>
          <p:cNvSpPr txBox="1"/>
          <p:nvPr/>
        </p:nvSpPr>
        <p:spPr>
          <a:xfrm>
            <a:off x="2699957" y="4104576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N</a:t>
            </a:r>
            <a:r>
              <a:rPr lang="en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eural achitecture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4A85D-CA92-1545-8C1D-45E1D62AD807}"/>
              </a:ext>
            </a:extLst>
          </p:cNvPr>
          <p:cNvSpPr/>
          <p:nvPr/>
        </p:nvSpPr>
        <p:spPr>
          <a:xfrm>
            <a:off x="5990166" y="4043021"/>
            <a:ext cx="5856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Neural Collaborative Filtering(NCF)</a:t>
            </a:r>
            <a:endParaRPr lang="en-KR" sz="28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1D5796-A351-5642-84AB-EC1F5AFC49D5}"/>
              </a:ext>
            </a:extLst>
          </p:cNvPr>
          <p:cNvCxnSpPr>
            <a:cxnSpLocks/>
          </p:cNvCxnSpPr>
          <p:nvPr/>
        </p:nvCxnSpPr>
        <p:spPr>
          <a:xfrm>
            <a:off x="2149168" y="4310605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D3F4B8-01AC-5549-88DE-6156921E81EA}"/>
              </a:ext>
            </a:extLst>
          </p:cNvPr>
          <p:cNvCxnSpPr/>
          <p:nvPr/>
        </p:nvCxnSpPr>
        <p:spPr>
          <a:xfrm>
            <a:off x="5338921" y="4275637"/>
            <a:ext cx="299908" cy="0"/>
          </a:xfrm>
          <a:prstGeom prst="line">
            <a:avLst/>
          </a:prstGeom>
          <a:ln w="508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EE983D-3E17-FE41-9544-889734134159}"/>
              </a:ext>
            </a:extLst>
          </p:cNvPr>
          <p:cNvCxnSpPr/>
          <p:nvPr/>
        </p:nvCxnSpPr>
        <p:spPr>
          <a:xfrm>
            <a:off x="5338921" y="4389400"/>
            <a:ext cx="299908" cy="0"/>
          </a:xfrm>
          <a:prstGeom prst="line">
            <a:avLst/>
          </a:prstGeom>
          <a:ln w="508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83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Introduction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45BB0-A2D0-7140-989E-7FB0374272C2}"/>
              </a:ext>
            </a:extLst>
          </p:cNvPr>
          <p:cNvSpPr/>
          <p:nvPr/>
        </p:nvSpPr>
        <p:spPr>
          <a:xfrm>
            <a:off x="374330" y="3143251"/>
            <a:ext cx="3168851" cy="57149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User-item interaction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0AB73-68CC-6440-BC10-7B39A861BC55}"/>
              </a:ext>
            </a:extLst>
          </p:cNvPr>
          <p:cNvSpPr/>
          <p:nvPr/>
        </p:nvSpPr>
        <p:spPr>
          <a:xfrm>
            <a:off x="4803293" y="2292333"/>
            <a:ext cx="2585413" cy="57149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Matrix Factorization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98D75-6AFC-1046-BBDF-353AC7972226}"/>
              </a:ext>
            </a:extLst>
          </p:cNvPr>
          <p:cNvSpPr/>
          <p:nvPr/>
        </p:nvSpPr>
        <p:spPr>
          <a:xfrm>
            <a:off x="4803293" y="3994170"/>
            <a:ext cx="2585413" cy="57149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Neural Network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D8FB6-79B8-774C-920D-E955AEDAC390}"/>
              </a:ext>
            </a:extLst>
          </p:cNvPr>
          <p:cNvSpPr/>
          <p:nvPr/>
        </p:nvSpPr>
        <p:spPr>
          <a:xfrm>
            <a:off x="8399334" y="3994170"/>
            <a:ext cx="2544083" cy="57149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KR" dirty="0">
                <a:solidFill>
                  <a:schemeClr val="tx1"/>
                </a:solidFill>
              </a:rPr>
              <a:t>on-linear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ADD4C-4B67-6048-9939-DA4BFEA72846}"/>
              </a:ext>
            </a:extLst>
          </p:cNvPr>
          <p:cNvSpPr/>
          <p:nvPr/>
        </p:nvSpPr>
        <p:spPr>
          <a:xfrm>
            <a:off x="8399333" y="2292332"/>
            <a:ext cx="2544083" cy="57149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  <a:endParaRPr lang="en-KR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A74CD1-E6E7-D445-9095-53A5CB9DABCA}"/>
              </a:ext>
            </a:extLst>
          </p:cNvPr>
          <p:cNvCxnSpPr>
            <a:cxnSpLocks/>
          </p:cNvCxnSpPr>
          <p:nvPr/>
        </p:nvCxnSpPr>
        <p:spPr>
          <a:xfrm flipV="1">
            <a:off x="3852190" y="2617932"/>
            <a:ext cx="796167" cy="601529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618B5C-73A8-5945-8170-099C6ECE385E}"/>
              </a:ext>
            </a:extLst>
          </p:cNvPr>
          <p:cNvCxnSpPr>
            <a:cxnSpLocks/>
          </p:cNvCxnSpPr>
          <p:nvPr/>
        </p:nvCxnSpPr>
        <p:spPr>
          <a:xfrm>
            <a:off x="3852190" y="3593148"/>
            <a:ext cx="779534" cy="682378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C8C82D-C15A-7844-904F-9A54FB032C13}"/>
              </a:ext>
            </a:extLst>
          </p:cNvPr>
          <p:cNvCxnSpPr>
            <a:cxnSpLocks/>
          </p:cNvCxnSpPr>
          <p:nvPr/>
        </p:nvCxnSpPr>
        <p:spPr>
          <a:xfrm>
            <a:off x="7682063" y="2605790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C3D4E1-DDB7-2546-B010-CA2B933D3037}"/>
              </a:ext>
            </a:extLst>
          </p:cNvPr>
          <p:cNvCxnSpPr>
            <a:cxnSpLocks/>
          </p:cNvCxnSpPr>
          <p:nvPr/>
        </p:nvCxnSpPr>
        <p:spPr>
          <a:xfrm>
            <a:off x="7682063" y="4308529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4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089887C-9207-8543-A539-B63E18D6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9040"/>
            <a:ext cx="7244244" cy="2547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B8664-FBED-DB4C-A8C8-4814515B625A}"/>
              </a:ext>
            </a:extLst>
          </p:cNvPr>
          <p:cNvSpPr txBox="1"/>
          <p:nvPr/>
        </p:nvSpPr>
        <p:spPr>
          <a:xfrm>
            <a:off x="7237708" y="1962031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M, N : # users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and items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 : user-item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786D6-3D58-BA49-9B41-56D01F590F37}"/>
              </a:ext>
            </a:extLst>
          </p:cNvPr>
          <p:cNvSpPr txBox="1"/>
          <p:nvPr/>
        </p:nvSpPr>
        <p:spPr>
          <a:xfrm>
            <a:off x="327836" y="4682323"/>
            <a:ext cx="718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은 상호작용이 없는 것이지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해당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item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을 </a:t>
            </a:r>
            <a:r>
              <a:rPr lang="ko-KR" altLang="en-US" b="1" dirty="0" err="1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비선호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 한다는 의미는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 X</a:t>
            </a:r>
            <a:endParaRPr lang="en-KR" dirty="0">
              <a:solidFill>
                <a:srgbClr val="C00000"/>
              </a:solidFill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000AEEB-EA9C-D349-BBEA-7F1D9BE9E9D3}"/>
              </a:ext>
            </a:extLst>
          </p:cNvPr>
          <p:cNvSpPr txBox="1">
            <a:spLocks/>
          </p:cNvSpPr>
          <p:nvPr/>
        </p:nvSpPr>
        <p:spPr>
          <a:xfrm>
            <a:off x="327836" y="1198743"/>
            <a:ext cx="7192079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PRELIMINARIES</a:t>
            </a:r>
            <a:endParaRPr lang="en-US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320306-07F4-6C42-9ADE-96A184B83DEC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0BBA21-6887-D349-89F9-DC3B00A0EA20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schematic&#10;&#10;Description automatically generated with medium confidence">
            <a:extLst>
              <a:ext uri="{FF2B5EF4-FFF2-40B4-BE49-F238E27FC236}">
                <a16:creationId xmlns:a16="http://schemas.microsoft.com/office/drawing/2014/main" id="{A75ED743-4B49-F747-85BC-8130BE71A1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2" y="1850454"/>
            <a:ext cx="6896100" cy="27432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Matrix factorization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7533E-4391-C24A-ADFE-704D5D67816E}"/>
              </a:ext>
            </a:extLst>
          </p:cNvPr>
          <p:cNvSpPr txBox="1"/>
          <p:nvPr/>
        </p:nvSpPr>
        <p:spPr>
          <a:xfrm>
            <a:off x="327836" y="4749591"/>
            <a:ext cx="576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저차원의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행렬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개로 분해하여 표현하는 방법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4C9578B3-8A96-2642-B54F-F1B944441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36" y="5261131"/>
            <a:ext cx="4775200" cy="927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0DEC64-1AA7-894E-AA0D-BDB1CF7FE8C4}"/>
                  </a:ext>
                </a:extLst>
              </p:cNvPr>
              <p:cNvSpPr txBox="1"/>
              <p:nvPr/>
            </p:nvSpPr>
            <p:spPr>
              <a:xfrm>
                <a:off x="7237708" y="1962031"/>
                <a:ext cx="469706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: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latent vector for user u and 	 item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K: dimension of latent space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0DEC64-1AA7-894E-AA0D-BDB1CF7FE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708" y="1962031"/>
                <a:ext cx="4697060" cy="1292662"/>
              </a:xfrm>
              <a:prstGeom prst="rect">
                <a:avLst/>
              </a:prstGeom>
              <a:blipFill>
                <a:blip r:embed="rId5"/>
                <a:stretch>
                  <a:fillRect l="-1348" t="-2913" r="-3504" b="-679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39D719C8-FAAD-B14E-A414-2724DE5C9024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D533FB-27D8-754D-B20F-6866D908059E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3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2325</Words>
  <Application>Microsoft Macintosh PowerPoint</Application>
  <PresentationFormat>Widescreen</PresentationFormat>
  <Paragraphs>308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-apple-system</vt:lpstr>
      <vt:lpstr>BM DoHyeon OTF</vt:lpstr>
      <vt:lpstr>BM HANNA Air OTF</vt:lpstr>
      <vt:lpstr>BM HANNA Pro OTF</vt:lpstr>
      <vt:lpstr>NanumGothic</vt:lpstr>
      <vt:lpstr>Spoqa Han Sans</vt:lpstr>
      <vt:lpstr>Arial</vt:lpstr>
      <vt:lpstr>Calibri</vt:lpstr>
      <vt:lpstr>Calibri Light</vt:lpstr>
      <vt:lpstr>Cambria Math</vt:lpstr>
      <vt:lpstr>Consolas</vt:lpstr>
      <vt:lpstr>Office Theme</vt:lpstr>
      <vt:lpstr>Neural Collaborative Filtering</vt:lpstr>
      <vt:lpstr>CONTETNS </vt:lpstr>
      <vt:lpstr>배경지식</vt:lpstr>
      <vt:lpstr>배경지식</vt:lpstr>
      <vt:lpstr>배경지식</vt:lpstr>
      <vt:lpstr>연구주제</vt:lpstr>
      <vt:lpstr>요약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Collaborative Filtering</dc:title>
  <dc:creator>이수아</dc:creator>
  <cp:lastModifiedBy>이수아</cp:lastModifiedBy>
  <cp:revision>63</cp:revision>
  <dcterms:created xsi:type="dcterms:W3CDTF">2021-06-07T05:24:28Z</dcterms:created>
  <dcterms:modified xsi:type="dcterms:W3CDTF">2021-06-09T15:17:34Z</dcterms:modified>
</cp:coreProperties>
</file>