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93" r:id="rId4"/>
    <p:sldId id="294" r:id="rId5"/>
    <p:sldId id="295" r:id="rId6"/>
    <p:sldId id="303" r:id="rId7"/>
    <p:sldId id="296" r:id="rId8"/>
    <p:sldId id="297" r:id="rId9"/>
    <p:sldId id="298" r:id="rId10"/>
    <p:sldId id="299" r:id="rId11"/>
    <p:sldId id="304" r:id="rId12"/>
    <p:sldId id="300" r:id="rId13"/>
    <p:sldId id="301" r:id="rId14"/>
    <p:sldId id="30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5638" autoAdjust="0"/>
  </p:normalViewPr>
  <p:slideViewPr>
    <p:cSldViewPr>
      <p:cViewPr>
        <p:scale>
          <a:sx n="93" d="100"/>
          <a:sy n="93" d="100"/>
        </p:scale>
        <p:origin x="148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C0CC31-15BF-4407-874F-12419C012F98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2253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42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우선 첫번째로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인풋을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을 받으면 아웃풋으로 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개를 나란히 찍어 볼거에요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인풋을 받은 만큼의 별을 찍으려면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앞에서 배운 </a:t>
            </a:r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문을 이용해 인풋받은 숫자만큼 돌리는게 제일 좋아요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따라서 </a:t>
            </a:r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문을 이용해 코드를 짜게 되면</a:t>
            </a:r>
            <a:r>
              <a:rPr kumimoji="1" lang="en-US" altLang="ko-KR" dirty="0" smtClean="0"/>
              <a:t>,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463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(for</a:t>
            </a:r>
            <a:r>
              <a:rPr kumimoji="1" lang="ko-KR" altLang="en-US" dirty="0" smtClean="0"/>
              <a:t>문 설명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32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따라서 아까 봤던 코드에 </a:t>
            </a:r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문을 추가하면 인풋한 숫자 만큼의 별을 찍어내는 코드가 만들어지게 됩니다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27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0948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46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71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0061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247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2900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648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트리는 프로그래밍을 배우다 보면 꼭 하게 되는 과정입니다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흔히 별찍기라고도 하죠</a:t>
            </a:r>
            <a:r>
              <a:rPr kumimoji="1"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별찍기는 처음 프로그래밍을 배울때 코드 쓰는 법을 익힐 겸 구조를 익힌다던지 할때 많이 해요</a:t>
            </a:r>
            <a:r>
              <a:rPr kumimoji="1"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별찍기를 이용해 정말 다양한 모양들을 만들어낼 수 있는데요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 별 모양을 이용해 원하는 모형을 출력하다 보면 코딩 실력이 자연스럽게 향상될거에요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 저희 학과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학년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학기 프로그래밍 시간에 시험으로 별로 모양 찍어내는 문제가 나왔어요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3295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95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예를들어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처음엔 이런 계단모양의 간단한 별찍기 부터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19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 복잡 모양까지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다양한 별 모양을 찍다보면 저절로 코딩 실력은 향상될거에여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332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별찍기가 뭔지 대충 알겠죠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그럼 이제 직접 별찍기를 해볼건데요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오늘 할 것은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이라는 숫자를 인풋받았을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총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가지 방법으로 별을 찍어볼거에요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678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우선 별을 찍기 위해 제일 먼저 해야하는건 트리의 높이를 인풋 받는 건데요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 때 제일 중요한 게 이 두가지에요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첫번째는 트리의 높이를 하이트라는 이름을 가진 인트형 변수로 선언하는 것이고 두번째는 </a:t>
            </a:r>
            <a:r>
              <a:rPr kumimoji="1" lang="en-US" altLang="ko-KR" dirty="0" err="1" smtClean="0"/>
              <a:t>getNumber</a:t>
            </a:r>
            <a:r>
              <a:rPr kumimoji="1" lang="ko-KR" altLang="en-US" dirty="0" smtClean="0"/>
              <a:t>라는 숫자를 받을 함수를 만드는 것이에요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겟넘버 함수가 실질적으로 숫자 인풋을 받는것이니 이 함수를 잘 짜줘야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33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이게 겟함수 내용인데요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맨 처음 와일문은 느낌표가 붙어있으니까 </a:t>
            </a:r>
            <a:r>
              <a:rPr lang="ko-KR" altLang="en-US" sz="12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available이 아닐때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,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즉 시리얼에 입력이 있지 않을때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while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문이 계속 돌아가면서 입력이 있을때까지 대기하는 것입니다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.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그리고 만약 입력이 들어오게 되면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while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문은 넘어가게 되고 밑에있는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if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문이 조건이 맞으므로 실행되게 됩니다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.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이프문을 보면 시리얼 리드가 있는데 이것이 실질적으로 인풋을 받는 함수에요 따라서 입력받은 값을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input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이라는 변수에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char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형태로 저장하게 되고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,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이 겟넘버 함수는 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input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을 리턴하게됩니다</a:t>
            </a:r>
            <a:r>
              <a:rPr lang="en-US" altLang="ko-KR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.</a:t>
            </a:r>
            <a:r>
              <a:rPr lang="ko-KR" altLang="en-US" sz="12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따라서 리턴값은</a:t>
            </a:r>
            <a:r>
              <a:rPr lang="en-US" altLang="ko-KR" sz="1200" baseline="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 char</a:t>
            </a:r>
            <a:r>
              <a:rPr lang="ko-KR" altLang="en-US" sz="1200" baseline="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형으로 되겠죠</a:t>
            </a:r>
            <a:r>
              <a:rPr lang="en-US" altLang="ko-KR" sz="1200" baseline="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1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따라서 </a:t>
            </a:r>
            <a:r>
              <a:rPr kumimoji="1" lang="en-US" altLang="ko-KR" dirty="0" err="1" smtClean="0"/>
              <a:t>getNumber</a:t>
            </a:r>
            <a:r>
              <a:rPr kumimoji="1" lang="ko-KR" altLang="en-US" dirty="0" smtClean="0"/>
              <a:t>의 리턴값이 </a:t>
            </a:r>
            <a:r>
              <a:rPr kumimoji="1" lang="en-US" altLang="ko-KR" dirty="0" smtClean="0"/>
              <a:t>char</a:t>
            </a:r>
            <a:r>
              <a:rPr kumimoji="1" lang="ko-KR" altLang="en-US" dirty="0" smtClean="0"/>
              <a:t>형 이지만 하이트는 인트형으로 받아야 하니 차형으로 받은 숫자를 진짜 인트형으로 바꾸기 위해 숫자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의 아스키코드 값만큼 빼서 </a:t>
            </a:r>
            <a:r>
              <a:rPr kumimoji="1" lang="en-US" altLang="ko-KR" dirty="0" smtClean="0"/>
              <a:t>height</a:t>
            </a:r>
            <a:r>
              <a:rPr kumimoji="1" lang="ko-KR" altLang="en-US" dirty="0" smtClean="0"/>
              <a:t>에 대입합니다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193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이게 전체적인 코드인데요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루프 부분을 보면 트리의 높이를 입력받고 프린트 해주는 코드임을 알 수 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이제 트리의 높이를 입력 받았으니 실제로 별을 높이만큼 찍어봐야겠죠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868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81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69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05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73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59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54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6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76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3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62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 charset="0"/>
              </a:defRPr>
            </a:lvl1pPr>
          </a:lstStyle>
          <a:p>
            <a:pPr>
              <a:defRPr/>
            </a:pPr>
            <a:fld id="{449B3C24-F53E-43A5-BAC8-1E667F6D8E6A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854749" y="2767280"/>
            <a:ext cx="54345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80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트리 만들기</a:t>
            </a:r>
            <a:endParaRPr lang="en-GB" altLang="en-US" sz="8000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611560" y="476672"/>
            <a:ext cx="1108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No.1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611560" y="1340768"/>
            <a:ext cx="2010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2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2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0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062741" y="1825132"/>
            <a:ext cx="9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11560" y="1886688"/>
            <a:ext cx="15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2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294409"/>
            <a:ext cx="2592288" cy="1184558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611560" y="476672"/>
            <a:ext cx="1108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No.1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611560" y="1340768"/>
            <a:ext cx="2010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2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2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0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062741" y="1825132"/>
            <a:ext cx="9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11560" y="1886688"/>
            <a:ext cx="15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2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294409"/>
            <a:ext cx="2592288" cy="1184558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2139" y="3024887"/>
            <a:ext cx="6058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36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36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36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36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36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36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36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36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40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4464496" cy="61087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31540" y="3387006"/>
            <a:ext cx="4536504" cy="1310318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68" y="2852936"/>
            <a:ext cx="3069456" cy="34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2186019" y="1863136"/>
            <a:ext cx="144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611560" y="47667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No.2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1560" y="1340768"/>
            <a:ext cx="2010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2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2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0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611560" y="1886688"/>
            <a:ext cx="15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2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294409"/>
            <a:ext cx="2736304" cy="2323053"/>
          </a:xfrm>
          <a:prstGeom prst="roundRect">
            <a:avLst>
              <a:gd name="adj" fmla="val 12674"/>
            </a:avLst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778307" y="152543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이중</a:t>
            </a:r>
            <a:r>
              <a:rPr kumimoji="1" lang="en-US" altLang="ko-KR" sz="40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en-US" altLang="ko-KR" sz="4000" dirty="0" smtClean="0">
                <a:solidFill>
                  <a:srgbClr val="FFC0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for</a:t>
            </a:r>
            <a:r>
              <a:rPr kumimoji="1" lang="ko-KR" altLang="en-US" sz="40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문</a:t>
            </a:r>
            <a:endParaRPr kumimoji="1" lang="ko-KR" altLang="en-US" sz="40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3066" y="2707777"/>
            <a:ext cx="6058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j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j</a:t>
            </a:r>
            <a:r>
              <a:rPr lang="en-US" altLang="ko-KR" sz="2800" dirty="0" err="1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1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960722"/>
            <a:ext cx="6058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j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j</a:t>
            </a:r>
            <a:r>
              <a:rPr lang="en-US" altLang="ko-KR" sz="2800" dirty="0" err="1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714312" y="3888108"/>
            <a:ext cx="2010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2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2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000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769578" y="4632887"/>
            <a:ext cx="2189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0     j = 0</a:t>
            </a:r>
          </a:p>
          <a:p>
            <a:r>
              <a:rPr kumimoji="1" lang="en-US" altLang="ko-KR" sz="2800" dirty="0" smtClean="0">
                <a:solidFill>
                  <a:schemeClr val="bg1"/>
                </a:solidFill>
              </a:rPr>
              <a:t>             j = 1</a:t>
            </a:r>
          </a:p>
          <a:p>
            <a:r>
              <a:rPr kumimoji="1" lang="en-US" altLang="ko-KR" sz="2800" dirty="0">
                <a:solidFill>
                  <a:schemeClr val="bg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           j = 2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439110" y="4597802"/>
            <a:ext cx="2257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1     j = 0</a:t>
            </a:r>
          </a:p>
          <a:p>
            <a:r>
              <a:rPr kumimoji="1" lang="en-US" altLang="ko-KR" sz="2800" dirty="0" smtClean="0">
                <a:solidFill>
                  <a:schemeClr val="bg1"/>
                </a:solidFill>
              </a:rPr>
              <a:t>             j = 1</a:t>
            </a:r>
          </a:p>
          <a:p>
            <a:r>
              <a:rPr kumimoji="1" lang="en-US" altLang="ko-KR" sz="2800" dirty="0">
                <a:solidFill>
                  <a:schemeClr val="bg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           j = 2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919154" y="4599100"/>
            <a:ext cx="2294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2     j = 0</a:t>
            </a:r>
          </a:p>
          <a:p>
            <a:r>
              <a:rPr kumimoji="1" lang="en-US" altLang="ko-KR" sz="2800" dirty="0" smtClean="0">
                <a:solidFill>
                  <a:schemeClr val="bg1"/>
                </a:solidFill>
              </a:rPr>
              <a:t>             j = 1</a:t>
            </a:r>
          </a:p>
          <a:p>
            <a:r>
              <a:rPr kumimoji="1" lang="en-US" altLang="ko-KR" sz="2800" dirty="0">
                <a:solidFill>
                  <a:schemeClr val="bg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           j = 2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769578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753300" y="1884052"/>
            <a:ext cx="144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1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611560" y="47667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No.2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186019" y="1863136"/>
            <a:ext cx="144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611560" y="1340768"/>
            <a:ext cx="20104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2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2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2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000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1560" y="1886688"/>
            <a:ext cx="15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2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294409"/>
            <a:ext cx="2736304" cy="2323053"/>
          </a:xfrm>
          <a:prstGeom prst="roundRect">
            <a:avLst>
              <a:gd name="adj" fmla="val 12674"/>
            </a:avLst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53066" y="1294409"/>
            <a:ext cx="6058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j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i+1;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j</a:t>
            </a:r>
            <a:r>
              <a:rPr lang="en-US" altLang="ko-KR" sz="2800" dirty="0" err="1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69578" y="4632887"/>
            <a:ext cx="218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0     j = 0</a:t>
            </a:r>
          </a:p>
        </p:txBody>
      </p:sp>
      <p:sp>
        <p:nvSpPr>
          <p:cNvPr id="16" name="텍스트 상자 15"/>
          <p:cNvSpPr txBox="1"/>
          <p:nvPr/>
        </p:nvSpPr>
        <p:spPr>
          <a:xfrm>
            <a:off x="3439110" y="4597802"/>
            <a:ext cx="2257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1     j = 0</a:t>
            </a:r>
          </a:p>
          <a:p>
            <a:r>
              <a:rPr kumimoji="1" lang="en-US" altLang="ko-KR" sz="2800" dirty="0" smtClean="0">
                <a:solidFill>
                  <a:schemeClr val="bg1"/>
                </a:solidFill>
              </a:rPr>
              <a:t>             j = 1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5919154" y="4599100"/>
            <a:ext cx="2294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= 2     j = 0</a:t>
            </a:r>
          </a:p>
          <a:p>
            <a:r>
              <a:rPr kumimoji="1" lang="en-US" altLang="ko-KR" sz="2800" dirty="0" smtClean="0">
                <a:solidFill>
                  <a:schemeClr val="bg1"/>
                </a:solidFill>
              </a:rPr>
              <a:t>             j = 1</a:t>
            </a:r>
          </a:p>
          <a:p>
            <a:r>
              <a:rPr kumimoji="1" lang="en-US" altLang="ko-KR" sz="2800" dirty="0">
                <a:solidFill>
                  <a:schemeClr val="bg1"/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            j = 2</a:t>
            </a:r>
          </a:p>
        </p:txBody>
      </p:sp>
    </p:spTree>
    <p:extLst>
      <p:ext uri="{BB962C8B-B14F-4D97-AF65-F5344CB8AC3E}">
        <p14:creationId xmlns:p14="http://schemas.microsoft.com/office/powerpoint/2010/main" val="19708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3960440" cy="615341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95536" y="2924945"/>
            <a:ext cx="3960440" cy="1440159"/>
          </a:xfrm>
          <a:prstGeom prst="roundRect">
            <a:avLst>
              <a:gd name="adj" fmla="val 12674"/>
            </a:avLst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2806464" cy="29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상자 3"/>
          <p:cNvSpPr txBox="1"/>
          <p:nvPr/>
        </p:nvSpPr>
        <p:spPr>
          <a:xfrm>
            <a:off x="554964" y="837838"/>
            <a:ext cx="2257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36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 </a:t>
            </a:r>
            <a:r>
              <a:rPr kumimoji="1" lang="en-US" altLang="ko-KR" sz="3600" b="1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  <a:endParaRPr kumimoji="1" lang="en-US" altLang="ko-KR" sz="3600" b="1" dirty="0">
              <a:solidFill>
                <a:schemeClr val="bg1"/>
              </a:solidFill>
              <a:latin typeface="BM YEONSUNG OTF" charset="-127"/>
              <a:ea typeface="BM YEONSUNG OTF" charset="-127"/>
              <a:cs typeface="BM YEONSUNG OTF" charset="-127"/>
            </a:endParaRPr>
          </a:p>
          <a:p>
            <a:endParaRPr kumimoji="1" lang="ko-KR" altLang="en-US" sz="24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554964" y="2738231"/>
            <a:ext cx="15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2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67307" y="4811934"/>
            <a:ext cx="40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실습</a:t>
            </a:r>
            <a:r>
              <a:rPr kumimoji="1" lang="en-US" altLang="ko-KR" sz="36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.</a:t>
            </a:r>
            <a:r>
              <a:rPr kumimoji="1" lang="ko-KR" altLang="en-US" sz="36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 직접 하기</a:t>
            </a:r>
            <a:endParaRPr kumimoji="1" lang="ko-KR" altLang="en-US" sz="3600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2902043" y="1721313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No.3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252561" y="2681848"/>
            <a:ext cx="1674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553795" y="1721313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No.4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2654012" y="2681848"/>
            <a:ext cx="1023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</a:t>
            </a:r>
          </a:p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202189" y="1721313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No.5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951650" y="2685130"/>
            <a:ext cx="1674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*****</a:t>
            </a:r>
          </a:p>
          <a:p>
            <a:pPr algn="ctr"/>
            <a:r>
              <a:rPr kumimoji="1" lang="en-US" altLang="ko-KR" sz="36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6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95636" y="1340768"/>
            <a:ext cx="60584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height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-1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&gt;=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0;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--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j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j</a:t>
            </a:r>
            <a:r>
              <a:rPr lang="en-US" altLang="ko-KR" sz="2800" dirty="0" err="1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if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(j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 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  <a:endParaRPr lang="en-US" altLang="ko-KR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else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  <a:endParaRPr lang="en-US" altLang="ko-KR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}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611560" y="47667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No.3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2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8" y="368660"/>
            <a:ext cx="3960440" cy="6120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22" y="2564904"/>
            <a:ext cx="3090540" cy="370864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1560" y="2852936"/>
            <a:ext cx="3977298" cy="1800199"/>
          </a:xfrm>
          <a:prstGeom prst="roundRect">
            <a:avLst>
              <a:gd name="adj" fmla="val 12674"/>
            </a:avLst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상자 1"/>
          <p:cNvSpPr txBox="1"/>
          <p:nvPr/>
        </p:nvSpPr>
        <p:spPr>
          <a:xfrm>
            <a:off x="3203848" y="1168291"/>
            <a:ext cx="2736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*</a:t>
            </a:r>
            <a:endParaRPr kumimoji="1" lang="ko-KR" altLang="en-US" sz="30000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2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611560" y="47667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No.4</a:t>
            </a:r>
            <a:endParaRPr kumimoji="1" lang="ko-KR" altLang="en-US" sz="40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5636" y="1340768"/>
            <a:ext cx="65887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ko-KR" altLang="en-US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ko-KR" altLang="en-US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height;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 </a:t>
            </a:r>
            <a:r>
              <a:rPr lang="en-US" altLang="ko-KR" sz="28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j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height </a:t>
            </a:r>
            <a:r>
              <a:rPr lang="en-US" altLang="ko-KR" sz="2800" dirty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-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-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1 ; 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j</a:t>
            </a:r>
            <a:r>
              <a:rPr lang="en-US" altLang="ko-KR" sz="2800" dirty="0" err="1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 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for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err="1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k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 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0; k 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&lt;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2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*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1; k</a:t>
            </a:r>
            <a:r>
              <a:rPr lang="en-US" altLang="ko-KR" sz="28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++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2800" dirty="0" smtClean="0">
                <a:solidFill>
                  <a:schemeClr val="accent3"/>
                </a:solidFill>
                <a:latin typeface="Geeza Pro" charset="-78"/>
                <a:ea typeface="Geeza Pro" charset="-78"/>
                <a:cs typeface="Geeza Pro" charset="-78"/>
              </a:rPr>
              <a:t>“*”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}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en-US" altLang="ko-KR" sz="2800" dirty="0" err="1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en-US" altLang="ko-KR" sz="2800" dirty="0" err="1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println</a:t>
            </a:r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</a:t>
            </a:r>
            <a:endParaRPr lang="en-US" altLang="ko-KR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28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32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4104456" cy="60441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35" y="2636912"/>
            <a:ext cx="3512495" cy="361124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2852937"/>
            <a:ext cx="4193322" cy="1656184"/>
          </a:xfrm>
          <a:prstGeom prst="roundRect">
            <a:avLst>
              <a:gd name="adj" fmla="val 12674"/>
            </a:avLst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1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21487"/>
            <a:ext cx="2520280" cy="4094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19" y="1197005"/>
            <a:ext cx="3354412" cy="41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64702"/>
            <a:ext cx="2971777" cy="5524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2"/>
            <a:ext cx="4824536" cy="55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상자 2"/>
          <p:cNvSpPr txBox="1"/>
          <p:nvPr/>
        </p:nvSpPr>
        <p:spPr>
          <a:xfrm>
            <a:off x="389617" y="64067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smtClean="0">
                <a:solidFill>
                  <a:schemeClr val="bg1"/>
                </a:solidFill>
                <a:latin typeface="BM DoHyeon OTF" charset="-127"/>
                <a:ea typeface="BM DoHyeon OTF" charset="-127"/>
                <a:cs typeface="BM DoHyeon OTF" charset="-127"/>
              </a:rPr>
              <a:t>오늘 할 일</a:t>
            </a:r>
            <a:endParaRPr kumimoji="1" lang="ko-KR" altLang="en-US" sz="3600" dirty="0">
              <a:solidFill>
                <a:schemeClr val="bg1"/>
              </a:solidFill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516493" y="1393794"/>
            <a:ext cx="157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rgbClr val="00B0F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Output</a:t>
            </a:r>
            <a:endParaRPr kumimoji="1" lang="en-US" altLang="ko-KR" sz="3600" dirty="0" smtClean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621277" y="2090748"/>
            <a:ext cx="110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No.1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873325" y="2090748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No.3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2175293" y="2090900"/>
            <a:ext cx="125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No.2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3873325" y="593574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48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 </a:t>
            </a:r>
            <a:r>
              <a:rPr kumimoji="1" lang="en-US" altLang="ko-KR" sz="48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en-US" altLang="ko-KR" sz="4800" b="1" dirty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3</a:t>
            </a:r>
          </a:p>
          <a:p>
            <a:endParaRPr kumimoji="1" lang="ko-KR" altLang="en-US" sz="3600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2148387" y="3051478"/>
            <a:ext cx="144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</a:t>
            </a:r>
          </a:p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220484" y="3051282"/>
            <a:ext cx="1674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50693" y="3175746"/>
            <a:ext cx="146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492235" y="2090747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No.4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621935" y="3051282"/>
            <a:ext cx="1023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</a:t>
            </a:r>
          </a:p>
          <a:p>
            <a:pPr algn="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111145" y="2090747"/>
            <a:ext cx="11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No.5</a:t>
            </a:r>
            <a:endParaRPr kumimoji="1" lang="ko-KR" altLang="en-US" sz="32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919573" y="3054564"/>
            <a:ext cx="1674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</a:t>
            </a:r>
          </a:p>
          <a:p>
            <a:pPr algn="ctr"/>
            <a:r>
              <a:rPr kumimoji="1" lang="en-US" altLang="ko-KR" sz="36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*****</a:t>
            </a:r>
          </a:p>
          <a:p>
            <a:pPr algn="ctr"/>
            <a:r>
              <a:rPr kumimoji="1" lang="en-US" altLang="ko-KR" sz="3600" dirty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*</a:t>
            </a:r>
            <a:endParaRPr kumimoji="1" lang="ko-KR" altLang="en-US" sz="36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1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상자 1"/>
          <p:cNvSpPr txBox="1"/>
          <p:nvPr/>
        </p:nvSpPr>
        <p:spPr>
          <a:xfrm>
            <a:off x="611560" y="692696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[</a:t>
            </a:r>
            <a:r>
              <a:rPr kumimoji="1" lang="ko-KR" altLang="en-US" sz="44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원하는 개수 </a:t>
            </a:r>
            <a:r>
              <a:rPr kumimoji="1" lang="en-US" altLang="ko-KR" sz="4400" dirty="0" smtClean="0">
                <a:solidFill>
                  <a:srgbClr val="FFFF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Input</a:t>
            </a:r>
            <a:r>
              <a:rPr kumimoji="1" lang="en-US" altLang="ko-KR" sz="44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44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받는 방법</a:t>
            </a:r>
            <a:r>
              <a:rPr kumimoji="1" lang="en-US" altLang="ko-KR" sz="4400" dirty="0" smtClean="0">
                <a:solidFill>
                  <a:schemeClr val="bg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]</a:t>
            </a:r>
            <a:endParaRPr kumimoji="1" lang="ko-KR" altLang="en-US" sz="4400" dirty="0">
              <a:solidFill>
                <a:schemeClr val="bg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899592" y="2309825"/>
            <a:ext cx="83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err="1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i</a:t>
            </a:r>
            <a:r>
              <a:rPr kumimoji="1" lang="en-US" altLang="ko-KR" sz="4400" dirty="0" err="1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nt</a:t>
            </a:r>
            <a:r>
              <a:rPr kumimoji="1" lang="en-US" altLang="ko-KR" sz="44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 height = </a:t>
            </a:r>
            <a:r>
              <a:rPr kumimoji="1" lang="en-US" altLang="ko-KR" sz="4400" dirty="0" smtClean="0">
                <a:solidFill>
                  <a:srgbClr val="FF7709"/>
                </a:solidFill>
                <a:latin typeface="BM JUA_OTF" charset="-127"/>
                <a:ea typeface="BM JUA_OTF" charset="-127"/>
                <a:cs typeface="BM JUA_OTF" charset="-127"/>
              </a:rPr>
              <a:t>0</a:t>
            </a:r>
            <a:r>
              <a:rPr kumimoji="1" lang="en-US" altLang="ko-KR" sz="44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 ;</a:t>
            </a:r>
            <a:r>
              <a:rPr kumimoji="1" lang="ko-KR" altLang="en-US" sz="44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 </a:t>
            </a:r>
            <a:r>
              <a:rPr kumimoji="1" lang="en-US" altLang="ko-KR" sz="4400" dirty="0" smtClean="0">
                <a:solidFill>
                  <a:schemeClr val="bg1">
                    <a:lumMod val="75000"/>
                  </a:schemeClr>
                </a:solidFill>
                <a:latin typeface="BM JUA_OTF" charset="-127"/>
                <a:ea typeface="BM JUA_OTF" charset="-127"/>
                <a:cs typeface="BM JUA_OTF" charset="-127"/>
              </a:rPr>
              <a:t>//</a:t>
            </a:r>
            <a:r>
              <a:rPr kumimoji="1" lang="ko-KR" altLang="en-US" sz="4400" dirty="0" smtClean="0">
                <a:solidFill>
                  <a:schemeClr val="bg1">
                    <a:lumMod val="75000"/>
                  </a:schemeClr>
                </a:solidFill>
                <a:latin typeface="BM JUA_OTF" charset="-127"/>
                <a:ea typeface="BM JUA_OTF" charset="-127"/>
                <a:cs typeface="BM JUA_OTF" charset="-127"/>
              </a:rPr>
              <a:t> 트리의 높이</a:t>
            </a:r>
            <a:endParaRPr kumimoji="1" lang="ko-KR" altLang="en-US" sz="4400" dirty="0">
              <a:solidFill>
                <a:schemeClr val="bg1">
                  <a:lumMod val="75000"/>
                </a:schemeClr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899592" y="4199191"/>
            <a:ext cx="83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err="1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getNumber</a:t>
            </a:r>
            <a:r>
              <a:rPr kumimoji="1" lang="en-US" altLang="ko-KR" sz="4400" dirty="0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()</a:t>
            </a:r>
            <a:r>
              <a:rPr kumimoji="1" lang="ko-KR" altLang="en-US" sz="4400" dirty="0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 </a:t>
            </a:r>
            <a:r>
              <a:rPr kumimoji="1" lang="en-US" altLang="ko-KR" sz="4400" dirty="0">
                <a:solidFill>
                  <a:schemeClr val="bg1">
                    <a:lumMod val="75000"/>
                  </a:schemeClr>
                </a:solidFill>
                <a:latin typeface="BM JUA_OTF" charset="-127"/>
                <a:ea typeface="BM JUA_OTF" charset="-127"/>
                <a:cs typeface="BM JUA_OTF" charset="-127"/>
              </a:rPr>
              <a:t>//</a:t>
            </a:r>
            <a:r>
              <a:rPr kumimoji="1" lang="ko-KR" altLang="en-US" sz="4400" dirty="0">
                <a:solidFill>
                  <a:schemeClr val="bg1">
                    <a:lumMod val="75000"/>
                  </a:schemeClr>
                </a:solidFill>
                <a:latin typeface="BM JUA_OTF" charset="-127"/>
                <a:ea typeface="BM JUA_OTF" charset="-127"/>
                <a:cs typeface="BM JUA_OTF" charset="-127"/>
              </a:rPr>
              <a:t> </a:t>
            </a:r>
            <a:r>
              <a:rPr kumimoji="1" lang="ko-KR" altLang="en-US" sz="4400" dirty="0" smtClean="0">
                <a:solidFill>
                  <a:schemeClr val="bg1">
                    <a:lumMod val="75000"/>
                  </a:schemeClr>
                </a:solidFill>
                <a:latin typeface="BM JUA_OTF" charset="-127"/>
                <a:ea typeface="BM JUA_OTF" charset="-127"/>
                <a:cs typeface="BM JUA_OTF" charset="-127"/>
              </a:rPr>
              <a:t>숫자 받을 함수</a:t>
            </a:r>
            <a:endParaRPr kumimoji="1" lang="ko-KR" altLang="en-US" sz="4400" dirty="0">
              <a:solidFill>
                <a:schemeClr val="bg1">
                  <a:lumMod val="75000"/>
                </a:schemeClr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1166842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char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>
                <a:solidFill>
                  <a:schemeClr val="accent5"/>
                </a:solidFill>
                <a:latin typeface="Geeza Pro" charset="-78"/>
                <a:ea typeface="Geeza Pro" charset="-78"/>
                <a:cs typeface="Geeza Pro" charset="-78"/>
              </a:rPr>
              <a:t>getNumber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(){    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while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!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ko-KR" altLang="en-US" sz="3600" dirty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available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); 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//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입력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x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  </a:t>
            </a:r>
            <a:r>
              <a:rPr lang="en-US" altLang="ko-KR" sz="3600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	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if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(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ko-KR" altLang="en-US" sz="36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available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){   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//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입력</a:t>
            </a:r>
            <a:r>
              <a:rPr lang="ko-KR" altLang="en-US" sz="2000" dirty="0" smtClean="0">
                <a:solidFill>
                  <a:schemeClr val="bg1"/>
                </a:solidFill>
                <a:latin typeface="BM YEONSUNG OTF" charset="-127"/>
                <a:ea typeface="BM YEONSUNG OTF" charset="-127"/>
                <a:cs typeface="BM YEONSUNG OTF" charset="-127"/>
              </a:rPr>
              <a:t>    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	</a:t>
            </a:r>
            <a:r>
              <a:rPr lang="ko-KR" altLang="en-US" sz="3600" dirty="0" smtClean="0">
                <a:solidFill>
                  <a:srgbClr val="FFFF00"/>
                </a:solidFill>
                <a:latin typeface="Geeza Pro" charset="-78"/>
                <a:ea typeface="Geeza Pro" charset="-78"/>
                <a:cs typeface="Geeza Pro" charset="-78"/>
              </a:rPr>
              <a:t>char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input 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=</a:t>
            </a:r>
            <a:r>
              <a:rPr lang="en-US" altLang="ko-KR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Serial.</a:t>
            </a:r>
            <a:r>
              <a:rPr lang="ko-KR" altLang="en-US" sz="3600" dirty="0" smtClean="0">
                <a:solidFill>
                  <a:srgbClr val="00B0F0"/>
                </a:solidFill>
                <a:latin typeface="Geeza Pro" charset="-78"/>
                <a:ea typeface="Geeza Pro" charset="-78"/>
                <a:cs typeface="Geeza Pro" charset="-78"/>
              </a:rPr>
              <a:t>read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();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//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인풋</a:t>
            </a:r>
            <a:r>
              <a:rPr lang="ko-KR" altLang="en-US" sz="3600" dirty="0" smtClean="0">
                <a:solidFill>
                  <a:schemeClr val="bg1">
                    <a:lumMod val="75000"/>
                  </a:schemeClr>
                </a:solidFill>
                <a:latin typeface="BM YEONSUNG OTF" charset="-127"/>
                <a:ea typeface="BM YEONSUNG OTF" charset="-127"/>
                <a:cs typeface="BM YEONSUNG OTF" charset="-127"/>
              </a:rPr>
              <a:t>       </a:t>
            </a:r>
            <a:r>
              <a:rPr lang="en-US" altLang="ko-KR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	</a:t>
            </a:r>
            <a:r>
              <a:rPr lang="ko-KR" altLang="en-US" sz="3600" dirty="0" smtClean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return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input;      </a:t>
            </a:r>
            <a:endParaRPr lang="en-US" altLang="ko-KR" sz="3600" dirty="0" smtClean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   </a:t>
            </a:r>
            <a:endParaRPr lang="en-US" altLang="ko-KR" sz="3600" dirty="0" smtClean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	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Geeza Pro" charset="-78"/>
                <a:ea typeface="Geeza Pro" charset="-78"/>
                <a:cs typeface="Geeza Pro" charset="-78"/>
              </a:rPr>
              <a:t>return</a:t>
            </a:r>
            <a:r>
              <a:rPr lang="ko-KR" altLang="en-US" sz="3600" dirty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 </a:t>
            </a:r>
            <a:r>
              <a:rPr lang="en-US" altLang="ko-KR" sz="3600" dirty="0" smtClean="0">
                <a:solidFill>
                  <a:srgbClr val="FF7709"/>
                </a:solidFill>
                <a:latin typeface="Geeza Pro" charset="-78"/>
                <a:ea typeface="Geeza Pro" charset="-78"/>
                <a:cs typeface="Geeza Pro" charset="-78"/>
              </a:rPr>
              <a:t>0</a:t>
            </a:r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;  </a:t>
            </a:r>
            <a:endParaRPr lang="en-US" altLang="ko-KR" sz="3600" dirty="0" smtClean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Geeza Pro" charset="-78"/>
                <a:ea typeface="Geeza Pro" charset="-78"/>
                <a:cs typeface="Geeza Pro" charset="-78"/>
              </a:rPr>
              <a:t>}</a:t>
            </a:r>
            <a:endParaRPr lang="ko-KR" altLang="en-US" sz="3600" dirty="0">
              <a:solidFill>
                <a:schemeClr val="bg1"/>
              </a:solidFill>
              <a:latin typeface="Geeza Pro" charset="-78"/>
              <a:ea typeface="Geeza Pro" charset="-78"/>
              <a:cs typeface="Geeza Pro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93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상자 3"/>
          <p:cNvSpPr txBox="1"/>
          <p:nvPr/>
        </p:nvSpPr>
        <p:spPr>
          <a:xfrm>
            <a:off x="971600" y="4869160"/>
            <a:ext cx="8388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height </a:t>
            </a:r>
            <a:r>
              <a:rPr kumimoji="1" lang="en-US" altLang="ko-KR" sz="4800" dirty="0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=</a:t>
            </a:r>
            <a:r>
              <a:rPr kumimoji="1" lang="en-US" altLang="ko-KR" sz="48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 </a:t>
            </a:r>
            <a:r>
              <a:rPr kumimoji="1" lang="en-US" altLang="ko-KR" sz="4800" dirty="0" err="1" smtClean="0">
                <a:solidFill>
                  <a:srgbClr val="00B0F0"/>
                </a:solidFill>
                <a:latin typeface="BM JUA_OTF" charset="-127"/>
                <a:ea typeface="BM JUA_OTF" charset="-127"/>
                <a:cs typeface="BM JUA_OTF" charset="-127"/>
              </a:rPr>
              <a:t>getNumber</a:t>
            </a:r>
            <a:r>
              <a:rPr kumimoji="1" lang="en-US" altLang="ko-KR" sz="48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() </a:t>
            </a:r>
            <a:r>
              <a:rPr kumimoji="1" lang="en-US" altLang="ko-KR" sz="4800" dirty="0" smtClean="0">
                <a:solidFill>
                  <a:srgbClr val="FFC000"/>
                </a:solidFill>
                <a:latin typeface="BM JUA_OTF" charset="-127"/>
                <a:ea typeface="BM JUA_OTF" charset="-127"/>
                <a:cs typeface="BM JUA_OTF" charset="-127"/>
              </a:rPr>
              <a:t>-</a:t>
            </a:r>
            <a:r>
              <a:rPr kumimoji="1" lang="en-US" altLang="ko-KR" sz="4800" dirty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 </a:t>
            </a:r>
            <a:r>
              <a:rPr kumimoji="1" lang="en-US" altLang="ko-KR" sz="4800" dirty="0" smtClean="0">
                <a:solidFill>
                  <a:srgbClr val="92D050"/>
                </a:solidFill>
                <a:latin typeface="BM JUA_OTF" charset="-127"/>
                <a:ea typeface="BM JUA_OTF" charset="-127"/>
                <a:cs typeface="BM JUA_OTF" charset="-127"/>
              </a:rPr>
              <a:t>'0</a:t>
            </a:r>
            <a:r>
              <a:rPr kumimoji="1" lang="en-US" altLang="ko-KR" sz="4800" dirty="0">
                <a:solidFill>
                  <a:srgbClr val="92D050"/>
                </a:solidFill>
                <a:latin typeface="BM JUA_OTF" charset="-127"/>
                <a:ea typeface="BM JUA_OTF" charset="-127"/>
                <a:cs typeface="BM JUA_OTF" charset="-127"/>
              </a:rPr>
              <a:t>'</a:t>
            </a:r>
            <a:r>
              <a:rPr kumimoji="1" lang="en-US" altLang="ko-KR" sz="4800" dirty="0" smtClean="0">
                <a:solidFill>
                  <a:schemeClr val="bg1"/>
                </a:solidFill>
                <a:latin typeface="BM JUA_OTF" charset="-127"/>
                <a:ea typeface="BM JUA_OTF" charset="-127"/>
                <a:cs typeface="BM JUA_OTF" charset="-127"/>
              </a:rPr>
              <a:t>;</a:t>
            </a:r>
            <a:endParaRPr kumimoji="1" lang="ko-KR" altLang="en-US" sz="4800" dirty="0">
              <a:solidFill>
                <a:schemeClr val="bg1"/>
              </a:solidFill>
              <a:latin typeface="BM JUA_OTF" charset="-127"/>
              <a:ea typeface="BM JUA_OTF" charset="-127"/>
              <a:cs typeface="BM JUA_OTF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11"/>
          <a:stretch/>
        </p:blipFill>
        <p:spPr>
          <a:xfrm>
            <a:off x="971600" y="764704"/>
            <a:ext cx="2808312" cy="380095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99592" y="764704"/>
            <a:ext cx="2952328" cy="6480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4283968" y="1557417"/>
                <a:ext cx="44822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44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ex) </a:t>
                </a:r>
                <a:endParaRPr kumimoji="1" lang="en-US" altLang="ko-KR" sz="3200" dirty="0" smtClean="0">
                  <a:solidFill>
                    <a:schemeClr val="bg1"/>
                  </a:solidFill>
                  <a:latin typeface="BM YEONSUNG OTF" charset="-127"/>
                  <a:ea typeface="BM YEONSUNG OTF" charset="-127"/>
                  <a:cs typeface="BM YEONSUNG OTF" charset="-127"/>
                </a:endParaRPr>
              </a:p>
              <a:p>
                <a:r>
                  <a:rPr kumimoji="1" lang="en-US" altLang="ko-KR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3</a:t>
                </a:r>
                <a:r>
                  <a:rPr kumimoji="1" lang="ko-KR" altLang="en-US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의 아스키</a:t>
                </a:r>
                <a:r>
                  <a:rPr kumimoji="1" lang="en-US" altLang="ko-KR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 </a:t>
                </a:r>
                <a:r>
                  <a:rPr kumimoji="1" lang="ko-KR" altLang="en-US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코드</a:t>
                </a:r>
                <a:r>
                  <a:rPr kumimoji="1" lang="en-US" altLang="ko-KR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 </a:t>
                </a:r>
                <a:r>
                  <a:rPr kumimoji="1" lang="ko-KR" altLang="en-US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값 </a:t>
                </a:r>
                <a:r>
                  <a:rPr kumimoji="1" lang="en-US" altLang="ko-KR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:</a:t>
                </a:r>
                <a:r>
                  <a:rPr kumimoji="1" lang="ko-KR" altLang="en-US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 </a:t>
                </a:r>
                <a:r>
                  <a:rPr kumimoji="1" lang="en-US" altLang="ko-KR" sz="3200" dirty="0" smtClean="0">
                    <a:solidFill>
                      <a:schemeClr val="bg1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51</a:t>
                </a:r>
                <a:endParaRPr kumimoji="1" lang="en-US" altLang="ko-KR" sz="3200" dirty="0">
                  <a:solidFill>
                    <a:schemeClr val="bg1"/>
                  </a:solidFill>
                  <a:latin typeface="BM YEONSUNG OTF" charset="-127"/>
                  <a:ea typeface="BM YEONSUNG OTF" charset="-127"/>
                  <a:cs typeface="BM YEONSUNG OTF" charset="-127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sz="3200" i="1" smtClean="0">
                        <a:solidFill>
                          <a:srgbClr val="FFFF00"/>
                        </a:solidFill>
                        <a:latin typeface="Cambria Math" charset="0"/>
                        <a:ea typeface="BM YEONSUNG OTF" charset="-127"/>
                        <a:cs typeface="BM YEONSUNG OTF" charset="-127"/>
                      </a:rPr>
                      <m:t>∴</m:t>
                    </m:r>
                  </m:oMath>
                </a14:m>
                <a:r>
                  <a:rPr kumimoji="1" lang="en-US" altLang="ko-KR" sz="3200" dirty="0" smtClean="0">
                    <a:solidFill>
                      <a:srgbClr val="FFFF00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 height = 51 </a:t>
                </a:r>
                <a:r>
                  <a:rPr kumimoji="1" lang="mr-IN" altLang="ko-KR" sz="3200" dirty="0" smtClean="0">
                    <a:solidFill>
                      <a:srgbClr val="FFFF00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–</a:t>
                </a:r>
                <a:r>
                  <a:rPr kumimoji="1" lang="en-US" altLang="ko-KR" sz="3200" dirty="0" smtClean="0">
                    <a:solidFill>
                      <a:srgbClr val="FFFF00"/>
                    </a:solidFill>
                    <a:latin typeface="BM YEONSUNG OTF" charset="-127"/>
                    <a:ea typeface="BM YEONSUNG OTF" charset="-127"/>
                    <a:cs typeface="BM YEONSUNG OTF" charset="-127"/>
                  </a:rPr>
                  <a:t> 48 </a:t>
                </a:r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57417"/>
                <a:ext cx="4482244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5578" t="-6944" b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24393"/>
            <a:ext cx="4896544" cy="5809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33992"/>
            <a:ext cx="2952328" cy="23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646</Words>
  <Application>Microsoft Macintosh PowerPoint</Application>
  <PresentationFormat>화면 슬라이드 쇼(4:3)</PresentationFormat>
  <Paragraphs>172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맑은 고딕</vt:lpstr>
      <vt:lpstr>BM DoHyeon OTF</vt:lpstr>
      <vt:lpstr>BM HANNA 11yrs old OTF</vt:lpstr>
      <vt:lpstr>BM JUA_OTF</vt:lpstr>
      <vt:lpstr>BM YEONSUNG OTF</vt:lpstr>
      <vt:lpstr>Calibri</vt:lpstr>
      <vt:lpstr>Cambria Math</vt:lpstr>
      <vt:lpstr>Geeza Pro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Template</dc:title>
  <dc:creator>Windows User;Presentation Magazine</dc:creator>
  <cp:lastModifiedBy>이수아</cp:lastModifiedBy>
  <cp:revision>72</cp:revision>
  <dcterms:created xsi:type="dcterms:W3CDTF">2011-05-07T15:33:03Z</dcterms:created>
  <dcterms:modified xsi:type="dcterms:W3CDTF">2018-07-14T14:56:51Z</dcterms:modified>
</cp:coreProperties>
</file>