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9" r:id="rId4"/>
    <p:sldId id="268" r:id="rId5"/>
    <p:sldId id="260" r:id="rId6"/>
    <p:sldId id="261" r:id="rId7"/>
    <p:sldId id="266" r:id="rId8"/>
    <p:sldId id="264" r:id="rId9"/>
    <p:sldId id="262" r:id="rId10"/>
    <p:sldId id="270" r:id="rId11"/>
    <p:sldId id="263" r:id="rId12"/>
    <p:sldId id="269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AEBF61-3157-4475-9D8C-F2DAD409114F}" v="1" dt="2025-09-26T20:24:34.0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e Byeon" userId="da86aa136efe2808" providerId="LiveId" clId="{BF2205AF-F266-4157-874C-FDEBC0488368}"/>
    <pc:docChg chg="undo custSel modSld sldOrd">
      <pc:chgData name="Sue Byeon" userId="da86aa136efe2808" providerId="LiveId" clId="{BF2205AF-F266-4157-874C-FDEBC0488368}" dt="2025-09-26T20:29:17.134" v="980" actId="27636"/>
      <pc:docMkLst>
        <pc:docMk/>
      </pc:docMkLst>
      <pc:sldChg chg="modSp mod">
        <pc:chgData name="Sue Byeon" userId="da86aa136efe2808" providerId="LiveId" clId="{BF2205AF-F266-4157-874C-FDEBC0488368}" dt="2025-09-26T19:33:02.859" v="74" actId="12"/>
        <pc:sldMkLst>
          <pc:docMk/>
          <pc:sldMk cId="2776681261" sldId="257"/>
        </pc:sldMkLst>
        <pc:spChg chg="mod">
          <ac:chgData name="Sue Byeon" userId="da86aa136efe2808" providerId="LiveId" clId="{BF2205AF-F266-4157-874C-FDEBC0488368}" dt="2025-09-26T19:33:02.859" v="74" actId="12"/>
          <ac:spMkLst>
            <pc:docMk/>
            <pc:sldMk cId="2776681261" sldId="257"/>
            <ac:spMk id="3" creationId="{89825372-3B1B-5B5D-F221-B2F9864ABDE0}"/>
          </ac:spMkLst>
        </pc:spChg>
      </pc:sldChg>
      <pc:sldChg chg="modSp mod ord">
        <pc:chgData name="Sue Byeon" userId="da86aa136efe2808" providerId="LiveId" clId="{BF2205AF-F266-4157-874C-FDEBC0488368}" dt="2025-09-26T20:18:00.753" v="652" actId="20577"/>
        <pc:sldMkLst>
          <pc:docMk/>
          <pc:sldMk cId="2566054140" sldId="259"/>
        </pc:sldMkLst>
        <pc:spChg chg="mod">
          <ac:chgData name="Sue Byeon" userId="da86aa136efe2808" providerId="LiveId" clId="{BF2205AF-F266-4157-874C-FDEBC0488368}" dt="2025-09-26T20:18:00.753" v="652" actId="20577"/>
          <ac:spMkLst>
            <pc:docMk/>
            <pc:sldMk cId="2566054140" sldId="259"/>
            <ac:spMk id="3" creationId="{3DC9559A-C93D-AE09-AE2E-B178260DDB5F}"/>
          </ac:spMkLst>
        </pc:spChg>
      </pc:sldChg>
      <pc:sldChg chg="modSp mod ord">
        <pc:chgData name="Sue Byeon" userId="da86aa136efe2808" providerId="LiveId" clId="{BF2205AF-F266-4157-874C-FDEBC0488368}" dt="2025-09-26T20:25:52.235" v="890" actId="20577"/>
        <pc:sldMkLst>
          <pc:docMk/>
          <pc:sldMk cId="2647713988" sldId="260"/>
        </pc:sldMkLst>
        <pc:spChg chg="mod">
          <ac:chgData name="Sue Byeon" userId="da86aa136efe2808" providerId="LiveId" clId="{BF2205AF-F266-4157-874C-FDEBC0488368}" dt="2025-09-26T20:25:52.235" v="890" actId="20577"/>
          <ac:spMkLst>
            <pc:docMk/>
            <pc:sldMk cId="2647713988" sldId="260"/>
            <ac:spMk id="3" creationId="{80F2F20E-060D-5A2C-119A-E84C0B2BEC1B}"/>
          </ac:spMkLst>
        </pc:spChg>
      </pc:sldChg>
      <pc:sldChg chg="modSp mod">
        <pc:chgData name="Sue Byeon" userId="da86aa136efe2808" providerId="LiveId" clId="{BF2205AF-F266-4157-874C-FDEBC0488368}" dt="2025-09-26T20:24:35.638" v="862" actId="27636"/>
        <pc:sldMkLst>
          <pc:docMk/>
          <pc:sldMk cId="1227690131" sldId="261"/>
        </pc:sldMkLst>
        <pc:spChg chg="mod">
          <ac:chgData name="Sue Byeon" userId="da86aa136efe2808" providerId="LiveId" clId="{BF2205AF-F266-4157-874C-FDEBC0488368}" dt="2025-09-26T20:24:35.638" v="862" actId="27636"/>
          <ac:spMkLst>
            <pc:docMk/>
            <pc:sldMk cId="1227690131" sldId="261"/>
            <ac:spMk id="2" creationId="{598C227D-3954-7A23-7DEA-176D2D7F89DF}"/>
          </ac:spMkLst>
        </pc:spChg>
        <pc:spChg chg="mod">
          <ac:chgData name="Sue Byeon" userId="da86aa136efe2808" providerId="LiveId" clId="{BF2205AF-F266-4157-874C-FDEBC0488368}" dt="2025-09-26T20:24:32.304" v="856" actId="27636"/>
          <ac:spMkLst>
            <pc:docMk/>
            <pc:sldMk cId="1227690131" sldId="261"/>
            <ac:spMk id="3" creationId="{570441EE-CB7A-870C-F3A9-3683EE0C491C}"/>
          </ac:spMkLst>
        </pc:spChg>
      </pc:sldChg>
      <pc:sldChg chg="modSp mod">
        <pc:chgData name="Sue Byeon" userId="da86aa136efe2808" providerId="LiveId" clId="{BF2205AF-F266-4157-874C-FDEBC0488368}" dt="2025-09-26T20:28:06.653" v="934" actId="20577"/>
        <pc:sldMkLst>
          <pc:docMk/>
          <pc:sldMk cId="2631850042" sldId="262"/>
        </pc:sldMkLst>
        <pc:spChg chg="mod">
          <ac:chgData name="Sue Byeon" userId="da86aa136efe2808" providerId="LiveId" clId="{BF2205AF-F266-4157-874C-FDEBC0488368}" dt="2025-09-26T20:28:06.653" v="934" actId="20577"/>
          <ac:spMkLst>
            <pc:docMk/>
            <pc:sldMk cId="2631850042" sldId="262"/>
            <ac:spMk id="3" creationId="{6CFB4B30-FDB6-397E-B0D9-46B85DB66E76}"/>
          </ac:spMkLst>
        </pc:spChg>
      </pc:sldChg>
      <pc:sldChg chg="modSp mod">
        <pc:chgData name="Sue Byeon" userId="da86aa136efe2808" providerId="LiveId" clId="{BF2205AF-F266-4157-874C-FDEBC0488368}" dt="2025-09-26T20:29:17.134" v="980" actId="27636"/>
        <pc:sldMkLst>
          <pc:docMk/>
          <pc:sldMk cId="2859735512" sldId="263"/>
        </pc:sldMkLst>
        <pc:spChg chg="mod">
          <ac:chgData name="Sue Byeon" userId="da86aa136efe2808" providerId="LiveId" clId="{BF2205AF-F266-4157-874C-FDEBC0488368}" dt="2025-09-26T20:29:17.134" v="980" actId="27636"/>
          <ac:spMkLst>
            <pc:docMk/>
            <pc:sldMk cId="2859735512" sldId="263"/>
            <ac:spMk id="3" creationId="{74B5E61A-B50B-8F46-C252-109900644C5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EA731-F441-47FB-8AC3-B23CD2AACDD7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6E5AA-2C20-4C4E-BE94-E4CD41247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26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One-sentence summary of the problem, the proposed solution, and the expected outcome.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6E5AA-2C20-4C4E-BE94-E4CD41247A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6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Content: Identify top risks (technical, operational, adoption) and how you’ll mitigate them.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Purpose: Shows forethought and increases stakeholder confidence.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6E5AA-2C20-4C4E-BE94-E4CD41247A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38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Content: Briefly introduce the industry, trends, and why this area matters. Quantify the scale or market size if possible.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Purpose: Provides context and relevance. Why should the audience care?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6E5AA-2C20-4C4E-BE94-E4CD41247A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38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Content: Clearly articulate the business problem. Who is affected? What is the scale and cost? Use data and examples.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Purpose: Frames the need for action and builds urgency.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6E5AA-2C20-4C4E-BE94-E4CD41247A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16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Content: Consequences of not solving the problem (financial, operational, reputational). Quantify if possible.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Purpose: Increases the perceived importance of acting now.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6E5AA-2C20-4C4E-BE94-E4CD41247A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29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Content: Introduce your technical solution at a high level. What is it? How will it solve the problem?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Purpose: Shifts the audience from the problem to envisioning a solution.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6E5AA-2C20-4C4E-BE94-E4CD41247A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2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Content: Walk through the phases: design, build, test, deploy, maintain. Use a lifecycle diagram or roadmap.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Purpose: Shows you have a structured approach and understand the delivery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6E5AA-2C20-4C4E-BE94-E4CD41247A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00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Content: Outline people, technology, budget, and time needed. High-level only.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Purpose: Sets realistic expectations for investment.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6E5AA-2C20-4C4E-BE94-E4CD41247A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19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Content: Gantt chart or timeline showing key milestones, assigned roles, dependencies.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Purpose: Demonstrates planning and organizational capability.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6E5AA-2C20-4C4E-BE94-E4CD41247A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60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Content: Detail benefits (financial, operational, strategic). Quantify improvements (ROI, efficiency gains, user satisfaction). Compare to baseline.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Purpose: Clearly shows the value proposition and why the project is worth doing.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6E5AA-2C20-4C4E-BE94-E4CD41247A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73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FAA7B-5C62-D2AA-C6A1-0473D5390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4E8C1-7E09-A6B7-C196-988B8CB4D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E7898-1535-7A4D-862B-0ABC0A89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C37-217C-4E3F-A720-649A358A311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B02A5-C8F8-E6E4-8BB9-3360E0B8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78BE1-5ECB-2B5F-B921-827D47EC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862-F48E-4F54-913B-BAA21766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6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3A2B-D977-1C7C-9173-FD1F46C4B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965FF-6D0A-DDBA-ED18-EAC58718F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C888B-4270-A902-C869-CE34A6D8D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C37-217C-4E3F-A720-649A358A311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7A987-4FB1-5A00-B767-A373F091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60937-6117-26B2-C0B4-9ECDA894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862-F48E-4F54-913B-BAA21766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8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C59D5-3262-684F-2414-888620DB5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D0525-427F-271C-8CD3-9CEA437CC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207AB-E850-FEF0-8AF5-1957196C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C37-217C-4E3F-A720-649A358A311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1FF81-9859-B0D5-10C7-8327A929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DEC94-6CCF-D77C-CA17-82C0584D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862-F48E-4F54-913B-BAA21766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2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E57A-9117-4FFD-27B3-61F35F92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1BC9D-EDB7-B2E8-8CB5-2DE2B708D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29004-639B-E69A-8FFE-576DA37D8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C37-217C-4E3F-A720-649A358A311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2A2E2-0D59-584F-1695-6815CAC6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0D9E7-DD26-BA9F-B757-7E829668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862-F48E-4F54-913B-BAA21766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7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38CBF-F469-3F2E-A97A-4629C6C68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273A8-7FD6-F42F-2484-5A8926FB6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FDFA2-D639-4F6F-A0C8-7E2BCC64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C37-217C-4E3F-A720-649A358A311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95795-2AA4-A41D-CEE0-204F7B52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99302-7B0B-8643-3F1B-2E7A3562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862-F48E-4F54-913B-BAA21766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CA760-1655-BA64-02EA-08E4C17A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A900D-C9FF-5B54-8166-BB4869F46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725AE-AE8B-BEC8-C53A-00DB8A85A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F36ED-79BD-E0C0-5C18-600B4A04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C37-217C-4E3F-A720-649A358A311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87E43-3F52-3B89-CDC7-60E30A2C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749E3-CF26-F52F-1E39-2F209FCB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862-F48E-4F54-913B-BAA21766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0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81E6-6373-C348-6535-3C0FE3EE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2CA7A-046A-4778-8586-F3E39C3F3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1CE94-52B3-E377-1872-CFF292598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B5B22-83CE-1094-885D-B380B2815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BD5157-5358-7720-9733-415724003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CDDAD3-A4F7-C392-9346-CF3370723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C37-217C-4E3F-A720-649A358A311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56EC23-5333-2B53-DAEF-8E0F24D9B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25CD1-8BFF-2585-AD25-8BFF305D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862-F48E-4F54-913B-BAA21766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2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9806-EDB2-8F76-4F12-C7C0678C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9C2329-E784-9F2D-BF6A-E035BCA1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C37-217C-4E3F-A720-649A358A311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D6FF5-C678-BC07-4259-8C754C7D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37A11-3E9D-99EF-FB58-BCFE0547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862-F48E-4F54-913B-BAA21766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4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C23BD5-6458-6BB5-636E-E4B418E4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C37-217C-4E3F-A720-649A358A311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FCDCF0-BCEC-2CB9-CFEB-85F27C7D1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D4C00-1CF1-8769-698A-A1344443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862-F48E-4F54-913B-BAA21766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3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3D5E1-8567-1721-CB5F-BA558F7DC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F7900-C1BD-4AD5-9E51-F099EADC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F40F7-3BB4-57D6-10CB-403745094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A0628-0B58-7010-383E-8DC76C48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C37-217C-4E3F-A720-649A358A311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57CE1-CE34-0D05-1B5F-0EB07BE6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07925-E485-6FFF-CD26-4A479466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862-F48E-4F54-913B-BAA21766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3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F384-E62E-F33B-5A3C-313AECA1E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D1C02-F83A-D443-37BF-86557B2B9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6FC23-8883-614F-27F7-93B0CEDB9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3A594-1536-0F39-FDC8-EB815A53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C37-217C-4E3F-A720-649A358A311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CB3C5-90A3-2C0F-63A7-4C20D8A81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6E815-2D2C-D2DD-DA7A-815C6244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862-F48E-4F54-913B-BAA21766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5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C022E-CCCA-826D-B5B7-7FDAF5481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C2D31-516D-7161-178E-29A1CBD8C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94CE-999A-AB45-FC1B-BCC25FD11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CC6C37-217C-4E3F-A720-649A358A311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210FD-8DEC-4998-4F57-B09989FE3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5BB35-79A4-11BC-88C4-47F629343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B29862-F48E-4F54-913B-BAA21766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0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A2F2-1054-DB29-D32C-D0D829148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Case/Proposal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A2BED-F95B-318A-3D69-FE25FE159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Sue Byeon</a:t>
            </a:r>
          </a:p>
        </p:txBody>
      </p:sp>
    </p:spTree>
    <p:extLst>
      <p:ext uri="{BB962C8B-B14F-4D97-AF65-F5344CB8AC3E}">
        <p14:creationId xmlns:p14="http://schemas.microsoft.com/office/powerpoint/2010/main" val="4243429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6BCB4-AAFE-5542-6B98-F4380BC78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E5E9-8DDC-FDD0-D1B3-A0B8671C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4D7BB-CF9E-1AA1-0BAB-E7663A99D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88030" cy="4351338"/>
          </a:xfrm>
        </p:spPr>
        <p:txBody>
          <a:bodyPr/>
          <a:lstStyle/>
          <a:p>
            <a:r>
              <a:rPr lang="en-US" dirty="0"/>
              <a:t>Include a slide showing a high-level timeline of the project, roles assigned, resources needed, and dependencies.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E7C109-8CC0-3519-DF52-345B233A5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512991"/>
              </p:ext>
            </p:extLst>
          </p:nvPr>
        </p:nvGraphicFramePr>
        <p:xfrm>
          <a:off x="838197" y="4605020"/>
          <a:ext cx="10515603" cy="1706880"/>
        </p:xfrm>
        <a:graphic>
          <a:graphicData uri="http://schemas.openxmlformats.org/drawingml/2006/table">
            <a:tbl>
              <a:tblPr/>
              <a:tblGrid>
                <a:gridCol w="1502229">
                  <a:extLst>
                    <a:ext uri="{9D8B030D-6E8A-4147-A177-3AD203B41FA5}">
                      <a16:colId xmlns:a16="http://schemas.microsoft.com/office/drawing/2014/main" val="275564225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5235867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89670245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04277850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7707976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13447610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0219327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>
                          <a:effectLst/>
                        </a:rPr>
                        <a:t>Week</a:t>
                      </a:r>
                    </a:p>
                  </a:txBody>
                  <a:tcPr marL="121920" marR="121920" marT="121920" marB="121920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>
                          <a:effectLst/>
                        </a:rPr>
                        <a:t>1-2</a:t>
                      </a:r>
                    </a:p>
                  </a:txBody>
                  <a:tcPr marL="121920" marR="121920" marT="121920" marB="121920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>
                          <a:effectLst/>
                        </a:rPr>
                        <a:t>3-5</a:t>
                      </a:r>
                    </a:p>
                  </a:txBody>
                  <a:tcPr marL="121920" marR="121920" marT="121920" marB="121920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>
                          <a:effectLst/>
                        </a:rPr>
                        <a:t>6-11</a:t>
                      </a:r>
                    </a:p>
                  </a:txBody>
                  <a:tcPr marL="121920" marR="121920" marT="121920" marB="121920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>
                          <a:effectLst/>
                        </a:rPr>
                        <a:t>12-14</a:t>
                      </a:r>
                    </a:p>
                  </a:txBody>
                  <a:tcPr marL="121920" marR="121920" marT="121920" marB="121920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>
                          <a:effectLst/>
                        </a:rPr>
                        <a:t>15-16</a:t>
                      </a:r>
                    </a:p>
                  </a:txBody>
                  <a:tcPr marL="121920" marR="121920" marT="121920" marB="121920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>
                          <a:effectLst/>
                        </a:rPr>
                        <a:t>17+</a:t>
                      </a:r>
                    </a:p>
                  </a:txBody>
                  <a:tcPr marL="121920" marR="121920" marT="121920" marB="121920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64332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effectLst/>
                        </a:rPr>
                        <a:t>Phase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effectLst/>
                        </a:rPr>
                        <a:t>Plan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effectLst/>
                        </a:rPr>
                        <a:t>Design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effectLst/>
                        </a:rPr>
                        <a:t>Dev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effectLst/>
                        </a:rPr>
                        <a:t>Testing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effectLst/>
                        </a:rPr>
                        <a:t>Deploy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effectLst/>
                        </a:rPr>
                        <a:t>Maint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333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effectLst/>
                        </a:rPr>
                        <a:t>Activities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effectLst/>
                        </a:rPr>
                        <a:t>Req's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effectLst/>
                        </a:rPr>
                        <a:t>Arch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effectLst/>
                        </a:rPr>
                        <a:t>Build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effectLst/>
                        </a:rPr>
                        <a:t>QA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effectLst/>
                        </a:rPr>
                        <a:t>Go-live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effectLst/>
                        </a:rPr>
                        <a:t>Ops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99513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effectLst/>
                        </a:rPr>
                        <a:t>Roles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effectLst/>
                        </a:rPr>
                        <a:t>PM, BA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effectLst/>
                        </a:rPr>
                        <a:t>Arch, UX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effectLst/>
                        </a:rPr>
                        <a:t>Dev, QA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effectLst/>
                        </a:rPr>
                        <a:t>QA, Users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effectLst/>
                        </a:rPr>
                        <a:t>PM, IT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effectLst/>
                        </a:rPr>
                        <a:t>IT, Support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05748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5AB3D2-8310-A95F-AAA2-28627CBAF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098887"/>
              </p:ext>
            </p:extLst>
          </p:nvPr>
        </p:nvGraphicFramePr>
        <p:xfrm>
          <a:off x="4472940" y="1105694"/>
          <a:ext cx="7322820" cy="2895600"/>
        </p:xfrm>
        <a:graphic>
          <a:graphicData uri="http://schemas.openxmlformats.org/drawingml/2006/table">
            <a:tbl>
              <a:tblPr/>
              <a:tblGrid>
                <a:gridCol w="3661410">
                  <a:extLst>
                    <a:ext uri="{9D8B030D-6E8A-4147-A177-3AD203B41FA5}">
                      <a16:colId xmlns:a16="http://schemas.microsoft.com/office/drawing/2014/main" val="3079097455"/>
                    </a:ext>
                  </a:extLst>
                </a:gridCol>
                <a:gridCol w="3661410">
                  <a:extLst>
                    <a:ext uri="{9D8B030D-6E8A-4147-A177-3AD203B41FA5}">
                      <a16:colId xmlns:a16="http://schemas.microsoft.com/office/drawing/2014/main" val="1796623502"/>
                    </a:ext>
                  </a:extLst>
                </a:gridCol>
              </a:tblGrid>
              <a:tr h="30544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b="1">
                          <a:effectLst/>
                        </a:rPr>
                        <a:t>Phase</a:t>
                      </a:r>
                    </a:p>
                  </a:txBody>
                  <a:tcPr marL="121920" marR="121920" marT="121920" marB="121920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b="1">
                          <a:effectLst/>
                        </a:rPr>
                        <a:t>Roles Involved</a:t>
                      </a:r>
                    </a:p>
                  </a:txBody>
                  <a:tcPr marL="121920" marR="121920" marT="121920" marB="121920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299380"/>
                  </a:ext>
                </a:extLst>
              </a:tr>
              <a:tr h="2335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Planning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Project Manager, Analyst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627853"/>
                  </a:ext>
                </a:extLst>
              </a:tr>
              <a:tr h="2335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Design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Architect, UX Designer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849023"/>
                  </a:ext>
                </a:extLst>
              </a:tr>
              <a:tr h="2335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Development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Developers, QA Engineers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281605"/>
                  </a:ext>
                </a:extLst>
              </a:tr>
              <a:tr h="2335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Testing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QA, End Users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636057"/>
                  </a:ext>
                </a:extLst>
              </a:tr>
              <a:tr h="2335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Deployment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IT, Project Manager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194510"/>
                  </a:ext>
                </a:extLst>
              </a:tr>
              <a:tr h="2335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Maintenance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IT Support, Ops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744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814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06A1F-CDA9-6815-0BFA-813FD5A42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D9F1-3AD1-AE0B-404A-30433963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5E61A-B50B-8F46-C252-109900644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Higher </a:t>
            </a:r>
            <a:r>
              <a:rPr lang="en-US" dirty="0"/>
              <a:t>task completion rates by matching jobs to the technicians most likely to succeed.</a:t>
            </a:r>
          </a:p>
          <a:p>
            <a:r>
              <a:rPr lang="en-US" dirty="0"/>
              <a:t>Reduced rework and repeat visits, saving time and lowering operational costs.</a:t>
            </a:r>
          </a:p>
          <a:p>
            <a:r>
              <a:rPr lang="en-US" dirty="0"/>
              <a:t>Improved customer satisfaction through faster, more reliable, and on-time service.</a:t>
            </a:r>
          </a:p>
          <a:p>
            <a:r>
              <a:rPr lang="en-US" dirty="0"/>
              <a:t>Increased technician satisfaction by assigning tasks aligned with skills and experience.</a:t>
            </a:r>
          </a:p>
          <a:p>
            <a:r>
              <a:rPr lang="en-US" dirty="0"/>
              <a:t>Lower risk of technician burnout or turnover by avoiding repeated mismatched assignments.</a:t>
            </a:r>
          </a:p>
          <a:p>
            <a:r>
              <a:rPr lang="en-US" dirty="0"/>
              <a:t>Profits</a:t>
            </a:r>
          </a:p>
          <a:p>
            <a:r>
              <a:rPr lang="en-US" dirty="0"/>
              <a:t>Metrics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735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FA02F-2349-53B3-813B-4D0B4228F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A675-A821-77B9-39AB-E7EF3EF0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Risks: Describe the risks associated with addressing or not addressing the issue.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33DB2-5900-1B0B-58C8-84162E679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Data quality issues: Inaccurate, incomplete, or biased historical data could reduce the accuracy of predictions.</a:t>
            </a:r>
          </a:p>
          <a:p>
            <a:r>
              <a:rPr lang="en-US" dirty="0"/>
              <a:t>Not having enough specialized trained technicians for the demand</a:t>
            </a:r>
          </a:p>
          <a:p>
            <a:r>
              <a:rPr lang="en-US" dirty="0"/>
              <a:t>Expensive infrastructure: Running large-scale machine learning models and real-time systems may require costly cloud resources.</a:t>
            </a:r>
          </a:p>
          <a:p>
            <a:r>
              <a:rPr lang="en-US" dirty="0"/>
              <a:t>Change management resistance: Companies may hesitate to replace long-standing manual scheduling processes with automation.</a:t>
            </a:r>
          </a:p>
          <a:p>
            <a:r>
              <a:rPr lang="en-US" dirty="0"/>
              <a:t>Lose customers and industry competitiveness</a:t>
            </a:r>
          </a:p>
          <a:p>
            <a:r>
              <a:rPr lang="en-US" dirty="0"/>
              <a:t>Not expand and scale up with workforce and services</a:t>
            </a:r>
          </a:p>
        </p:txBody>
      </p:sp>
    </p:spTree>
    <p:extLst>
      <p:ext uri="{BB962C8B-B14F-4D97-AF65-F5344CB8AC3E}">
        <p14:creationId xmlns:p14="http://schemas.microsoft.com/office/powerpoint/2010/main" val="81616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0C37-2E65-F2D4-0D69-E8C9CE27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 – vision/mission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25372-3B1B-5B5D-F221-B2F9864AB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Technician burnout: Repeated mismatches with overly difficult tasks increase stress and attrition.</a:t>
            </a:r>
          </a:p>
          <a:p>
            <a:r>
              <a:rPr lang="en-US" dirty="0"/>
              <a:t>Customer dissatisfaction: Missed or delayed appointments damage customer trust and brand reputation.</a:t>
            </a:r>
          </a:p>
          <a:p>
            <a:r>
              <a:rPr lang="en-US" dirty="0"/>
              <a:t>High rework rates: Poor matches lead to failed work orders, creating costly repeat visits.</a:t>
            </a:r>
          </a:p>
          <a:p>
            <a:r>
              <a:rPr lang="en-US" dirty="0"/>
              <a:t>Inefficient task allocation: Random or availability-based assignments waste resources and increase operational costs.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8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285C-F89A-96D2-2D71-5A13699E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CC8E9-80D6-DF7D-E3B8-F8703BD9D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7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BAD17-8189-B718-4C48-FF91ADDA5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8EDF8-07FE-11AF-2D6E-03DA1BCB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Context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559A-C93D-AE09-AE2E-B178260DD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Focus Industry: Telecommunication</a:t>
            </a:r>
          </a:p>
          <a:p>
            <a:r>
              <a:rPr lang="en-US" dirty="0"/>
              <a:t>Population Impacted: Individuals/Business with service,</a:t>
            </a:r>
          </a:p>
          <a:p>
            <a:r>
              <a:rPr lang="en-US" dirty="0"/>
              <a:t>Challenges Involved: people management (technicians), legacy scheduling issue, work requests and expectations not met</a:t>
            </a:r>
          </a:p>
          <a:p>
            <a:r>
              <a:rPr lang="en-US" dirty="0"/>
              <a:t>Current Data: </a:t>
            </a:r>
          </a:p>
          <a:p>
            <a:pPr lvl="1"/>
            <a:r>
              <a:rPr lang="en-US" dirty="0"/>
              <a:t>n workers</a:t>
            </a:r>
          </a:p>
          <a:p>
            <a:pPr lvl="1"/>
            <a:r>
              <a:rPr lang="en-US" dirty="0"/>
              <a:t>n tasks/day</a:t>
            </a:r>
          </a:p>
          <a:p>
            <a:pPr lvl="1"/>
            <a:r>
              <a:rPr lang="en-US" dirty="0"/>
              <a:t>Dissatisfaction rate</a:t>
            </a:r>
          </a:p>
          <a:p>
            <a:pPr lvl="1"/>
            <a:r>
              <a:rPr lang="en-US" dirty="0"/>
              <a:t>Missed tasks rate</a:t>
            </a:r>
          </a:p>
          <a:p>
            <a:pPr lvl="1"/>
            <a:r>
              <a:rPr lang="en-US" dirty="0"/>
              <a:t>Incomplete rate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5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CBCD-4140-8102-A874-94783DD8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52F99-8841-41C3-747A-9A2C60DDD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32FB5-1B38-36DC-023D-FCFDF15A9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0589-597F-E741-EE06-AD760ED2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2F20E-060D-5A2C-119A-E84C0B2BE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Describe the current situation:</a:t>
            </a:r>
          </a:p>
          <a:p>
            <a:pPr lvl="1"/>
            <a:r>
              <a:rPr lang="en-US" dirty="0"/>
              <a:t>Task assignment is often random and manual or rule-based, relying only on availability or location.</a:t>
            </a:r>
          </a:p>
          <a:p>
            <a:pPr lvl="1"/>
            <a:r>
              <a:rPr lang="en-US" dirty="0"/>
              <a:t>Current methods do not consider technician expertise, performance history, or task complexity.</a:t>
            </a:r>
          </a:p>
          <a:p>
            <a:pPr lvl="1"/>
            <a:r>
              <a:rPr lang="en-US" dirty="0"/>
              <a:t>Technicians are frequently mismatched to jobs, leading to failed work orders and costly rework.</a:t>
            </a:r>
          </a:p>
          <a:p>
            <a:pPr lvl="1"/>
            <a:r>
              <a:rPr lang="en-US" dirty="0"/>
              <a:t>Customer satisfaction suffers due to missed appointments, delays, and unsuccessful service visits.</a:t>
            </a:r>
          </a:p>
          <a:p>
            <a:pPr lvl="1"/>
            <a:r>
              <a:rPr lang="en-US" dirty="0"/>
              <a:t>Technicians experience frustration and burnout when given tasks outside their skill level.</a:t>
            </a:r>
          </a:p>
          <a:p>
            <a:pPr lvl="1"/>
            <a:r>
              <a:rPr lang="en-US" dirty="0"/>
              <a:t>Low morale increases turnover risk and potential labor disputes or union actions.</a:t>
            </a:r>
          </a:p>
          <a:p>
            <a:r>
              <a:rPr lang="en-US" dirty="0"/>
              <a:t>Losing at a --- cost </a:t>
            </a:r>
            <a:r>
              <a:rPr lang="en-US" dirty="0" err="1"/>
              <a:t>cuz</a:t>
            </a:r>
            <a:r>
              <a:rPr lang="en-US" dirty="0"/>
              <a:t> of this issue </a:t>
            </a:r>
          </a:p>
        </p:txBody>
      </p:sp>
    </p:spTree>
    <p:extLst>
      <p:ext uri="{BB962C8B-B14F-4D97-AF65-F5344CB8AC3E}">
        <p14:creationId xmlns:p14="http://schemas.microsoft.com/office/powerpoint/2010/main" val="264771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53C9C-2FBC-29BD-DF1D-9B43758FF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C227D-3954-7A23-7DEA-176D2D7F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Risks of Inaction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441EE-CB7A-870C-F3A9-3683EE0C4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Data quality issues: Inaccurate, incomplete, or biased historical data could reduce the accuracy of predictions.</a:t>
            </a:r>
          </a:p>
          <a:p>
            <a:r>
              <a:rPr lang="en-US" dirty="0"/>
              <a:t>Not having enough specialized trained technicians for the demand</a:t>
            </a:r>
          </a:p>
          <a:p>
            <a:r>
              <a:rPr lang="en-US" dirty="0"/>
              <a:t>Expensive infrastructure: Running large-scale machine learning models and real-time systems may require costly cloud resources.</a:t>
            </a:r>
          </a:p>
          <a:p>
            <a:r>
              <a:rPr lang="en-US" dirty="0"/>
              <a:t>Change management resistance: Companies may hesitate to replace long-standing manual scheduling processes with automation.</a:t>
            </a:r>
          </a:p>
          <a:p>
            <a:r>
              <a:rPr lang="en-US" dirty="0"/>
              <a:t>Lose customers and industry competitiveness</a:t>
            </a:r>
          </a:p>
          <a:p>
            <a:r>
              <a:rPr lang="en-US" dirty="0"/>
              <a:t>Not expand and scale up with workforce and services</a:t>
            </a:r>
          </a:p>
        </p:txBody>
      </p:sp>
    </p:spTree>
    <p:extLst>
      <p:ext uri="{BB962C8B-B14F-4D97-AF65-F5344CB8AC3E}">
        <p14:creationId xmlns:p14="http://schemas.microsoft.com/office/powerpoint/2010/main" val="122769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DF91-2DEA-C746-D16D-9BE71045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Proposal/Technical Solution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23382-E6F4-6332-CA72-331282068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automated system that matches technicians to task that is based on their skillset </a:t>
            </a:r>
          </a:p>
        </p:txBody>
      </p:sp>
    </p:spTree>
    <p:extLst>
      <p:ext uri="{BB962C8B-B14F-4D97-AF65-F5344CB8AC3E}">
        <p14:creationId xmlns:p14="http://schemas.microsoft.com/office/powerpoint/2010/main" val="3346890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28BFB-9785-CCAC-3DF0-866792679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02F2-2226-84FE-848E-41866B9E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Lifecycle &amp; Implementation Plan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11C210C-D411-D0BB-6E12-C341A7A24C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58378" y="1825626"/>
          <a:ext cx="10075244" cy="4351335"/>
        </p:xfrm>
        <a:graphic>
          <a:graphicData uri="http://schemas.openxmlformats.org/drawingml/2006/table">
            <a:tbl>
              <a:tblPr/>
              <a:tblGrid>
                <a:gridCol w="2518811">
                  <a:extLst>
                    <a:ext uri="{9D8B030D-6E8A-4147-A177-3AD203B41FA5}">
                      <a16:colId xmlns:a16="http://schemas.microsoft.com/office/drawing/2014/main" val="2460296042"/>
                    </a:ext>
                  </a:extLst>
                </a:gridCol>
                <a:gridCol w="2518811">
                  <a:extLst>
                    <a:ext uri="{9D8B030D-6E8A-4147-A177-3AD203B41FA5}">
                      <a16:colId xmlns:a16="http://schemas.microsoft.com/office/drawing/2014/main" val="3986741006"/>
                    </a:ext>
                  </a:extLst>
                </a:gridCol>
                <a:gridCol w="2518811">
                  <a:extLst>
                    <a:ext uri="{9D8B030D-6E8A-4147-A177-3AD203B41FA5}">
                      <a16:colId xmlns:a16="http://schemas.microsoft.com/office/drawing/2014/main" val="2686288250"/>
                    </a:ext>
                  </a:extLst>
                </a:gridCol>
                <a:gridCol w="2518811">
                  <a:extLst>
                    <a:ext uri="{9D8B030D-6E8A-4147-A177-3AD203B41FA5}">
                      <a16:colId xmlns:a16="http://schemas.microsoft.com/office/drawing/2014/main" val="586489226"/>
                    </a:ext>
                  </a:extLst>
                </a:gridCol>
              </a:tblGrid>
              <a:tr h="49646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700" b="1">
                          <a:effectLst/>
                        </a:rPr>
                        <a:t>Phase</a:t>
                      </a:r>
                    </a:p>
                  </a:txBody>
                  <a:tcPr marL="116814" marR="116814" marT="116814" marB="116814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700" b="1">
                          <a:effectLst/>
                        </a:rPr>
                        <a:t>Key Activities</a:t>
                      </a:r>
                    </a:p>
                  </a:txBody>
                  <a:tcPr marL="116814" marR="116814" marT="116814" marB="116814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700" b="1">
                          <a:effectLst/>
                        </a:rPr>
                        <a:t>Deliverables</a:t>
                      </a:r>
                    </a:p>
                  </a:txBody>
                  <a:tcPr marL="116814" marR="116814" marT="116814" marB="116814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700" b="1">
                          <a:effectLst/>
                        </a:rPr>
                        <a:t>Duration</a:t>
                      </a:r>
                    </a:p>
                  </a:txBody>
                  <a:tcPr marL="116814" marR="116814" marT="116814" marB="116814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826404"/>
                  </a:ext>
                </a:extLst>
              </a:tr>
              <a:tr h="6424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1. Planning</a:t>
                      </a:r>
                    </a:p>
                  </a:txBody>
                  <a:tcPr marL="58407" marR="58407" marT="58407" marB="58407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Gather requirements, define scope, approvals</a:t>
                      </a:r>
                    </a:p>
                  </a:txBody>
                  <a:tcPr marL="58407" marR="58407" marT="58407" marB="58407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Project Charter, Requirements</a:t>
                      </a:r>
                    </a:p>
                  </a:txBody>
                  <a:tcPr marL="58407" marR="58407" marT="58407" marB="58407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2 weeks</a:t>
                      </a:r>
                    </a:p>
                  </a:txBody>
                  <a:tcPr marL="58407" marR="58407" marT="58407" marB="58407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119924"/>
                  </a:ext>
                </a:extLst>
              </a:tr>
              <a:tr h="6424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2. Design</a:t>
                      </a:r>
                    </a:p>
                  </a:txBody>
                  <a:tcPr marL="58407" marR="58407" marT="58407" marB="58407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System architecture, UI/UX design</a:t>
                      </a:r>
                    </a:p>
                  </a:txBody>
                  <a:tcPr marL="58407" marR="58407" marT="58407" marB="58407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Design Docs, Wireframes</a:t>
                      </a:r>
                    </a:p>
                  </a:txBody>
                  <a:tcPr marL="58407" marR="58407" marT="58407" marB="58407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3 weeks</a:t>
                      </a:r>
                    </a:p>
                  </a:txBody>
                  <a:tcPr marL="58407" marR="58407" marT="58407" marB="58407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18212"/>
                  </a:ext>
                </a:extLst>
              </a:tr>
              <a:tr h="6424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3. Development</a:t>
                      </a:r>
                    </a:p>
                  </a:txBody>
                  <a:tcPr marL="58407" marR="58407" marT="58407" marB="58407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Coding, integrations, unit testing</a:t>
                      </a:r>
                    </a:p>
                  </a:txBody>
                  <a:tcPr marL="58407" marR="58407" marT="58407" marB="58407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Codebase, Test Reports</a:t>
                      </a:r>
                    </a:p>
                  </a:txBody>
                  <a:tcPr marL="58407" marR="58407" marT="58407" marB="58407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6 weeks</a:t>
                      </a:r>
                    </a:p>
                  </a:txBody>
                  <a:tcPr marL="58407" marR="58407" marT="58407" marB="58407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536762"/>
                  </a:ext>
                </a:extLst>
              </a:tr>
              <a:tr h="6424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4. Testing</a:t>
                      </a:r>
                    </a:p>
                  </a:txBody>
                  <a:tcPr marL="58407" marR="58407" marT="58407" marB="58407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System, user acceptance, bug fixing</a:t>
                      </a:r>
                    </a:p>
                  </a:txBody>
                  <a:tcPr marL="58407" marR="58407" marT="58407" marB="58407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QA Reports, UAT Sign-off</a:t>
                      </a:r>
                    </a:p>
                  </a:txBody>
                  <a:tcPr marL="58407" marR="58407" marT="58407" marB="58407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3 weeks</a:t>
                      </a:r>
                    </a:p>
                  </a:txBody>
                  <a:tcPr marL="58407" marR="58407" marT="58407" marB="58407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395597"/>
                  </a:ext>
                </a:extLst>
              </a:tr>
              <a:tr h="6424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5. Deployment</a:t>
                      </a:r>
                    </a:p>
                  </a:txBody>
                  <a:tcPr marL="58407" marR="58407" marT="58407" marB="58407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Go-live, data migration, training</a:t>
                      </a:r>
                    </a:p>
                  </a:txBody>
                  <a:tcPr marL="58407" marR="58407" marT="58407" marB="58407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Live System, Training Docs</a:t>
                      </a:r>
                    </a:p>
                  </a:txBody>
                  <a:tcPr marL="58407" marR="58407" marT="58407" marB="58407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2 weeks</a:t>
                      </a:r>
                    </a:p>
                  </a:txBody>
                  <a:tcPr marL="58407" marR="58407" marT="58407" marB="58407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481417"/>
                  </a:ext>
                </a:extLst>
              </a:tr>
              <a:tr h="6424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6. Maintenance</a:t>
                      </a:r>
                    </a:p>
                  </a:txBody>
                  <a:tcPr marL="58407" marR="58407" marT="58407" marB="58407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Support, monitoring, optimizations</a:t>
                      </a:r>
                    </a:p>
                  </a:txBody>
                  <a:tcPr marL="58407" marR="58407" marT="58407" marB="58407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Support Plan, Updates</a:t>
                      </a:r>
                    </a:p>
                  </a:txBody>
                  <a:tcPr marL="58407" marR="58407" marT="58407" marB="58407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dirty="0">
                          <a:effectLst/>
                        </a:rPr>
                        <a:t>Ongoing</a:t>
                      </a:r>
                    </a:p>
                  </a:txBody>
                  <a:tcPr marL="58407" marR="58407" marT="58407" marB="58407" anchor="ctr">
                    <a:lnL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F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943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06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4E630-7720-F5F5-0F14-116755087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37B6-95A8-B719-92FF-2B35C65A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B4B30-FDB6-397E-B0D9-46B85DB6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Technical Resources</a:t>
            </a:r>
          </a:p>
          <a:p>
            <a:pPr lvl="1"/>
            <a:r>
              <a:rPr lang="en-US" dirty="0"/>
              <a:t>Access to historical technician and task performance data for model training.</a:t>
            </a:r>
          </a:p>
          <a:p>
            <a:pPr lvl="1"/>
            <a:r>
              <a:rPr lang="en-US" dirty="0"/>
              <a:t>A machine learning environment (e.g., AWS SageMaker) for building and deploying predictive models.</a:t>
            </a:r>
          </a:p>
          <a:p>
            <a:pPr lvl="1"/>
            <a:r>
              <a:rPr lang="en-US" dirty="0"/>
              <a:t>A Go-based backend framework for handling API calls and assignment logic.</a:t>
            </a:r>
          </a:p>
          <a:p>
            <a:pPr lvl="1"/>
            <a:r>
              <a:rPr lang="en-US" dirty="0"/>
              <a:t>Containerization tools such as Docker for packaging the application.</a:t>
            </a:r>
          </a:p>
          <a:p>
            <a:pPr lvl="1"/>
            <a:r>
              <a:rPr lang="en-US" dirty="0"/>
              <a:t>CI/CD pipeline setup (e.g., GitHub Actions) for automated deployment.</a:t>
            </a:r>
          </a:p>
          <a:p>
            <a:pPr lvl="1"/>
            <a:r>
              <a:rPr lang="en-US" dirty="0"/>
              <a:t>Monitoring and observability tools like Prometheus and Grafana.</a:t>
            </a:r>
          </a:p>
          <a:p>
            <a:pPr lvl="1"/>
            <a:r>
              <a:rPr lang="en-US" dirty="0"/>
              <a:t>A cloud infrastructure account (AWS or equivalent) to host services.</a:t>
            </a:r>
          </a:p>
          <a:p>
            <a:r>
              <a:rPr lang="en-US" dirty="0"/>
              <a:t>Human Resources</a:t>
            </a:r>
          </a:p>
          <a:p>
            <a:pPr lvl="1"/>
            <a:r>
              <a:rPr lang="en-US" dirty="0"/>
              <a:t>Data scientists/ML engineers to build and refine the prediction model.</a:t>
            </a:r>
          </a:p>
          <a:p>
            <a:pPr lvl="1"/>
            <a:r>
              <a:rPr lang="en-US" dirty="0"/>
              <a:t>Backend developers (Go) to implement the microservice and APIs.</a:t>
            </a:r>
          </a:p>
          <a:p>
            <a:pPr lvl="1"/>
            <a:r>
              <a:rPr lang="en-US" dirty="0"/>
              <a:t>DevOps engineers to manage deployment, monitoring, and scaling.</a:t>
            </a:r>
          </a:p>
          <a:p>
            <a:pPr lvl="1"/>
            <a:r>
              <a:rPr lang="en-US" dirty="0"/>
              <a:t>Project managers to oversee progress, milestones, and stakeholder alignment.</a:t>
            </a:r>
          </a:p>
          <a:p>
            <a:pPr lvl="1"/>
            <a:r>
              <a:rPr lang="en-US" dirty="0"/>
              <a:t>Training support for dispatchers, technicians, and managers to adopt the new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5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1162</Words>
  <Application>Microsoft Office PowerPoint</Application>
  <PresentationFormat>Widescreen</PresentationFormat>
  <Paragraphs>170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Business Case/Proposal</vt:lpstr>
      <vt:lpstr>Executive Summary</vt:lpstr>
      <vt:lpstr>Industry Context </vt:lpstr>
      <vt:lpstr>Problem Statement</vt:lpstr>
      <vt:lpstr>Current State Analysis</vt:lpstr>
      <vt:lpstr>Risks of Inaction</vt:lpstr>
      <vt:lpstr>Proposal/Technical Solution Overview</vt:lpstr>
      <vt:lpstr>Solution Lifecycle &amp; Implementation Plan</vt:lpstr>
      <vt:lpstr>Resources Needed</vt:lpstr>
      <vt:lpstr>Timeline and Roles</vt:lpstr>
      <vt:lpstr>Benefits</vt:lpstr>
      <vt:lpstr>Risks: Describe the risks associated with addressing or not addressing the issue.</vt:lpstr>
      <vt:lpstr>Project Objective – vision/mission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Su-Hyun Byeon</dc:creator>
  <cp:lastModifiedBy>BYEON, SUE</cp:lastModifiedBy>
  <cp:revision>2</cp:revision>
  <dcterms:created xsi:type="dcterms:W3CDTF">2025-09-26T19:00:35Z</dcterms:created>
  <dcterms:modified xsi:type="dcterms:W3CDTF">2025-10-01T21:52:11Z</dcterms:modified>
</cp:coreProperties>
</file>