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1" r:id="rId3"/>
    <p:sldId id="259" r:id="rId4"/>
    <p:sldId id="268" r:id="rId5"/>
    <p:sldId id="260" r:id="rId6"/>
    <p:sldId id="261" r:id="rId7"/>
    <p:sldId id="266" r:id="rId8"/>
    <p:sldId id="264" r:id="rId9"/>
    <p:sldId id="262" r:id="rId10"/>
    <p:sldId id="270" r:id="rId11"/>
    <p:sldId id="263" r:id="rId12"/>
    <p:sldId id="269"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EBF61-3157-4475-9D8C-F2DAD409114F}" v="3" dt="2025-10-02T07:26:36.7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8" autoAdjust="0"/>
    <p:restoredTop sz="79646" autoAdjust="0"/>
  </p:normalViewPr>
  <p:slideViewPr>
    <p:cSldViewPr snapToGrid="0">
      <p:cViewPr>
        <p:scale>
          <a:sx n="100" d="100"/>
          <a:sy n="100" d="100"/>
        </p:scale>
        <p:origin x="432" y="72"/>
      </p:cViewPr>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e Byeon" userId="da86aa136efe2808" providerId="LiveId" clId="{BF2205AF-F266-4157-874C-FDEBC0488368}"/>
    <pc:docChg chg="undo custSel modSld sldOrd">
      <pc:chgData name="Sue Byeon" userId="da86aa136efe2808" providerId="LiveId" clId="{BF2205AF-F266-4157-874C-FDEBC0488368}" dt="2025-10-02T07:34:39.973" v="2032" actId="20577"/>
      <pc:docMkLst>
        <pc:docMk/>
      </pc:docMkLst>
      <pc:sldChg chg="modSp mod">
        <pc:chgData name="Sue Byeon" userId="da86aa136efe2808" providerId="LiveId" clId="{BF2205AF-F266-4157-874C-FDEBC0488368}" dt="2025-09-26T19:33:02.859" v="74" actId="12"/>
        <pc:sldMkLst>
          <pc:docMk/>
          <pc:sldMk cId="2776681261" sldId="257"/>
        </pc:sldMkLst>
        <pc:spChg chg="mod">
          <ac:chgData name="Sue Byeon" userId="da86aa136efe2808" providerId="LiveId" clId="{BF2205AF-F266-4157-874C-FDEBC0488368}" dt="2025-09-26T19:33:02.859" v="74" actId="12"/>
          <ac:spMkLst>
            <pc:docMk/>
            <pc:sldMk cId="2776681261" sldId="257"/>
            <ac:spMk id="3" creationId="{89825372-3B1B-5B5D-F221-B2F9864ABDE0}"/>
          </ac:spMkLst>
        </pc:spChg>
      </pc:sldChg>
      <pc:sldChg chg="modSp mod ord">
        <pc:chgData name="Sue Byeon" userId="da86aa136efe2808" providerId="LiveId" clId="{BF2205AF-F266-4157-874C-FDEBC0488368}" dt="2025-10-02T07:26:29.735" v="1405" actId="27636"/>
        <pc:sldMkLst>
          <pc:docMk/>
          <pc:sldMk cId="2566054140" sldId="259"/>
        </pc:sldMkLst>
        <pc:spChg chg="mod">
          <ac:chgData name="Sue Byeon" userId="da86aa136efe2808" providerId="LiveId" clId="{BF2205AF-F266-4157-874C-FDEBC0488368}" dt="2025-10-02T07:26:29.735" v="1405" actId="27636"/>
          <ac:spMkLst>
            <pc:docMk/>
            <pc:sldMk cId="2566054140" sldId="259"/>
            <ac:spMk id="3" creationId="{3DC9559A-C93D-AE09-AE2E-B178260DDB5F}"/>
          </ac:spMkLst>
        </pc:spChg>
      </pc:sldChg>
      <pc:sldChg chg="modSp mod ord">
        <pc:chgData name="Sue Byeon" userId="da86aa136efe2808" providerId="LiveId" clId="{BF2205AF-F266-4157-874C-FDEBC0488368}" dt="2025-10-02T07:34:39.973" v="2032" actId="20577"/>
        <pc:sldMkLst>
          <pc:docMk/>
          <pc:sldMk cId="2647713988" sldId="260"/>
        </pc:sldMkLst>
        <pc:spChg chg="mod">
          <ac:chgData name="Sue Byeon" userId="da86aa136efe2808" providerId="LiveId" clId="{BF2205AF-F266-4157-874C-FDEBC0488368}" dt="2025-10-02T07:34:39.973" v="2032" actId="20577"/>
          <ac:spMkLst>
            <pc:docMk/>
            <pc:sldMk cId="2647713988" sldId="260"/>
            <ac:spMk id="3" creationId="{80F2F20E-060D-5A2C-119A-E84C0B2BEC1B}"/>
          </ac:spMkLst>
        </pc:spChg>
      </pc:sldChg>
      <pc:sldChg chg="modSp mod">
        <pc:chgData name="Sue Byeon" userId="da86aa136efe2808" providerId="LiveId" clId="{BF2205AF-F266-4157-874C-FDEBC0488368}" dt="2025-09-26T20:24:35.638" v="862" actId="27636"/>
        <pc:sldMkLst>
          <pc:docMk/>
          <pc:sldMk cId="1227690131" sldId="261"/>
        </pc:sldMkLst>
        <pc:spChg chg="mod">
          <ac:chgData name="Sue Byeon" userId="da86aa136efe2808" providerId="LiveId" clId="{BF2205AF-F266-4157-874C-FDEBC0488368}" dt="2025-09-26T20:24:35.638" v="862" actId="27636"/>
          <ac:spMkLst>
            <pc:docMk/>
            <pc:sldMk cId="1227690131" sldId="261"/>
            <ac:spMk id="2" creationId="{598C227D-3954-7A23-7DEA-176D2D7F89DF}"/>
          </ac:spMkLst>
        </pc:spChg>
        <pc:spChg chg="mod">
          <ac:chgData name="Sue Byeon" userId="da86aa136efe2808" providerId="LiveId" clId="{BF2205AF-F266-4157-874C-FDEBC0488368}" dt="2025-09-26T20:24:32.304" v="856" actId="27636"/>
          <ac:spMkLst>
            <pc:docMk/>
            <pc:sldMk cId="1227690131" sldId="261"/>
            <ac:spMk id="3" creationId="{570441EE-CB7A-870C-F3A9-3683EE0C491C}"/>
          </ac:spMkLst>
        </pc:spChg>
      </pc:sldChg>
      <pc:sldChg chg="modSp mod">
        <pc:chgData name="Sue Byeon" userId="da86aa136efe2808" providerId="LiveId" clId="{BF2205AF-F266-4157-874C-FDEBC0488368}" dt="2025-09-26T20:28:06.653" v="934" actId="20577"/>
        <pc:sldMkLst>
          <pc:docMk/>
          <pc:sldMk cId="2631850042" sldId="262"/>
        </pc:sldMkLst>
        <pc:spChg chg="mod">
          <ac:chgData name="Sue Byeon" userId="da86aa136efe2808" providerId="LiveId" clId="{BF2205AF-F266-4157-874C-FDEBC0488368}" dt="2025-09-26T20:28:06.653" v="934" actId="20577"/>
          <ac:spMkLst>
            <pc:docMk/>
            <pc:sldMk cId="2631850042" sldId="262"/>
            <ac:spMk id="3" creationId="{6CFB4B30-FDB6-397E-B0D9-46B85DB66E76}"/>
          </ac:spMkLst>
        </pc:spChg>
      </pc:sldChg>
      <pc:sldChg chg="modSp mod">
        <pc:chgData name="Sue Byeon" userId="da86aa136efe2808" providerId="LiveId" clId="{BF2205AF-F266-4157-874C-FDEBC0488368}" dt="2025-09-26T20:29:17.134" v="980" actId="27636"/>
        <pc:sldMkLst>
          <pc:docMk/>
          <pc:sldMk cId="2859735512" sldId="263"/>
        </pc:sldMkLst>
        <pc:spChg chg="mod">
          <ac:chgData name="Sue Byeon" userId="da86aa136efe2808" providerId="LiveId" clId="{BF2205AF-F266-4157-874C-FDEBC0488368}" dt="2025-09-26T20:29:17.134" v="980" actId="27636"/>
          <ac:spMkLst>
            <pc:docMk/>
            <pc:sldMk cId="2859735512" sldId="263"/>
            <ac:spMk id="3" creationId="{74B5E61A-B50B-8F46-C252-109900644C5D}"/>
          </ac:spMkLst>
        </pc:spChg>
      </pc:sldChg>
      <pc:sldChg chg="modSp mod">
        <pc:chgData name="Sue Byeon" userId="da86aa136efe2808" providerId="LiveId" clId="{BF2205AF-F266-4157-874C-FDEBC0488368}" dt="2025-10-02T07:20:36.513" v="1338" actId="20577"/>
        <pc:sldMkLst>
          <pc:docMk/>
          <pc:sldMk cId="3302377716" sldId="267"/>
        </pc:sldMkLst>
        <pc:spChg chg="mod">
          <ac:chgData name="Sue Byeon" userId="da86aa136efe2808" providerId="LiveId" clId="{BF2205AF-F266-4157-874C-FDEBC0488368}" dt="2025-10-02T07:20:36.513" v="1338" actId="20577"/>
          <ac:spMkLst>
            <pc:docMk/>
            <pc:sldMk cId="3302377716" sldId="267"/>
            <ac:spMk id="3" creationId="{030CC8E9-80D6-DF7D-E3B8-F8703BD9DB08}"/>
          </ac:spMkLst>
        </pc:spChg>
      </pc:sldChg>
      <pc:sldChg chg="modSp mod">
        <pc:chgData name="Sue Byeon" userId="da86aa136efe2808" providerId="LiveId" clId="{BF2205AF-F266-4157-874C-FDEBC0488368}" dt="2025-10-02T07:34:11.050" v="2022" actId="20577"/>
        <pc:sldMkLst>
          <pc:docMk/>
          <pc:sldMk cId="165630085" sldId="268"/>
        </pc:sldMkLst>
        <pc:spChg chg="mod">
          <ac:chgData name="Sue Byeon" userId="da86aa136efe2808" providerId="LiveId" clId="{BF2205AF-F266-4157-874C-FDEBC0488368}" dt="2025-10-02T07:34:11.050" v="2022" actId="20577"/>
          <ac:spMkLst>
            <pc:docMk/>
            <pc:sldMk cId="165630085" sldId="268"/>
            <ac:spMk id="3" creationId="{FF652F99-8841-41C3-747A-9A2C60DDDB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EA731-F441-47FB-8AC3-B23CD2AACDD7}" type="datetimeFigureOut">
              <a:rPr lang="en-US" smtClean="0"/>
              <a:t>10/2/2025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6E5AA-2C20-4C4E-BE94-E4CD41247A7F}" type="slidenum">
              <a:rPr lang="en-US" smtClean="0"/>
              <a:t>‹#›</a:t>
            </a:fld>
            <a:endParaRPr lang="en-US"/>
          </a:p>
        </p:txBody>
      </p:sp>
    </p:spTree>
    <p:extLst>
      <p:ext uri="{BB962C8B-B14F-4D97-AF65-F5344CB8AC3E}">
        <p14:creationId xmlns:p14="http://schemas.microsoft.com/office/powerpoint/2010/main" val="413852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Briefly introduce the industry, trends, and why this area matters. Quantify the scale or market size if possible.</a:t>
            </a:r>
          </a:p>
          <a:p>
            <a:r>
              <a:rPr lang="en-US" sz="1200" b="0" i="0" kern="1200" dirty="0">
                <a:solidFill>
                  <a:schemeClr val="tx1"/>
                </a:solidFill>
                <a:effectLst/>
                <a:latin typeface="+mn-lt"/>
                <a:ea typeface="+mn-ea"/>
                <a:cs typeface="+mn-cs"/>
              </a:rPr>
              <a:t>Purpose: Provides context and relevance. Why should the audience care?</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3</a:t>
            </a:fld>
            <a:endParaRPr lang="en-US"/>
          </a:p>
        </p:txBody>
      </p:sp>
    </p:spTree>
    <p:extLst>
      <p:ext uri="{BB962C8B-B14F-4D97-AF65-F5344CB8AC3E}">
        <p14:creationId xmlns:p14="http://schemas.microsoft.com/office/powerpoint/2010/main" val="489438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Identify top risks (technical, operational, adoption) and how you’ll mitigate them.</a:t>
            </a:r>
          </a:p>
          <a:p>
            <a:r>
              <a:rPr lang="en-US" sz="1200" b="0" i="0" kern="1200" dirty="0">
                <a:solidFill>
                  <a:schemeClr val="tx1"/>
                </a:solidFill>
                <a:effectLst/>
                <a:latin typeface="+mn-lt"/>
                <a:ea typeface="+mn-ea"/>
                <a:cs typeface="+mn-cs"/>
              </a:rPr>
              <a:t>Purpose: Shows forethought and increases stakeholder confidence.</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12</a:t>
            </a:fld>
            <a:endParaRPr lang="en-US"/>
          </a:p>
        </p:txBody>
      </p:sp>
    </p:spTree>
    <p:extLst>
      <p:ext uri="{BB962C8B-B14F-4D97-AF65-F5344CB8AC3E}">
        <p14:creationId xmlns:p14="http://schemas.microsoft.com/office/powerpoint/2010/main" val="1785338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Content: Clearly articulate the business problem. Who is affected? What is the scale and cost? Use data and examples.</a:t>
            </a:r>
          </a:p>
          <a:p>
            <a:r>
              <a:rPr lang="en-US" sz="1400" b="0" i="0" kern="1200" dirty="0">
                <a:solidFill>
                  <a:schemeClr val="tx1"/>
                </a:solidFill>
                <a:effectLst/>
                <a:latin typeface="+mn-lt"/>
                <a:ea typeface="+mn-ea"/>
                <a:cs typeface="+mn-cs"/>
              </a:rPr>
              <a:t>Purpose: Frames the need for action and builds urgency.</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4</a:t>
            </a:fld>
            <a:endParaRPr lang="en-US"/>
          </a:p>
        </p:txBody>
      </p:sp>
    </p:spTree>
    <p:extLst>
      <p:ext uri="{BB962C8B-B14F-4D97-AF65-F5344CB8AC3E}">
        <p14:creationId xmlns:p14="http://schemas.microsoft.com/office/powerpoint/2010/main" val="1236316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Describe the current process/system. Show inefficiencies, pain points, and gaps using visuals (charts, diagrams).</a:t>
            </a:r>
          </a:p>
          <a:p>
            <a:r>
              <a:rPr lang="en-US" sz="1200" b="0" i="0" kern="1200" dirty="0">
                <a:solidFill>
                  <a:schemeClr val="tx1"/>
                </a:solidFill>
                <a:effectLst/>
                <a:latin typeface="+mn-lt"/>
                <a:ea typeface="+mn-ea"/>
                <a:cs typeface="+mn-cs"/>
              </a:rPr>
              <a:t>Purpose: Deepens understanding of the problem’s impact and provides a baseline for improvement.</a:t>
            </a:r>
          </a:p>
          <a:p>
            <a:br>
              <a:rPr lang="en-US" dirty="0"/>
            </a:br>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5</a:t>
            </a:fld>
            <a:endParaRPr lang="en-US"/>
          </a:p>
        </p:txBody>
      </p:sp>
    </p:spTree>
    <p:extLst>
      <p:ext uri="{BB962C8B-B14F-4D97-AF65-F5344CB8AC3E}">
        <p14:creationId xmlns:p14="http://schemas.microsoft.com/office/powerpoint/2010/main" val="128900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Consequences of not solving the problem (financial, operational, reputational). Quantify if possible.</a:t>
            </a:r>
          </a:p>
          <a:p>
            <a:r>
              <a:rPr lang="en-US" sz="1200" b="0" i="0" kern="1200" dirty="0">
                <a:solidFill>
                  <a:schemeClr val="tx1"/>
                </a:solidFill>
                <a:effectLst/>
                <a:latin typeface="+mn-lt"/>
                <a:ea typeface="+mn-ea"/>
                <a:cs typeface="+mn-cs"/>
              </a:rPr>
              <a:t>Purpose: Increases the perceived importance of acting now.</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6</a:t>
            </a:fld>
            <a:endParaRPr lang="en-US"/>
          </a:p>
        </p:txBody>
      </p:sp>
    </p:spTree>
    <p:extLst>
      <p:ext uri="{BB962C8B-B14F-4D97-AF65-F5344CB8AC3E}">
        <p14:creationId xmlns:p14="http://schemas.microsoft.com/office/powerpoint/2010/main" val="300972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Introduce your technical solution at a high level. What is it? How will it solve the problem?</a:t>
            </a:r>
          </a:p>
          <a:p>
            <a:r>
              <a:rPr lang="en-US" sz="1200" b="0" i="0" kern="1200" dirty="0">
                <a:solidFill>
                  <a:schemeClr val="tx1"/>
                </a:solidFill>
                <a:effectLst/>
                <a:latin typeface="+mn-lt"/>
                <a:ea typeface="+mn-ea"/>
                <a:cs typeface="+mn-cs"/>
              </a:rPr>
              <a:t>Purpose: Shifts the audience from the problem to envisioning a solution.</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7</a:t>
            </a:fld>
            <a:endParaRPr lang="en-US"/>
          </a:p>
        </p:txBody>
      </p:sp>
    </p:spTree>
    <p:extLst>
      <p:ext uri="{BB962C8B-B14F-4D97-AF65-F5344CB8AC3E}">
        <p14:creationId xmlns:p14="http://schemas.microsoft.com/office/powerpoint/2010/main" val="363632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Walk through the phases: design, build, test, deploy, maintain. Use a lifecycle diagram or roadmap.</a:t>
            </a:r>
          </a:p>
          <a:p>
            <a:r>
              <a:rPr lang="en-US" sz="1200" b="0" i="0" kern="1200" dirty="0">
                <a:solidFill>
                  <a:schemeClr val="tx1"/>
                </a:solidFill>
                <a:effectLst/>
                <a:latin typeface="+mn-lt"/>
                <a:ea typeface="+mn-ea"/>
                <a:cs typeface="+mn-cs"/>
              </a:rPr>
              <a:t>Purpose: Shows you have a structured approach and understand the delivery process.</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8</a:t>
            </a:fld>
            <a:endParaRPr lang="en-US"/>
          </a:p>
        </p:txBody>
      </p:sp>
    </p:spTree>
    <p:extLst>
      <p:ext uri="{BB962C8B-B14F-4D97-AF65-F5344CB8AC3E}">
        <p14:creationId xmlns:p14="http://schemas.microsoft.com/office/powerpoint/2010/main" val="1748400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Outline people, technology, budget, and time needed. High-level only.</a:t>
            </a:r>
          </a:p>
          <a:p>
            <a:r>
              <a:rPr lang="en-US" sz="1200" b="0" i="0" kern="1200" dirty="0">
                <a:solidFill>
                  <a:schemeClr val="tx1"/>
                </a:solidFill>
                <a:effectLst/>
                <a:latin typeface="+mn-lt"/>
                <a:ea typeface="+mn-ea"/>
                <a:cs typeface="+mn-cs"/>
              </a:rPr>
              <a:t>Purpose: Sets realistic expectations for investment.</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9</a:t>
            </a:fld>
            <a:endParaRPr lang="en-US"/>
          </a:p>
        </p:txBody>
      </p:sp>
    </p:spTree>
    <p:extLst>
      <p:ext uri="{BB962C8B-B14F-4D97-AF65-F5344CB8AC3E}">
        <p14:creationId xmlns:p14="http://schemas.microsoft.com/office/powerpoint/2010/main" val="1513019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Gantt chart or timeline showing key milestones, assigned roles, dependencies.</a:t>
            </a:r>
          </a:p>
          <a:p>
            <a:r>
              <a:rPr lang="en-US" sz="1200" b="0" i="0" kern="1200" dirty="0">
                <a:solidFill>
                  <a:schemeClr val="tx1"/>
                </a:solidFill>
                <a:effectLst/>
                <a:latin typeface="+mn-lt"/>
                <a:ea typeface="+mn-ea"/>
                <a:cs typeface="+mn-cs"/>
              </a:rPr>
              <a:t>Purpose: Demonstrates planning and organizational capability.</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10</a:t>
            </a:fld>
            <a:endParaRPr lang="en-US"/>
          </a:p>
        </p:txBody>
      </p:sp>
    </p:spTree>
    <p:extLst>
      <p:ext uri="{BB962C8B-B14F-4D97-AF65-F5344CB8AC3E}">
        <p14:creationId xmlns:p14="http://schemas.microsoft.com/office/powerpoint/2010/main" val="3599060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Detail benefits (financial, operational, strategic). Quantify improvements (ROI, efficiency gains, user satisfaction). Compare to baseline.</a:t>
            </a:r>
          </a:p>
          <a:p>
            <a:r>
              <a:rPr lang="en-US" sz="1200" b="0" i="0" kern="1200" dirty="0">
                <a:solidFill>
                  <a:schemeClr val="tx1"/>
                </a:solidFill>
                <a:effectLst/>
                <a:latin typeface="+mn-lt"/>
                <a:ea typeface="+mn-ea"/>
                <a:cs typeface="+mn-cs"/>
              </a:rPr>
              <a:t>Purpose: Clearly shows the value proposition and why the project is worth doing.</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11</a:t>
            </a:fld>
            <a:endParaRPr lang="en-US"/>
          </a:p>
        </p:txBody>
      </p:sp>
    </p:spTree>
    <p:extLst>
      <p:ext uri="{BB962C8B-B14F-4D97-AF65-F5344CB8AC3E}">
        <p14:creationId xmlns:p14="http://schemas.microsoft.com/office/powerpoint/2010/main" val="1750273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6CC6C37-217C-4E3F-A720-649A358A3115}" type="datetimeFigureOut">
              <a:rPr lang="en-US" smtClean="0"/>
              <a:t>10/2/2025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146392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332216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82773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3909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4029669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CC6C37-217C-4E3F-A720-649A358A3115}" type="datetimeFigureOut">
              <a:rPr lang="en-US" smtClean="0"/>
              <a:t>10/2/2025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780767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CC6C37-217C-4E3F-A720-649A358A3115}" type="datetimeFigureOut">
              <a:rPr lang="en-US" smtClean="0"/>
              <a:t>10/2/2025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250952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C6C37-217C-4E3F-A720-649A358A3115}"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1681675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C6C37-217C-4E3F-A720-649A358A3115}"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42301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C6C37-217C-4E3F-A720-649A358A3115}"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96097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C6C37-217C-4E3F-A720-649A358A3115}"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9311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328356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C6C37-217C-4E3F-A720-649A358A3115}" type="datetimeFigureOut">
              <a:rPr lang="en-US" smtClean="0"/>
              <a:t>10/2/2025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73975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CC6C37-217C-4E3F-A720-649A358A3115}" type="datetimeFigureOut">
              <a:rPr lang="en-US" smtClean="0"/>
              <a:t>10/2/2025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89834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C6C37-217C-4E3F-A720-649A358A3115}" type="datetimeFigureOut">
              <a:rPr lang="en-US" smtClean="0"/>
              <a:t>10/2/2025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91500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203682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124774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CC6C37-217C-4E3F-A720-649A358A3115}" type="datetimeFigureOut">
              <a:rPr lang="en-US" smtClean="0"/>
              <a:t>10/2/2025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B29862-F48E-4F54-913B-BAA21766EC4A}" type="slidenum">
              <a:rPr lang="en-US" smtClean="0"/>
              <a:t>‹#›</a:t>
            </a:fld>
            <a:endParaRPr lang="en-US"/>
          </a:p>
        </p:txBody>
      </p:sp>
    </p:spTree>
    <p:extLst>
      <p:ext uri="{BB962C8B-B14F-4D97-AF65-F5344CB8AC3E}">
        <p14:creationId xmlns:p14="http://schemas.microsoft.com/office/powerpoint/2010/main" val="23667789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6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A2DA2F2-1054-DB29-D32C-D0D8291480A7}"/>
              </a:ext>
            </a:extLst>
          </p:cNvPr>
          <p:cNvSpPr>
            <a:spLocks noGrp="1"/>
          </p:cNvSpPr>
          <p:nvPr>
            <p:ph type="ctrTitle"/>
          </p:nvPr>
        </p:nvSpPr>
        <p:spPr>
          <a:xfrm>
            <a:off x="2043113" y="1122363"/>
            <a:ext cx="4527929" cy="4287836"/>
          </a:xfrm>
        </p:spPr>
        <p:txBody>
          <a:bodyPr anchor="ctr">
            <a:normAutofit/>
          </a:bodyPr>
          <a:lstStyle/>
          <a:p>
            <a:pPr algn="r"/>
            <a:r>
              <a:rPr lang="en-US" sz="4700"/>
              <a:t>Business Case/Proposal</a:t>
            </a:r>
          </a:p>
        </p:txBody>
      </p:sp>
      <p:sp>
        <p:nvSpPr>
          <p:cNvPr id="3" name="Subtitle 2">
            <a:extLst>
              <a:ext uri="{FF2B5EF4-FFF2-40B4-BE49-F238E27FC236}">
                <a16:creationId xmlns:a16="http://schemas.microsoft.com/office/drawing/2014/main" id="{D13A2BED-F95B-318A-3D69-FE25FE159D04}"/>
              </a:ext>
            </a:extLst>
          </p:cNvPr>
          <p:cNvSpPr>
            <a:spLocks noGrp="1"/>
          </p:cNvSpPr>
          <p:nvPr>
            <p:ph type="subTitle" idx="1"/>
          </p:nvPr>
        </p:nvSpPr>
        <p:spPr>
          <a:xfrm>
            <a:off x="7851631" y="1122363"/>
            <a:ext cx="2816368" cy="4287834"/>
          </a:xfrm>
        </p:spPr>
        <p:txBody>
          <a:bodyPr anchor="ctr">
            <a:normAutofit/>
          </a:bodyPr>
          <a:lstStyle/>
          <a:p>
            <a:r>
              <a:rPr lang="en-US" sz="2400" dirty="0"/>
              <a:t>Sue </a:t>
            </a:r>
            <a:r>
              <a:rPr lang="en-US" sz="2400" dirty="0" err="1"/>
              <a:t>Byeon</a:t>
            </a:r>
            <a:endParaRPr lang="en-US" sz="2400" dirty="0"/>
          </a:p>
        </p:txBody>
      </p:sp>
      <p:cxnSp>
        <p:nvCxnSpPr>
          <p:cNvPr id="68"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42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6BCB4-AAFE-5542-6B98-F4380BC784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7E5E9-8DDC-FDD0-D1B3-A0B8671C9F01}"/>
              </a:ext>
            </a:extLst>
          </p:cNvPr>
          <p:cNvSpPr>
            <a:spLocks noGrp="1"/>
          </p:cNvSpPr>
          <p:nvPr>
            <p:ph type="title"/>
          </p:nvPr>
        </p:nvSpPr>
        <p:spPr/>
        <p:txBody>
          <a:bodyPr/>
          <a:lstStyle/>
          <a:p>
            <a:r>
              <a:rPr lang="en-US" dirty="0"/>
              <a:t>Timeline and Roles</a:t>
            </a:r>
          </a:p>
        </p:txBody>
      </p:sp>
      <p:sp>
        <p:nvSpPr>
          <p:cNvPr id="3" name="Content Placeholder 2">
            <a:extLst>
              <a:ext uri="{FF2B5EF4-FFF2-40B4-BE49-F238E27FC236}">
                <a16:creationId xmlns:a16="http://schemas.microsoft.com/office/drawing/2014/main" id="{6B54D7BB-CF9E-1AA1-0BAB-E7663A99DCAC}"/>
              </a:ext>
            </a:extLst>
          </p:cNvPr>
          <p:cNvSpPr>
            <a:spLocks noGrp="1"/>
          </p:cNvSpPr>
          <p:nvPr>
            <p:ph idx="1"/>
          </p:nvPr>
        </p:nvSpPr>
        <p:spPr>
          <a:xfrm>
            <a:off x="838200" y="1825625"/>
            <a:ext cx="3288030" cy="4351338"/>
          </a:xfrm>
        </p:spPr>
        <p:txBody>
          <a:bodyPr/>
          <a:lstStyle/>
          <a:p>
            <a:r>
              <a:rPr lang="en-US" dirty="0"/>
              <a:t>Include a slide showing a high-level timeline of the project, roles assigned, resources needed, and dependencies.</a:t>
            </a:r>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3E7C109-8CC0-3519-DF52-345B233A5FB8}"/>
              </a:ext>
            </a:extLst>
          </p:cNvPr>
          <p:cNvGraphicFramePr>
            <a:graphicFrameLocks noGrp="1"/>
          </p:cNvGraphicFramePr>
          <p:nvPr>
            <p:extLst>
              <p:ext uri="{D42A27DB-BD31-4B8C-83A1-F6EECF244321}">
                <p14:modId xmlns:p14="http://schemas.microsoft.com/office/powerpoint/2010/main" val="3134512991"/>
              </p:ext>
            </p:extLst>
          </p:nvPr>
        </p:nvGraphicFramePr>
        <p:xfrm>
          <a:off x="838197" y="4605020"/>
          <a:ext cx="10515603" cy="1706880"/>
        </p:xfrm>
        <a:graphic>
          <a:graphicData uri="http://schemas.openxmlformats.org/drawingml/2006/table">
            <a:tbl>
              <a:tblPr/>
              <a:tblGrid>
                <a:gridCol w="1502229">
                  <a:extLst>
                    <a:ext uri="{9D8B030D-6E8A-4147-A177-3AD203B41FA5}">
                      <a16:colId xmlns:a16="http://schemas.microsoft.com/office/drawing/2014/main" val="2755642258"/>
                    </a:ext>
                  </a:extLst>
                </a:gridCol>
                <a:gridCol w="1502229">
                  <a:extLst>
                    <a:ext uri="{9D8B030D-6E8A-4147-A177-3AD203B41FA5}">
                      <a16:colId xmlns:a16="http://schemas.microsoft.com/office/drawing/2014/main" val="52358676"/>
                    </a:ext>
                  </a:extLst>
                </a:gridCol>
                <a:gridCol w="1502229">
                  <a:extLst>
                    <a:ext uri="{9D8B030D-6E8A-4147-A177-3AD203B41FA5}">
                      <a16:colId xmlns:a16="http://schemas.microsoft.com/office/drawing/2014/main" val="896702452"/>
                    </a:ext>
                  </a:extLst>
                </a:gridCol>
                <a:gridCol w="1502229">
                  <a:extLst>
                    <a:ext uri="{9D8B030D-6E8A-4147-A177-3AD203B41FA5}">
                      <a16:colId xmlns:a16="http://schemas.microsoft.com/office/drawing/2014/main" val="1042778508"/>
                    </a:ext>
                  </a:extLst>
                </a:gridCol>
                <a:gridCol w="1502229">
                  <a:extLst>
                    <a:ext uri="{9D8B030D-6E8A-4147-A177-3AD203B41FA5}">
                      <a16:colId xmlns:a16="http://schemas.microsoft.com/office/drawing/2014/main" val="1377079765"/>
                    </a:ext>
                  </a:extLst>
                </a:gridCol>
                <a:gridCol w="1502229">
                  <a:extLst>
                    <a:ext uri="{9D8B030D-6E8A-4147-A177-3AD203B41FA5}">
                      <a16:colId xmlns:a16="http://schemas.microsoft.com/office/drawing/2014/main" val="3134476107"/>
                    </a:ext>
                  </a:extLst>
                </a:gridCol>
                <a:gridCol w="1502229">
                  <a:extLst>
                    <a:ext uri="{9D8B030D-6E8A-4147-A177-3AD203B41FA5}">
                      <a16:colId xmlns:a16="http://schemas.microsoft.com/office/drawing/2014/main" val="4102193274"/>
                    </a:ext>
                  </a:extLst>
                </a:gridCol>
              </a:tblGrid>
              <a:tr h="518160">
                <a:tc>
                  <a:txBody>
                    <a:bodyPr/>
                    <a:lstStyle/>
                    <a:p>
                      <a:pPr algn="l">
                        <a:buNone/>
                      </a:pPr>
                      <a:r>
                        <a:rPr lang="en-US" sz="1800" b="1">
                          <a:effectLst/>
                        </a:rPr>
                        <a:t>Week</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1-2</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3-5</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6-11</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12-14</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15-16</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800" b="1">
                          <a:effectLst/>
                        </a:rPr>
                        <a:t>17+</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extLst>
                  <a:ext uri="{0D108BD9-81ED-4DB2-BD59-A6C34878D82A}">
                    <a16:rowId xmlns:a16="http://schemas.microsoft.com/office/drawing/2014/main" val="2823643327"/>
                  </a:ext>
                </a:extLst>
              </a:tr>
              <a:tr h="396240">
                <a:tc>
                  <a:txBody>
                    <a:bodyPr/>
                    <a:lstStyle/>
                    <a:p>
                      <a:pPr>
                        <a:buNone/>
                      </a:pPr>
                      <a:r>
                        <a:rPr lang="en-US" sz="1800">
                          <a:effectLst/>
                        </a:rPr>
                        <a:t>Phase</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Plan</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dirty="0">
                          <a:effectLst/>
                        </a:rPr>
                        <a:t>Design</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Dev</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Testing</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Deploy</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Maint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12423336"/>
                  </a:ext>
                </a:extLst>
              </a:tr>
              <a:tr h="396240">
                <a:tc>
                  <a:txBody>
                    <a:bodyPr/>
                    <a:lstStyle/>
                    <a:p>
                      <a:pPr>
                        <a:buNone/>
                      </a:pPr>
                      <a:r>
                        <a:rPr lang="en-US" sz="1800">
                          <a:effectLst/>
                        </a:rPr>
                        <a:t>Activities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Req's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Arch</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Build</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QA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Go-live</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Ops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910995130"/>
                  </a:ext>
                </a:extLst>
              </a:tr>
              <a:tr h="396240">
                <a:tc>
                  <a:txBody>
                    <a:bodyPr/>
                    <a:lstStyle/>
                    <a:p>
                      <a:pPr>
                        <a:buNone/>
                      </a:pPr>
                      <a:r>
                        <a:rPr lang="en-US" sz="1800">
                          <a:effectLst/>
                        </a:rPr>
                        <a:t>Roles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PM, BA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Arch, UX</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dirty="0">
                          <a:effectLst/>
                        </a:rPr>
                        <a:t>Dev, QA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QA, Users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a:effectLst/>
                        </a:rPr>
                        <a:t>PM, IT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800" dirty="0">
                          <a:effectLst/>
                        </a:rPr>
                        <a:t>IT, Support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3191057482"/>
                  </a:ext>
                </a:extLst>
              </a:tr>
            </a:tbl>
          </a:graphicData>
        </a:graphic>
      </p:graphicFrame>
      <p:graphicFrame>
        <p:nvGraphicFramePr>
          <p:cNvPr id="6" name="Table 5">
            <a:extLst>
              <a:ext uri="{FF2B5EF4-FFF2-40B4-BE49-F238E27FC236}">
                <a16:creationId xmlns:a16="http://schemas.microsoft.com/office/drawing/2014/main" id="{4D5AB3D2-8310-A95F-AAA2-28627CBAFDBB}"/>
              </a:ext>
            </a:extLst>
          </p:cNvPr>
          <p:cNvGraphicFramePr>
            <a:graphicFrameLocks noGrp="1"/>
          </p:cNvGraphicFramePr>
          <p:nvPr>
            <p:extLst>
              <p:ext uri="{D42A27DB-BD31-4B8C-83A1-F6EECF244321}">
                <p14:modId xmlns:p14="http://schemas.microsoft.com/office/powerpoint/2010/main" val="1678098887"/>
              </p:ext>
            </p:extLst>
          </p:nvPr>
        </p:nvGraphicFramePr>
        <p:xfrm>
          <a:off x="4472940" y="1105694"/>
          <a:ext cx="7322820" cy="2895600"/>
        </p:xfrm>
        <a:graphic>
          <a:graphicData uri="http://schemas.openxmlformats.org/drawingml/2006/table">
            <a:tbl>
              <a:tblPr/>
              <a:tblGrid>
                <a:gridCol w="3661410">
                  <a:extLst>
                    <a:ext uri="{9D8B030D-6E8A-4147-A177-3AD203B41FA5}">
                      <a16:colId xmlns:a16="http://schemas.microsoft.com/office/drawing/2014/main" val="3079097455"/>
                    </a:ext>
                  </a:extLst>
                </a:gridCol>
                <a:gridCol w="3661410">
                  <a:extLst>
                    <a:ext uri="{9D8B030D-6E8A-4147-A177-3AD203B41FA5}">
                      <a16:colId xmlns:a16="http://schemas.microsoft.com/office/drawing/2014/main" val="1796623502"/>
                    </a:ext>
                  </a:extLst>
                </a:gridCol>
              </a:tblGrid>
              <a:tr h="305442">
                <a:tc>
                  <a:txBody>
                    <a:bodyPr/>
                    <a:lstStyle/>
                    <a:p>
                      <a:pPr algn="l">
                        <a:buNone/>
                      </a:pPr>
                      <a:r>
                        <a:rPr lang="en-US" b="1">
                          <a:effectLst/>
                        </a:rPr>
                        <a:t>Phase</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b="1">
                          <a:effectLst/>
                        </a:rPr>
                        <a:t>Roles Involved</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extLst>
                  <a:ext uri="{0D108BD9-81ED-4DB2-BD59-A6C34878D82A}">
                    <a16:rowId xmlns:a16="http://schemas.microsoft.com/office/drawing/2014/main" val="3183299380"/>
                  </a:ext>
                </a:extLst>
              </a:tr>
              <a:tr h="233573">
                <a:tc>
                  <a:txBody>
                    <a:bodyPr/>
                    <a:lstStyle/>
                    <a:p>
                      <a:pPr>
                        <a:buNone/>
                      </a:pPr>
                      <a:r>
                        <a:rPr lang="en-US">
                          <a:effectLst/>
                        </a:rPr>
                        <a:t>Planning</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a:effectLst/>
                        </a:rPr>
                        <a:t>Project Manager, Analyst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1326627853"/>
                  </a:ext>
                </a:extLst>
              </a:tr>
              <a:tr h="233573">
                <a:tc>
                  <a:txBody>
                    <a:bodyPr/>
                    <a:lstStyle/>
                    <a:p>
                      <a:pPr>
                        <a:buNone/>
                      </a:pPr>
                      <a:r>
                        <a:rPr lang="en-US">
                          <a:effectLst/>
                        </a:rPr>
                        <a:t>Design</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a:effectLst/>
                        </a:rPr>
                        <a:t>Architect, UX Designer</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4266849023"/>
                  </a:ext>
                </a:extLst>
              </a:tr>
              <a:tr h="233573">
                <a:tc>
                  <a:txBody>
                    <a:bodyPr/>
                    <a:lstStyle/>
                    <a:p>
                      <a:pPr>
                        <a:buNone/>
                      </a:pPr>
                      <a:r>
                        <a:rPr lang="en-US">
                          <a:effectLst/>
                        </a:rPr>
                        <a:t>Development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a:effectLst/>
                        </a:rPr>
                        <a:t>Developers, QA Engineers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1433281605"/>
                  </a:ext>
                </a:extLst>
              </a:tr>
              <a:tr h="233573">
                <a:tc>
                  <a:txBody>
                    <a:bodyPr/>
                    <a:lstStyle/>
                    <a:p>
                      <a:pPr>
                        <a:buNone/>
                      </a:pPr>
                      <a:r>
                        <a:rPr lang="en-US">
                          <a:effectLst/>
                        </a:rPr>
                        <a:t>Testing</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a:effectLst/>
                        </a:rPr>
                        <a:t>QA, End Users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3254636057"/>
                  </a:ext>
                </a:extLst>
              </a:tr>
              <a:tr h="233573">
                <a:tc>
                  <a:txBody>
                    <a:bodyPr/>
                    <a:lstStyle/>
                    <a:p>
                      <a:pPr>
                        <a:buNone/>
                      </a:pPr>
                      <a:r>
                        <a:rPr lang="en-US">
                          <a:effectLst/>
                        </a:rPr>
                        <a:t>Deployment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a:effectLst/>
                        </a:rPr>
                        <a:t>IT, Project Manager</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721194510"/>
                  </a:ext>
                </a:extLst>
              </a:tr>
              <a:tr h="233573">
                <a:tc>
                  <a:txBody>
                    <a:bodyPr/>
                    <a:lstStyle/>
                    <a:p>
                      <a:pPr>
                        <a:buNone/>
                      </a:pPr>
                      <a:r>
                        <a:rPr lang="en-US">
                          <a:effectLst/>
                        </a:rPr>
                        <a:t>Maintenance</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dirty="0">
                          <a:effectLst/>
                        </a:rPr>
                        <a:t>IT Support, Ops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388744291"/>
                  </a:ext>
                </a:extLst>
              </a:tr>
            </a:tbl>
          </a:graphicData>
        </a:graphic>
      </p:graphicFrame>
    </p:spTree>
    <p:extLst>
      <p:ext uri="{BB962C8B-B14F-4D97-AF65-F5344CB8AC3E}">
        <p14:creationId xmlns:p14="http://schemas.microsoft.com/office/powerpoint/2010/main" val="157781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06A1F-CDA9-6815-0BFA-813FD5A428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6D9F1-3AD1-AE0B-404A-30433963A687}"/>
              </a:ext>
            </a:extLst>
          </p:cNvPr>
          <p:cNvSpPr>
            <a:spLocks noGrp="1"/>
          </p:cNvSpPr>
          <p:nvPr>
            <p:ph type="title"/>
          </p:nvPr>
        </p:nvSpPr>
        <p:spPr/>
        <p:txBody>
          <a:bodyPr/>
          <a:lstStyle/>
          <a:p>
            <a:r>
              <a:rPr lang="en-US" dirty="0"/>
              <a:t>Benefits &amp; Expected Outcomes</a:t>
            </a:r>
          </a:p>
        </p:txBody>
      </p:sp>
      <p:sp>
        <p:nvSpPr>
          <p:cNvPr id="3" name="Content Placeholder 2">
            <a:extLst>
              <a:ext uri="{FF2B5EF4-FFF2-40B4-BE49-F238E27FC236}">
                <a16:creationId xmlns:a16="http://schemas.microsoft.com/office/drawing/2014/main" id="{74B5E61A-B50B-8F46-C252-109900644C5D}"/>
              </a:ext>
            </a:extLst>
          </p:cNvPr>
          <p:cNvSpPr>
            <a:spLocks noGrp="1"/>
          </p:cNvSpPr>
          <p:nvPr>
            <p:ph idx="1"/>
          </p:nvPr>
        </p:nvSpPr>
        <p:spPr/>
        <p:txBody>
          <a:bodyPr>
            <a:normAutofit fontScale="85000" lnSpcReduction="10000"/>
          </a:bodyPr>
          <a:lstStyle/>
          <a:p>
            <a:r>
              <a:rPr lang="en-US"/>
              <a:t>Higher </a:t>
            </a:r>
            <a:r>
              <a:rPr lang="en-US" dirty="0"/>
              <a:t>task completion rates by matching jobs to the technicians most likely to succeed.</a:t>
            </a:r>
          </a:p>
          <a:p>
            <a:r>
              <a:rPr lang="en-US" dirty="0"/>
              <a:t>Reduced rework and repeat visits, saving time and lowering operational costs.</a:t>
            </a:r>
          </a:p>
          <a:p>
            <a:r>
              <a:rPr lang="en-US" dirty="0"/>
              <a:t>Improved customer satisfaction through faster, more reliable, and on-time service.</a:t>
            </a:r>
          </a:p>
          <a:p>
            <a:r>
              <a:rPr lang="en-US" dirty="0"/>
              <a:t>Increased technician satisfaction by assigning tasks aligned with skills and experience.</a:t>
            </a:r>
          </a:p>
          <a:p>
            <a:r>
              <a:rPr lang="en-US" dirty="0"/>
              <a:t>Lower risk of technician burnout or turnover by avoiding repeated mismatched assignments.</a:t>
            </a:r>
          </a:p>
          <a:p>
            <a:r>
              <a:rPr lang="en-US" dirty="0"/>
              <a:t>Profits</a:t>
            </a:r>
          </a:p>
          <a:p>
            <a:r>
              <a:rPr lang="en-US" dirty="0"/>
              <a:t>Metrics</a:t>
            </a:r>
          </a:p>
          <a:p>
            <a:endParaRPr lang="en-US" dirty="0"/>
          </a:p>
        </p:txBody>
      </p:sp>
    </p:spTree>
    <p:extLst>
      <p:ext uri="{BB962C8B-B14F-4D97-AF65-F5344CB8AC3E}">
        <p14:creationId xmlns:p14="http://schemas.microsoft.com/office/powerpoint/2010/main" val="285973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FA02F-2349-53B3-813B-4D0B4228F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BA675-A821-77B9-39AB-E7EF3EF08133}"/>
              </a:ext>
            </a:extLst>
          </p:cNvPr>
          <p:cNvSpPr>
            <a:spLocks noGrp="1"/>
          </p:cNvSpPr>
          <p:nvPr>
            <p:ph type="title"/>
          </p:nvPr>
        </p:nvSpPr>
        <p:spPr/>
        <p:txBody>
          <a:bodyPr>
            <a:normAutofit/>
          </a:bodyPr>
          <a:lstStyle/>
          <a:p>
            <a:r>
              <a:rPr lang="en-US" dirty="0"/>
              <a:t>Risk Management &amp; Mitigation</a:t>
            </a:r>
          </a:p>
        </p:txBody>
      </p:sp>
      <p:sp>
        <p:nvSpPr>
          <p:cNvPr id="3" name="Content Placeholder 2">
            <a:extLst>
              <a:ext uri="{FF2B5EF4-FFF2-40B4-BE49-F238E27FC236}">
                <a16:creationId xmlns:a16="http://schemas.microsoft.com/office/drawing/2014/main" id="{DAC33DB2-5900-1B0B-58C8-84162E6799FB}"/>
              </a:ext>
            </a:extLst>
          </p:cNvPr>
          <p:cNvSpPr>
            <a:spLocks noGrp="1"/>
          </p:cNvSpPr>
          <p:nvPr>
            <p:ph idx="1"/>
          </p:nvPr>
        </p:nvSpPr>
        <p:spPr/>
        <p:txBody>
          <a:bodyPr>
            <a:normAutofit/>
          </a:bodyPr>
          <a:lstStyle/>
          <a:p>
            <a:r>
              <a:rPr lang="en-US" dirty="0"/>
              <a:t>Data quality issues: Inaccurate, incomplete, or biased historical data could reduce the accuracy of predictions.</a:t>
            </a:r>
          </a:p>
          <a:p>
            <a:r>
              <a:rPr lang="en-US" dirty="0"/>
              <a:t>Not having enough specialized trained technicians for the demand</a:t>
            </a:r>
          </a:p>
          <a:p>
            <a:r>
              <a:rPr lang="en-US" dirty="0"/>
              <a:t>Expensive infrastructure: Running large-scale machine learning models and real-time systems may require costly cloud resources.</a:t>
            </a:r>
          </a:p>
          <a:p>
            <a:r>
              <a:rPr lang="en-US" dirty="0"/>
              <a:t>Change management resistance: Companies may hesitate to replace long-standing manual scheduling processes with automation.</a:t>
            </a:r>
          </a:p>
        </p:txBody>
      </p:sp>
    </p:spTree>
    <p:extLst>
      <p:ext uri="{BB962C8B-B14F-4D97-AF65-F5344CB8AC3E}">
        <p14:creationId xmlns:p14="http://schemas.microsoft.com/office/powerpoint/2010/main" val="81616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0C37-2E65-F2D4-0D69-E8C9CE277BD1}"/>
              </a:ext>
            </a:extLst>
          </p:cNvPr>
          <p:cNvSpPr>
            <a:spLocks noGrp="1"/>
          </p:cNvSpPr>
          <p:nvPr>
            <p:ph type="title"/>
          </p:nvPr>
        </p:nvSpPr>
        <p:spPr/>
        <p:txBody>
          <a:bodyPr/>
          <a:lstStyle/>
          <a:p>
            <a:r>
              <a:rPr lang="en-US" dirty="0"/>
              <a:t>Project Objective – vision/mission</a:t>
            </a:r>
          </a:p>
        </p:txBody>
      </p:sp>
      <p:sp>
        <p:nvSpPr>
          <p:cNvPr id="3" name="Content Placeholder 2">
            <a:extLst>
              <a:ext uri="{FF2B5EF4-FFF2-40B4-BE49-F238E27FC236}">
                <a16:creationId xmlns:a16="http://schemas.microsoft.com/office/drawing/2014/main" id="{89825372-3B1B-5B5D-F221-B2F9864ABDE0}"/>
              </a:ext>
            </a:extLst>
          </p:cNvPr>
          <p:cNvSpPr>
            <a:spLocks noGrp="1"/>
          </p:cNvSpPr>
          <p:nvPr>
            <p:ph idx="1"/>
          </p:nvPr>
        </p:nvSpPr>
        <p:spPr/>
        <p:txBody>
          <a:bodyPr>
            <a:normAutofit fontScale="92500" lnSpcReduction="10000"/>
          </a:bodyPr>
          <a:lstStyle/>
          <a:p>
            <a:r>
              <a:rPr lang="en-US" dirty="0"/>
              <a:t>Technician burnout: Repeated mismatches with overly difficult tasks increase stress and attrition.</a:t>
            </a:r>
          </a:p>
          <a:p>
            <a:r>
              <a:rPr lang="en-US" dirty="0"/>
              <a:t>Customer dissatisfaction: Missed or delayed appointments damage customer trust and brand reputation.</a:t>
            </a:r>
          </a:p>
          <a:p>
            <a:r>
              <a:rPr lang="en-US" dirty="0"/>
              <a:t>High rework rates: Poor matches lead to failed work orders, creating costly repeat visits.</a:t>
            </a:r>
          </a:p>
          <a:p>
            <a:r>
              <a:rPr lang="en-US" dirty="0"/>
              <a:t>Inefficient task allocation: Random or availability-based assignments waste resources and increase operational costs.</a:t>
            </a:r>
          </a:p>
          <a:p>
            <a:endParaRPr lang="en-US" dirty="0"/>
          </a:p>
          <a:p>
            <a:endParaRPr lang="en-US" dirty="0"/>
          </a:p>
        </p:txBody>
      </p:sp>
    </p:spTree>
    <p:extLst>
      <p:ext uri="{BB962C8B-B14F-4D97-AF65-F5344CB8AC3E}">
        <p14:creationId xmlns:p14="http://schemas.microsoft.com/office/powerpoint/2010/main" val="277668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09F9-69A8-367D-E61B-B61EB53A74F5}"/>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0C872285-C3A7-DABC-F989-DB608EACCF7F}"/>
              </a:ext>
            </a:extLst>
          </p:cNvPr>
          <p:cNvSpPr>
            <a:spLocks noGrp="1"/>
          </p:cNvSpPr>
          <p:nvPr>
            <p:ph idx="1"/>
          </p:nvPr>
        </p:nvSpPr>
        <p:spPr>
          <a:xfrm>
            <a:off x="1856581" y="1915318"/>
            <a:ext cx="8475661" cy="2008982"/>
          </a:xfrm>
        </p:spPr>
        <p:txBody>
          <a:bodyPr>
            <a:normAutofit/>
          </a:bodyPr>
          <a:lstStyle/>
          <a:p>
            <a:pPr marL="0" indent="0">
              <a:buNone/>
            </a:pPr>
            <a:r>
              <a:rPr lang="en-US" dirty="0"/>
              <a:t>Legacy manual task assignment incurs operational costs, reduces service quality, and lowers customer satisfaction in telecom. </a:t>
            </a:r>
          </a:p>
          <a:p>
            <a:pPr marL="0" indent="0">
              <a:buNone/>
            </a:pPr>
            <a:endParaRPr lang="en-US" sz="900" dirty="0"/>
          </a:p>
          <a:p>
            <a:pPr marL="0" indent="0">
              <a:buNone/>
            </a:pPr>
            <a:r>
              <a:rPr lang="en-US" dirty="0"/>
              <a:t>But with an </a:t>
            </a:r>
            <a:r>
              <a:rPr lang="en-US" b="1" dirty="0"/>
              <a:t>Automated Technical Task Assignment System</a:t>
            </a:r>
            <a:r>
              <a:rPr lang="en-US" dirty="0"/>
              <a:t>, </a:t>
            </a:r>
            <a:endParaRPr lang="en-US" b="1" dirty="0"/>
          </a:p>
        </p:txBody>
      </p:sp>
      <p:pic>
        <p:nvPicPr>
          <p:cNvPr id="6" name="Graphic 5" descr="Warning outline">
            <a:extLst>
              <a:ext uri="{FF2B5EF4-FFF2-40B4-BE49-F238E27FC236}">
                <a16:creationId xmlns:a16="http://schemas.microsoft.com/office/drawing/2014/main" id="{EE130BED-9A8C-EE16-BE3B-33133464D6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1412" y="2097088"/>
            <a:ext cx="550051" cy="550051"/>
          </a:xfrm>
          <a:prstGeom prst="rect">
            <a:avLst/>
          </a:prstGeom>
        </p:spPr>
      </p:pic>
      <p:graphicFrame>
        <p:nvGraphicFramePr>
          <p:cNvPr id="9" name="Table 8">
            <a:extLst>
              <a:ext uri="{FF2B5EF4-FFF2-40B4-BE49-F238E27FC236}">
                <a16:creationId xmlns:a16="http://schemas.microsoft.com/office/drawing/2014/main" id="{805F922E-7945-0EE9-3149-71C3073BC9AB}"/>
              </a:ext>
            </a:extLst>
          </p:cNvPr>
          <p:cNvGraphicFramePr>
            <a:graphicFrameLocks noGrp="1"/>
          </p:cNvGraphicFramePr>
          <p:nvPr>
            <p:extLst>
              <p:ext uri="{D42A27DB-BD31-4B8C-83A1-F6EECF244321}">
                <p14:modId xmlns:p14="http://schemas.microsoft.com/office/powerpoint/2010/main" val="2087005430"/>
              </p:ext>
            </p:extLst>
          </p:nvPr>
        </p:nvGraphicFramePr>
        <p:xfrm>
          <a:off x="1781175" y="3907279"/>
          <a:ext cx="7886700" cy="2247088"/>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985807317"/>
                    </a:ext>
                  </a:extLst>
                </a:gridCol>
                <a:gridCol w="2628900">
                  <a:extLst>
                    <a:ext uri="{9D8B030D-6E8A-4147-A177-3AD203B41FA5}">
                      <a16:colId xmlns:a16="http://schemas.microsoft.com/office/drawing/2014/main" val="3259609808"/>
                    </a:ext>
                  </a:extLst>
                </a:gridCol>
                <a:gridCol w="2628900">
                  <a:extLst>
                    <a:ext uri="{9D8B030D-6E8A-4147-A177-3AD203B41FA5}">
                      <a16:colId xmlns:a16="http://schemas.microsoft.com/office/drawing/2014/main" val="2619689744"/>
                    </a:ext>
                  </a:extLst>
                </a:gridCol>
              </a:tblGrid>
              <a:tr h="897610">
                <a:tc>
                  <a:txBody>
                    <a:bodyPr/>
                    <a:lstStyle/>
                    <a:p>
                      <a:pPr algn="r"/>
                      <a:r>
                        <a:rPr lang="en-US" b="0" dirty="0"/>
                        <a:t>Automated Matching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b="0" dirty="0"/>
                        <a:t>Faster Service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b="0" dirty="0"/>
                        <a:t>Happier Customers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6705444"/>
                  </a:ext>
                </a:extLst>
              </a:tr>
              <a:tr h="1349478">
                <a:tc>
                  <a:txBody>
                    <a:bodyPr/>
                    <a:lstStyle/>
                    <a:p>
                      <a:pPr algn="r"/>
                      <a:r>
                        <a:rPr lang="en-US" b="0" dirty="0">
                          <a:solidFill>
                            <a:schemeClr val="tx1"/>
                          </a:solidFill>
                        </a:rPr>
                        <a:t>Matches best tech to each job based on skillset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b="0" dirty="0">
                          <a:solidFill>
                            <a:schemeClr val="tx1"/>
                          </a:solidFill>
                        </a:rPr>
                        <a:t>Improves connectivity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b="0" dirty="0">
                          <a:solidFill>
                            <a:schemeClr val="tx1"/>
                          </a:solidFill>
                        </a:rPr>
                        <a:t>Raises satisfaction scores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7620273"/>
                  </a:ext>
                </a:extLst>
              </a:tr>
            </a:tbl>
          </a:graphicData>
        </a:graphic>
      </p:graphicFrame>
      <p:pic>
        <p:nvPicPr>
          <p:cNvPr id="19" name="Graphic 18" descr="Badge 3 with solid fill">
            <a:extLst>
              <a:ext uri="{FF2B5EF4-FFF2-40B4-BE49-F238E27FC236}">
                <a16:creationId xmlns:a16="http://schemas.microsoft.com/office/drawing/2014/main" id="{FE9C515C-267C-F9D8-FED0-C60EA9A662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1404" y="3666181"/>
            <a:ext cx="914400" cy="914400"/>
          </a:xfrm>
          <a:prstGeom prst="rect">
            <a:avLst/>
          </a:prstGeom>
        </p:spPr>
      </p:pic>
      <p:pic>
        <p:nvPicPr>
          <p:cNvPr id="23" name="Graphic 22" descr="Badge 1 with solid fill">
            <a:extLst>
              <a:ext uri="{FF2B5EF4-FFF2-40B4-BE49-F238E27FC236}">
                <a16:creationId xmlns:a16="http://schemas.microsoft.com/office/drawing/2014/main" id="{EA840614-E2E5-FD4F-8BC8-73EAA38725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6437" y="3733024"/>
            <a:ext cx="914400" cy="914400"/>
          </a:xfrm>
          <a:prstGeom prst="rect">
            <a:avLst/>
          </a:prstGeom>
        </p:spPr>
      </p:pic>
      <p:pic>
        <p:nvPicPr>
          <p:cNvPr id="25" name="Graphic 24" descr="Badge with solid fill">
            <a:extLst>
              <a:ext uri="{FF2B5EF4-FFF2-40B4-BE49-F238E27FC236}">
                <a16:creationId xmlns:a16="http://schemas.microsoft.com/office/drawing/2014/main" id="{F5B2B599-110D-5BD3-E426-70AAA3E788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24967" y="3694148"/>
            <a:ext cx="914400" cy="914400"/>
          </a:xfrm>
          <a:prstGeom prst="rect">
            <a:avLst/>
          </a:prstGeom>
        </p:spPr>
      </p:pic>
    </p:spTree>
    <p:extLst>
      <p:ext uri="{BB962C8B-B14F-4D97-AF65-F5344CB8AC3E}">
        <p14:creationId xmlns:p14="http://schemas.microsoft.com/office/powerpoint/2010/main" val="120843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BAD17-8189-B718-4C48-FF91ADDA5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8EDF8-07FE-11AF-2D6E-03DA1BCBD59F}"/>
              </a:ext>
            </a:extLst>
          </p:cNvPr>
          <p:cNvSpPr>
            <a:spLocks noGrp="1"/>
          </p:cNvSpPr>
          <p:nvPr>
            <p:ph type="title"/>
          </p:nvPr>
        </p:nvSpPr>
        <p:spPr/>
        <p:txBody>
          <a:bodyPr/>
          <a:lstStyle/>
          <a:p>
            <a:r>
              <a:rPr lang="en-US" dirty="0"/>
              <a:t>Industry Context </a:t>
            </a:r>
          </a:p>
        </p:txBody>
      </p:sp>
      <p:graphicFrame>
        <p:nvGraphicFramePr>
          <p:cNvPr id="4" name="Table 3">
            <a:extLst>
              <a:ext uri="{FF2B5EF4-FFF2-40B4-BE49-F238E27FC236}">
                <a16:creationId xmlns:a16="http://schemas.microsoft.com/office/drawing/2014/main" id="{5F460340-1D13-1F84-4A8D-F784AA77C6B2}"/>
              </a:ext>
            </a:extLst>
          </p:cNvPr>
          <p:cNvGraphicFramePr>
            <a:graphicFrameLocks noGrp="1"/>
          </p:cNvGraphicFramePr>
          <p:nvPr>
            <p:extLst>
              <p:ext uri="{D42A27DB-BD31-4B8C-83A1-F6EECF244321}">
                <p14:modId xmlns:p14="http://schemas.microsoft.com/office/powerpoint/2010/main" val="2795489552"/>
              </p:ext>
            </p:extLst>
          </p:nvPr>
        </p:nvGraphicFramePr>
        <p:xfrm>
          <a:off x="1565275" y="2097088"/>
          <a:ext cx="8578850" cy="2865437"/>
        </p:xfrm>
        <a:graphic>
          <a:graphicData uri="http://schemas.openxmlformats.org/drawingml/2006/table">
            <a:tbl>
              <a:tblPr firstRow="1" bandRow="1">
                <a:tableStyleId>{5C22544A-7EE6-4342-B048-85BDC9FD1C3A}</a:tableStyleId>
              </a:tblPr>
              <a:tblGrid>
                <a:gridCol w="3787775">
                  <a:extLst>
                    <a:ext uri="{9D8B030D-6E8A-4147-A177-3AD203B41FA5}">
                      <a16:colId xmlns:a16="http://schemas.microsoft.com/office/drawing/2014/main" val="1384231109"/>
                    </a:ext>
                  </a:extLst>
                </a:gridCol>
                <a:gridCol w="4791075">
                  <a:extLst>
                    <a:ext uri="{9D8B030D-6E8A-4147-A177-3AD203B41FA5}">
                      <a16:colId xmlns:a16="http://schemas.microsoft.com/office/drawing/2014/main" val="1198353530"/>
                    </a:ext>
                  </a:extLst>
                </a:gridCol>
              </a:tblGrid>
              <a:tr h="551918">
                <a:tc>
                  <a:txBody>
                    <a:bodyPr/>
                    <a:lstStyle/>
                    <a:p>
                      <a:r>
                        <a:rPr lang="en-US" sz="2400" b="0" dirty="0">
                          <a:solidFill>
                            <a:schemeClr val="tx1"/>
                          </a:solidFill>
                        </a:rPr>
                        <a:t>Focus Industry: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400" b="0" dirty="0">
                          <a:solidFill>
                            <a:schemeClr val="tx1"/>
                          </a:solidFill>
                        </a:rPr>
                        <a:t>Telecommunications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860887"/>
                  </a:ext>
                </a:extLst>
              </a:tr>
              <a:tr h="952625">
                <a:tc>
                  <a:txBody>
                    <a:bodyPr/>
                    <a:lstStyle/>
                    <a:p>
                      <a:r>
                        <a:rPr lang="en-US" sz="2400" b="0" dirty="0">
                          <a:solidFill>
                            <a:schemeClr val="tx1"/>
                          </a:solidFill>
                        </a:rPr>
                        <a:t>Population Impacted: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0" dirty="0">
                          <a:solidFill>
                            <a:schemeClr val="tx1"/>
                          </a:solidFill>
                        </a:rPr>
                        <a:t>Individuals &amp; Business needing reliable internet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47935104"/>
                  </a:ext>
                </a:extLst>
              </a:tr>
              <a:tr h="1360894">
                <a:tc>
                  <a:txBody>
                    <a:bodyPr/>
                    <a:lstStyle/>
                    <a:p>
                      <a:r>
                        <a:rPr lang="en-US" sz="2400" b="0" dirty="0">
                          <a:solidFill>
                            <a:schemeClr val="tx1"/>
                          </a:solidFill>
                        </a:rPr>
                        <a:t>Key Challenges: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Tx/>
                        <a:buChar char="-"/>
                      </a:pPr>
                      <a:r>
                        <a:rPr lang="en-US" sz="2400" b="0" dirty="0">
                          <a:solidFill>
                            <a:schemeClr val="tx1"/>
                          </a:solidFill>
                        </a:rPr>
                        <a:t>Inefficient technician management</a:t>
                      </a:r>
                    </a:p>
                    <a:p>
                      <a:pPr marL="285750" indent="-285750">
                        <a:buFontTx/>
                        <a:buChar char="-"/>
                      </a:pPr>
                      <a:r>
                        <a:rPr lang="en-US" sz="2400" b="0" dirty="0">
                          <a:solidFill>
                            <a:schemeClr val="tx1"/>
                          </a:solidFill>
                        </a:rPr>
                        <a:t>Outdated scheduling system</a:t>
                      </a:r>
                    </a:p>
                    <a:p>
                      <a:pPr marL="285750" indent="-285750">
                        <a:buFontTx/>
                        <a:buChar char="-"/>
                      </a:pPr>
                      <a:r>
                        <a:rPr lang="en-US" sz="2400" b="0" dirty="0">
                          <a:solidFill>
                            <a:schemeClr val="tx1"/>
                          </a:solidFill>
                        </a:rPr>
                        <a:t>Unmet service requests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7451353"/>
                  </a:ext>
                </a:extLst>
              </a:tr>
            </a:tbl>
          </a:graphicData>
        </a:graphic>
      </p:graphicFrame>
    </p:spTree>
    <p:extLst>
      <p:ext uri="{BB962C8B-B14F-4D97-AF65-F5344CB8AC3E}">
        <p14:creationId xmlns:p14="http://schemas.microsoft.com/office/powerpoint/2010/main" val="256605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CBCD-4140-8102-A874-94783DD8090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F652F99-8841-41C3-747A-9A2C60DDDB4E}"/>
              </a:ext>
            </a:extLst>
          </p:cNvPr>
          <p:cNvSpPr>
            <a:spLocks noGrp="1"/>
          </p:cNvSpPr>
          <p:nvPr>
            <p:ph idx="1"/>
          </p:nvPr>
        </p:nvSpPr>
        <p:spPr>
          <a:xfrm>
            <a:off x="1008062" y="1801812"/>
            <a:ext cx="9905999" cy="4198938"/>
          </a:xfrm>
        </p:spPr>
        <p:txBody>
          <a:bodyPr>
            <a:noAutofit/>
          </a:bodyPr>
          <a:lstStyle/>
          <a:p>
            <a:r>
              <a:rPr lang="en-US" sz="2000" dirty="0"/>
              <a:t>Business Problem: Customers rely on fast, reliable connections for work, school, and social life. However, despite advanced network technology, service quality suffers when technician assignments are misaligned—leading to lost trust and dissatisfaction. It’s like serving gourmet meals with fast-food delivery—great product, poor experience.</a:t>
            </a:r>
          </a:p>
          <a:p>
            <a:r>
              <a:rPr lang="en-US" sz="2000" dirty="0"/>
              <a:t>Business Impact: Losing $X million/year from churn </a:t>
            </a:r>
          </a:p>
          <a:p>
            <a:r>
              <a:rPr lang="en-US" sz="2000" dirty="0"/>
              <a:t>Current Data: </a:t>
            </a:r>
          </a:p>
          <a:p>
            <a:pPr lvl="1"/>
            <a:r>
              <a:rPr lang="en-US" dirty="0"/>
              <a:t>Operational Cost Savings</a:t>
            </a:r>
          </a:p>
          <a:p>
            <a:pPr lvl="1"/>
            <a:r>
              <a:rPr lang="en-US" dirty="0"/>
              <a:t>Technician Productivity:</a:t>
            </a:r>
          </a:p>
          <a:p>
            <a:pPr lvl="1"/>
            <a:r>
              <a:rPr lang="en-US" dirty="0"/>
              <a:t>Customer Dissatisfaction rate</a:t>
            </a:r>
          </a:p>
          <a:p>
            <a:pPr lvl="1"/>
            <a:r>
              <a:rPr lang="en-US" dirty="0"/>
              <a:t>Missed tasks rate</a:t>
            </a:r>
          </a:p>
          <a:p>
            <a:pPr lvl="1"/>
            <a:r>
              <a:rPr lang="en-US" dirty="0"/>
              <a:t>Incomplete rate</a:t>
            </a:r>
          </a:p>
          <a:p>
            <a:endParaRPr lang="en-US" sz="2000" dirty="0"/>
          </a:p>
          <a:p>
            <a:endParaRPr lang="en-US" sz="2000" dirty="0"/>
          </a:p>
        </p:txBody>
      </p:sp>
    </p:spTree>
    <p:extLst>
      <p:ext uri="{BB962C8B-B14F-4D97-AF65-F5344CB8AC3E}">
        <p14:creationId xmlns:p14="http://schemas.microsoft.com/office/powerpoint/2010/main" val="16563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32FB5-1B38-36DC-023D-FCFDF15A9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F0589-597F-E741-EE06-AD760ED2041C}"/>
              </a:ext>
            </a:extLst>
          </p:cNvPr>
          <p:cNvSpPr>
            <a:spLocks noGrp="1"/>
          </p:cNvSpPr>
          <p:nvPr>
            <p:ph type="title"/>
          </p:nvPr>
        </p:nvSpPr>
        <p:spPr/>
        <p:txBody>
          <a:bodyPr/>
          <a:lstStyle/>
          <a:p>
            <a:r>
              <a:rPr lang="en-US" dirty="0"/>
              <a:t>Current State Analysis</a:t>
            </a:r>
          </a:p>
        </p:txBody>
      </p:sp>
      <p:sp>
        <p:nvSpPr>
          <p:cNvPr id="3" name="Content Placeholder 2">
            <a:extLst>
              <a:ext uri="{FF2B5EF4-FFF2-40B4-BE49-F238E27FC236}">
                <a16:creationId xmlns:a16="http://schemas.microsoft.com/office/drawing/2014/main" id="{80F2F20E-060D-5A2C-119A-E84C0B2BEC1B}"/>
              </a:ext>
            </a:extLst>
          </p:cNvPr>
          <p:cNvSpPr>
            <a:spLocks noGrp="1"/>
          </p:cNvSpPr>
          <p:nvPr>
            <p:ph idx="1"/>
          </p:nvPr>
        </p:nvSpPr>
        <p:spPr/>
        <p:txBody>
          <a:bodyPr>
            <a:normAutofit fontScale="85000" lnSpcReduction="20000"/>
          </a:bodyPr>
          <a:lstStyle/>
          <a:p>
            <a:r>
              <a:rPr lang="en-US" dirty="0"/>
              <a:t>Task assignment is often random and manual or rule-based, relying only on availability or location.</a:t>
            </a:r>
          </a:p>
          <a:p>
            <a:r>
              <a:rPr lang="en-US" dirty="0"/>
              <a:t>Current methods do not consider technician expertise, performance history, or task complexity.</a:t>
            </a:r>
          </a:p>
          <a:p>
            <a:r>
              <a:rPr lang="en-US" dirty="0"/>
              <a:t>Technicians are frequently mismatched to jobs, leading to failed work orders and costly rework.</a:t>
            </a:r>
          </a:p>
          <a:p>
            <a:r>
              <a:rPr lang="en-US" dirty="0"/>
              <a:t>Customer satisfaction suffers due to missed appointments, delays, and unsuccessful service visits.</a:t>
            </a:r>
          </a:p>
          <a:p>
            <a:r>
              <a:rPr lang="en-US" dirty="0"/>
              <a:t>Technicians experience frustration and burnout when given tasks outside their skill level.</a:t>
            </a:r>
          </a:p>
          <a:p>
            <a:r>
              <a:rPr lang="en-US" dirty="0"/>
              <a:t>Low morale increases turnover risk and potential labor disputes or union actions.</a:t>
            </a:r>
          </a:p>
        </p:txBody>
      </p:sp>
    </p:spTree>
    <p:extLst>
      <p:ext uri="{BB962C8B-B14F-4D97-AF65-F5344CB8AC3E}">
        <p14:creationId xmlns:p14="http://schemas.microsoft.com/office/powerpoint/2010/main" val="264771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53C9C-2FBC-29BD-DF1D-9B43758FF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C227D-3954-7A23-7DEA-176D2D7F89DF}"/>
              </a:ext>
            </a:extLst>
          </p:cNvPr>
          <p:cNvSpPr>
            <a:spLocks noGrp="1"/>
          </p:cNvSpPr>
          <p:nvPr>
            <p:ph type="title"/>
          </p:nvPr>
        </p:nvSpPr>
        <p:spPr/>
        <p:txBody>
          <a:bodyPr>
            <a:normAutofit/>
          </a:bodyPr>
          <a:lstStyle/>
          <a:p>
            <a:r>
              <a:rPr lang="en-US" dirty="0"/>
              <a:t>Risks of Inaction</a:t>
            </a:r>
          </a:p>
        </p:txBody>
      </p:sp>
      <p:sp>
        <p:nvSpPr>
          <p:cNvPr id="3" name="Content Placeholder 2">
            <a:extLst>
              <a:ext uri="{FF2B5EF4-FFF2-40B4-BE49-F238E27FC236}">
                <a16:creationId xmlns:a16="http://schemas.microsoft.com/office/drawing/2014/main" id="{570441EE-CB7A-870C-F3A9-3683EE0C491C}"/>
              </a:ext>
            </a:extLst>
          </p:cNvPr>
          <p:cNvSpPr>
            <a:spLocks noGrp="1"/>
          </p:cNvSpPr>
          <p:nvPr>
            <p:ph idx="1"/>
          </p:nvPr>
        </p:nvSpPr>
        <p:spPr/>
        <p:txBody>
          <a:bodyPr>
            <a:normAutofit/>
          </a:bodyPr>
          <a:lstStyle/>
          <a:p>
            <a:r>
              <a:rPr lang="en-US" dirty="0"/>
              <a:t>Lose customers and industry competitiveness</a:t>
            </a:r>
          </a:p>
          <a:p>
            <a:r>
              <a:rPr lang="en-US" dirty="0"/>
              <a:t>Not expand and scale up with workforce and services</a:t>
            </a:r>
          </a:p>
        </p:txBody>
      </p:sp>
    </p:spTree>
    <p:extLst>
      <p:ext uri="{BB962C8B-B14F-4D97-AF65-F5344CB8AC3E}">
        <p14:creationId xmlns:p14="http://schemas.microsoft.com/office/powerpoint/2010/main" val="122769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DF91-2DEA-C746-D16D-9BE7104558B9}"/>
              </a:ext>
            </a:extLst>
          </p:cNvPr>
          <p:cNvSpPr>
            <a:spLocks noGrp="1"/>
          </p:cNvSpPr>
          <p:nvPr>
            <p:ph type="title"/>
          </p:nvPr>
        </p:nvSpPr>
        <p:spPr/>
        <p:txBody>
          <a:bodyPr/>
          <a:lstStyle/>
          <a:p>
            <a:r>
              <a:rPr lang="en-US" dirty="0"/>
              <a:t>Proposal/Technical Solution Overview</a:t>
            </a:r>
          </a:p>
        </p:txBody>
      </p:sp>
      <p:sp>
        <p:nvSpPr>
          <p:cNvPr id="3" name="Content Placeholder 2">
            <a:extLst>
              <a:ext uri="{FF2B5EF4-FFF2-40B4-BE49-F238E27FC236}">
                <a16:creationId xmlns:a16="http://schemas.microsoft.com/office/drawing/2014/main" id="{66C23382-E6F4-6332-CA72-331282068ABD}"/>
              </a:ext>
            </a:extLst>
          </p:cNvPr>
          <p:cNvSpPr>
            <a:spLocks noGrp="1"/>
          </p:cNvSpPr>
          <p:nvPr>
            <p:ph idx="1"/>
          </p:nvPr>
        </p:nvSpPr>
        <p:spPr/>
        <p:txBody>
          <a:bodyPr/>
          <a:lstStyle/>
          <a:p>
            <a:r>
              <a:rPr lang="en-US" dirty="0"/>
              <a:t>Design a automated system that matches technicians to task that is based on their skillset </a:t>
            </a:r>
          </a:p>
        </p:txBody>
      </p:sp>
    </p:spTree>
    <p:extLst>
      <p:ext uri="{BB962C8B-B14F-4D97-AF65-F5344CB8AC3E}">
        <p14:creationId xmlns:p14="http://schemas.microsoft.com/office/powerpoint/2010/main" val="334689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28BFB-9785-CCAC-3DF0-866792679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2C02F2-2226-84FE-848E-41866B9E2658}"/>
              </a:ext>
            </a:extLst>
          </p:cNvPr>
          <p:cNvSpPr>
            <a:spLocks noGrp="1"/>
          </p:cNvSpPr>
          <p:nvPr>
            <p:ph type="title"/>
          </p:nvPr>
        </p:nvSpPr>
        <p:spPr/>
        <p:txBody>
          <a:bodyPr/>
          <a:lstStyle/>
          <a:p>
            <a:r>
              <a:rPr lang="en-US" dirty="0"/>
              <a:t>Solution Lifecycle &amp; Implementation Plan</a:t>
            </a:r>
          </a:p>
        </p:txBody>
      </p:sp>
      <p:graphicFrame>
        <p:nvGraphicFramePr>
          <p:cNvPr id="4" name="Content Placeholder 3">
            <a:extLst>
              <a:ext uri="{FF2B5EF4-FFF2-40B4-BE49-F238E27FC236}">
                <a16:creationId xmlns:a16="http://schemas.microsoft.com/office/drawing/2014/main" id="{E11C210C-D411-D0BB-6E12-C341A7A24CB9}"/>
              </a:ext>
            </a:extLst>
          </p:cNvPr>
          <p:cNvGraphicFramePr>
            <a:graphicFrameLocks noGrp="1"/>
          </p:cNvGraphicFramePr>
          <p:nvPr>
            <p:ph idx="1"/>
          </p:nvPr>
        </p:nvGraphicFramePr>
        <p:xfrm>
          <a:off x="1058378" y="1825626"/>
          <a:ext cx="10075244" cy="4351335"/>
        </p:xfrm>
        <a:graphic>
          <a:graphicData uri="http://schemas.openxmlformats.org/drawingml/2006/table">
            <a:tbl>
              <a:tblPr/>
              <a:tblGrid>
                <a:gridCol w="2518811">
                  <a:extLst>
                    <a:ext uri="{9D8B030D-6E8A-4147-A177-3AD203B41FA5}">
                      <a16:colId xmlns:a16="http://schemas.microsoft.com/office/drawing/2014/main" val="2460296042"/>
                    </a:ext>
                  </a:extLst>
                </a:gridCol>
                <a:gridCol w="2518811">
                  <a:extLst>
                    <a:ext uri="{9D8B030D-6E8A-4147-A177-3AD203B41FA5}">
                      <a16:colId xmlns:a16="http://schemas.microsoft.com/office/drawing/2014/main" val="3986741006"/>
                    </a:ext>
                  </a:extLst>
                </a:gridCol>
                <a:gridCol w="2518811">
                  <a:extLst>
                    <a:ext uri="{9D8B030D-6E8A-4147-A177-3AD203B41FA5}">
                      <a16:colId xmlns:a16="http://schemas.microsoft.com/office/drawing/2014/main" val="2686288250"/>
                    </a:ext>
                  </a:extLst>
                </a:gridCol>
                <a:gridCol w="2518811">
                  <a:extLst>
                    <a:ext uri="{9D8B030D-6E8A-4147-A177-3AD203B41FA5}">
                      <a16:colId xmlns:a16="http://schemas.microsoft.com/office/drawing/2014/main" val="586489226"/>
                    </a:ext>
                  </a:extLst>
                </a:gridCol>
              </a:tblGrid>
              <a:tr h="496461">
                <a:tc>
                  <a:txBody>
                    <a:bodyPr/>
                    <a:lstStyle/>
                    <a:p>
                      <a:pPr algn="l">
                        <a:buNone/>
                      </a:pPr>
                      <a:r>
                        <a:rPr lang="en-US" sz="1700" b="1">
                          <a:effectLst/>
                        </a:rPr>
                        <a:t>Phase</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700" b="1">
                          <a:effectLst/>
                        </a:rPr>
                        <a:t>Key Activities</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700" b="1">
                          <a:effectLst/>
                        </a:rPr>
                        <a:t>Deliverables</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700" b="1">
                          <a:effectLst/>
                        </a:rPr>
                        <a:t>Duration</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extLst>
                  <a:ext uri="{0D108BD9-81ED-4DB2-BD59-A6C34878D82A}">
                    <a16:rowId xmlns:a16="http://schemas.microsoft.com/office/drawing/2014/main" val="1228826404"/>
                  </a:ext>
                </a:extLst>
              </a:tr>
              <a:tr h="642479">
                <a:tc>
                  <a:txBody>
                    <a:bodyPr/>
                    <a:lstStyle/>
                    <a:p>
                      <a:pPr>
                        <a:buNone/>
                      </a:pPr>
                      <a:r>
                        <a:rPr lang="en-US" sz="1700">
                          <a:effectLst/>
                        </a:rPr>
                        <a:t>1. Planning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Gather requirements, define scope, approvals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Project Charter, Requirements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2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688119924"/>
                  </a:ext>
                </a:extLst>
              </a:tr>
              <a:tr h="642479">
                <a:tc>
                  <a:txBody>
                    <a:bodyPr/>
                    <a:lstStyle/>
                    <a:p>
                      <a:pPr>
                        <a:buNone/>
                      </a:pPr>
                      <a:r>
                        <a:rPr lang="en-US" sz="1700">
                          <a:effectLst/>
                        </a:rPr>
                        <a:t>2. Design</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System architecture, UI/UX design</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Design Docs, Wireframes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3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56318212"/>
                  </a:ext>
                </a:extLst>
              </a:tr>
              <a:tr h="642479">
                <a:tc>
                  <a:txBody>
                    <a:bodyPr/>
                    <a:lstStyle/>
                    <a:p>
                      <a:pPr>
                        <a:buNone/>
                      </a:pPr>
                      <a:r>
                        <a:rPr lang="en-US" sz="1700">
                          <a:effectLst/>
                        </a:rPr>
                        <a:t>3. Development</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Coding, integrations, unit testing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Codebase, Test Reports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6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601536762"/>
                  </a:ext>
                </a:extLst>
              </a:tr>
              <a:tr h="642479">
                <a:tc>
                  <a:txBody>
                    <a:bodyPr/>
                    <a:lstStyle/>
                    <a:p>
                      <a:pPr>
                        <a:buNone/>
                      </a:pPr>
                      <a:r>
                        <a:rPr lang="en-US" sz="1700">
                          <a:effectLst/>
                        </a:rPr>
                        <a:t>4. Testing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System, user acceptance, bug fixing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QA Reports, UAT Sign-off</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3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816395597"/>
                  </a:ext>
                </a:extLst>
              </a:tr>
              <a:tr h="642479">
                <a:tc>
                  <a:txBody>
                    <a:bodyPr/>
                    <a:lstStyle/>
                    <a:p>
                      <a:pPr>
                        <a:buNone/>
                      </a:pPr>
                      <a:r>
                        <a:rPr lang="en-US" sz="1700">
                          <a:effectLst/>
                        </a:rPr>
                        <a:t>5. Deployment</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Go-live, data migration, training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Live System, Training Docs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2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353481417"/>
                  </a:ext>
                </a:extLst>
              </a:tr>
              <a:tr h="642479">
                <a:tc>
                  <a:txBody>
                    <a:bodyPr/>
                    <a:lstStyle/>
                    <a:p>
                      <a:pPr>
                        <a:buNone/>
                      </a:pPr>
                      <a:r>
                        <a:rPr lang="en-US" sz="1700">
                          <a:effectLst/>
                        </a:rPr>
                        <a:t>6. Maintenance</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Support, monitoring, optimizations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effectLst/>
                        </a:rPr>
                        <a:t>Support Plan, Updates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dirty="0">
                          <a:effectLst/>
                        </a:rPr>
                        <a:t>Ongoing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584943320"/>
                  </a:ext>
                </a:extLst>
              </a:tr>
            </a:tbl>
          </a:graphicData>
        </a:graphic>
      </p:graphicFrame>
    </p:spTree>
    <p:extLst>
      <p:ext uri="{BB962C8B-B14F-4D97-AF65-F5344CB8AC3E}">
        <p14:creationId xmlns:p14="http://schemas.microsoft.com/office/powerpoint/2010/main" val="323506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4E630-7720-F5F5-0F14-116755087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B37B6-95A8-B719-92FF-2B35C65A2F50}"/>
              </a:ext>
            </a:extLst>
          </p:cNvPr>
          <p:cNvSpPr>
            <a:spLocks noGrp="1"/>
          </p:cNvSpPr>
          <p:nvPr>
            <p:ph type="title"/>
          </p:nvPr>
        </p:nvSpPr>
        <p:spPr/>
        <p:txBody>
          <a:bodyPr/>
          <a:lstStyle/>
          <a:p>
            <a:r>
              <a:rPr lang="en-US" dirty="0"/>
              <a:t>Resources Needed</a:t>
            </a:r>
          </a:p>
        </p:txBody>
      </p:sp>
      <p:sp>
        <p:nvSpPr>
          <p:cNvPr id="3" name="Content Placeholder 2">
            <a:extLst>
              <a:ext uri="{FF2B5EF4-FFF2-40B4-BE49-F238E27FC236}">
                <a16:creationId xmlns:a16="http://schemas.microsoft.com/office/drawing/2014/main" id="{6CFB4B30-FDB6-397E-B0D9-46B85DB66E76}"/>
              </a:ext>
            </a:extLst>
          </p:cNvPr>
          <p:cNvSpPr>
            <a:spLocks noGrp="1"/>
          </p:cNvSpPr>
          <p:nvPr>
            <p:ph idx="1"/>
          </p:nvPr>
        </p:nvSpPr>
        <p:spPr/>
        <p:txBody>
          <a:bodyPr>
            <a:normAutofit fontScale="55000" lnSpcReduction="20000"/>
          </a:bodyPr>
          <a:lstStyle/>
          <a:p>
            <a:r>
              <a:rPr lang="en-US" dirty="0"/>
              <a:t>Technical Resources</a:t>
            </a:r>
          </a:p>
          <a:p>
            <a:pPr lvl="1"/>
            <a:r>
              <a:rPr lang="en-US" dirty="0"/>
              <a:t>Access to historical technician and task performance data for model training.</a:t>
            </a:r>
          </a:p>
          <a:p>
            <a:pPr lvl="1"/>
            <a:r>
              <a:rPr lang="en-US" dirty="0"/>
              <a:t>A machine learning environment (e.g., AWS SageMaker) for building and deploying predictive models.</a:t>
            </a:r>
          </a:p>
          <a:p>
            <a:pPr lvl="1"/>
            <a:r>
              <a:rPr lang="en-US" dirty="0"/>
              <a:t>A Go-based backend framework for handling API calls and assignment logic.</a:t>
            </a:r>
          </a:p>
          <a:p>
            <a:pPr lvl="1"/>
            <a:r>
              <a:rPr lang="en-US" dirty="0"/>
              <a:t>Containerization tools such as Docker for packaging the application.</a:t>
            </a:r>
          </a:p>
          <a:p>
            <a:pPr lvl="1"/>
            <a:r>
              <a:rPr lang="en-US" dirty="0"/>
              <a:t>CI/CD pipeline setup (e.g., GitHub Actions) for automated deployment.</a:t>
            </a:r>
          </a:p>
          <a:p>
            <a:pPr lvl="1"/>
            <a:r>
              <a:rPr lang="en-US" dirty="0"/>
              <a:t>Monitoring and observability tools like Prometheus and Grafana.</a:t>
            </a:r>
          </a:p>
          <a:p>
            <a:pPr lvl="1"/>
            <a:r>
              <a:rPr lang="en-US" dirty="0"/>
              <a:t>A cloud infrastructure account (AWS or equivalent) to host services.</a:t>
            </a:r>
          </a:p>
          <a:p>
            <a:r>
              <a:rPr lang="en-US" dirty="0"/>
              <a:t>Human Resources</a:t>
            </a:r>
          </a:p>
          <a:p>
            <a:pPr lvl="1"/>
            <a:r>
              <a:rPr lang="en-US" dirty="0"/>
              <a:t>Data scientists/ML engineers to build and refine the prediction model.</a:t>
            </a:r>
          </a:p>
          <a:p>
            <a:pPr lvl="1"/>
            <a:r>
              <a:rPr lang="en-US" dirty="0"/>
              <a:t>Backend developers (Go) to implement the microservice and APIs.</a:t>
            </a:r>
          </a:p>
          <a:p>
            <a:pPr lvl="1"/>
            <a:r>
              <a:rPr lang="en-US" dirty="0"/>
              <a:t>DevOps engineers to manage deployment, monitoring, and scaling.</a:t>
            </a:r>
          </a:p>
          <a:p>
            <a:pPr lvl="1"/>
            <a:r>
              <a:rPr lang="en-US" dirty="0"/>
              <a:t>Project managers to oversee progress, milestones, and stakeholder alignment.</a:t>
            </a:r>
          </a:p>
          <a:p>
            <a:pPr lvl="1"/>
            <a:r>
              <a:rPr lang="en-US" dirty="0"/>
              <a:t>Training support for dispatchers, technicians, and managers to adopt the new system.</a:t>
            </a:r>
          </a:p>
          <a:p>
            <a:endParaRPr lang="en-US" dirty="0"/>
          </a:p>
        </p:txBody>
      </p:sp>
    </p:spTree>
    <p:extLst>
      <p:ext uri="{BB962C8B-B14F-4D97-AF65-F5344CB8AC3E}">
        <p14:creationId xmlns:p14="http://schemas.microsoft.com/office/powerpoint/2010/main" val="2631850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825</TotalTime>
  <Words>1202</Words>
  <Application>Microsoft Office PowerPoint</Application>
  <PresentationFormat>Widescreen</PresentationFormat>
  <Paragraphs>180</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Tw Cen MT</vt:lpstr>
      <vt:lpstr>Circuit</vt:lpstr>
      <vt:lpstr>Business Case/Proposal</vt:lpstr>
      <vt:lpstr>Executive Summary</vt:lpstr>
      <vt:lpstr>Industry Context </vt:lpstr>
      <vt:lpstr>Problem Statement</vt:lpstr>
      <vt:lpstr>Current State Analysis</vt:lpstr>
      <vt:lpstr>Risks of Inaction</vt:lpstr>
      <vt:lpstr>Proposal/Technical Solution Overview</vt:lpstr>
      <vt:lpstr>Solution Lifecycle &amp; Implementation Plan</vt:lpstr>
      <vt:lpstr>Resources Needed</vt:lpstr>
      <vt:lpstr>Timeline and Roles</vt:lpstr>
      <vt:lpstr>Benefits &amp; Expected Outcomes</vt:lpstr>
      <vt:lpstr>Risk Management &amp; Mitigation</vt:lpstr>
      <vt:lpstr>Project Objective – vision/mission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Su-Hyun Byeon</dc:creator>
  <cp:lastModifiedBy>BYEON, SUE</cp:lastModifiedBy>
  <cp:revision>3</cp:revision>
  <dcterms:created xsi:type="dcterms:W3CDTF">2025-09-26T19:00:35Z</dcterms:created>
  <dcterms:modified xsi:type="dcterms:W3CDTF">2025-10-02T19:58:03Z</dcterms:modified>
</cp:coreProperties>
</file>