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7" r:id="rId3"/>
    <p:sldId id="259" r:id="rId4"/>
    <p:sldId id="268" r:id="rId5"/>
    <p:sldId id="260" r:id="rId6"/>
    <p:sldId id="261" r:id="rId7"/>
    <p:sldId id="266" r:id="rId8"/>
    <p:sldId id="264" r:id="rId9"/>
    <p:sldId id="262" r:id="rId10"/>
    <p:sldId id="270" r:id="rId11"/>
    <p:sldId id="263" r:id="rId12"/>
    <p:sldId id="269" r:id="rId13"/>
    <p:sldId id="2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AEBF61-3157-4475-9D8C-F2DAD409114F}" v="3" dt="2025-10-02T07:26:36.7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4" autoAdjust="0"/>
    <p:restoredTop sz="94660"/>
  </p:normalViewPr>
  <p:slideViewPr>
    <p:cSldViewPr snapToGrid="0">
      <p:cViewPr>
        <p:scale>
          <a:sx n="94" d="100"/>
          <a:sy n="94" d="100"/>
        </p:scale>
        <p:origin x="8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e Byeon" userId="da86aa136efe2808" providerId="LiveId" clId="{BF2205AF-F266-4157-874C-FDEBC0488368}"/>
    <pc:docChg chg="undo custSel modSld sldOrd">
      <pc:chgData name="Sue Byeon" userId="da86aa136efe2808" providerId="LiveId" clId="{BF2205AF-F266-4157-874C-FDEBC0488368}" dt="2025-10-02T07:34:39.973" v="2032" actId="20577"/>
      <pc:docMkLst>
        <pc:docMk/>
      </pc:docMkLst>
      <pc:sldChg chg="modSp mod">
        <pc:chgData name="Sue Byeon" userId="da86aa136efe2808" providerId="LiveId" clId="{BF2205AF-F266-4157-874C-FDEBC0488368}" dt="2025-09-26T19:33:02.859" v="74" actId="12"/>
        <pc:sldMkLst>
          <pc:docMk/>
          <pc:sldMk cId="2776681261" sldId="257"/>
        </pc:sldMkLst>
        <pc:spChg chg="mod">
          <ac:chgData name="Sue Byeon" userId="da86aa136efe2808" providerId="LiveId" clId="{BF2205AF-F266-4157-874C-FDEBC0488368}" dt="2025-09-26T19:33:02.859" v="74" actId="12"/>
          <ac:spMkLst>
            <pc:docMk/>
            <pc:sldMk cId="2776681261" sldId="257"/>
            <ac:spMk id="3" creationId="{89825372-3B1B-5B5D-F221-B2F9864ABDE0}"/>
          </ac:spMkLst>
        </pc:spChg>
      </pc:sldChg>
      <pc:sldChg chg="modSp mod ord">
        <pc:chgData name="Sue Byeon" userId="da86aa136efe2808" providerId="LiveId" clId="{BF2205AF-F266-4157-874C-FDEBC0488368}" dt="2025-10-02T07:26:29.735" v="1405" actId="27636"/>
        <pc:sldMkLst>
          <pc:docMk/>
          <pc:sldMk cId="2566054140" sldId="259"/>
        </pc:sldMkLst>
        <pc:spChg chg="mod">
          <ac:chgData name="Sue Byeon" userId="da86aa136efe2808" providerId="LiveId" clId="{BF2205AF-F266-4157-874C-FDEBC0488368}" dt="2025-10-02T07:26:29.735" v="1405" actId="27636"/>
          <ac:spMkLst>
            <pc:docMk/>
            <pc:sldMk cId="2566054140" sldId="259"/>
            <ac:spMk id="3" creationId="{3DC9559A-C93D-AE09-AE2E-B178260DDB5F}"/>
          </ac:spMkLst>
        </pc:spChg>
      </pc:sldChg>
      <pc:sldChg chg="modSp mod ord">
        <pc:chgData name="Sue Byeon" userId="da86aa136efe2808" providerId="LiveId" clId="{BF2205AF-F266-4157-874C-FDEBC0488368}" dt="2025-10-02T07:34:39.973" v="2032" actId="20577"/>
        <pc:sldMkLst>
          <pc:docMk/>
          <pc:sldMk cId="2647713988" sldId="260"/>
        </pc:sldMkLst>
        <pc:spChg chg="mod">
          <ac:chgData name="Sue Byeon" userId="da86aa136efe2808" providerId="LiveId" clId="{BF2205AF-F266-4157-874C-FDEBC0488368}" dt="2025-10-02T07:34:39.973" v="2032" actId="20577"/>
          <ac:spMkLst>
            <pc:docMk/>
            <pc:sldMk cId="2647713988" sldId="260"/>
            <ac:spMk id="3" creationId="{80F2F20E-060D-5A2C-119A-E84C0B2BEC1B}"/>
          </ac:spMkLst>
        </pc:spChg>
      </pc:sldChg>
      <pc:sldChg chg="modSp mod">
        <pc:chgData name="Sue Byeon" userId="da86aa136efe2808" providerId="LiveId" clId="{BF2205AF-F266-4157-874C-FDEBC0488368}" dt="2025-09-26T20:24:35.638" v="862" actId="27636"/>
        <pc:sldMkLst>
          <pc:docMk/>
          <pc:sldMk cId="1227690131" sldId="261"/>
        </pc:sldMkLst>
        <pc:spChg chg="mod">
          <ac:chgData name="Sue Byeon" userId="da86aa136efe2808" providerId="LiveId" clId="{BF2205AF-F266-4157-874C-FDEBC0488368}" dt="2025-09-26T20:24:35.638" v="862" actId="27636"/>
          <ac:spMkLst>
            <pc:docMk/>
            <pc:sldMk cId="1227690131" sldId="261"/>
            <ac:spMk id="2" creationId="{598C227D-3954-7A23-7DEA-176D2D7F89DF}"/>
          </ac:spMkLst>
        </pc:spChg>
        <pc:spChg chg="mod">
          <ac:chgData name="Sue Byeon" userId="da86aa136efe2808" providerId="LiveId" clId="{BF2205AF-F266-4157-874C-FDEBC0488368}" dt="2025-09-26T20:24:32.304" v="856" actId="27636"/>
          <ac:spMkLst>
            <pc:docMk/>
            <pc:sldMk cId="1227690131" sldId="261"/>
            <ac:spMk id="3" creationId="{570441EE-CB7A-870C-F3A9-3683EE0C491C}"/>
          </ac:spMkLst>
        </pc:spChg>
      </pc:sldChg>
      <pc:sldChg chg="modSp mod">
        <pc:chgData name="Sue Byeon" userId="da86aa136efe2808" providerId="LiveId" clId="{BF2205AF-F266-4157-874C-FDEBC0488368}" dt="2025-09-26T20:28:06.653" v="934" actId="20577"/>
        <pc:sldMkLst>
          <pc:docMk/>
          <pc:sldMk cId="2631850042" sldId="262"/>
        </pc:sldMkLst>
        <pc:spChg chg="mod">
          <ac:chgData name="Sue Byeon" userId="da86aa136efe2808" providerId="LiveId" clId="{BF2205AF-F266-4157-874C-FDEBC0488368}" dt="2025-09-26T20:28:06.653" v="934" actId="20577"/>
          <ac:spMkLst>
            <pc:docMk/>
            <pc:sldMk cId="2631850042" sldId="262"/>
            <ac:spMk id="3" creationId="{6CFB4B30-FDB6-397E-B0D9-46B85DB66E76}"/>
          </ac:spMkLst>
        </pc:spChg>
      </pc:sldChg>
      <pc:sldChg chg="modSp mod">
        <pc:chgData name="Sue Byeon" userId="da86aa136efe2808" providerId="LiveId" clId="{BF2205AF-F266-4157-874C-FDEBC0488368}" dt="2025-09-26T20:29:17.134" v="980" actId="27636"/>
        <pc:sldMkLst>
          <pc:docMk/>
          <pc:sldMk cId="2859735512" sldId="263"/>
        </pc:sldMkLst>
        <pc:spChg chg="mod">
          <ac:chgData name="Sue Byeon" userId="da86aa136efe2808" providerId="LiveId" clId="{BF2205AF-F266-4157-874C-FDEBC0488368}" dt="2025-09-26T20:29:17.134" v="980" actId="27636"/>
          <ac:spMkLst>
            <pc:docMk/>
            <pc:sldMk cId="2859735512" sldId="263"/>
            <ac:spMk id="3" creationId="{74B5E61A-B50B-8F46-C252-109900644C5D}"/>
          </ac:spMkLst>
        </pc:spChg>
      </pc:sldChg>
      <pc:sldChg chg="modSp mod">
        <pc:chgData name="Sue Byeon" userId="da86aa136efe2808" providerId="LiveId" clId="{BF2205AF-F266-4157-874C-FDEBC0488368}" dt="2025-10-02T07:20:36.513" v="1338" actId="20577"/>
        <pc:sldMkLst>
          <pc:docMk/>
          <pc:sldMk cId="3302377716" sldId="267"/>
        </pc:sldMkLst>
        <pc:spChg chg="mod">
          <ac:chgData name="Sue Byeon" userId="da86aa136efe2808" providerId="LiveId" clId="{BF2205AF-F266-4157-874C-FDEBC0488368}" dt="2025-10-02T07:20:36.513" v="1338" actId="20577"/>
          <ac:spMkLst>
            <pc:docMk/>
            <pc:sldMk cId="3302377716" sldId="267"/>
            <ac:spMk id="3" creationId="{030CC8E9-80D6-DF7D-E3B8-F8703BD9DB08}"/>
          </ac:spMkLst>
        </pc:spChg>
      </pc:sldChg>
      <pc:sldChg chg="modSp mod">
        <pc:chgData name="Sue Byeon" userId="da86aa136efe2808" providerId="LiveId" clId="{BF2205AF-F266-4157-874C-FDEBC0488368}" dt="2025-10-02T07:34:11.050" v="2022" actId="20577"/>
        <pc:sldMkLst>
          <pc:docMk/>
          <pc:sldMk cId="165630085" sldId="268"/>
        </pc:sldMkLst>
        <pc:spChg chg="mod">
          <ac:chgData name="Sue Byeon" userId="da86aa136efe2808" providerId="LiveId" clId="{BF2205AF-F266-4157-874C-FDEBC0488368}" dt="2025-10-02T07:34:11.050" v="2022" actId="20577"/>
          <ac:spMkLst>
            <pc:docMk/>
            <pc:sldMk cId="165630085" sldId="268"/>
            <ac:spMk id="3" creationId="{FF652F99-8841-41C3-747A-9A2C60DDDB4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AEA731-F441-47FB-8AC3-B23CD2AACDD7}" type="datetimeFigureOut">
              <a:rPr lang="en-US" smtClean="0"/>
              <a:t>10/1/2025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D6E5AA-2C20-4C4E-BE94-E4CD41247A7F}" type="slidenum">
              <a:rPr lang="en-US" smtClean="0"/>
              <a:t>‹#›</a:t>
            </a:fld>
            <a:endParaRPr lang="en-US"/>
          </a:p>
        </p:txBody>
      </p:sp>
    </p:spTree>
    <p:extLst>
      <p:ext uri="{BB962C8B-B14F-4D97-AF65-F5344CB8AC3E}">
        <p14:creationId xmlns:p14="http://schemas.microsoft.com/office/powerpoint/2010/main" val="4138526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One-sentence summary of the problem, the proposed solution, and the expected outcome.</a:t>
            </a:r>
          </a:p>
          <a:p>
            <a:endParaRPr lang="en-US" dirty="0"/>
          </a:p>
        </p:txBody>
      </p:sp>
      <p:sp>
        <p:nvSpPr>
          <p:cNvPr id="4" name="Slide Number Placeholder 3"/>
          <p:cNvSpPr>
            <a:spLocks noGrp="1"/>
          </p:cNvSpPr>
          <p:nvPr>
            <p:ph type="sldNum" sz="quarter" idx="5"/>
          </p:nvPr>
        </p:nvSpPr>
        <p:spPr/>
        <p:txBody>
          <a:bodyPr/>
          <a:lstStyle/>
          <a:p>
            <a:fld id="{2DD6E5AA-2C20-4C4E-BE94-E4CD41247A7F}" type="slidenum">
              <a:rPr lang="en-US" smtClean="0"/>
              <a:t>2</a:t>
            </a:fld>
            <a:endParaRPr lang="en-US"/>
          </a:p>
        </p:txBody>
      </p:sp>
    </p:spTree>
    <p:extLst>
      <p:ext uri="{BB962C8B-B14F-4D97-AF65-F5344CB8AC3E}">
        <p14:creationId xmlns:p14="http://schemas.microsoft.com/office/powerpoint/2010/main" val="3431356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Content: Identify top risks (technical, operational, adoption) and how you’ll mitigate them.</a:t>
            </a:r>
          </a:p>
          <a:p>
            <a:r>
              <a:rPr lang="en-US" sz="1200" b="0" i="0" kern="1200" dirty="0">
                <a:solidFill>
                  <a:schemeClr val="tx1"/>
                </a:solidFill>
                <a:effectLst/>
                <a:latin typeface="+mn-lt"/>
                <a:ea typeface="+mn-ea"/>
                <a:cs typeface="+mn-cs"/>
              </a:rPr>
              <a:t>Purpose: Shows forethought and increases stakeholder confidence.</a:t>
            </a:r>
          </a:p>
          <a:p>
            <a:endParaRPr lang="en-US" dirty="0"/>
          </a:p>
        </p:txBody>
      </p:sp>
      <p:sp>
        <p:nvSpPr>
          <p:cNvPr id="4" name="Slide Number Placeholder 3"/>
          <p:cNvSpPr>
            <a:spLocks noGrp="1"/>
          </p:cNvSpPr>
          <p:nvPr>
            <p:ph type="sldNum" sz="quarter" idx="5"/>
          </p:nvPr>
        </p:nvSpPr>
        <p:spPr/>
        <p:txBody>
          <a:bodyPr/>
          <a:lstStyle/>
          <a:p>
            <a:fld id="{2DD6E5AA-2C20-4C4E-BE94-E4CD41247A7F}" type="slidenum">
              <a:rPr lang="en-US" smtClean="0"/>
              <a:t>12</a:t>
            </a:fld>
            <a:endParaRPr lang="en-US"/>
          </a:p>
        </p:txBody>
      </p:sp>
    </p:spTree>
    <p:extLst>
      <p:ext uri="{BB962C8B-B14F-4D97-AF65-F5344CB8AC3E}">
        <p14:creationId xmlns:p14="http://schemas.microsoft.com/office/powerpoint/2010/main" val="1785338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Content: Briefly introduce the industry, trends, and why this area matters. Quantify the scale or market size if possible.</a:t>
            </a:r>
          </a:p>
          <a:p>
            <a:r>
              <a:rPr lang="en-US" sz="1200" b="0" i="0" kern="1200" dirty="0">
                <a:solidFill>
                  <a:schemeClr val="tx1"/>
                </a:solidFill>
                <a:effectLst/>
                <a:latin typeface="+mn-lt"/>
                <a:ea typeface="+mn-ea"/>
                <a:cs typeface="+mn-cs"/>
              </a:rPr>
              <a:t>Purpose: Provides context and relevance. Why should the audience care?</a:t>
            </a:r>
          </a:p>
          <a:p>
            <a:endParaRPr lang="en-US" dirty="0"/>
          </a:p>
        </p:txBody>
      </p:sp>
      <p:sp>
        <p:nvSpPr>
          <p:cNvPr id="4" name="Slide Number Placeholder 3"/>
          <p:cNvSpPr>
            <a:spLocks noGrp="1"/>
          </p:cNvSpPr>
          <p:nvPr>
            <p:ph type="sldNum" sz="quarter" idx="5"/>
          </p:nvPr>
        </p:nvSpPr>
        <p:spPr/>
        <p:txBody>
          <a:bodyPr/>
          <a:lstStyle/>
          <a:p>
            <a:fld id="{2DD6E5AA-2C20-4C4E-BE94-E4CD41247A7F}" type="slidenum">
              <a:rPr lang="en-US" smtClean="0"/>
              <a:t>3</a:t>
            </a:fld>
            <a:endParaRPr lang="en-US"/>
          </a:p>
        </p:txBody>
      </p:sp>
    </p:spTree>
    <p:extLst>
      <p:ext uri="{BB962C8B-B14F-4D97-AF65-F5344CB8AC3E}">
        <p14:creationId xmlns:p14="http://schemas.microsoft.com/office/powerpoint/2010/main" val="489438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Content: Clearly articulate the business problem. Who is affected? What is the scale and cost? Use data and examples.</a:t>
            </a:r>
          </a:p>
          <a:p>
            <a:r>
              <a:rPr lang="en-US" sz="1200" b="0" i="0" kern="1200" dirty="0">
                <a:solidFill>
                  <a:schemeClr val="tx1"/>
                </a:solidFill>
                <a:effectLst/>
                <a:latin typeface="+mn-lt"/>
                <a:ea typeface="+mn-ea"/>
                <a:cs typeface="+mn-cs"/>
              </a:rPr>
              <a:t>Purpose: Frames the need for action and builds urgency.</a:t>
            </a:r>
          </a:p>
          <a:p>
            <a:endParaRPr lang="en-US" dirty="0"/>
          </a:p>
        </p:txBody>
      </p:sp>
      <p:sp>
        <p:nvSpPr>
          <p:cNvPr id="4" name="Slide Number Placeholder 3"/>
          <p:cNvSpPr>
            <a:spLocks noGrp="1"/>
          </p:cNvSpPr>
          <p:nvPr>
            <p:ph type="sldNum" sz="quarter" idx="5"/>
          </p:nvPr>
        </p:nvSpPr>
        <p:spPr/>
        <p:txBody>
          <a:bodyPr/>
          <a:lstStyle/>
          <a:p>
            <a:fld id="{2DD6E5AA-2C20-4C4E-BE94-E4CD41247A7F}" type="slidenum">
              <a:rPr lang="en-US" smtClean="0"/>
              <a:t>4</a:t>
            </a:fld>
            <a:endParaRPr lang="en-US"/>
          </a:p>
        </p:txBody>
      </p:sp>
    </p:spTree>
    <p:extLst>
      <p:ext uri="{BB962C8B-B14F-4D97-AF65-F5344CB8AC3E}">
        <p14:creationId xmlns:p14="http://schemas.microsoft.com/office/powerpoint/2010/main" val="1236316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Content: Consequences of not solving the problem (financial, operational, reputational). Quantify if possible.</a:t>
            </a:r>
          </a:p>
          <a:p>
            <a:r>
              <a:rPr lang="en-US" sz="1200" b="0" i="0" kern="1200" dirty="0">
                <a:solidFill>
                  <a:schemeClr val="tx1"/>
                </a:solidFill>
                <a:effectLst/>
                <a:latin typeface="+mn-lt"/>
                <a:ea typeface="+mn-ea"/>
                <a:cs typeface="+mn-cs"/>
              </a:rPr>
              <a:t>Purpose: Increases the perceived importance of acting now.</a:t>
            </a:r>
          </a:p>
          <a:p>
            <a:endParaRPr lang="en-US" dirty="0"/>
          </a:p>
        </p:txBody>
      </p:sp>
      <p:sp>
        <p:nvSpPr>
          <p:cNvPr id="4" name="Slide Number Placeholder 3"/>
          <p:cNvSpPr>
            <a:spLocks noGrp="1"/>
          </p:cNvSpPr>
          <p:nvPr>
            <p:ph type="sldNum" sz="quarter" idx="5"/>
          </p:nvPr>
        </p:nvSpPr>
        <p:spPr/>
        <p:txBody>
          <a:bodyPr/>
          <a:lstStyle/>
          <a:p>
            <a:fld id="{2DD6E5AA-2C20-4C4E-BE94-E4CD41247A7F}" type="slidenum">
              <a:rPr lang="en-US" smtClean="0"/>
              <a:t>6</a:t>
            </a:fld>
            <a:endParaRPr lang="en-US"/>
          </a:p>
        </p:txBody>
      </p:sp>
    </p:spTree>
    <p:extLst>
      <p:ext uri="{BB962C8B-B14F-4D97-AF65-F5344CB8AC3E}">
        <p14:creationId xmlns:p14="http://schemas.microsoft.com/office/powerpoint/2010/main" val="3009729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Content: Introduce your technical solution at a high level. What is it? How will it solve the problem?</a:t>
            </a:r>
          </a:p>
          <a:p>
            <a:r>
              <a:rPr lang="en-US" sz="1200" b="0" i="0" kern="1200" dirty="0">
                <a:solidFill>
                  <a:schemeClr val="tx1"/>
                </a:solidFill>
                <a:effectLst/>
                <a:latin typeface="+mn-lt"/>
                <a:ea typeface="+mn-ea"/>
                <a:cs typeface="+mn-cs"/>
              </a:rPr>
              <a:t>Purpose: Shifts the audience from the problem to envisioning a solution.</a:t>
            </a:r>
          </a:p>
          <a:p>
            <a:endParaRPr lang="en-US" dirty="0"/>
          </a:p>
        </p:txBody>
      </p:sp>
      <p:sp>
        <p:nvSpPr>
          <p:cNvPr id="4" name="Slide Number Placeholder 3"/>
          <p:cNvSpPr>
            <a:spLocks noGrp="1"/>
          </p:cNvSpPr>
          <p:nvPr>
            <p:ph type="sldNum" sz="quarter" idx="5"/>
          </p:nvPr>
        </p:nvSpPr>
        <p:spPr/>
        <p:txBody>
          <a:bodyPr/>
          <a:lstStyle/>
          <a:p>
            <a:fld id="{2DD6E5AA-2C20-4C4E-BE94-E4CD41247A7F}" type="slidenum">
              <a:rPr lang="en-US" smtClean="0"/>
              <a:t>7</a:t>
            </a:fld>
            <a:endParaRPr lang="en-US"/>
          </a:p>
        </p:txBody>
      </p:sp>
    </p:spTree>
    <p:extLst>
      <p:ext uri="{BB962C8B-B14F-4D97-AF65-F5344CB8AC3E}">
        <p14:creationId xmlns:p14="http://schemas.microsoft.com/office/powerpoint/2010/main" val="363632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Content: Walk through the phases: design, build, test, deploy, maintain. Use a lifecycle diagram or roadmap.</a:t>
            </a:r>
          </a:p>
          <a:p>
            <a:r>
              <a:rPr lang="en-US" sz="1200" b="0" i="0" kern="1200" dirty="0">
                <a:solidFill>
                  <a:schemeClr val="tx1"/>
                </a:solidFill>
                <a:effectLst/>
                <a:latin typeface="+mn-lt"/>
                <a:ea typeface="+mn-ea"/>
                <a:cs typeface="+mn-cs"/>
              </a:rPr>
              <a:t>Purpose: Shows you have a structured approach and understand the delivery process.</a:t>
            </a:r>
          </a:p>
          <a:p>
            <a:endParaRPr lang="en-US" dirty="0"/>
          </a:p>
        </p:txBody>
      </p:sp>
      <p:sp>
        <p:nvSpPr>
          <p:cNvPr id="4" name="Slide Number Placeholder 3"/>
          <p:cNvSpPr>
            <a:spLocks noGrp="1"/>
          </p:cNvSpPr>
          <p:nvPr>
            <p:ph type="sldNum" sz="quarter" idx="5"/>
          </p:nvPr>
        </p:nvSpPr>
        <p:spPr/>
        <p:txBody>
          <a:bodyPr/>
          <a:lstStyle/>
          <a:p>
            <a:fld id="{2DD6E5AA-2C20-4C4E-BE94-E4CD41247A7F}" type="slidenum">
              <a:rPr lang="en-US" smtClean="0"/>
              <a:t>8</a:t>
            </a:fld>
            <a:endParaRPr lang="en-US"/>
          </a:p>
        </p:txBody>
      </p:sp>
    </p:spTree>
    <p:extLst>
      <p:ext uri="{BB962C8B-B14F-4D97-AF65-F5344CB8AC3E}">
        <p14:creationId xmlns:p14="http://schemas.microsoft.com/office/powerpoint/2010/main" val="1748400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Content: Outline people, technology, budget, and time needed. High-level only.</a:t>
            </a:r>
          </a:p>
          <a:p>
            <a:r>
              <a:rPr lang="en-US" sz="1200" b="0" i="0" kern="1200" dirty="0">
                <a:solidFill>
                  <a:schemeClr val="tx1"/>
                </a:solidFill>
                <a:effectLst/>
                <a:latin typeface="+mn-lt"/>
                <a:ea typeface="+mn-ea"/>
                <a:cs typeface="+mn-cs"/>
              </a:rPr>
              <a:t>Purpose: Sets realistic expectations for investment.</a:t>
            </a:r>
          </a:p>
          <a:p>
            <a:endParaRPr lang="en-US" dirty="0"/>
          </a:p>
        </p:txBody>
      </p:sp>
      <p:sp>
        <p:nvSpPr>
          <p:cNvPr id="4" name="Slide Number Placeholder 3"/>
          <p:cNvSpPr>
            <a:spLocks noGrp="1"/>
          </p:cNvSpPr>
          <p:nvPr>
            <p:ph type="sldNum" sz="quarter" idx="5"/>
          </p:nvPr>
        </p:nvSpPr>
        <p:spPr/>
        <p:txBody>
          <a:bodyPr/>
          <a:lstStyle/>
          <a:p>
            <a:fld id="{2DD6E5AA-2C20-4C4E-BE94-E4CD41247A7F}" type="slidenum">
              <a:rPr lang="en-US" smtClean="0"/>
              <a:t>9</a:t>
            </a:fld>
            <a:endParaRPr lang="en-US"/>
          </a:p>
        </p:txBody>
      </p:sp>
    </p:spTree>
    <p:extLst>
      <p:ext uri="{BB962C8B-B14F-4D97-AF65-F5344CB8AC3E}">
        <p14:creationId xmlns:p14="http://schemas.microsoft.com/office/powerpoint/2010/main" val="1513019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Content: Gantt chart or timeline showing key milestones, assigned roles, dependencies.</a:t>
            </a:r>
          </a:p>
          <a:p>
            <a:r>
              <a:rPr lang="en-US" sz="1200" b="0" i="0" kern="1200" dirty="0">
                <a:solidFill>
                  <a:schemeClr val="tx1"/>
                </a:solidFill>
                <a:effectLst/>
                <a:latin typeface="+mn-lt"/>
                <a:ea typeface="+mn-ea"/>
                <a:cs typeface="+mn-cs"/>
              </a:rPr>
              <a:t>Purpose: Demonstrates planning and organizational capability.</a:t>
            </a:r>
          </a:p>
          <a:p>
            <a:endParaRPr lang="en-US" dirty="0"/>
          </a:p>
        </p:txBody>
      </p:sp>
      <p:sp>
        <p:nvSpPr>
          <p:cNvPr id="4" name="Slide Number Placeholder 3"/>
          <p:cNvSpPr>
            <a:spLocks noGrp="1"/>
          </p:cNvSpPr>
          <p:nvPr>
            <p:ph type="sldNum" sz="quarter" idx="5"/>
          </p:nvPr>
        </p:nvSpPr>
        <p:spPr/>
        <p:txBody>
          <a:bodyPr/>
          <a:lstStyle/>
          <a:p>
            <a:fld id="{2DD6E5AA-2C20-4C4E-BE94-E4CD41247A7F}" type="slidenum">
              <a:rPr lang="en-US" smtClean="0"/>
              <a:t>10</a:t>
            </a:fld>
            <a:endParaRPr lang="en-US"/>
          </a:p>
        </p:txBody>
      </p:sp>
    </p:spTree>
    <p:extLst>
      <p:ext uri="{BB962C8B-B14F-4D97-AF65-F5344CB8AC3E}">
        <p14:creationId xmlns:p14="http://schemas.microsoft.com/office/powerpoint/2010/main" val="3599060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Content: Detail benefits (financial, operational, strategic). Quantify improvements (ROI, efficiency gains, user satisfaction). Compare to baseline.</a:t>
            </a:r>
          </a:p>
          <a:p>
            <a:r>
              <a:rPr lang="en-US" sz="1200" b="0" i="0" kern="1200" dirty="0">
                <a:solidFill>
                  <a:schemeClr val="tx1"/>
                </a:solidFill>
                <a:effectLst/>
                <a:latin typeface="+mn-lt"/>
                <a:ea typeface="+mn-ea"/>
                <a:cs typeface="+mn-cs"/>
              </a:rPr>
              <a:t>Purpose: Clearly shows the value proposition and why the project is worth doing.</a:t>
            </a:r>
          </a:p>
          <a:p>
            <a:endParaRPr lang="en-US" dirty="0"/>
          </a:p>
        </p:txBody>
      </p:sp>
      <p:sp>
        <p:nvSpPr>
          <p:cNvPr id="4" name="Slide Number Placeholder 3"/>
          <p:cNvSpPr>
            <a:spLocks noGrp="1"/>
          </p:cNvSpPr>
          <p:nvPr>
            <p:ph type="sldNum" sz="quarter" idx="5"/>
          </p:nvPr>
        </p:nvSpPr>
        <p:spPr/>
        <p:txBody>
          <a:bodyPr/>
          <a:lstStyle/>
          <a:p>
            <a:fld id="{2DD6E5AA-2C20-4C4E-BE94-E4CD41247A7F}" type="slidenum">
              <a:rPr lang="en-US" smtClean="0"/>
              <a:t>11</a:t>
            </a:fld>
            <a:endParaRPr lang="en-US"/>
          </a:p>
        </p:txBody>
      </p:sp>
    </p:spTree>
    <p:extLst>
      <p:ext uri="{BB962C8B-B14F-4D97-AF65-F5344CB8AC3E}">
        <p14:creationId xmlns:p14="http://schemas.microsoft.com/office/powerpoint/2010/main" val="1750273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FAA7B-5C62-D2AA-C6A1-0473D53909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44E8C1-7E09-A6B7-C196-988B8CB4DE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0E7898-1535-7A4D-862B-0ABC0A8935EE}"/>
              </a:ext>
            </a:extLst>
          </p:cNvPr>
          <p:cNvSpPr>
            <a:spLocks noGrp="1"/>
          </p:cNvSpPr>
          <p:nvPr>
            <p:ph type="dt" sz="half" idx="10"/>
          </p:nvPr>
        </p:nvSpPr>
        <p:spPr/>
        <p:txBody>
          <a:bodyPr/>
          <a:lstStyle/>
          <a:p>
            <a:fld id="{26CC6C37-217C-4E3F-A720-649A358A3115}" type="datetimeFigureOut">
              <a:rPr lang="en-US" smtClean="0"/>
              <a:t>10/1/2025</a:t>
            </a:fld>
            <a:endParaRPr lang="en-US"/>
          </a:p>
        </p:txBody>
      </p:sp>
      <p:sp>
        <p:nvSpPr>
          <p:cNvPr id="5" name="Footer Placeholder 4">
            <a:extLst>
              <a:ext uri="{FF2B5EF4-FFF2-40B4-BE49-F238E27FC236}">
                <a16:creationId xmlns:a16="http://schemas.microsoft.com/office/drawing/2014/main" id="{04AB02A5-C8F8-E6E4-8BB9-3360E0B8D5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578BE1-5ECB-2B5F-B921-827D47ECC6FA}"/>
              </a:ext>
            </a:extLst>
          </p:cNvPr>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825461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33A2B-D977-1C7C-9173-FD1F46C4B8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B965FF-6D0A-DDBA-ED18-EAC58718F9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0C888B-4270-A902-C869-CE34A6D8D022}"/>
              </a:ext>
            </a:extLst>
          </p:cNvPr>
          <p:cNvSpPr>
            <a:spLocks noGrp="1"/>
          </p:cNvSpPr>
          <p:nvPr>
            <p:ph type="dt" sz="half" idx="10"/>
          </p:nvPr>
        </p:nvSpPr>
        <p:spPr/>
        <p:txBody>
          <a:bodyPr/>
          <a:lstStyle/>
          <a:p>
            <a:fld id="{26CC6C37-217C-4E3F-A720-649A358A3115}" type="datetimeFigureOut">
              <a:rPr lang="en-US" smtClean="0"/>
              <a:t>10/1/2025</a:t>
            </a:fld>
            <a:endParaRPr lang="en-US"/>
          </a:p>
        </p:txBody>
      </p:sp>
      <p:sp>
        <p:nvSpPr>
          <p:cNvPr id="5" name="Footer Placeholder 4">
            <a:extLst>
              <a:ext uri="{FF2B5EF4-FFF2-40B4-BE49-F238E27FC236}">
                <a16:creationId xmlns:a16="http://schemas.microsoft.com/office/drawing/2014/main" id="{7627A987-4FB1-5A00-B767-A373F0910B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F60937-6117-26B2-C0B4-9ECDA894A2AE}"/>
              </a:ext>
            </a:extLst>
          </p:cNvPr>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661788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8C59D5-3262-684F-2414-888620DB5D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4D0525-427F-271C-8CD3-9CEA437CCA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E207AB-E850-FEF0-8AF5-1957196CC431}"/>
              </a:ext>
            </a:extLst>
          </p:cNvPr>
          <p:cNvSpPr>
            <a:spLocks noGrp="1"/>
          </p:cNvSpPr>
          <p:nvPr>
            <p:ph type="dt" sz="half" idx="10"/>
          </p:nvPr>
        </p:nvSpPr>
        <p:spPr/>
        <p:txBody>
          <a:bodyPr/>
          <a:lstStyle/>
          <a:p>
            <a:fld id="{26CC6C37-217C-4E3F-A720-649A358A3115}" type="datetimeFigureOut">
              <a:rPr lang="en-US" smtClean="0"/>
              <a:t>10/1/2025</a:t>
            </a:fld>
            <a:endParaRPr lang="en-US"/>
          </a:p>
        </p:txBody>
      </p:sp>
      <p:sp>
        <p:nvSpPr>
          <p:cNvPr id="5" name="Footer Placeholder 4">
            <a:extLst>
              <a:ext uri="{FF2B5EF4-FFF2-40B4-BE49-F238E27FC236}">
                <a16:creationId xmlns:a16="http://schemas.microsoft.com/office/drawing/2014/main" id="{6101FF81-9859-B0D5-10C7-8327A9299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EDEC94-6CCF-D77C-CA17-82C0584D51F3}"/>
              </a:ext>
            </a:extLst>
          </p:cNvPr>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2883824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E57A-9117-4FFD-27B3-61F35F9285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31BC9D-EDB7-B2E8-8CB5-2DE2B708D2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829004-639B-E69A-8FFE-576DA37D8E8A}"/>
              </a:ext>
            </a:extLst>
          </p:cNvPr>
          <p:cNvSpPr>
            <a:spLocks noGrp="1"/>
          </p:cNvSpPr>
          <p:nvPr>
            <p:ph type="dt" sz="half" idx="10"/>
          </p:nvPr>
        </p:nvSpPr>
        <p:spPr/>
        <p:txBody>
          <a:bodyPr/>
          <a:lstStyle/>
          <a:p>
            <a:fld id="{26CC6C37-217C-4E3F-A720-649A358A3115}" type="datetimeFigureOut">
              <a:rPr lang="en-US" smtClean="0"/>
              <a:t>10/1/2025</a:t>
            </a:fld>
            <a:endParaRPr lang="en-US"/>
          </a:p>
        </p:txBody>
      </p:sp>
      <p:sp>
        <p:nvSpPr>
          <p:cNvPr id="5" name="Footer Placeholder 4">
            <a:extLst>
              <a:ext uri="{FF2B5EF4-FFF2-40B4-BE49-F238E27FC236}">
                <a16:creationId xmlns:a16="http://schemas.microsoft.com/office/drawing/2014/main" id="{D662A2E2-0D59-584F-1695-6815CAC600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0D9E7-DD26-BA9F-B757-7E829668B499}"/>
              </a:ext>
            </a:extLst>
          </p:cNvPr>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3454378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38CBF-F469-3F2E-A97A-4629C6C682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0273A8-7FD6-F42F-2484-5A8926FB66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4FDFA2-D639-4F6F-A0C8-7E2BCC647CA0}"/>
              </a:ext>
            </a:extLst>
          </p:cNvPr>
          <p:cNvSpPr>
            <a:spLocks noGrp="1"/>
          </p:cNvSpPr>
          <p:nvPr>
            <p:ph type="dt" sz="half" idx="10"/>
          </p:nvPr>
        </p:nvSpPr>
        <p:spPr/>
        <p:txBody>
          <a:bodyPr/>
          <a:lstStyle/>
          <a:p>
            <a:fld id="{26CC6C37-217C-4E3F-A720-649A358A3115}" type="datetimeFigureOut">
              <a:rPr lang="en-US" smtClean="0"/>
              <a:t>10/1/2025</a:t>
            </a:fld>
            <a:endParaRPr lang="en-US"/>
          </a:p>
        </p:txBody>
      </p:sp>
      <p:sp>
        <p:nvSpPr>
          <p:cNvPr id="5" name="Footer Placeholder 4">
            <a:extLst>
              <a:ext uri="{FF2B5EF4-FFF2-40B4-BE49-F238E27FC236}">
                <a16:creationId xmlns:a16="http://schemas.microsoft.com/office/drawing/2014/main" id="{ACE95795-2AA4-A41D-CEE0-204F7B528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A99302-7B0B-8643-3F1B-2E7A3562A2C4}"/>
              </a:ext>
            </a:extLst>
          </p:cNvPr>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86558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CA760-1655-BA64-02EA-08E4C17AFE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6A900D-C9FF-5B54-8166-BB4869F46F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6725AE-AE8B-BEC8-C53A-00DB8A85A1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4F36ED-79BD-E0C0-5C18-600B4A04948C}"/>
              </a:ext>
            </a:extLst>
          </p:cNvPr>
          <p:cNvSpPr>
            <a:spLocks noGrp="1"/>
          </p:cNvSpPr>
          <p:nvPr>
            <p:ph type="dt" sz="half" idx="10"/>
          </p:nvPr>
        </p:nvSpPr>
        <p:spPr/>
        <p:txBody>
          <a:bodyPr/>
          <a:lstStyle/>
          <a:p>
            <a:fld id="{26CC6C37-217C-4E3F-A720-649A358A3115}" type="datetimeFigureOut">
              <a:rPr lang="en-US" smtClean="0"/>
              <a:t>10/1/2025</a:t>
            </a:fld>
            <a:endParaRPr lang="en-US"/>
          </a:p>
        </p:txBody>
      </p:sp>
      <p:sp>
        <p:nvSpPr>
          <p:cNvPr id="6" name="Footer Placeholder 5">
            <a:extLst>
              <a:ext uri="{FF2B5EF4-FFF2-40B4-BE49-F238E27FC236}">
                <a16:creationId xmlns:a16="http://schemas.microsoft.com/office/drawing/2014/main" id="{2B187E43-3F52-3B89-CDC7-60E30A2C50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F749E3-CF26-F52F-1E39-2F209FCB4321}"/>
              </a:ext>
            </a:extLst>
          </p:cNvPr>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977105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281E6-6373-C348-6535-3C0FE3EE09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42CA7A-046A-4778-8586-F3E39C3F31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A1CE94-52B3-E377-1872-CFF2925986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DB5B22-83CE-1094-885D-B380B2815C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BD5157-5358-7720-9733-4157240038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CDDAD3-A4F7-C392-9346-CF3370723E67}"/>
              </a:ext>
            </a:extLst>
          </p:cNvPr>
          <p:cNvSpPr>
            <a:spLocks noGrp="1"/>
          </p:cNvSpPr>
          <p:nvPr>
            <p:ph type="dt" sz="half" idx="10"/>
          </p:nvPr>
        </p:nvSpPr>
        <p:spPr/>
        <p:txBody>
          <a:bodyPr/>
          <a:lstStyle/>
          <a:p>
            <a:fld id="{26CC6C37-217C-4E3F-A720-649A358A3115}" type="datetimeFigureOut">
              <a:rPr lang="en-US" smtClean="0"/>
              <a:t>10/1/2025</a:t>
            </a:fld>
            <a:endParaRPr lang="en-US"/>
          </a:p>
        </p:txBody>
      </p:sp>
      <p:sp>
        <p:nvSpPr>
          <p:cNvPr id="8" name="Footer Placeholder 7">
            <a:extLst>
              <a:ext uri="{FF2B5EF4-FFF2-40B4-BE49-F238E27FC236}">
                <a16:creationId xmlns:a16="http://schemas.microsoft.com/office/drawing/2014/main" id="{4856EC23-5333-2B53-DAEF-8E0F24D9B2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725CD1-8BFF-2585-AD25-8BFF305D5330}"/>
              </a:ext>
            </a:extLst>
          </p:cNvPr>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1713322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59806-EDB2-8F76-4F12-C7C0678C3A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9C2329-E784-9F2D-BF6A-E035BCA10755}"/>
              </a:ext>
            </a:extLst>
          </p:cNvPr>
          <p:cNvSpPr>
            <a:spLocks noGrp="1"/>
          </p:cNvSpPr>
          <p:nvPr>
            <p:ph type="dt" sz="half" idx="10"/>
          </p:nvPr>
        </p:nvSpPr>
        <p:spPr/>
        <p:txBody>
          <a:bodyPr/>
          <a:lstStyle/>
          <a:p>
            <a:fld id="{26CC6C37-217C-4E3F-A720-649A358A3115}" type="datetimeFigureOut">
              <a:rPr lang="en-US" smtClean="0"/>
              <a:t>10/1/2025</a:t>
            </a:fld>
            <a:endParaRPr lang="en-US"/>
          </a:p>
        </p:txBody>
      </p:sp>
      <p:sp>
        <p:nvSpPr>
          <p:cNvPr id="4" name="Footer Placeholder 3">
            <a:extLst>
              <a:ext uri="{FF2B5EF4-FFF2-40B4-BE49-F238E27FC236}">
                <a16:creationId xmlns:a16="http://schemas.microsoft.com/office/drawing/2014/main" id="{CADD6FF5-C678-BC07-4259-8C754C7D75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B37A11-3E9D-99EF-FB58-BCFE0547C065}"/>
              </a:ext>
            </a:extLst>
          </p:cNvPr>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3104048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C23BD5-6458-6BB5-636E-E4B418E4B321}"/>
              </a:ext>
            </a:extLst>
          </p:cNvPr>
          <p:cNvSpPr>
            <a:spLocks noGrp="1"/>
          </p:cNvSpPr>
          <p:nvPr>
            <p:ph type="dt" sz="half" idx="10"/>
          </p:nvPr>
        </p:nvSpPr>
        <p:spPr/>
        <p:txBody>
          <a:bodyPr/>
          <a:lstStyle/>
          <a:p>
            <a:fld id="{26CC6C37-217C-4E3F-A720-649A358A3115}" type="datetimeFigureOut">
              <a:rPr lang="en-US" smtClean="0"/>
              <a:t>10/1/2025</a:t>
            </a:fld>
            <a:endParaRPr lang="en-US"/>
          </a:p>
        </p:txBody>
      </p:sp>
      <p:sp>
        <p:nvSpPr>
          <p:cNvPr id="3" name="Footer Placeholder 2">
            <a:extLst>
              <a:ext uri="{FF2B5EF4-FFF2-40B4-BE49-F238E27FC236}">
                <a16:creationId xmlns:a16="http://schemas.microsoft.com/office/drawing/2014/main" id="{46FCDCF0-BCEC-2CB9-CFEB-85F27C7D1A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BD4C00-1CF1-8769-698A-A1344443D8A1}"/>
              </a:ext>
            </a:extLst>
          </p:cNvPr>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2704833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3D5E1-8567-1721-CB5F-BA558F7DC2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FF7900-C1BD-4AD5-9E51-F099EADC16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EF40F7-3BB4-57D6-10CB-4037450946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AA0628-0B58-7010-383E-8DC76C482EC8}"/>
              </a:ext>
            </a:extLst>
          </p:cNvPr>
          <p:cNvSpPr>
            <a:spLocks noGrp="1"/>
          </p:cNvSpPr>
          <p:nvPr>
            <p:ph type="dt" sz="half" idx="10"/>
          </p:nvPr>
        </p:nvSpPr>
        <p:spPr/>
        <p:txBody>
          <a:bodyPr/>
          <a:lstStyle/>
          <a:p>
            <a:fld id="{26CC6C37-217C-4E3F-A720-649A358A3115}" type="datetimeFigureOut">
              <a:rPr lang="en-US" smtClean="0"/>
              <a:t>10/1/2025</a:t>
            </a:fld>
            <a:endParaRPr lang="en-US"/>
          </a:p>
        </p:txBody>
      </p:sp>
      <p:sp>
        <p:nvSpPr>
          <p:cNvPr id="6" name="Footer Placeholder 5">
            <a:extLst>
              <a:ext uri="{FF2B5EF4-FFF2-40B4-BE49-F238E27FC236}">
                <a16:creationId xmlns:a16="http://schemas.microsoft.com/office/drawing/2014/main" id="{7EC57CE1-CE34-0D05-1B5F-0EB07BE67A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407925-E485-6FFF-CD26-4A4794662160}"/>
              </a:ext>
            </a:extLst>
          </p:cNvPr>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2634739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1F384-E62E-F33B-5A3C-313AECA1E6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AD1C02-F83A-D443-37BF-86557B2B93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F6FC23-8883-614F-27F7-93B0CEDB99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93A594-1536-0F39-FDC8-EB815A53EA25}"/>
              </a:ext>
            </a:extLst>
          </p:cNvPr>
          <p:cNvSpPr>
            <a:spLocks noGrp="1"/>
          </p:cNvSpPr>
          <p:nvPr>
            <p:ph type="dt" sz="half" idx="10"/>
          </p:nvPr>
        </p:nvSpPr>
        <p:spPr/>
        <p:txBody>
          <a:bodyPr/>
          <a:lstStyle/>
          <a:p>
            <a:fld id="{26CC6C37-217C-4E3F-A720-649A358A3115}" type="datetimeFigureOut">
              <a:rPr lang="en-US" smtClean="0"/>
              <a:t>10/1/2025</a:t>
            </a:fld>
            <a:endParaRPr lang="en-US"/>
          </a:p>
        </p:txBody>
      </p:sp>
      <p:sp>
        <p:nvSpPr>
          <p:cNvPr id="6" name="Footer Placeholder 5">
            <a:extLst>
              <a:ext uri="{FF2B5EF4-FFF2-40B4-BE49-F238E27FC236}">
                <a16:creationId xmlns:a16="http://schemas.microsoft.com/office/drawing/2014/main" id="{432CB3C5-90A3-2C0F-63A7-4C20D8A81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46E815-2D2C-D2DD-DA7A-815C62442135}"/>
              </a:ext>
            </a:extLst>
          </p:cNvPr>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1859258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9C022E-CCCA-826D-B5B7-7FDAF5481A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4C2D31-516D-7161-178E-29A1CBD8C1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2B94CE-999A-AB45-FC1B-BCC25FD11E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6CC6C37-217C-4E3F-A720-649A358A3115}" type="datetimeFigureOut">
              <a:rPr lang="en-US" smtClean="0"/>
              <a:t>10/1/2025</a:t>
            </a:fld>
            <a:endParaRPr lang="en-US"/>
          </a:p>
        </p:txBody>
      </p:sp>
      <p:sp>
        <p:nvSpPr>
          <p:cNvPr id="5" name="Footer Placeholder 4">
            <a:extLst>
              <a:ext uri="{FF2B5EF4-FFF2-40B4-BE49-F238E27FC236}">
                <a16:creationId xmlns:a16="http://schemas.microsoft.com/office/drawing/2014/main" id="{D20210FD-8DEC-4998-4F57-B09989FE3A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175BB35-79A4-11BC-88C4-47F629343E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BB29862-F48E-4F54-913B-BAA21766EC4A}" type="slidenum">
              <a:rPr lang="en-US" smtClean="0"/>
              <a:t>‹#›</a:t>
            </a:fld>
            <a:endParaRPr lang="en-US"/>
          </a:p>
        </p:txBody>
      </p:sp>
    </p:spTree>
    <p:extLst>
      <p:ext uri="{BB962C8B-B14F-4D97-AF65-F5344CB8AC3E}">
        <p14:creationId xmlns:p14="http://schemas.microsoft.com/office/powerpoint/2010/main" val="2647008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A2F2-1054-DB29-D32C-D0D8291480A7}"/>
              </a:ext>
            </a:extLst>
          </p:cNvPr>
          <p:cNvSpPr>
            <a:spLocks noGrp="1"/>
          </p:cNvSpPr>
          <p:nvPr>
            <p:ph type="ctrTitle"/>
          </p:nvPr>
        </p:nvSpPr>
        <p:spPr/>
        <p:txBody>
          <a:bodyPr/>
          <a:lstStyle/>
          <a:p>
            <a:r>
              <a:rPr lang="en-US" dirty="0"/>
              <a:t>Business Case/Proposal</a:t>
            </a:r>
          </a:p>
        </p:txBody>
      </p:sp>
      <p:sp>
        <p:nvSpPr>
          <p:cNvPr id="3" name="Subtitle 2">
            <a:extLst>
              <a:ext uri="{FF2B5EF4-FFF2-40B4-BE49-F238E27FC236}">
                <a16:creationId xmlns:a16="http://schemas.microsoft.com/office/drawing/2014/main" id="{D13A2BED-F95B-318A-3D69-FE25FE159D04}"/>
              </a:ext>
            </a:extLst>
          </p:cNvPr>
          <p:cNvSpPr>
            <a:spLocks noGrp="1"/>
          </p:cNvSpPr>
          <p:nvPr>
            <p:ph type="subTitle" idx="1"/>
          </p:nvPr>
        </p:nvSpPr>
        <p:spPr/>
        <p:txBody>
          <a:bodyPr/>
          <a:lstStyle/>
          <a:p>
            <a:r>
              <a:rPr lang="en-US" dirty="0"/>
              <a:t>Sue Byeon</a:t>
            </a:r>
          </a:p>
        </p:txBody>
      </p:sp>
    </p:spTree>
    <p:extLst>
      <p:ext uri="{BB962C8B-B14F-4D97-AF65-F5344CB8AC3E}">
        <p14:creationId xmlns:p14="http://schemas.microsoft.com/office/powerpoint/2010/main" val="4243429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6BCB4-AAFE-5542-6B98-F4380BC784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F7E5E9-8DDC-FDD0-D1B3-A0B8671C9F01}"/>
              </a:ext>
            </a:extLst>
          </p:cNvPr>
          <p:cNvSpPr>
            <a:spLocks noGrp="1"/>
          </p:cNvSpPr>
          <p:nvPr>
            <p:ph type="title"/>
          </p:nvPr>
        </p:nvSpPr>
        <p:spPr/>
        <p:txBody>
          <a:bodyPr/>
          <a:lstStyle/>
          <a:p>
            <a:r>
              <a:rPr lang="en-US" dirty="0"/>
              <a:t>Timeline and Roles</a:t>
            </a:r>
          </a:p>
        </p:txBody>
      </p:sp>
      <p:sp>
        <p:nvSpPr>
          <p:cNvPr id="3" name="Content Placeholder 2">
            <a:extLst>
              <a:ext uri="{FF2B5EF4-FFF2-40B4-BE49-F238E27FC236}">
                <a16:creationId xmlns:a16="http://schemas.microsoft.com/office/drawing/2014/main" id="{6B54D7BB-CF9E-1AA1-0BAB-E7663A99DCAC}"/>
              </a:ext>
            </a:extLst>
          </p:cNvPr>
          <p:cNvSpPr>
            <a:spLocks noGrp="1"/>
          </p:cNvSpPr>
          <p:nvPr>
            <p:ph idx="1"/>
          </p:nvPr>
        </p:nvSpPr>
        <p:spPr>
          <a:xfrm>
            <a:off x="838200" y="1825625"/>
            <a:ext cx="3288030" cy="4351338"/>
          </a:xfrm>
        </p:spPr>
        <p:txBody>
          <a:bodyPr/>
          <a:lstStyle/>
          <a:p>
            <a:r>
              <a:rPr lang="en-US" dirty="0"/>
              <a:t>Include a slide showing a high-level timeline of the project, roles assigned, resources needed, and dependencies.</a:t>
            </a:r>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A3E7C109-8CC0-3519-DF52-345B233A5FB8}"/>
              </a:ext>
            </a:extLst>
          </p:cNvPr>
          <p:cNvGraphicFramePr>
            <a:graphicFrameLocks noGrp="1"/>
          </p:cNvGraphicFramePr>
          <p:nvPr>
            <p:extLst>
              <p:ext uri="{D42A27DB-BD31-4B8C-83A1-F6EECF244321}">
                <p14:modId xmlns:p14="http://schemas.microsoft.com/office/powerpoint/2010/main" val="3134512991"/>
              </p:ext>
            </p:extLst>
          </p:nvPr>
        </p:nvGraphicFramePr>
        <p:xfrm>
          <a:off x="838197" y="4605020"/>
          <a:ext cx="10515603" cy="1706880"/>
        </p:xfrm>
        <a:graphic>
          <a:graphicData uri="http://schemas.openxmlformats.org/drawingml/2006/table">
            <a:tbl>
              <a:tblPr/>
              <a:tblGrid>
                <a:gridCol w="1502229">
                  <a:extLst>
                    <a:ext uri="{9D8B030D-6E8A-4147-A177-3AD203B41FA5}">
                      <a16:colId xmlns:a16="http://schemas.microsoft.com/office/drawing/2014/main" val="2755642258"/>
                    </a:ext>
                  </a:extLst>
                </a:gridCol>
                <a:gridCol w="1502229">
                  <a:extLst>
                    <a:ext uri="{9D8B030D-6E8A-4147-A177-3AD203B41FA5}">
                      <a16:colId xmlns:a16="http://schemas.microsoft.com/office/drawing/2014/main" val="52358676"/>
                    </a:ext>
                  </a:extLst>
                </a:gridCol>
                <a:gridCol w="1502229">
                  <a:extLst>
                    <a:ext uri="{9D8B030D-6E8A-4147-A177-3AD203B41FA5}">
                      <a16:colId xmlns:a16="http://schemas.microsoft.com/office/drawing/2014/main" val="896702452"/>
                    </a:ext>
                  </a:extLst>
                </a:gridCol>
                <a:gridCol w="1502229">
                  <a:extLst>
                    <a:ext uri="{9D8B030D-6E8A-4147-A177-3AD203B41FA5}">
                      <a16:colId xmlns:a16="http://schemas.microsoft.com/office/drawing/2014/main" val="1042778508"/>
                    </a:ext>
                  </a:extLst>
                </a:gridCol>
                <a:gridCol w="1502229">
                  <a:extLst>
                    <a:ext uri="{9D8B030D-6E8A-4147-A177-3AD203B41FA5}">
                      <a16:colId xmlns:a16="http://schemas.microsoft.com/office/drawing/2014/main" val="1377079765"/>
                    </a:ext>
                  </a:extLst>
                </a:gridCol>
                <a:gridCol w="1502229">
                  <a:extLst>
                    <a:ext uri="{9D8B030D-6E8A-4147-A177-3AD203B41FA5}">
                      <a16:colId xmlns:a16="http://schemas.microsoft.com/office/drawing/2014/main" val="3134476107"/>
                    </a:ext>
                  </a:extLst>
                </a:gridCol>
                <a:gridCol w="1502229">
                  <a:extLst>
                    <a:ext uri="{9D8B030D-6E8A-4147-A177-3AD203B41FA5}">
                      <a16:colId xmlns:a16="http://schemas.microsoft.com/office/drawing/2014/main" val="4102193274"/>
                    </a:ext>
                  </a:extLst>
                </a:gridCol>
              </a:tblGrid>
              <a:tr h="518160">
                <a:tc>
                  <a:txBody>
                    <a:bodyPr/>
                    <a:lstStyle/>
                    <a:p>
                      <a:pPr algn="l">
                        <a:buNone/>
                      </a:pPr>
                      <a:r>
                        <a:rPr lang="en-US" sz="1800" b="1">
                          <a:effectLst/>
                        </a:rPr>
                        <a:t>Week</a:t>
                      </a:r>
                    </a:p>
                  </a:txBody>
                  <a:tcPr marL="121920" marR="121920" marT="121920" marB="12192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8FAFB"/>
                    </a:solidFill>
                  </a:tcPr>
                </a:tc>
                <a:tc>
                  <a:txBody>
                    <a:bodyPr/>
                    <a:lstStyle/>
                    <a:p>
                      <a:pPr algn="l">
                        <a:buNone/>
                      </a:pPr>
                      <a:r>
                        <a:rPr lang="en-US" sz="1800" b="1">
                          <a:effectLst/>
                        </a:rPr>
                        <a:t>1-2</a:t>
                      </a:r>
                    </a:p>
                  </a:txBody>
                  <a:tcPr marL="121920" marR="121920" marT="121920" marB="12192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8FAFB"/>
                    </a:solidFill>
                  </a:tcPr>
                </a:tc>
                <a:tc>
                  <a:txBody>
                    <a:bodyPr/>
                    <a:lstStyle/>
                    <a:p>
                      <a:pPr algn="l">
                        <a:buNone/>
                      </a:pPr>
                      <a:r>
                        <a:rPr lang="en-US" sz="1800" b="1">
                          <a:effectLst/>
                        </a:rPr>
                        <a:t>3-5</a:t>
                      </a:r>
                    </a:p>
                  </a:txBody>
                  <a:tcPr marL="121920" marR="121920" marT="121920" marB="12192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8FAFB"/>
                    </a:solidFill>
                  </a:tcPr>
                </a:tc>
                <a:tc>
                  <a:txBody>
                    <a:bodyPr/>
                    <a:lstStyle/>
                    <a:p>
                      <a:pPr algn="l">
                        <a:buNone/>
                      </a:pPr>
                      <a:r>
                        <a:rPr lang="en-US" sz="1800" b="1">
                          <a:effectLst/>
                        </a:rPr>
                        <a:t>6-11</a:t>
                      </a:r>
                    </a:p>
                  </a:txBody>
                  <a:tcPr marL="121920" marR="121920" marT="121920" marB="12192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8FAFB"/>
                    </a:solidFill>
                  </a:tcPr>
                </a:tc>
                <a:tc>
                  <a:txBody>
                    <a:bodyPr/>
                    <a:lstStyle/>
                    <a:p>
                      <a:pPr algn="l">
                        <a:buNone/>
                      </a:pPr>
                      <a:r>
                        <a:rPr lang="en-US" sz="1800" b="1">
                          <a:effectLst/>
                        </a:rPr>
                        <a:t>12-14</a:t>
                      </a:r>
                    </a:p>
                  </a:txBody>
                  <a:tcPr marL="121920" marR="121920" marT="121920" marB="12192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8FAFB"/>
                    </a:solidFill>
                  </a:tcPr>
                </a:tc>
                <a:tc>
                  <a:txBody>
                    <a:bodyPr/>
                    <a:lstStyle/>
                    <a:p>
                      <a:pPr algn="l">
                        <a:buNone/>
                      </a:pPr>
                      <a:r>
                        <a:rPr lang="en-US" sz="1800" b="1">
                          <a:effectLst/>
                        </a:rPr>
                        <a:t>15-16</a:t>
                      </a:r>
                    </a:p>
                  </a:txBody>
                  <a:tcPr marL="121920" marR="121920" marT="121920" marB="12192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8FAFB"/>
                    </a:solidFill>
                  </a:tcPr>
                </a:tc>
                <a:tc>
                  <a:txBody>
                    <a:bodyPr/>
                    <a:lstStyle/>
                    <a:p>
                      <a:pPr algn="l">
                        <a:buNone/>
                      </a:pPr>
                      <a:r>
                        <a:rPr lang="en-US" sz="1800" b="1">
                          <a:effectLst/>
                        </a:rPr>
                        <a:t>17+</a:t>
                      </a:r>
                    </a:p>
                  </a:txBody>
                  <a:tcPr marL="121920" marR="121920" marT="121920" marB="12192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8FAFB"/>
                    </a:solidFill>
                  </a:tcPr>
                </a:tc>
                <a:extLst>
                  <a:ext uri="{0D108BD9-81ED-4DB2-BD59-A6C34878D82A}">
                    <a16:rowId xmlns:a16="http://schemas.microsoft.com/office/drawing/2014/main" val="2823643327"/>
                  </a:ext>
                </a:extLst>
              </a:tr>
              <a:tr h="396240">
                <a:tc>
                  <a:txBody>
                    <a:bodyPr/>
                    <a:lstStyle/>
                    <a:p>
                      <a:pPr>
                        <a:buNone/>
                      </a:pPr>
                      <a:r>
                        <a:rPr lang="en-US" sz="1800">
                          <a:effectLst/>
                        </a:rPr>
                        <a:t>Phase</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800">
                          <a:effectLst/>
                        </a:rPr>
                        <a:t>Plan</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800" dirty="0">
                          <a:effectLst/>
                        </a:rPr>
                        <a:t>Design</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800">
                          <a:effectLst/>
                        </a:rPr>
                        <a:t>Dev</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800">
                          <a:effectLst/>
                        </a:rPr>
                        <a:t>Testing</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800">
                          <a:effectLst/>
                        </a:rPr>
                        <a:t>Deploy</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800">
                          <a:effectLst/>
                        </a:rPr>
                        <a:t>Maint</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extLst>
                  <a:ext uri="{0D108BD9-81ED-4DB2-BD59-A6C34878D82A}">
                    <a16:rowId xmlns:a16="http://schemas.microsoft.com/office/drawing/2014/main" val="12423336"/>
                  </a:ext>
                </a:extLst>
              </a:tr>
              <a:tr h="396240">
                <a:tc>
                  <a:txBody>
                    <a:bodyPr/>
                    <a:lstStyle/>
                    <a:p>
                      <a:pPr>
                        <a:buNone/>
                      </a:pPr>
                      <a:r>
                        <a:rPr lang="en-US" sz="1800">
                          <a:effectLst/>
                        </a:rPr>
                        <a:t>Activities</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800">
                          <a:effectLst/>
                        </a:rPr>
                        <a:t>Req's</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800">
                          <a:effectLst/>
                        </a:rPr>
                        <a:t>Arch</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800">
                          <a:effectLst/>
                        </a:rPr>
                        <a:t>Build</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800">
                          <a:effectLst/>
                        </a:rPr>
                        <a:t>QA</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800">
                          <a:effectLst/>
                        </a:rPr>
                        <a:t>Go-live</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800">
                          <a:effectLst/>
                        </a:rPr>
                        <a:t>Ops</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extLst>
                  <a:ext uri="{0D108BD9-81ED-4DB2-BD59-A6C34878D82A}">
                    <a16:rowId xmlns:a16="http://schemas.microsoft.com/office/drawing/2014/main" val="2910995130"/>
                  </a:ext>
                </a:extLst>
              </a:tr>
              <a:tr h="396240">
                <a:tc>
                  <a:txBody>
                    <a:bodyPr/>
                    <a:lstStyle/>
                    <a:p>
                      <a:pPr>
                        <a:buNone/>
                      </a:pPr>
                      <a:r>
                        <a:rPr lang="en-US" sz="1800">
                          <a:effectLst/>
                        </a:rPr>
                        <a:t>Roles</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800">
                          <a:effectLst/>
                        </a:rPr>
                        <a:t>PM, BA</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800">
                          <a:effectLst/>
                        </a:rPr>
                        <a:t>Arch, UX</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800" dirty="0">
                          <a:effectLst/>
                        </a:rPr>
                        <a:t>Dev, QA</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800">
                          <a:effectLst/>
                        </a:rPr>
                        <a:t>QA, Users</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800">
                          <a:effectLst/>
                        </a:rPr>
                        <a:t>PM, IT</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800" dirty="0">
                          <a:effectLst/>
                        </a:rPr>
                        <a:t>IT, Support</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extLst>
                  <a:ext uri="{0D108BD9-81ED-4DB2-BD59-A6C34878D82A}">
                    <a16:rowId xmlns:a16="http://schemas.microsoft.com/office/drawing/2014/main" val="3191057482"/>
                  </a:ext>
                </a:extLst>
              </a:tr>
            </a:tbl>
          </a:graphicData>
        </a:graphic>
      </p:graphicFrame>
      <p:graphicFrame>
        <p:nvGraphicFramePr>
          <p:cNvPr id="6" name="Table 5">
            <a:extLst>
              <a:ext uri="{FF2B5EF4-FFF2-40B4-BE49-F238E27FC236}">
                <a16:creationId xmlns:a16="http://schemas.microsoft.com/office/drawing/2014/main" id="{4D5AB3D2-8310-A95F-AAA2-28627CBAFDBB}"/>
              </a:ext>
            </a:extLst>
          </p:cNvPr>
          <p:cNvGraphicFramePr>
            <a:graphicFrameLocks noGrp="1"/>
          </p:cNvGraphicFramePr>
          <p:nvPr>
            <p:extLst>
              <p:ext uri="{D42A27DB-BD31-4B8C-83A1-F6EECF244321}">
                <p14:modId xmlns:p14="http://schemas.microsoft.com/office/powerpoint/2010/main" val="1678098887"/>
              </p:ext>
            </p:extLst>
          </p:nvPr>
        </p:nvGraphicFramePr>
        <p:xfrm>
          <a:off x="4472940" y="1105694"/>
          <a:ext cx="7322820" cy="2895600"/>
        </p:xfrm>
        <a:graphic>
          <a:graphicData uri="http://schemas.openxmlformats.org/drawingml/2006/table">
            <a:tbl>
              <a:tblPr/>
              <a:tblGrid>
                <a:gridCol w="3661410">
                  <a:extLst>
                    <a:ext uri="{9D8B030D-6E8A-4147-A177-3AD203B41FA5}">
                      <a16:colId xmlns:a16="http://schemas.microsoft.com/office/drawing/2014/main" val="3079097455"/>
                    </a:ext>
                  </a:extLst>
                </a:gridCol>
                <a:gridCol w="3661410">
                  <a:extLst>
                    <a:ext uri="{9D8B030D-6E8A-4147-A177-3AD203B41FA5}">
                      <a16:colId xmlns:a16="http://schemas.microsoft.com/office/drawing/2014/main" val="1796623502"/>
                    </a:ext>
                  </a:extLst>
                </a:gridCol>
              </a:tblGrid>
              <a:tr h="305442">
                <a:tc>
                  <a:txBody>
                    <a:bodyPr/>
                    <a:lstStyle/>
                    <a:p>
                      <a:pPr algn="l">
                        <a:buNone/>
                      </a:pPr>
                      <a:r>
                        <a:rPr lang="en-US" b="1">
                          <a:effectLst/>
                        </a:rPr>
                        <a:t>Phase</a:t>
                      </a:r>
                    </a:p>
                  </a:txBody>
                  <a:tcPr marL="121920" marR="121920" marT="121920" marB="12192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8FAFB"/>
                    </a:solidFill>
                  </a:tcPr>
                </a:tc>
                <a:tc>
                  <a:txBody>
                    <a:bodyPr/>
                    <a:lstStyle/>
                    <a:p>
                      <a:pPr algn="l">
                        <a:buNone/>
                      </a:pPr>
                      <a:r>
                        <a:rPr lang="en-US" b="1">
                          <a:effectLst/>
                        </a:rPr>
                        <a:t>Roles Involved</a:t>
                      </a:r>
                    </a:p>
                  </a:txBody>
                  <a:tcPr marL="121920" marR="121920" marT="121920" marB="12192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8FAFB"/>
                    </a:solidFill>
                  </a:tcPr>
                </a:tc>
                <a:extLst>
                  <a:ext uri="{0D108BD9-81ED-4DB2-BD59-A6C34878D82A}">
                    <a16:rowId xmlns:a16="http://schemas.microsoft.com/office/drawing/2014/main" val="3183299380"/>
                  </a:ext>
                </a:extLst>
              </a:tr>
              <a:tr h="233573">
                <a:tc>
                  <a:txBody>
                    <a:bodyPr/>
                    <a:lstStyle/>
                    <a:p>
                      <a:pPr>
                        <a:buNone/>
                      </a:pPr>
                      <a:r>
                        <a:rPr lang="en-US">
                          <a:effectLst/>
                        </a:rPr>
                        <a:t>Planning</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a:effectLst/>
                        </a:rPr>
                        <a:t>Project Manager, Analyst</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extLst>
                  <a:ext uri="{0D108BD9-81ED-4DB2-BD59-A6C34878D82A}">
                    <a16:rowId xmlns:a16="http://schemas.microsoft.com/office/drawing/2014/main" val="1326627853"/>
                  </a:ext>
                </a:extLst>
              </a:tr>
              <a:tr h="233573">
                <a:tc>
                  <a:txBody>
                    <a:bodyPr/>
                    <a:lstStyle/>
                    <a:p>
                      <a:pPr>
                        <a:buNone/>
                      </a:pPr>
                      <a:r>
                        <a:rPr lang="en-US">
                          <a:effectLst/>
                        </a:rPr>
                        <a:t>Design</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a:effectLst/>
                        </a:rPr>
                        <a:t>Architect, UX Designer</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extLst>
                  <a:ext uri="{0D108BD9-81ED-4DB2-BD59-A6C34878D82A}">
                    <a16:rowId xmlns:a16="http://schemas.microsoft.com/office/drawing/2014/main" val="4266849023"/>
                  </a:ext>
                </a:extLst>
              </a:tr>
              <a:tr h="233573">
                <a:tc>
                  <a:txBody>
                    <a:bodyPr/>
                    <a:lstStyle/>
                    <a:p>
                      <a:pPr>
                        <a:buNone/>
                      </a:pPr>
                      <a:r>
                        <a:rPr lang="en-US">
                          <a:effectLst/>
                        </a:rPr>
                        <a:t>Development</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a:effectLst/>
                        </a:rPr>
                        <a:t>Developers, QA Engineers</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extLst>
                  <a:ext uri="{0D108BD9-81ED-4DB2-BD59-A6C34878D82A}">
                    <a16:rowId xmlns:a16="http://schemas.microsoft.com/office/drawing/2014/main" val="1433281605"/>
                  </a:ext>
                </a:extLst>
              </a:tr>
              <a:tr h="233573">
                <a:tc>
                  <a:txBody>
                    <a:bodyPr/>
                    <a:lstStyle/>
                    <a:p>
                      <a:pPr>
                        <a:buNone/>
                      </a:pPr>
                      <a:r>
                        <a:rPr lang="en-US">
                          <a:effectLst/>
                        </a:rPr>
                        <a:t>Testing</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a:effectLst/>
                        </a:rPr>
                        <a:t>QA, End Users</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extLst>
                  <a:ext uri="{0D108BD9-81ED-4DB2-BD59-A6C34878D82A}">
                    <a16:rowId xmlns:a16="http://schemas.microsoft.com/office/drawing/2014/main" val="3254636057"/>
                  </a:ext>
                </a:extLst>
              </a:tr>
              <a:tr h="233573">
                <a:tc>
                  <a:txBody>
                    <a:bodyPr/>
                    <a:lstStyle/>
                    <a:p>
                      <a:pPr>
                        <a:buNone/>
                      </a:pPr>
                      <a:r>
                        <a:rPr lang="en-US">
                          <a:effectLst/>
                        </a:rPr>
                        <a:t>Deployment</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a:effectLst/>
                        </a:rPr>
                        <a:t>IT, Project Manager</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extLst>
                  <a:ext uri="{0D108BD9-81ED-4DB2-BD59-A6C34878D82A}">
                    <a16:rowId xmlns:a16="http://schemas.microsoft.com/office/drawing/2014/main" val="2721194510"/>
                  </a:ext>
                </a:extLst>
              </a:tr>
              <a:tr h="233573">
                <a:tc>
                  <a:txBody>
                    <a:bodyPr/>
                    <a:lstStyle/>
                    <a:p>
                      <a:pPr>
                        <a:buNone/>
                      </a:pPr>
                      <a:r>
                        <a:rPr lang="en-US">
                          <a:effectLst/>
                        </a:rPr>
                        <a:t>Maintenance</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dirty="0">
                          <a:effectLst/>
                        </a:rPr>
                        <a:t>IT Support, Ops</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extLst>
                  <a:ext uri="{0D108BD9-81ED-4DB2-BD59-A6C34878D82A}">
                    <a16:rowId xmlns:a16="http://schemas.microsoft.com/office/drawing/2014/main" val="2388744291"/>
                  </a:ext>
                </a:extLst>
              </a:tr>
            </a:tbl>
          </a:graphicData>
        </a:graphic>
      </p:graphicFrame>
    </p:spTree>
    <p:extLst>
      <p:ext uri="{BB962C8B-B14F-4D97-AF65-F5344CB8AC3E}">
        <p14:creationId xmlns:p14="http://schemas.microsoft.com/office/powerpoint/2010/main" val="1577814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06A1F-CDA9-6815-0BFA-813FD5A428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96D9F1-3AD1-AE0B-404A-30433963A687}"/>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74B5E61A-B50B-8F46-C252-109900644C5D}"/>
              </a:ext>
            </a:extLst>
          </p:cNvPr>
          <p:cNvSpPr>
            <a:spLocks noGrp="1"/>
          </p:cNvSpPr>
          <p:nvPr>
            <p:ph idx="1"/>
          </p:nvPr>
        </p:nvSpPr>
        <p:spPr/>
        <p:txBody>
          <a:bodyPr>
            <a:normAutofit fontScale="85000" lnSpcReduction="20000"/>
          </a:bodyPr>
          <a:lstStyle/>
          <a:p>
            <a:r>
              <a:rPr lang="en-US"/>
              <a:t>Higher </a:t>
            </a:r>
            <a:r>
              <a:rPr lang="en-US" dirty="0"/>
              <a:t>task completion rates by matching jobs to the technicians most likely to succeed.</a:t>
            </a:r>
          </a:p>
          <a:p>
            <a:r>
              <a:rPr lang="en-US" dirty="0"/>
              <a:t>Reduced rework and repeat visits, saving time and lowering operational costs.</a:t>
            </a:r>
          </a:p>
          <a:p>
            <a:r>
              <a:rPr lang="en-US" dirty="0"/>
              <a:t>Improved customer satisfaction through faster, more reliable, and on-time service.</a:t>
            </a:r>
          </a:p>
          <a:p>
            <a:r>
              <a:rPr lang="en-US" dirty="0"/>
              <a:t>Increased technician satisfaction by assigning tasks aligned with skills and experience.</a:t>
            </a:r>
          </a:p>
          <a:p>
            <a:r>
              <a:rPr lang="en-US" dirty="0"/>
              <a:t>Lower risk of technician burnout or turnover by avoiding repeated mismatched assignments.</a:t>
            </a:r>
          </a:p>
          <a:p>
            <a:r>
              <a:rPr lang="en-US" dirty="0"/>
              <a:t>Profits</a:t>
            </a:r>
          </a:p>
          <a:p>
            <a:r>
              <a:rPr lang="en-US" dirty="0"/>
              <a:t>Metrics</a:t>
            </a:r>
          </a:p>
          <a:p>
            <a:endParaRPr lang="en-US" dirty="0"/>
          </a:p>
        </p:txBody>
      </p:sp>
    </p:spTree>
    <p:extLst>
      <p:ext uri="{BB962C8B-B14F-4D97-AF65-F5344CB8AC3E}">
        <p14:creationId xmlns:p14="http://schemas.microsoft.com/office/powerpoint/2010/main" val="2859735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AFA02F-2349-53B3-813B-4D0B4228FB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6BA675-A821-77B9-39AB-E7EF3EF08133}"/>
              </a:ext>
            </a:extLst>
          </p:cNvPr>
          <p:cNvSpPr>
            <a:spLocks noGrp="1"/>
          </p:cNvSpPr>
          <p:nvPr>
            <p:ph type="title"/>
          </p:nvPr>
        </p:nvSpPr>
        <p:spPr/>
        <p:txBody>
          <a:bodyPr>
            <a:normAutofit/>
          </a:bodyPr>
          <a:lstStyle/>
          <a:p>
            <a:r>
              <a:rPr lang="en-US" dirty="0"/>
              <a:t>Risks: Describe the risks associated with addressing or not addressing the issue.</a:t>
            </a:r>
          </a:p>
        </p:txBody>
      </p:sp>
      <p:sp>
        <p:nvSpPr>
          <p:cNvPr id="3" name="Content Placeholder 2">
            <a:extLst>
              <a:ext uri="{FF2B5EF4-FFF2-40B4-BE49-F238E27FC236}">
                <a16:creationId xmlns:a16="http://schemas.microsoft.com/office/drawing/2014/main" id="{DAC33DB2-5900-1B0B-58C8-84162E6799FB}"/>
              </a:ext>
            </a:extLst>
          </p:cNvPr>
          <p:cNvSpPr>
            <a:spLocks noGrp="1"/>
          </p:cNvSpPr>
          <p:nvPr>
            <p:ph idx="1"/>
          </p:nvPr>
        </p:nvSpPr>
        <p:spPr/>
        <p:txBody>
          <a:bodyPr>
            <a:normAutofit fontScale="92500"/>
          </a:bodyPr>
          <a:lstStyle/>
          <a:p>
            <a:r>
              <a:rPr lang="en-US" dirty="0"/>
              <a:t>Data quality issues: Inaccurate, incomplete, or biased historical data could reduce the accuracy of predictions.</a:t>
            </a:r>
          </a:p>
          <a:p>
            <a:r>
              <a:rPr lang="en-US" dirty="0"/>
              <a:t>Not having enough specialized trained technicians for the demand</a:t>
            </a:r>
          </a:p>
          <a:p>
            <a:r>
              <a:rPr lang="en-US" dirty="0"/>
              <a:t>Expensive infrastructure: Running large-scale machine learning models and real-time systems may require costly cloud resources.</a:t>
            </a:r>
          </a:p>
          <a:p>
            <a:r>
              <a:rPr lang="en-US" dirty="0"/>
              <a:t>Change management resistance: Companies may hesitate to replace long-standing manual scheduling processes with automation.</a:t>
            </a:r>
          </a:p>
          <a:p>
            <a:r>
              <a:rPr lang="en-US" dirty="0"/>
              <a:t>Lose customers and industry competitiveness</a:t>
            </a:r>
          </a:p>
          <a:p>
            <a:r>
              <a:rPr lang="en-US" dirty="0"/>
              <a:t>Not expand and scale up with workforce and services</a:t>
            </a:r>
          </a:p>
        </p:txBody>
      </p:sp>
    </p:spTree>
    <p:extLst>
      <p:ext uri="{BB962C8B-B14F-4D97-AF65-F5344CB8AC3E}">
        <p14:creationId xmlns:p14="http://schemas.microsoft.com/office/powerpoint/2010/main" val="816163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A0C37-2E65-F2D4-0D69-E8C9CE277BD1}"/>
              </a:ext>
            </a:extLst>
          </p:cNvPr>
          <p:cNvSpPr>
            <a:spLocks noGrp="1"/>
          </p:cNvSpPr>
          <p:nvPr>
            <p:ph type="title"/>
          </p:nvPr>
        </p:nvSpPr>
        <p:spPr/>
        <p:txBody>
          <a:bodyPr/>
          <a:lstStyle/>
          <a:p>
            <a:r>
              <a:rPr lang="en-US" dirty="0"/>
              <a:t>Project Objective – vision/mission</a:t>
            </a:r>
          </a:p>
        </p:txBody>
      </p:sp>
      <p:sp>
        <p:nvSpPr>
          <p:cNvPr id="3" name="Content Placeholder 2">
            <a:extLst>
              <a:ext uri="{FF2B5EF4-FFF2-40B4-BE49-F238E27FC236}">
                <a16:creationId xmlns:a16="http://schemas.microsoft.com/office/drawing/2014/main" id="{89825372-3B1B-5B5D-F221-B2F9864ABDE0}"/>
              </a:ext>
            </a:extLst>
          </p:cNvPr>
          <p:cNvSpPr>
            <a:spLocks noGrp="1"/>
          </p:cNvSpPr>
          <p:nvPr>
            <p:ph idx="1"/>
          </p:nvPr>
        </p:nvSpPr>
        <p:spPr/>
        <p:txBody>
          <a:bodyPr/>
          <a:lstStyle/>
          <a:p>
            <a:r>
              <a:rPr lang="en-US" dirty="0"/>
              <a:t>Technician burnout: Repeated mismatches with overly difficult tasks increase stress and attrition.</a:t>
            </a:r>
          </a:p>
          <a:p>
            <a:r>
              <a:rPr lang="en-US" dirty="0"/>
              <a:t>Customer dissatisfaction: Missed or delayed appointments damage customer trust and brand reputation.</a:t>
            </a:r>
          </a:p>
          <a:p>
            <a:r>
              <a:rPr lang="en-US" dirty="0"/>
              <a:t>High rework rates: Poor matches lead to failed work orders, creating costly repeat visits.</a:t>
            </a:r>
          </a:p>
          <a:p>
            <a:r>
              <a:rPr lang="en-US" dirty="0"/>
              <a:t>Inefficient task allocation: Random or availability-based assignments waste resources and increase operational costs.</a:t>
            </a:r>
          </a:p>
          <a:p>
            <a:endParaRPr lang="en-US" dirty="0"/>
          </a:p>
          <a:p>
            <a:endParaRPr lang="en-US" dirty="0"/>
          </a:p>
        </p:txBody>
      </p:sp>
    </p:spTree>
    <p:extLst>
      <p:ext uri="{BB962C8B-B14F-4D97-AF65-F5344CB8AC3E}">
        <p14:creationId xmlns:p14="http://schemas.microsoft.com/office/powerpoint/2010/main" val="2776681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7285C-F89A-96D2-2D71-5A13699EEC7A}"/>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030CC8E9-80D6-DF7D-E3B8-F8703BD9DB08}"/>
              </a:ext>
            </a:extLst>
          </p:cNvPr>
          <p:cNvSpPr>
            <a:spLocks noGrp="1"/>
          </p:cNvSpPr>
          <p:nvPr>
            <p:ph idx="1"/>
          </p:nvPr>
        </p:nvSpPr>
        <p:spPr/>
        <p:txBody>
          <a:bodyPr/>
          <a:lstStyle/>
          <a:p>
            <a:pPr marL="0" indent="0">
              <a:buNone/>
            </a:pPr>
            <a:r>
              <a:rPr lang="en-US" dirty="0"/>
              <a:t>Telecom industry’s legacy method of task assignment is leading to a decline of good service and connectivity. An automated technician task assignment system will match the best fitted technician for the specific job to increase the likelihood of completed the service task.</a:t>
            </a:r>
          </a:p>
        </p:txBody>
      </p:sp>
    </p:spTree>
    <p:extLst>
      <p:ext uri="{BB962C8B-B14F-4D97-AF65-F5344CB8AC3E}">
        <p14:creationId xmlns:p14="http://schemas.microsoft.com/office/powerpoint/2010/main" val="3302377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9BAD17-8189-B718-4C48-FF91ADDA54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78EDF8-07FE-11AF-2D6E-03DA1BCBD59F}"/>
              </a:ext>
            </a:extLst>
          </p:cNvPr>
          <p:cNvSpPr>
            <a:spLocks noGrp="1"/>
          </p:cNvSpPr>
          <p:nvPr>
            <p:ph type="title"/>
          </p:nvPr>
        </p:nvSpPr>
        <p:spPr/>
        <p:txBody>
          <a:bodyPr/>
          <a:lstStyle/>
          <a:p>
            <a:r>
              <a:rPr lang="en-US" dirty="0"/>
              <a:t>Industry Context </a:t>
            </a:r>
          </a:p>
        </p:txBody>
      </p:sp>
      <p:sp>
        <p:nvSpPr>
          <p:cNvPr id="3" name="Content Placeholder 2">
            <a:extLst>
              <a:ext uri="{FF2B5EF4-FFF2-40B4-BE49-F238E27FC236}">
                <a16:creationId xmlns:a16="http://schemas.microsoft.com/office/drawing/2014/main" id="{3DC9559A-C93D-AE09-AE2E-B178260DDB5F}"/>
              </a:ext>
            </a:extLst>
          </p:cNvPr>
          <p:cNvSpPr>
            <a:spLocks noGrp="1"/>
          </p:cNvSpPr>
          <p:nvPr>
            <p:ph idx="1"/>
          </p:nvPr>
        </p:nvSpPr>
        <p:spPr/>
        <p:txBody>
          <a:bodyPr>
            <a:normAutofit/>
          </a:bodyPr>
          <a:lstStyle/>
          <a:p>
            <a:r>
              <a:rPr lang="en-US" dirty="0"/>
              <a:t>Focus Industry: Telecommunication</a:t>
            </a:r>
          </a:p>
          <a:p>
            <a:r>
              <a:rPr lang="en-US" dirty="0"/>
              <a:t>Population Impacted: Individuals/Business needing </a:t>
            </a:r>
            <a:r>
              <a:rPr lang="en-US" dirty="0" err="1"/>
              <a:t>wifi</a:t>
            </a:r>
            <a:r>
              <a:rPr lang="en-US" dirty="0"/>
              <a:t>/internet service</a:t>
            </a:r>
          </a:p>
          <a:p>
            <a:r>
              <a:rPr lang="en-US" dirty="0"/>
              <a:t>Challenges Involved: people management (technicians), legacy scheduling issue, work requests and expectations not met</a:t>
            </a:r>
          </a:p>
          <a:p>
            <a:pPr lvl="1"/>
            <a:endParaRPr lang="en-US" dirty="0"/>
          </a:p>
          <a:p>
            <a:endParaRPr lang="en-US" dirty="0"/>
          </a:p>
        </p:txBody>
      </p:sp>
    </p:spTree>
    <p:extLst>
      <p:ext uri="{BB962C8B-B14F-4D97-AF65-F5344CB8AC3E}">
        <p14:creationId xmlns:p14="http://schemas.microsoft.com/office/powerpoint/2010/main" val="2566054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CCBCD-4140-8102-A874-94783DD8090D}"/>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F652F99-8841-41C3-747A-9A2C60DDDB4E}"/>
              </a:ext>
            </a:extLst>
          </p:cNvPr>
          <p:cNvSpPr>
            <a:spLocks noGrp="1"/>
          </p:cNvSpPr>
          <p:nvPr>
            <p:ph idx="1"/>
          </p:nvPr>
        </p:nvSpPr>
        <p:spPr/>
        <p:txBody>
          <a:bodyPr>
            <a:normAutofit fontScale="85000" lnSpcReduction="10000"/>
          </a:bodyPr>
          <a:lstStyle/>
          <a:p>
            <a:r>
              <a:rPr lang="en-US" dirty="0"/>
              <a:t>Business Problem: Customer needing connection for work/socials/school are losing faith in the industry because while the telecom companies may have the right and highest technology to provide the best and fastest internet, they are not able to deliver that if they don’t have the right technicians to setup/ troubleshoot services issues. </a:t>
            </a:r>
          </a:p>
          <a:p>
            <a:pPr lvl="1"/>
            <a:r>
              <a:rPr lang="en-US" dirty="0"/>
              <a:t>Like Fine dining food being delivered by fast food workers. </a:t>
            </a:r>
          </a:p>
          <a:p>
            <a:r>
              <a:rPr lang="en-US" dirty="0"/>
              <a:t>Losing at a --- cost </a:t>
            </a:r>
            <a:r>
              <a:rPr lang="en-US" dirty="0" err="1"/>
              <a:t>cuz</a:t>
            </a:r>
            <a:r>
              <a:rPr lang="en-US" dirty="0"/>
              <a:t> of this issue </a:t>
            </a:r>
          </a:p>
          <a:p>
            <a:r>
              <a:rPr lang="en-US" dirty="0"/>
              <a:t>Current Data: </a:t>
            </a:r>
          </a:p>
          <a:p>
            <a:pPr lvl="1"/>
            <a:r>
              <a:rPr lang="en-US" dirty="0"/>
              <a:t>n workers</a:t>
            </a:r>
          </a:p>
          <a:p>
            <a:pPr lvl="1"/>
            <a:r>
              <a:rPr lang="en-US" dirty="0"/>
              <a:t>n tasks/day</a:t>
            </a:r>
          </a:p>
          <a:p>
            <a:pPr lvl="1"/>
            <a:r>
              <a:rPr lang="en-US" dirty="0"/>
              <a:t>Dissatisfaction rate</a:t>
            </a:r>
          </a:p>
          <a:p>
            <a:pPr lvl="1"/>
            <a:r>
              <a:rPr lang="en-US" dirty="0"/>
              <a:t>Missed tasks rate</a:t>
            </a:r>
          </a:p>
          <a:p>
            <a:pPr lvl="1"/>
            <a:r>
              <a:rPr lang="en-US" dirty="0"/>
              <a:t>Incomplete rate</a:t>
            </a:r>
          </a:p>
          <a:p>
            <a:endParaRPr lang="en-US" dirty="0"/>
          </a:p>
          <a:p>
            <a:endParaRPr lang="en-US" dirty="0"/>
          </a:p>
        </p:txBody>
      </p:sp>
    </p:spTree>
    <p:extLst>
      <p:ext uri="{BB962C8B-B14F-4D97-AF65-F5344CB8AC3E}">
        <p14:creationId xmlns:p14="http://schemas.microsoft.com/office/powerpoint/2010/main" val="165630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32FB5-1B38-36DC-023D-FCFDF15A99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3F0589-597F-E741-EE06-AD760ED2041C}"/>
              </a:ext>
            </a:extLst>
          </p:cNvPr>
          <p:cNvSpPr>
            <a:spLocks noGrp="1"/>
          </p:cNvSpPr>
          <p:nvPr>
            <p:ph type="title"/>
          </p:nvPr>
        </p:nvSpPr>
        <p:spPr/>
        <p:txBody>
          <a:bodyPr/>
          <a:lstStyle/>
          <a:p>
            <a:r>
              <a:rPr lang="en-US" dirty="0"/>
              <a:t>Current State Analysis</a:t>
            </a:r>
          </a:p>
        </p:txBody>
      </p:sp>
      <p:sp>
        <p:nvSpPr>
          <p:cNvPr id="3" name="Content Placeholder 2">
            <a:extLst>
              <a:ext uri="{FF2B5EF4-FFF2-40B4-BE49-F238E27FC236}">
                <a16:creationId xmlns:a16="http://schemas.microsoft.com/office/drawing/2014/main" id="{80F2F20E-060D-5A2C-119A-E84C0B2BEC1B}"/>
              </a:ext>
            </a:extLst>
          </p:cNvPr>
          <p:cNvSpPr>
            <a:spLocks noGrp="1"/>
          </p:cNvSpPr>
          <p:nvPr>
            <p:ph idx="1"/>
          </p:nvPr>
        </p:nvSpPr>
        <p:spPr/>
        <p:txBody>
          <a:bodyPr>
            <a:normAutofit lnSpcReduction="10000"/>
          </a:bodyPr>
          <a:lstStyle/>
          <a:p>
            <a:pPr lvl="1"/>
            <a:r>
              <a:rPr lang="en-US" dirty="0"/>
              <a:t>Task assignment is often random and manual or rule-based, relying only on availability or location.</a:t>
            </a:r>
          </a:p>
          <a:p>
            <a:pPr lvl="1"/>
            <a:r>
              <a:rPr lang="en-US" dirty="0"/>
              <a:t>Current methods do not consider technician expertise, performance history, or task complexity.</a:t>
            </a:r>
          </a:p>
          <a:p>
            <a:pPr lvl="1"/>
            <a:r>
              <a:rPr lang="en-US" dirty="0"/>
              <a:t>Technicians are frequently mismatched to jobs, leading to failed work orders and costly rework.</a:t>
            </a:r>
          </a:p>
          <a:p>
            <a:pPr lvl="1"/>
            <a:r>
              <a:rPr lang="en-US" dirty="0"/>
              <a:t>Customer satisfaction suffers due to missed appointments, delays, and unsuccessful service visits.</a:t>
            </a:r>
          </a:p>
          <a:p>
            <a:pPr lvl="1"/>
            <a:r>
              <a:rPr lang="en-US" dirty="0"/>
              <a:t>Technicians experience frustration and burnout when given tasks outside their skill level.</a:t>
            </a:r>
          </a:p>
          <a:p>
            <a:pPr lvl="1"/>
            <a:r>
              <a:rPr lang="en-US" dirty="0"/>
              <a:t>Low morale increases turnover risk and potential labor disputes or union actions.</a:t>
            </a:r>
          </a:p>
        </p:txBody>
      </p:sp>
    </p:spTree>
    <p:extLst>
      <p:ext uri="{BB962C8B-B14F-4D97-AF65-F5344CB8AC3E}">
        <p14:creationId xmlns:p14="http://schemas.microsoft.com/office/powerpoint/2010/main" val="2647713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E53C9C-2FBC-29BD-DF1D-9B43758FF8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8C227D-3954-7A23-7DEA-176D2D7F89DF}"/>
              </a:ext>
            </a:extLst>
          </p:cNvPr>
          <p:cNvSpPr>
            <a:spLocks noGrp="1"/>
          </p:cNvSpPr>
          <p:nvPr>
            <p:ph type="title"/>
          </p:nvPr>
        </p:nvSpPr>
        <p:spPr/>
        <p:txBody>
          <a:bodyPr>
            <a:normAutofit/>
          </a:bodyPr>
          <a:lstStyle/>
          <a:p>
            <a:r>
              <a:rPr lang="en-US" dirty="0"/>
              <a:t>Risks of Inaction</a:t>
            </a:r>
          </a:p>
        </p:txBody>
      </p:sp>
      <p:sp>
        <p:nvSpPr>
          <p:cNvPr id="3" name="Content Placeholder 2">
            <a:extLst>
              <a:ext uri="{FF2B5EF4-FFF2-40B4-BE49-F238E27FC236}">
                <a16:creationId xmlns:a16="http://schemas.microsoft.com/office/drawing/2014/main" id="{570441EE-CB7A-870C-F3A9-3683EE0C491C}"/>
              </a:ext>
            </a:extLst>
          </p:cNvPr>
          <p:cNvSpPr>
            <a:spLocks noGrp="1"/>
          </p:cNvSpPr>
          <p:nvPr>
            <p:ph idx="1"/>
          </p:nvPr>
        </p:nvSpPr>
        <p:spPr/>
        <p:txBody>
          <a:bodyPr>
            <a:normAutofit fontScale="92500"/>
          </a:bodyPr>
          <a:lstStyle/>
          <a:p>
            <a:r>
              <a:rPr lang="en-US" dirty="0"/>
              <a:t>Data quality issues: Inaccurate, incomplete, or biased historical data could reduce the accuracy of predictions.</a:t>
            </a:r>
          </a:p>
          <a:p>
            <a:r>
              <a:rPr lang="en-US" dirty="0"/>
              <a:t>Not having enough specialized trained technicians for the demand</a:t>
            </a:r>
          </a:p>
          <a:p>
            <a:r>
              <a:rPr lang="en-US" dirty="0"/>
              <a:t>Expensive infrastructure: Running large-scale machine learning models and real-time systems may require costly cloud resources.</a:t>
            </a:r>
          </a:p>
          <a:p>
            <a:r>
              <a:rPr lang="en-US" dirty="0"/>
              <a:t>Change management resistance: Companies may hesitate to replace long-standing manual scheduling processes with automation.</a:t>
            </a:r>
          </a:p>
          <a:p>
            <a:r>
              <a:rPr lang="en-US" dirty="0"/>
              <a:t>Lose customers and industry competitiveness</a:t>
            </a:r>
          </a:p>
          <a:p>
            <a:r>
              <a:rPr lang="en-US" dirty="0"/>
              <a:t>Not expand and scale up with workforce and services</a:t>
            </a:r>
          </a:p>
        </p:txBody>
      </p:sp>
    </p:spTree>
    <p:extLst>
      <p:ext uri="{BB962C8B-B14F-4D97-AF65-F5344CB8AC3E}">
        <p14:creationId xmlns:p14="http://schemas.microsoft.com/office/powerpoint/2010/main" val="1227690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2DF91-2DEA-C746-D16D-9BE7104558B9}"/>
              </a:ext>
            </a:extLst>
          </p:cNvPr>
          <p:cNvSpPr>
            <a:spLocks noGrp="1"/>
          </p:cNvSpPr>
          <p:nvPr>
            <p:ph type="title"/>
          </p:nvPr>
        </p:nvSpPr>
        <p:spPr/>
        <p:txBody>
          <a:bodyPr/>
          <a:lstStyle/>
          <a:p>
            <a:r>
              <a:rPr lang="en-US" dirty="0"/>
              <a:t>Proposal/Technical Solution Overview</a:t>
            </a:r>
          </a:p>
        </p:txBody>
      </p:sp>
      <p:sp>
        <p:nvSpPr>
          <p:cNvPr id="3" name="Content Placeholder 2">
            <a:extLst>
              <a:ext uri="{FF2B5EF4-FFF2-40B4-BE49-F238E27FC236}">
                <a16:creationId xmlns:a16="http://schemas.microsoft.com/office/drawing/2014/main" id="{66C23382-E6F4-6332-CA72-331282068ABD}"/>
              </a:ext>
            </a:extLst>
          </p:cNvPr>
          <p:cNvSpPr>
            <a:spLocks noGrp="1"/>
          </p:cNvSpPr>
          <p:nvPr>
            <p:ph idx="1"/>
          </p:nvPr>
        </p:nvSpPr>
        <p:spPr/>
        <p:txBody>
          <a:bodyPr/>
          <a:lstStyle/>
          <a:p>
            <a:r>
              <a:rPr lang="en-US" dirty="0"/>
              <a:t>Design a automated system that matches technicians to task that is based on their skillset </a:t>
            </a:r>
          </a:p>
        </p:txBody>
      </p:sp>
    </p:spTree>
    <p:extLst>
      <p:ext uri="{BB962C8B-B14F-4D97-AF65-F5344CB8AC3E}">
        <p14:creationId xmlns:p14="http://schemas.microsoft.com/office/powerpoint/2010/main" val="3346890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28BFB-9785-CCAC-3DF0-8667926791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2C02F2-2226-84FE-848E-41866B9E2658}"/>
              </a:ext>
            </a:extLst>
          </p:cNvPr>
          <p:cNvSpPr>
            <a:spLocks noGrp="1"/>
          </p:cNvSpPr>
          <p:nvPr>
            <p:ph type="title"/>
          </p:nvPr>
        </p:nvSpPr>
        <p:spPr/>
        <p:txBody>
          <a:bodyPr/>
          <a:lstStyle/>
          <a:p>
            <a:r>
              <a:rPr lang="en-US" dirty="0"/>
              <a:t>Solution Lifecycle &amp; Implementation Plan</a:t>
            </a:r>
          </a:p>
        </p:txBody>
      </p:sp>
      <p:graphicFrame>
        <p:nvGraphicFramePr>
          <p:cNvPr id="4" name="Content Placeholder 3">
            <a:extLst>
              <a:ext uri="{FF2B5EF4-FFF2-40B4-BE49-F238E27FC236}">
                <a16:creationId xmlns:a16="http://schemas.microsoft.com/office/drawing/2014/main" id="{E11C210C-D411-D0BB-6E12-C341A7A24CB9}"/>
              </a:ext>
            </a:extLst>
          </p:cNvPr>
          <p:cNvGraphicFramePr>
            <a:graphicFrameLocks noGrp="1"/>
          </p:cNvGraphicFramePr>
          <p:nvPr>
            <p:ph idx="1"/>
          </p:nvPr>
        </p:nvGraphicFramePr>
        <p:xfrm>
          <a:off x="1058378" y="1825626"/>
          <a:ext cx="10075244" cy="4351335"/>
        </p:xfrm>
        <a:graphic>
          <a:graphicData uri="http://schemas.openxmlformats.org/drawingml/2006/table">
            <a:tbl>
              <a:tblPr/>
              <a:tblGrid>
                <a:gridCol w="2518811">
                  <a:extLst>
                    <a:ext uri="{9D8B030D-6E8A-4147-A177-3AD203B41FA5}">
                      <a16:colId xmlns:a16="http://schemas.microsoft.com/office/drawing/2014/main" val="2460296042"/>
                    </a:ext>
                  </a:extLst>
                </a:gridCol>
                <a:gridCol w="2518811">
                  <a:extLst>
                    <a:ext uri="{9D8B030D-6E8A-4147-A177-3AD203B41FA5}">
                      <a16:colId xmlns:a16="http://schemas.microsoft.com/office/drawing/2014/main" val="3986741006"/>
                    </a:ext>
                  </a:extLst>
                </a:gridCol>
                <a:gridCol w="2518811">
                  <a:extLst>
                    <a:ext uri="{9D8B030D-6E8A-4147-A177-3AD203B41FA5}">
                      <a16:colId xmlns:a16="http://schemas.microsoft.com/office/drawing/2014/main" val="2686288250"/>
                    </a:ext>
                  </a:extLst>
                </a:gridCol>
                <a:gridCol w="2518811">
                  <a:extLst>
                    <a:ext uri="{9D8B030D-6E8A-4147-A177-3AD203B41FA5}">
                      <a16:colId xmlns:a16="http://schemas.microsoft.com/office/drawing/2014/main" val="586489226"/>
                    </a:ext>
                  </a:extLst>
                </a:gridCol>
              </a:tblGrid>
              <a:tr h="496461">
                <a:tc>
                  <a:txBody>
                    <a:bodyPr/>
                    <a:lstStyle/>
                    <a:p>
                      <a:pPr algn="l">
                        <a:buNone/>
                      </a:pPr>
                      <a:r>
                        <a:rPr lang="en-US" sz="1700" b="1">
                          <a:effectLst/>
                        </a:rPr>
                        <a:t>Phase</a:t>
                      </a:r>
                    </a:p>
                  </a:txBody>
                  <a:tcPr marL="116814" marR="116814" marT="116814" marB="116814"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8FAFB"/>
                    </a:solidFill>
                  </a:tcPr>
                </a:tc>
                <a:tc>
                  <a:txBody>
                    <a:bodyPr/>
                    <a:lstStyle/>
                    <a:p>
                      <a:pPr algn="l">
                        <a:buNone/>
                      </a:pPr>
                      <a:r>
                        <a:rPr lang="en-US" sz="1700" b="1">
                          <a:effectLst/>
                        </a:rPr>
                        <a:t>Key Activities</a:t>
                      </a:r>
                    </a:p>
                  </a:txBody>
                  <a:tcPr marL="116814" marR="116814" marT="116814" marB="116814"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8FAFB"/>
                    </a:solidFill>
                  </a:tcPr>
                </a:tc>
                <a:tc>
                  <a:txBody>
                    <a:bodyPr/>
                    <a:lstStyle/>
                    <a:p>
                      <a:pPr algn="l">
                        <a:buNone/>
                      </a:pPr>
                      <a:r>
                        <a:rPr lang="en-US" sz="1700" b="1">
                          <a:effectLst/>
                        </a:rPr>
                        <a:t>Deliverables</a:t>
                      </a:r>
                    </a:p>
                  </a:txBody>
                  <a:tcPr marL="116814" marR="116814" marT="116814" marB="116814"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8FAFB"/>
                    </a:solidFill>
                  </a:tcPr>
                </a:tc>
                <a:tc>
                  <a:txBody>
                    <a:bodyPr/>
                    <a:lstStyle/>
                    <a:p>
                      <a:pPr algn="l">
                        <a:buNone/>
                      </a:pPr>
                      <a:r>
                        <a:rPr lang="en-US" sz="1700" b="1">
                          <a:effectLst/>
                        </a:rPr>
                        <a:t>Duration</a:t>
                      </a:r>
                    </a:p>
                  </a:txBody>
                  <a:tcPr marL="116814" marR="116814" marT="116814" marB="116814"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8FAFB"/>
                    </a:solidFill>
                  </a:tcPr>
                </a:tc>
                <a:extLst>
                  <a:ext uri="{0D108BD9-81ED-4DB2-BD59-A6C34878D82A}">
                    <a16:rowId xmlns:a16="http://schemas.microsoft.com/office/drawing/2014/main" val="1228826404"/>
                  </a:ext>
                </a:extLst>
              </a:tr>
              <a:tr h="642479">
                <a:tc>
                  <a:txBody>
                    <a:bodyPr/>
                    <a:lstStyle/>
                    <a:p>
                      <a:pPr>
                        <a:buNone/>
                      </a:pPr>
                      <a:r>
                        <a:rPr lang="en-US" sz="1700">
                          <a:effectLst/>
                        </a:rPr>
                        <a:t>1. Planning</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effectLst/>
                        </a:rPr>
                        <a:t>Gather requirements, define scope, approvals</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effectLst/>
                        </a:rPr>
                        <a:t>Project Charter, Requirements</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effectLst/>
                        </a:rPr>
                        <a:t>2 weeks</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extLst>
                  <a:ext uri="{0D108BD9-81ED-4DB2-BD59-A6C34878D82A}">
                    <a16:rowId xmlns:a16="http://schemas.microsoft.com/office/drawing/2014/main" val="2688119924"/>
                  </a:ext>
                </a:extLst>
              </a:tr>
              <a:tr h="642479">
                <a:tc>
                  <a:txBody>
                    <a:bodyPr/>
                    <a:lstStyle/>
                    <a:p>
                      <a:pPr>
                        <a:buNone/>
                      </a:pPr>
                      <a:r>
                        <a:rPr lang="en-US" sz="1700">
                          <a:effectLst/>
                        </a:rPr>
                        <a:t>2. Design</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effectLst/>
                        </a:rPr>
                        <a:t>System architecture, UI/UX design</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effectLst/>
                        </a:rPr>
                        <a:t>Design Docs, Wireframes</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effectLst/>
                        </a:rPr>
                        <a:t>3 weeks</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extLst>
                  <a:ext uri="{0D108BD9-81ED-4DB2-BD59-A6C34878D82A}">
                    <a16:rowId xmlns:a16="http://schemas.microsoft.com/office/drawing/2014/main" val="56318212"/>
                  </a:ext>
                </a:extLst>
              </a:tr>
              <a:tr h="642479">
                <a:tc>
                  <a:txBody>
                    <a:bodyPr/>
                    <a:lstStyle/>
                    <a:p>
                      <a:pPr>
                        <a:buNone/>
                      </a:pPr>
                      <a:r>
                        <a:rPr lang="en-US" sz="1700">
                          <a:effectLst/>
                        </a:rPr>
                        <a:t>3. Development</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effectLst/>
                        </a:rPr>
                        <a:t>Coding, integrations, unit testing</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effectLst/>
                        </a:rPr>
                        <a:t>Codebase, Test Reports</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effectLst/>
                        </a:rPr>
                        <a:t>6 weeks</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extLst>
                  <a:ext uri="{0D108BD9-81ED-4DB2-BD59-A6C34878D82A}">
                    <a16:rowId xmlns:a16="http://schemas.microsoft.com/office/drawing/2014/main" val="601536762"/>
                  </a:ext>
                </a:extLst>
              </a:tr>
              <a:tr h="642479">
                <a:tc>
                  <a:txBody>
                    <a:bodyPr/>
                    <a:lstStyle/>
                    <a:p>
                      <a:pPr>
                        <a:buNone/>
                      </a:pPr>
                      <a:r>
                        <a:rPr lang="en-US" sz="1700">
                          <a:effectLst/>
                        </a:rPr>
                        <a:t>4. Testing</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effectLst/>
                        </a:rPr>
                        <a:t>System, user acceptance, bug fixing</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effectLst/>
                        </a:rPr>
                        <a:t>QA Reports, UAT Sign-off</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effectLst/>
                        </a:rPr>
                        <a:t>3 weeks</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extLst>
                  <a:ext uri="{0D108BD9-81ED-4DB2-BD59-A6C34878D82A}">
                    <a16:rowId xmlns:a16="http://schemas.microsoft.com/office/drawing/2014/main" val="2816395597"/>
                  </a:ext>
                </a:extLst>
              </a:tr>
              <a:tr h="642479">
                <a:tc>
                  <a:txBody>
                    <a:bodyPr/>
                    <a:lstStyle/>
                    <a:p>
                      <a:pPr>
                        <a:buNone/>
                      </a:pPr>
                      <a:r>
                        <a:rPr lang="en-US" sz="1700">
                          <a:effectLst/>
                        </a:rPr>
                        <a:t>5. Deployment</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effectLst/>
                        </a:rPr>
                        <a:t>Go-live, data migration, training</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effectLst/>
                        </a:rPr>
                        <a:t>Live System, Training Docs</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effectLst/>
                        </a:rPr>
                        <a:t>2 weeks</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extLst>
                  <a:ext uri="{0D108BD9-81ED-4DB2-BD59-A6C34878D82A}">
                    <a16:rowId xmlns:a16="http://schemas.microsoft.com/office/drawing/2014/main" val="2353481417"/>
                  </a:ext>
                </a:extLst>
              </a:tr>
              <a:tr h="642479">
                <a:tc>
                  <a:txBody>
                    <a:bodyPr/>
                    <a:lstStyle/>
                    <a:p>
                      <a:pPr>
                        <a:buNone/>
                      </a:pPr>
                      <a:r>
                        <a:rPr lang="en-US" sz="1700">
                          <a:effectLst/>
                        </a:rPr>
                        <a:t>6. Maintenance</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effectLst/>
                        </a:rPr>
                        <a:t>Support, monitoring, optimizations</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effectLst/>
                        </a:rPr>
                        <a:t>Support Plan, Updates</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dirty="0">
                          <a:effectLst/>
                        </a:rPr>
                        <a:t>Ongoing</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extLst>
                  <a:ext uri="{0D108BD9-81ED-4DB2-BD59-A6C34878D82A}">
                    <a16:rowId xmlns:a16="http://schemas.microsoft.com/office/drawing/2014/main" val="584943320"/>
                  </a:ext>
                </a:extLst>
              </a:tr>
            </a:tbl>
          </a:graphicData>
        </a:graphic>
      </p:graphicFrame>
    </p:spTree>
    <p:extLst>
      <p:ext uri="{BB962C8B-B14F-4D97-AF65-F5344CB8AC3E}">
        <p14:creationId xmlns:p14="http://schemas.microsoft.com/office/powerpoint/2010/main" val="3235065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4E630-7720-F5F5-0F14-116755087E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8B37B6-95A8-B719-92FF-2B35C65A2F50}"/>
              </a:ext>
            </a:extLst>
          </p:cNvPr>
          <p:cNvSpPr>
            <a:spLocks noGrp="1"/>
          </p:cNvSpPr>
          <p:nvPr>
            <p:ph type="title"/>
          </p:nvPr>
        </p:nvSpPr>
        <p:spPr/>
        <p:txBody>
          <a:bodyPr/>
          <a:lstStyle/>
          <a:p>
            <a:r>
              <a:rPr lang="en-US" dirty="0"/>
              <a:t>Resources Needed</a:t>
            </a:r>
          </a:p>
        </p:txBody>
      </p:sp>
      <p:sp>
        <p:nvSpPr>
          <p:cNvPr id="3" name="Content Placeholder 2">
            <a:extLst>
              <a:ext uri="{FF2B5EF4-FFF2-40B4-BE49-F238E27FC236}">
                <a16:creationId xmlns:a16="http://schemas.microsoft.com/office/drawing/2014/main" id="{6CFB4B30-FDB6-397E-B0D9-46B85DB66E76}"/>
              </a:ext>
            </a:extLst>
          </p:cNvPr>
          <p:cNvSpPr>
            <a:spLocks noGrp="1"/>
          </p:cNvSpPr>
          <p:nvPr>
            <p:ph idx="1"/>
          </p:nvPr>
        </p:nvSpPr>
        <p:spPr/>
        <p:txBody>
          <a:bodyPr>
            <a:normAutofit fontScale="85000" lnSpcReduction="20000"/>
          </a:bodyPr>
          <a:lstStyle/>
          <a:p>
            <a:r>
              <a:rPr lang="en-US" dirty="0"/>
              <a:t>Technical Resources</a:t>
            </a:r>
          </a:p>
          <a:p>
            <a:pPr lvl="1"/>
            <a:r>
              <a:rPr lang="en-US" dirty="0"/>
              <a:t>Access to historical technician and task performance data for model training.</a:t>
            </a:r>
          </a:p>
          <a:p>
            <a:pPr lvl="1"/>
            <a:r>
              <a:rPr lang="en-US" dirty="0"/>
              <a:t>A machine learning environment (e.g., AWS SageMaker) for building and deploying predictive models.</a:t>
            </a:r>
          </a:p>
          <a:p>
            <a:pPr lvl="1"/>
            <a:r>
              <a:rPr lang="en-US" dirty="0"/>
              <a:t>A Go-based backend framework for handling API calls and assignment logic.</a:t>
            </a:r>
          </a:p>
          <a:p>
            <a:pPr lvl="1"/>
            <a:r>
              <a:rPr lang="en-US" dirty="0"/>
              <a:t>Containerization tools such as Docker for packaging the application.</a:t>
            </a:r>
          </a:p>
          <a:p>
            <a:pPr lvl="1"/>
            <a:r>
              <a:rPr lang="en-US" dirty="0"/>
              <a:t>CI/CD pipeline setup (e.g., GitHub Actions) for automated deployment.</a:t>
            </a:r>
          </a:p>
          <a:p>
            <a:pPr lvl="1"/>
            <a:r>
              <a:rPr lang="en-US" dirty="0"/>
              <a:t>Monitoring and observability tools like Prometheus and Grafana.</a:t>
            </a:r>
          </a:p>
          <a:p>
            <a:pPr lvl="1"/>
            <a:r>
              <a:rPr lang="en-US" dirty="0"/>
              <a:t>A cloud infrastructure account (AWS or equivalent) to host services.</a:t>
            </a:r>
          </a:p>
          <a:p>
            <a:r>
              <a:rPr lang="en-US" dirty="0"/>
              <a:t>Human Resources</a:t>
            </a:r>
          </a:p>
          <a:p>
            <a:pPr lvl="1"/>
            <a:r>
              <a:rPr lang="en-US" dirty="0"/>
              <a:t>Data scientists/ML engineers to build and refine the prediction model.</a:t>
            </a:r>
          </a:p>
          <a:p>
            <a:pPr lvl="1"/>
            <a:r>
              <a:rPr lang="en-US" dirty="0"/>
              <a:t>Backend developers (Go) to implement the microservice and APIs.</a:t>
            </a:r>
          </a:p>
          <a:p>
            <a:pPr lvl="1"/>
            <a:r>
              <a:rPr lang="en-US" dirty="0"/>
              <a:t>DevOps engineers to manage deployment, monitoring, and scaling.</a:t>
            </a:r>
          </a:p>
          <a:p>
            <a:pPr lvl="1"/>
            <a:r>
              <a:rPr lang="en-US" dirty="0"/>
              <a:t>Project managers to oversee progress, milestones, and stakeholder alignment.</a:t>
            </a:r>
          </a:p>
          <a:p>
            <a:pPr lvl="1"/>
            <a:r>
              <a:rPr lang="en-US" dirty="0"/>
              <a:t>Training support for dispatchers, technicians, and managers to adopt the new system.</a:t>
            </a:r>
          </a:p>
          <a:p>
            <a:endParaRPr lang="en-US" dirty="0"/>
          </a:p>
        </p:txBody>
      </p:sp>
    </p:spTree>
    <p:extLst>
      <p:ext uri="{BB962C8B-B14F-4D97-AF65-F5344CB8AC3E}">
        <p14:creationId xmlns:p14="http://schemas.microsoft.com/office/powerpoint/2010/main" val="2631850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388</TotalTime>
  <Words>1273</Words>
  <Application>Microsoft Office PowerPoint</Application>
  <PresentationFormat>Widescreen</PresentationFormat>
  <Paragraphs>172</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Aptos Display</vt:lpstr>
      <vt:lpstr>Arial</vt:lpstr>
      <vt:lpstr>Office Theme</vt:lpstr>
      <vt:lpstr>Business Case/Proposal</vt:lpstr>
      <vt:lpstr>Executive Summary</vt:lpstr>
      <vt:lpstr>Industry Context </vt:lpstr>
      <vt:lpstr>Problem Statement</vt:lpstr>
      <vt:lpstr>Current State Analysis</vt:lpstr>
      <vt:lpstr>Risks of Inaction</vt:lpstr>
      <vt:lpstr>Proposal/Technical Solution Overview</vt:lpstr>
      <vt:lpstr>Solution Lifecycle &amp; Implementation Plan</vt:lpstr>
      <vt:lpstr>Resources Needed</vt:lpstr>
      <vt:lpstr>Timeline and Roles</vt:lpstr>
      <vt:lpstr>Benefits</vt:lpstr>
      <vt:lpstr>Risks: Describe the risks associated with addressing or not addressing the issue.</vt:lpstr>
      <vt:lpstr>Project Objective – vision/mission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Su-Hyun Byeon</dc:creator>
  <cp:lastModifiedBy>Sue Byeon</cp:lastModifiedBy>
  <cp:revision>2</cp:revision>
  <dcterms:created xsi:type="dcterms:W3CDTF">2025-09-26T19:00:35Z</dcterms:created>
  <dcterms:modified xsi:type="dcterms:W3CDTF">2025-10-02T07:34:50Z</dcterms:modified>
</cp:coreProperties>
</file>