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Font typeface="Arial"/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Font typeface="Arial"/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Font typeface="Arial"/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Font typeface="Arial"/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Font typeface="Arial"/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Font typeface="Arial"/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Font typeface="Arial"/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Font typeface="Arial"/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Font typeface="Arial"/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sz="1800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sz="1800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sz="1800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sz="1800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sz="1800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sz="1800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sz="1800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sz="1800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sz="1800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sz="1800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sz="1800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sz="1800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sz="1800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sz="1800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6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8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01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62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762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762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762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762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762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5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sz="1800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sz="1800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sz="1800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sz="1800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sz="1800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sz="1800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sz="1800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5" y="190499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8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01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62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762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762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762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762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762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sz="1800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sz="1800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sz="1800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sz="1800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sz="1800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sz="1800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sz="1800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sz="1800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sz="1800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sz="1800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sz="1800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sz="1800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sz="1800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sz="1800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600200"/>
            <a:ext cx="4038597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8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01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62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762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762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762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762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762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48200" y="1600200"/>
            <a:ext cx="4038597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8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01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62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762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762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762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762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762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sz="1800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sz="1800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sz="1800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sz="1800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sz="1800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sz="1800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sz="1800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8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01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62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762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762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762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762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762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sz="1800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sz="1800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sz="1800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sz="1800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sz="1800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sz="1800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sz="1800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sz="1800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sz="1800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sz="1800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sz="1800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sz="1800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sz="1800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sz="1800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57200" y="2174875"/>
            <a:ext cx="4040187" cy="39512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8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01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62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762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762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762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762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762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4645025" y="1535112"/>
            <a:ext cx="404177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4645025" y="2174875"/>
            <a:ext cx="4041772" cy="39512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8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01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62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762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762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762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762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762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sz="1800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sz="1800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sz="1800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sz="1800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sz="1800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sz="1800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sz="1800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8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01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62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762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762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762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762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762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sz="1800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sz="1800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sz="1800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sz="1800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sz="1800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sz="1800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sz="1800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01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62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762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762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762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762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762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sz="1800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sz="1800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sz="1800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sz="1800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sz="1800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sz="1800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sz="1800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8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01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62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762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762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762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762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762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o.dhss.ak.local/dsds/archive/SitePages/Home.aspx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QA Providers 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Archive Tutorial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New File Entry Only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2013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990600" y="5638800"/>
            <a:ext cx="7239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Calibri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https://go.dhss.ak.local/dsds/archive/SitePages/Home.aspx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</a:p>
        </p:txBody>
      </p:sp>
      <p:pic>
        <p:nvPicPr>
          <p:cNvPr id="92" name="Shape 92"/>
          <p:cNvPicPr preferRelativeResize="0"/>
          <p:nvPr/>
        </p:nvPicPr>
        <p:blipFill/>
        <p:spPr>
          <a:xfrm>
            <a:off x="3124200" y="1872181"/>
            <a:ext cx="5216861" cy="403859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93" name="Shape 93"/>
          <p:cNvSpPr/>
          <p:nvPr/>
        </p:nvSpPr>
        <p:spPr>
          <a:xfrm>
            <a:off x="2752250" y="3779160"/>
            <a:ext cx="371945" cy="17673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577908" y="2241483"/>
            <a:ext cx="2174345" cy="1754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In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home page will look something like this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 Click on Archived Boxes</a:t>
            </a:r>
          </a:p>
        </p:txBody>
      </p:sp>
      <p:sp>
        <p:nvSpPr>
          <p:cNvPr id="95" name="Shape 95"/>
          <p:cNvSpPr/>
          <p:nvPr/>
        </p:nvSpPr>
        <p:spPr>
          <a:xfrm>
            <a:off x="2449358" y="3733421"/>
            <a:ext cx="2824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322D"/>
              </a:buClr>
              <a:buSzPct val="25000"/>
              <a:buFont typeface="Calibri"/>
              <a:buNone/>
            </a:pPr>
            <a:r>
              <a:rPr b="1" i="0" lang="en-US" sz="1400" u="none" cap="none" strike="noStrike">
                <a:solidFill>
                  <a:srgbClr val="DF322D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your box</a:t>
            </a:r>
          </a:p>
        </p:txBody>
      </p:sp>
      <p:pic>
        <p:nvPicPr>
          <p:cNvPr id="101" name="Shape 101"/>
          <p:cNvPicPr preferRelativeResize="0"/>
          <p:nvPr/>
        </p:nvPicPr>
        <p:blipFill/>
        <p:spPr>
          <a:xfrm>
            <a:off x="2743200" y="1568470"/>
            <a:ext cx="5943598" cy="4615576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381000" y="1752600"/>
            <a:ext cx="2057400" cy="4247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Boxes created by Sue Darby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 the smallest barcode and move to larger numbers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you hover over the one you want a small check box will appear, click it to select it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click “New File”</a:t>
            </a:r>
          </a:p>
        </p:txBody>
      </p:sp>
      <p:sp>
        <p:nvSpPr>
          <p:cNvPr id="103" name="Shape 103"/>
          <p:cNvSpPr/>
          <p:nvPr/>
        </p:nvSpPr>
        <p:spPr>
          <a:xfrm>
            <a:off x="3657600" y="3912750"/>
            <a:ext cx="228600" cy="35445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/>
          <p:nvPr/>
        </p:nvSpPr>
        <p:spPr>
          <a:xfrm rot="-2319045">
            <a:off x="3138412" y="2787957"/>
            <a:ext cx="297415" cy="10215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/>
          <p:nvPr/>
        </p:nvSpPr>
        <p:spPr>
          <a:xfrm rot="-5400000">
            <a:off x="8131312" y="3191021"/>
            <a:ext cx="190500" cy="539471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8089428" y="3055233"/>
            <a:ext cx="2742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322D"/>
              </a:buClr>
              <a:buSzPct val="25000"/>
              <a:buFont typeface="Calibri"/>
              <a:buNone/>
            </a:pPr>
            <a:r>
              <a:rPr b="1" i="0" lang="en-US" sz="1600" u="none" cap="none" strike="noStrike">
                <a:solidFill>
                  <a:srgbClr val="DF322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7" name="Shape 107"/>
          <p:cNvSpPr/>
          <p:nvPr/>
        </p:nvSpPr>
        <p:spPr>
          <a:xfrm>
            <a:off x="6172200" y="3365507"/>
            <a:ext cx="2888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322D"/>
              </a:buClr>
              <a:buSzPct val="25000"/>
              <a:buFont typeface="Calibri"/>
              <a:buNone/>
            </a:pPr>
            <a:r>
              <a:rPr b="1" i="0" lang="en-US" sz="1400" u="none" cap="none" strike="noStrike">
                <a:solidFill>
                  <a:srgbClr val="DF322D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08" name="Shape 108"/>
          <p:cNvSpPr/>
          <p:nvPr/>
        </p:nvSpPr>
        <p:spPr>
          <a:xfrm>
            <a:off x="3657600" y="4343400"/>
            <a:ext cx="30168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322D"/>
              </a:buClr>
              <a:buSzPct val="25000"/>
              <a:buFont typeface="Calibri"/>
              <a:buNone/>
            </a:pPr>
            <a:r>
              <a:rPr b="1" i="0" lang="en-US" sz="1600" u="none" cap="none" strike="noStrike">
                <a:solidFill>
                  <a:srgbClr val="DF322D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09" name="Shape 109"/>
          <p:cNvSpPr/>
          <p:nvPr/>
        </p:nvSpPr>
        <p:spPr>
          <a:xfrm>
            <a:off x="2743200" y="2885956"/>
            <a:ext cx="2952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322D"/>
              </a:buClr>
              <a:buSzPct val="25000"/>
              <a:buFont typeface="Calibri"/>
              <a:buNone/>
            </a:pPr>
            <a:r>
              <a:rPr b="1" i="0" lang="en-US" sz="1600" u="none" cap="none" strike="noStrike">
                <a:solidFill>
                  <a:srgbClr val="DF322D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New File to the Box (pt 1)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600200"/>
            <a:ext cx="4038597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14350" lvl="0" marL="5143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is Certification</a:t>
            </a:r>
          </a:p>
          <a:p>
            <a:pPr indent="-514350" lvl="0" marL="5143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Inclusive Date is the date the Agency Closed</a:t>
            </a:r>
          </a:p>
          <a:p>
            <a:pPr indent="-514350" lvl="0" marL="5143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Retention Schedule is Provider Certification – Approved – 1 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Provider Care and Treatment Records - 1 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Provider Certification (Denied/Revoked)-1 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Quality Assurance Reviews </a:t>
            </a:r>
          </a:p>
          <a:p>
            <a:pPr indent="0" lvl="0" marL="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based on the type of files found in the box you are working on.</a:t>
            </a:r>
          </a:p>
        </p:txBody>
      </p:sp>
      <p:pic>
        <p:nvPicPr>
          <p:cNvPr id="116" name="Shape 116"/>
          <p:cNvPicPr preferRelativeResize="0"/>
          <p:nvPr/>
        </p:nvPicPr>
        <p:blipFill/>
        <p:spPr>
          <a:xfrm>
            <a:off x="4419600" y="1676400"/>
            <a:ext cx="4495800" cy="40481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cxnSp>
        <p:nvCxnSpPr>
          <p:cNvPr id="117" name="Shape 117"/>
          <p:cNvCxnSpPr/>
          <p:nvPr/>
        </p:nvCxnSpPr>
        <p:spPr>
          <a:xfrm>
            <a:off x="4953000" y="3124200"/>
            <a:ext cx="1524000" cy="0"/>
          </a:xfrm>
          <a:prstGeom prst="straightConnector1">
            <a:avLst/>
          </a:prstGeom>
          <a:noFill/>
          <a:ln cap="flat" cmpd="sng" w="28575">
            <a:solidFill>
              <a:srgbClr val="BE4B48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18" name="Shape 118"/>
          <p:cNvCxnSpPr/>
          <p:nvPr/>
        </p:nvCxnSpPr>
        <p:spPr>
          <a:xfrm>
            <a:off x="5029200" y="3352800"/>
            <a:ext cx="1371598" cy="0"/>
          </a:xfrm>
          <a:prstGeom prst="straightConnector1">
            <a:avLst/>
          </a:prstGeom>
          <a:noFill/>
          <a:ln cap="flat" cmpd="sng" w="28575">
            <a:solidFill>
              <a:srgbClr val="BE4B48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19" name="Shape 119"/>
          <p:cNvCxnSpPr/>
          <p:nvPr/>
        </p:nvCxnSpPr>
        <p:spPr>
          <a:xfrm>
            <a:off x="5181600" y="3581400"/>
            <a:ext cx="1219199" cy="0"/>
          </a:xfrm>
          <a:prstGeom prst="straightConnector1">
            <a:avLst/>
          </a:prstGeom>
          <a:noFill/>
          <a:ln cap="flat" cmpd="sng" w="28575">
            <a:solidFill>
              <a:srgbClr val="BE4B48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20" name="Shape 120"/>
          <p:cNvSpPr txBox="1"/>
          <p:nvPr/>
        </p:nvSpPr>
        <p:spPr>
          <a:xfrm>
            <a:off x="4276726" y="2954923"/>
            <a:ext cx="2952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322D"/>
              </a:buClr>
              <a:buSzPct val="25000"/>
              <a:buFont typeface="Calibri"/>
              <a:buNone/>
            </a:pPr>
            <a:r>
              <a:rPr b="1" i="0" lang="en-US" sz="1600" u="none" cap="none" strike="noStrike">
                <a:solidFill>
                  <a:srgbClr val="DF322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4267200" y="3242846"/>
            <a:ext cx="2952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322D"/>
              </a:buClr>
              <a:buSzPct val="25000"/>
              <a:buFont typeface="Calibri"/>
              <a:buNone/>
            </a:pPr>
            <a:r>
              <a:rPr b="1" i="0" lang="en-US" sz="1600" u="none" cap="none" strike="noStrike">
                <a:solidFill>
                  <a:srgbClr val="DF322D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4267200" y="3511896"/>
            <a:ext cx="2952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322D"/>
              </a:buClr>
              <a:buSzPct val="25000"/>
              <a:buFont typeface="Calibri"/>
              <a:buNone/>
            </a:pPr>
            <a:r>
              <a:rPr b="1" i="0" lang="en-US" sz="1600" u="none" cap="none" strike="noStrike">
                <a:solidFill>
                  <a:srgbClr val="DF322D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a New File Cont. (pt 2)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600200"/>
            <a:ext cx="4038597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14350" lvl="0" marL="5143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Recipient – Choose “Agency” for most providers 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“Individual Provider” for CMs</a:t>
            </a:r>
          </a:p>
          <a:p>
            <a:pPr indent="-520700" lvl="1" marL="914400" marR="0" rtl="0" algn="l">
              <a:lnSpc>
                <a:spcPct val="80000"/>
              </a:lnSpc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ct val="93025"/>
              <a:buFont typeface="Calibri"/>
              <a:buAutoNum type="alphaLcParenR"/>
            </a:pPr>
            <a:r>
              <a:rPr b="0" i="0" lang="en-US" sz="2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Disposition Date will be calculated automatically</a:t>
            </a:r>
          </a:p>
          <a:p>
            <a:pPr indent="-514350" lvl="0" marL="5143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Records Center Barcode was assigned to the whole box. It will pop up automatically!</a:t>
            </a:r>
          </a:p>
          <a:p>
            <a:pPr indent="-514350" lvl="0" marL="5143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Notes – Certification period, handbooks only, audit file etc.</a:t>
            </a:r>
          </a:p>
          <a:p>
            <a:pPr indent="-514350" lvl="0" marL="5143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Save</a:t>
            </a:r>
          </a:p>
        </p:txBody>
      </p:sp>
      <p:pic>
        <p:nvPicPr>
          <p:cNvPr id="129" name="Shape 129"/>
          <p:cNvPicPr preferRelativeResize="0"/>
          <p:nvPr/>
        </p:nvPicPr>
        <p:blipFill/>
        <p:spPr>
          <a:xfrm>
            <a:off x="4648200" y="1752600"/>
            <a:ext cx="4238432" cy="374203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4486275" y="3279907"/>
            <a:ext cx="2028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322D"/>
              </a:buClr>
              <a:buSzPct val="25000"/>
              <a:buFont typeface="Calibri"/>
              <a:buNone/>
            </a:pPr>
            <a:r>
              <a:rPr b="1" i="0" lang="en-US" sz="1600" u="none" cap="none" strike="noStrike">
                <a:solidFill>
                  <a:srgbClr val="DF322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4486273" y="4191000"/>
            <a:ext cx="30479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322D"/>
              </a:buClr>
              <a:buSzPct val="25000"/>
              <a:buFont typeface="Calibri"/>
              <a:buNone/>
            </a:pPr>
            <a:r>
              <a:rPr b="1" i="0" lang="en-US" sz="1600" u="none" cap="none" strike="noStrike">
                <a:solidFill>
                  <a:srgbClr val="DF322D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32" name="Shape 132"/>
          <p:cNvSpPr txBox="1"/>
          <p:nvPr/>
        </p:nvSpPr>
        <p:spPr>
          <a:xfrm flipH="1">
            <a:off x="4473364" y="4572000"/>
            <a:ext cx="34966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322D"/>
              </a:buClr>
              <a:buSzPct val="25000"/>
              <a:buFont typeface="Calibri"/>
              <a:buNone/>
            </a:pPr>
            <a:r>
              <a:rPr b="1" i="0" lang="en-US" sz="1600" u="none" cap="none" strike="noStrike">
                <a:solidFill>
                  <a:srgbClr val="DF322D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7010400" y="5257800"/>
            <a:ext cx="2952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322D"/>
              </a:buClr>
              <a:buSzPct val="25000"/>
              <a:buFont typeface="Calibri"/>
              <a:buNone/>
            </a:pPr>
            <a:r>
              <a:rPr b="1" i="0" lang="en-US" sz="1600" u="none" cap="none" strike="noStrike">
                <a:solidFill>
                  <a:srgbClr val="DF322D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single file is in the system!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600200"/>
            <a:ext cx="3352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see a long list of various files</a:t>
            </a:r>
          </a:p>
          <a:p>
            <a:pPr indent="-514350" lvl="0" marL="5143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this screen you can sort by title, retention schedule, inclusive dates, barcode etc.</a:t>
            </a:r>
          </a:p>
        </p:txBody>
      </p:sp>
      <p:pic>
        <p:nvPicPr>
          <p:cNvPr id="140" name="Shape 140"/>
          <p:cNvPicPr preferRelativeResize="0"/>
          <p:nvPr/>
        </p:nvPicPr>
        <p:blipFill/>
        <p:spPr>
          <a:xfrm>
            <a:off x="3765537" y="1676400"/>
            <a:ext cx="5118430" cy="396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Retrieving a file from the system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57200" y="1600200"/>
            <a:ext cx="6476999" cy="198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Home click on the Search this site box and type in the name you are looking for</a:t>
            </a:r>
          </a:p>
        </p:txBody>
      </p:sp>
      <p:pic>
        <p:nvPicPr>
          <p:cNvPr id="147" name="Shape 147"/>
          <p:cNvPicPr preferRelativeResize="0"/>
          <p:nvPr/>
        </p:nvPicPr>
        <p:blipFill/>
        <p:spPr>
          <a:xfrm>
            <a:off x="2971800" y="2809875"/>
            <a:ext cx="5229168" cy="40481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48" name="Shape 148"/>
          <p:cNvSpPr/>
          <p:nvPr/>
        </p:nvSpPr>
        <p:spPr>
          <a:xfrm>
            <a:off x="6629400" y="3962400"/>
            <a:ext cx="1295400" cy="3810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Results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600200"/>
            <a:ext cx="4038597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out which entry you need and click the entry to gather the information such as the barcode of the box so that the file can be recalled easily!</a:t>
            </a:r>
          </a:p>
        </p:txBody>
      </p:sp>
      <p:pic>
        <p:nvPicPr>
          <p:cNvPr id="155" name="Shape 155"/>
          <p:cNvPicPr preferRelativeResize="0"/>
          <p:nvPr/>
        </p:nvPicPr>
        <p:blipFill/>
        <p:spPr>
          <a:xfrm>
            <a:off x="4419600" y="2057400"/>
            <a:ext cx="4533516" cy="350959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