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Karla ExtraBold"/>
      <p:bold r:id="rId18"/>
      <p:boldItalic r:id="rId19"/>
    </p:embeddedFont>
    <p:embeddedFont>
      <p:font typeface="Bebas Neue"/>
      <p:regular r:id="rId20"/>
    </p:embeddedFont>
    <p:embeddedFont>
      <p:font typeface="Rubik ExtraBold"/>
      <p:bold r:id="rId21"/>
      <p:boldItalic r:id="rId22"/>
    </p:embeddedFont>
    <p:embeddedFont>
      <p:font typeface="Rubik Black"/>
      <p:bold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E1303C-59DA-470A-A33A-9E5716522FB0}">
  <a:tblStyle styleId="{0EE1303C-59DA-470A-A33A-9E5716522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ubikExtraBold-boldItalic.fntdata"/><Relationship Id="rId21" Type="http://schemas.openxmlformats.org/officeDocument/2006/relationships/font" Target="fonts/RubikExtraBold-bold.fntdata"/><Relationship Id="rId24" Type="http://schemas.openxmlformats.org/officeDocument/2006/relationships/font" Target="fonts/RubikBlack-boldItalic.fntdata"/><Relationship Id="rId23" Type="http://schemas.openxmlformats.org/officeDocument/2006/relationships/font" Target="fonts/Rubik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arlaExtraBold-boldItalic.fntdata"/><Relationship Id="rId18" Type="http://schemas.openxmlformats.org/officeDocument/2006/relationships/font" Target="fonts/Karla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4e1613f9b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4e1613f9b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4e1613f9b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4e1613f9b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4e0c60b8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4e0c60b8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fb8bc6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0fb8bc6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e08450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4e08450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5g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25d80b4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25d80b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919de180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919de180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network, at&amp;t expand upon the features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PINK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25250"/>
            <a:ext cx="57201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By: Sue Lee, Sarah Lluberes, Kalena Wright, Bliena Tukue, Courtney Ross</a:t>
            </a:r>
            <a:endParaRPr sz="1300"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353803" y="41263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6"/>
          <p:cNvSpPr txBox="1"/>
          <p:nvPr/>
        </p:nvSpPr>
        <p:spPr>
          <a:xfrm>
            <a:off x="3335150" y="2851325"/>
            <a:ext cx="26682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Karla"/>
                <a:ea typeface="Karla"/>
                <a:cs typeface="Karla"/>
                <a:sym typeface="Karla"/>
              </a:rPr>
              <a:t>Mock Safety Call</a:t>
            </a:r>
            <a:endParaRPr sz="11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"/>
          <p:cNvSpPr/>
          <p:nvPr/>
        </p:nvSpPr>
        <p:spPr>
          <a:xfrm>
            <a:off x="7968357" y="454978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5"/>
          <p:cNvSpPr/>
          <p:nvPr/>
        </p:nvSpPr>
        <p:spPr>
          <a:xfrm>
            <a:off x="7736017" y="440113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5"/>
          <p:cNvSpPr/>
          <p:nvPr/>
        </p:nvSpPr>
        <p:spPr>
          <a:xfrm>
            <a:off x="715110" y="25717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35"/>
          <p:cNvGrpSpPr/>
          <p:nvPr/>
        </p:nvGrpSpPr>
        <p:grpSpPr>
          <a:xfrm>
            <a:off x="136938" y="912384"/>
            <a:ext cx="1371600" cy="1375875"/>
            <a:chOff x="299013" y="1079125"/>
            <a:chExt cx="1371600" cy="1375875"/>
          </a:xfrm>
        </p:grpSpPr>
        <p:sp>
          <p:nvSpPr>
            <p:cNvPr id="757" name="Google Shape;757;p35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35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760" name="Google Shape;760;p35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1" name="Google Shape;761;p35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762" name="Google Shape;762;p35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5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4" name="Google Shape;764;p35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765" name="Google Shape;765;p35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67" name="Google Shape;767;p35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8" name="Google Shape;768;p35"/>
          <p:cNvSpPr txBox="1"/>
          <p:nvPr/>
        </p:nvSpPr>
        <p:spPr>
          <a:xfrm>
            <a:off x="1782975" y="822325"/>
            <a:ext cx="4768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ubik ExtraBold"/>
                <a:ea typeface="Rubik ExtraBold"/>
                <a:cs typeface="Rubik ExtraBold"/>
                <a:sym typeface="Rubik ExtraBold"/>
              </a:rPr>
              <a:t>Market Analysis:</a:t>
            </a:r>
            <a:endParaRPr sz="2800"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769" name="Google Shape;769;p35"/>
          <p:cNvSpPr txBox="1"/>
          <p:nvPr/>
        </p:nvSpPr>
        <p:spPr>
          <a:xfrm>
            <a:off x="1884425" y="1644075"/>
            <a:ext cx="56304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Target Audience: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Women (Ages: 16-35)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Women Specific App, But Open To Everyone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Competitive Landscape: 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 Known Major Competitors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Niche Market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Market Trends: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Reactive Measures -&gt; Preventative Measures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Creating Holistic Safety Environments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36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775" name="Google Shape;775;p3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778" name="Google Shape;778;p3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36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781" name="Google Shape;781;p36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36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85" name="Google Shape;785;p36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7" name="Google Shape;787;p36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788" name="Google Shape;788;p3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36"/>
          <p:cNvSpPr/>
          <p:nvPr/>
        </p:nvSpPr>
        <p:spPr>
          <a:xfrm>
            <a:off x="7036700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1828788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1596448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6"/>
          <p:cNvSpPr txBox="1"/>
          <p:nvPr/>
        </p:nvSpPr>
        <p:spPr>
          <a:xfrm>
            <a:off x="1640950" y="1370175"/>
            <a:ext cx="48393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Rubik Black"/>
                <a:ea typeface="Rubik Black"/>
                <a:cs typeface="Rubik Black"/>
                <a:sym typeface="Rubik Black"/>
              </a:rPr>
              <a:t>Conclusion</a:t>
            </a:r>
            <a:r>
              <a:rPr lang="en" sz="3100">
                <a:latin typeface="Rubik Black"/>
                <a:ea typeface="Rubik Black"/>
                <a:cs typeface="Rubik Black"/>
                <a:sym typeface="Rubik Black"/>
              </a:rPr>
              <a:t>:</a:t>
            </a:r>
            <a:endParaRPr sz="310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94" name="Google Shape;794;p36"/>
          <p:cNvSpPr txBox="1"/>
          <p:nvPr/>
        </p:nvSpPr>
        <p:spPr>
          <a:xfrm>
            <a:off x="1772825" y="1948425"/>
            <a:ext cx="56001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We confidently believe our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application brings a unique and innovative perspective to women's safety.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Our emphasis on de-escalation will aid in prevention of crimes and protection of our users.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grpSp>
        <p:nvGrpSpPr>
          <p:cNvPr id="800" name="Google Shape;800;p37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801" name="Google Shape;801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7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804" name="Google Shape;804;p37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05" name="Google Shape;805;p37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37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07" name="Google Shape;807;p37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08" name="Google Shape;808;p37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9" name="Google Shape;809;p37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10" name="Google Shape;810;p37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1" name="Google Shape;811;p37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12" name="Google Shape;812;p37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7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4" name="Google Shape;814;p37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5" name="Google Shape;815;p37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819" name="Google Shape;819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7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822" name="Google Shape;822;p3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715160" y="10241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7"/>
          <p:cNvGrpSpPr/>
          <p:nvPr/>
        </p:nvGrpSpPr>
        <p:grpSpPr>
          <a:xfrm>
            <a:off x="6483671" y="1373007"/>
            <a:ext cx="2500030" cy="1767488"/>
            <a:chOff x="715067" y="1600275"/>
            <a:chExt cx="3763405" cy="2916165"/>
          </a:xfrm>
        </p:grpSpPr>
        <p:sp>
          <p:nvSpPr>
            <p:cNvPr id="467" name="Google Shape;467;p27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7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469" name="Google Shape;469;p27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470" name="Google Shape;470;p27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1" name="Google Shape;471;p27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2" name="Google Shape;472;p27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473" name="Google Shape;473;p2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4" name="Google Shape;474;p2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475" name="Google Shape;475;p2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6" name="Google Shape;476;p2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477" name="Google Shape;477;p2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478" name="Google Shape;478;p27"/>
          <p:cNvGrpSpPr/>
          <p:nvPr/>
        </p:nvGrpSpPr>
        <p:grpSpPr>
          <a:xfrm>
            <a:off x="4985797" y="2913793"/>
            <a:ext cx="2653577" cy="1767488"/>
            <a:chOff x="715067" y="1600275"/>
            <a:chExt cx="3763405" cy="2916165"/>
          </a:xfrm>
        </p:grpSpPr>
        <p:sp>
          <p:nvSpPr>
            <p:cNvPr id="479" name="Google Shape;479;p27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27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481" name="Google Shape;481;p27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482" name="Google Shape;482;p27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3" name="Google Shape;483;p27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4" name="Google Shape;484;p27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485" name="Google Shape;485;p2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86" name="Google Shape;486;p2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487" name="Google Shape;487;p2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2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489" name="Google Shape;489;p2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pic>
        <p:nvPicPr>
          <p:cNvPr descr="A person smiling at camera&#10;&#10;Description automatically generated" id="490" name="Google Shape;4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875" y="1674825"/>
            <a:ext cx="1071900" cy="1234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27"/>
          <p:cNvGrpSpPr/>
          <p:nvPr/>
        </p:nvGrpSpPr>
        <p:grpSpPr>
          <a:xfrm>
            <a:off x="3482484" y="1417332"/>
            <a:ext cx="2500030" cy="1767488"/>
            <a:chOff x="715067" y="1600275"/>
            <a:chExt cx="3763405" cy="2916165"/>
          </a:xfrm>
        </p:grpSpPr>
        <p:sp>
          <p:nvSpPr>
            <p:cNvPr id="492" name="Google Shape;492;p27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27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494" name="Google Shape;494;p27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495" name="Google Shape;495;p27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6" name="Google Shape;496;p27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97" name="Google Shape;497;p27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498" name="Google Shape;498;p2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99" name="Google Shape;499;p2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00" name="Google Shape;500;p2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2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502" name="Google Shape;502;p2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503" name="Google Shape;503;p27"/>
          <p:cNvGrpSpPr/>
          <p:nvPr/>
        </p:nvGrpSpPr>
        <p:grpSpPr>
          <a:xfrm>
            <a:off x="1732476" y="2913807"/>
            <a:ext cx="2653577" cy="1767488"/>
            <a:chOff x="715067" y="1600275"/>
            <a:chExt cx="3763405" cy="2916165"/>
          </a:xfrm>
        </p:grpSpPr>
        <p:sp>
          <p:nvSpPr>
            <p:cNvPr id="504" name="Google Shape;504;p27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506" name="Google Shape;506;p27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507" name="Google Shape;507;p27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08" name="Google Shape;508;p27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9" name="Google Shape;509;p27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10" name="Google Shape;510;p2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1" name="Google Shape;511;p2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12" name="Google Shape;512;p2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3" name="Google Shape;513;p2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514" name="Google Shape;514;p2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515" name="Google Shape;515;p27"/>
          <p:cNvGrpSpPr/>
          <p:nvPr/>
        </p:nvGrpSpPr>
        <p:grpSpPr>
          <a:xfrm>
            <a:off x="325024" y="1372993"/>
            <a:ext cx="2343849" cy="1767488"/>
            <a:chOff x="715067" y="1600275"/>
            <a:chExt cx="3763405" cy="2916165"/>
          </a:xfrm>
        </p:grpSpPr>
        <p:sp>
          <p:nvSpPr>
            <p:cNvPr id="516" name="Google Shape;516;p27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7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518" name="Google Shape;518;p27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519" name="Google Shape;519;p27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20" name="Google Shape;520;p27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1" name="Google Shape;521;p27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22" name="Google Shape;522;p2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3" name="Google Shape;523;p2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524" name="Google Shape;524;p2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5" name="Google Shape;525;p2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526" name="Google Shape;526;p2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27" name="Google Shape;527;p27"/>
          <p:cNvSpPr txBox="1"/>
          <p:nvPr>
            <p:ph idx="1" type="subTitle"/>
          </p:nvPr>
        </p:nvSpPr>
        <p:spPr>
          <a:xfrm>
            <a:off x="1472050" y="1738625"/>
            <a:ext cx="10029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Lee</a:t>
            </a:r>
            <a:endParaRPr sz="1800"/>
          </a:p>
        </p:txBody>
      </p:sp>
      <p:pic>
        <p:nvPicPr>
          <p:cNvPr id="528" name="Google Shape;5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650" y="3290100"/>
            <a:ext cx="1245500" cy="124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smiling at camera&#10;&#10;Description automatically generated" id="529" name="Google Shape;5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25" y="1738625"/>
            <a:ext cx="1175175" cy="12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400" y="1713463"/>
            <a:ext cx="1175175" cy="1175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rah Lluberes" id="531" name="Google Shape;53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5025" y="3290100"/>
            <a:ext cx="1245500" cy="12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7"/>
          <p:cNvSpPr txBox="1"/>
          <p:nvPr>
            <p:ph idx="1" type="subTitle"/>
          </p:nvPr>
        </p:nvSpPr>
        <p:spPr>
          <a:xfrm>
            <a:off x="3054275" y="3367863"/>
            <a:ext cx="10029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Bliena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Tukue</a:t>
            </a:r>
            <a:endParaRPr sz="1800"/>
          </a:p>
        </p:txBody>
      </p:sp>
      <p:sp>
        <p:nvSpPr>
          <p:cNvPr id="533" name="Google Shape;533;p27"/>
          <p:cNvSpPr txBox="1"/>
          <p:nvPr>
            <p:ph idx="1" type="subTitle"/>
          </p:nvPr>
        </p:nvSpPr>
        <p:spPr>
          <a:xfrm>
            <a:off x="7851250" y="1664838"/>
            <a:ext cx="10029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Kalena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Wright</a:t>
            </a:r>
            <a:endParaRPr sz="1800"/>
          </a:p>
        </p:txBody>
      </p:sp>
      <p:sp>
        <p:nvSpPr>
          <p:cNvPr id="534" name="Google Shape;534;p27"/>
          <p:cNvSpPr txBox="1"/>
          <p:nvPr>
            <p:ph idx="1" type="subTitle"/>
          </p:nvPr>
        </p:nvSpPr>
        <p:spPr>
          <a:xfrm>
            <a:off x="6294325" y="3290100"/>
            <a:ext cx="13761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Sarah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Lluberes</a:t>
            </a:r>
            <a:endParaRPr sz="1800"/>
          </a:p>
        </p:txBody>
      </p:sp>
      <p:sp>
        <p:nvSpPr>
          <p:cNvPr id="535" name="Google Shape;535;p27"/>
          <p:cNvSpPr txBox="1"/>
          <p:nvPr>
            <p:ph idx="1" type="subTitle"/>
          </p:nvPr>
        </p:nvSpPr>
        <p:spPr>
          <a:xfrm>
            <a:off x="4551275" y="1738613"/>
            <a:ext cx="13761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Courtney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Ross</a:t>
            </a:r>
            <a:endParaRPr sz="1800"/>
          </a:p>
        </p:txBody>
      </p:sp>
      <p:sp>
        <p:nvSpPr>
          <p:cNvPr id="536" name="Google Shape;536;p27"/>
          <p:cNvSpPr txBox="1"/>
          <p:nvPr>
            <p:ph idx="4294967295" type="subTitle"/>
          </p:nvPr>
        </p:nvSpPr>
        <p:spPr>
          <a:xfrm>
            <a:off x="1472044" y="2306625"/>
            <a:ext cx="107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Information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Systems,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 2024</a:t>
            </a:r>
            <a:endParaRPr sz="1000"/>
          </a:p>
        </p:txBody>
      </p:sp>
      <p:sp>
        <p:nvSpPr>
          <p:cNvPr id="537" name="Google Shape;537;p27"/>
          <p:cNvSpPr txBox="1"/>
          <p:nvPr>
            <p:ph idx="4294967295" type="subTitle"/>
          </p:nvPr>
        </p:nvSpPr>
        <p:spPr>
          <a:xfrm>
            <a:off x="6370519" y="3836125"/>
            <a:ext cx="107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Information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Systems,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 2024</a:t>
            </a:r>
            <a:endParaRPr sz="1000"/>
          </a:p>
        </p:txBody>
      </p:sp>
      <p:sp>
        <p:nvSpPr>
          <p:cNvPr id="538" name="Google Shape;538;p27"/>
          <p:cNvSpPr txBox="1"/>
          <p:nvPr>
            <p:ph idx="4294967295" type="subTitle"/>
          </p:nvPr>
        </p:nvSpPr>
        <p:spPr>
          <a:xfrm>
            <a:off x="7782944" y="2251650"/>
            <a:ext cx="1071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Mathematics,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Fall 2024</a:t>
            </a:r>
            <a:endParaRPr sz="1000"/>
          </a:p>
        </p:txBody>
      </p:sp>
      <p:sp>
        <p:nvSpPr>
          <p:cNvPr id="539" name="Google Shape;539;p27"/>
          <p:cNvSpPr txBox="1"/>
          <p:nvPr>
            <p:ph idx="4294967295" type="subTitle"/>
          </p:nvPr>
        </p:nvSpPr>
        <p:spPr>
          <a:xfrm>
            <a:off x="4627495" y="2306625"/>
            <a:ext cx="1245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Computer Science,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 2025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0" name="Google Shape;540;p27"/>
          <p:cNvSpPr txBox="1"/>
          <p:nvPr>
            <p:ph idx="4294967295" type="subTitle"/>
          </p:nvPr>
        </p:nvSpPr>
        <p:spPr>
          <a:xfrm>
            <a:off x="3000745" y="3895400"/>
            <a:ext cx="11751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Computer Science,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 2025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/>
          <p:nvPr>
            <p:ph type="title"/>
          </p:nvPr>
        </p:nvSpPr>
        <p:spPr>
          <a:xfrm>
            <a:off x="715100" y="1112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graphicFrame>
        <p:nvGraphicFramePr>
          <p:cNvPr id="546" name="Google Shape;546;p28"/>
          <p:cNvGraphicFramePr/>
          <p:nvPr/>
        </p:nvGraphicFramePr>
        <p:xfrm>
          <a:off x="715100" y="1925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{0EE1303C-59DA-470A-A33A-9E5716522FB0}</a:tableStyleId>
              </a:tblPr>
              <a:tblGrid>
                <a:gridCol w="2327400"/>
                <a:gridCol w="5386500"/>
              </a:tblGrid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Introductory Slides: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Meet the team, Mission Statements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Problem &amp; Solution: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Addressing the problem and pitch our solution.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 Features &amp; User Interface: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Showcase the app features and application of this tool.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Competition &amp; Market Analysis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Discussing the current market and relevant research.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Conclusion &amp; Q&amp;A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Team will answer relevant questions to the presentation.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28"/>
          <p:cNvSpPr/>
          <p:nvPr/>
        </p:nvSpPr>
        <p:spPr>
          <a:xfrm>
            <a:off x="947450" y="1565988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8"/>
          <p:cNvSpPr/>
          <p:nvPr/>
        </p:nvSpPr>
        <p:spPr>
          <a:xfrm>
            <a:off x="715110" y="1417336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8"/>
          <p:cNvSpPr/>
          <p:nvPr/>
        </p:nvSpPr>
        <p:spPr>
          <a:xfrm>
            <a:off x="7971698" y="1518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9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555" name="Google Shape;555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8" name="Google Shape;558;p29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559" name="Google Shape;559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1" name="Google Shape;561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2" name="Google Shape;562;p29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563" name="Google Shape;563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Google Shape;565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6" name="Google Shape;566;p29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567" name="Google Shape;567;p29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9" name="Google Shape;569;p29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0" name="Google Shape;570;p29"/>
          <p:cNvSpPr txBox="1"/>
          <p:nvPr>
            <p:ph idx="5" type="subTitle"/>
          </p:nvPr>
        </p:nvSpPr>
        <p:spPr>
          <a:xfrm>
            <a:off x="705800" y="1798550"/>
            <a:ext cx="2330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Reprogramming higher education to create the most diverse generation of engineers.</a:t>
            </a:r>
            <a:endParaRPr/>
          </a:p>
        </p:txBody>
      </p:sp>
      <p:sp>
        <p:nvSpPr>
          <p:cNvPr id="571" name="Google Shape;571;p29"/>
          <p:cNvSpPr txBox="1"/>
          <p:nvPr>
            <p:ph idx="7" type="subTitle"/>
          </p:nvPr>
        </p:nvSpPr>
        <p:spPr>
          <a:xfrm>
            <a:off x="4813075" y="1808700"/>
            <a:ext cx="23874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</a:rPr>
              <a:t>P</a:t>
            </a:r>
            <a:r>
              <a:rPr lang="en" sz="1500">
                <a:solidFill>
                  <a:srgbClr val="040C28"/>
                </a:solidFill>
              </a:rPr>
              <a:t>rovide clean, safe, reliable and affordable energy</a:t>
            </a:r>
            <a:r>
              <a:rPr lang="en" sz="1500">
                <a:solidFill>
                  <a:srgbClr val="202124"/>
                </a:solidFill>
              </a:rPr>
              <a:t> is about more than our bottom line. </a:t>
            </a:r>
            <a:endParaRPr sz="1500"/>
          </a:p>
        </p:txBody>
      </p:sp>
      <p:sp>
        <p:nvSpPr>
          <p:cNvPr id="572" name="Google Shape;572;p29"/>
          <p:cNvSpPr txBox="1"/>
          <p:nvPr>
            <p:ph idx="9" type="subTitle"/>
          </p:nvPr>
        </p:nvSpPr>
        <p:spPr>
          <a:xfrm>
            <a:off x="773550" y="3404125"/>
            <a:ext cx="1760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ignite opportunity by setting the world in motion.</a:t>
            </a:r>
            <a:endParaRPr sz="1700"/>
          </a:p>
        </p:txBody>
      </p:sp>
      <p:sp>
        <p:nvSpPr>
          <p:cNvPr id="573" name="Google Shape;573;p29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Statements:</a:t>
            </a:r>
            <a:endParaRPr/>
          </a:p>
        </p:txBody>
      </p:sp>
      <p:sp>
        <p:nvSpPr>
          <p:cNvPr id="574" name="Google Shape;574;p29"/>
          <p:cNvSpPr txBox="1"/>
          <p:nvPr>
            <p:ph idx="14" type="subTitle"/>
          </p:nvPr>
        </p:nvSpPr>
        <p:spPr>
          <a:xfrm>
            <a:off x="4767600" y="3328050"/>
            <a:ext cx="2671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</a:t>
            </a:r>
            <a:r>
              <a:rPr lang="en"/>
              <a:t> more than 100 million U.S. families, friends and neighbors, plus nearly 2.5 million businesses, connect to greater possibility.</a:t>
            </a:r>
            <a:endParaRPr sz="1000"/>
          </a:p>
        </p:txBody>
      </p:sp>
      <p:sp>
        <p:nvSpPr>
          <p:cNvPr id="575" name="Google Shape;575;p29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800" y="3554925"/>
            <a:ext cx="897000" cy="89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79" name="Google Shape;5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975" y="1913875"/>
            <a:ext cx="936600" cy="93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80" name="Google Shape;580;p29"/>
          <p:cNvPicPr preferRelativeResize="0"/>
          <p:nvPr/>
        </p:nvPicPr>
        <p:blipFill rotWithShape="1">
          <a:blip r:embed="rId5">
            <a:alphaModFix/>
          </a:blip>
          <a:srcRect b="9883" l="8979" r="9686" t="8974"/>
          <a:stretch/>
        </p:blipFill>
        <p:spPr>
          <a:xfrm>
            <a:off x="3326975" y="3511100"/>
            <a:ext cx="936600" cy="93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81" name="Google Shape;581;p29"/>
          <p:cNvPicPr preferRelativeResize="0"/>
          <p:nvPr/>
        </p:nvPicPr>
        <p:blipFill rotWithShape="1">
          <a:blip r:embed="rId6">
            <a:alphaModFix/>
          </a:blip>
          <a:srcRect b="20790" l="30978" r="30609" t="24381"/>
          <a:stretch/>
        </p:blipFill>
        <p:spPr>
          <a:xfrm>
            <a:off x="7438800" y="1931275"/>
            <a:ext cx="897000" cy="90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0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87" name="Google Shape;587;p30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30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89" name="Google Shape;589;p30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0" name="Google Shape;590;p30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1" name="Google Shape;591;p30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0"/>
          <p:cNvSpPr txBox="1"/>
          <p:nvPr>
            <p:ph type="title"/>
          </p:nvPr>
        </p:nvSpPr>
        <p:spPr>
          <a:xfrm>
            <a:off x="2057450" y="1474613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597" name="Google Shape;597;p30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Women's safety is a critical issue that involves various aspects, including personal safety, public safety, domestic violence, and more. One significant problem is that women often feel inclined not to escalate situations due to a variety of complex factors. </a:t>
            </a:r>
            <a:endParaRPr sz="1200"/>
          </a:p>
        </p:txBody>
      </p:sp>
      <p:grpSp>
        <p:nvGrpSpPr>
          <p:cNvPr id="598" name="Google Shape;598;p30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99" name="Google Shape;599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602" name="Google Shape;602;p3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0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605" name="Google Shape;605;p3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0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09" name="Google Shape;609;p30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1" name="Google Shape;611;p30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2" name="Google Shape;612;p30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617" name="Google Shape;617;p3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624" name="Google Shape;624;p31"/>
          <p:cNvSpPr txBox="1"/>
          <p:nvPr>
            <p:ph idx="1" type="body"/>
          </p:nvPr>
        </p:nvSpPr>
        <p:spPr>
          <a:xfrm>
            <a:off x="720050" y="1600325"/>
            <a:ext cx="50157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ExtraBold"/>
                <a:ea typeface="Karla ExtraBold"/>
                <a:cs typeface="Karla ExtraBold"/>
                <a:sym typeface="Karla ExtraBold"/>
              </a:rPr>
              <a:t>Our Application: </a:t>
            </a:r>
            <a:endParaRPr>
              <a:latin typeface="Karla ExtraBold"/>
              <a:ea typeface="Karla ExtraBold"/>
              <a:cs typeface="Karla ExtraBold"/>
              <a:sym typeface="Karl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an Application that will play an audio script and make it seem as if the user is on the phone.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ExtraBold"/>
                <a:ea typeface="Karla ExtraBold"/>
                <a:cs typeface="Karla ExtraBold"/>
                <a:sym typeface="Karla ExtraBold"/>
              </a:rPr>
              <a:t>Intention:</a:t>
            </a:r>
            <a:endParaRPr>
              <a:latin typeface="Karla ExtraBold"/>
              <a:ea typeface="Karla ExtraBold"/>
              <a:cs typeface="Karla ExtraBold"/>
              <a:sym typeface="Karl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</a:t>
            </a:r>
            <a:r>
              <a:rPr lang="en"/>
              <a:t>ur approach is centered around de-escalation and threat mitigation.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 ExtraBold"/>
                <a:ea typeface="Karla ExtraBold"/>
                <a:cs typeface="Karla ExtraBold"/>
                <a:sym typeface="Karla ExtraBold"/>
              </a:rPr>
              <a:t>Intended benefit:</a:t>
            </a:r>
            <a:endParaRPr>
              <a:latin typeface="Karla ExtraBold"/>
              <a:ea typeface="Karla ExtraBold"/>
              <a:cs typeface="Karla ExtraBold"/>
              <a:sym typeface="Karl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application holds the capability to deter potential attackers and shield our users from prospective threats.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1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626" name="Google Shape;626;p31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8" name="Google Shape;628;p31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9" name="Google Shape;629;p31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5" name="Google Shape;635;p31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636" name="Google Shape;636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1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639" name="Google Shape;639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1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642" name="Google Shape;642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46" name="Google Shape;646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8" name="Google Shape;648;p31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649" name="Google Shape;649;p31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50" name="Google Shape;650;p3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1" name="Google Shape;651;p3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52" name="Google Shape;652;p3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53" name="Google Shape;653;p3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4" name="Google Shape;654;p31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9" name="Google Shape;659;p31"/>
          <p:cNvSpPr/>
          <p:nvPr/>
        </p:nvSpPr>
        <p:spPr>
          <a:xfrm>
            <a:off x="5047325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5272757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4160539" y="10446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1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663" name="Google Shape;663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Features:</a:t>
            </a:r>
            <a:endParaRPr/>
          </a:p>
        </p:txBody>
      </p:sp>
      <p:sp>
        <p:nvSpPr>
          <p:cNvPr id="670" name="Google Shape;670;p32"/>
          <p:cNvSpPr/>
          <p:nvPr/>
        </p:nvSpPr>
        <p:spPr>
          <a:xfrm>
            <a:off x="715075" y="10446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649875" y="1622075"/>
            <a:ext cx="81384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72" name="Google Shape;672;p32"/>
          <p:cNvGrpSpPr/>
          <p:nvPr/>
        </p:nvGrpSpPr>
        <p:grpSpPr>
          <a:xfrm>
            <a:off x="715120" y="1879878"/>
            <a:ext cx="3800783" cy="2728674"/>
            <a:chOff x="274188" y="1278048"/>
            <a:chExt cx="1827475" cy="1051350"/>
          </a:xfrm>
        </p:grpSpPr>
        <p:sp>
          <p:nvSpPr>
            <p:cNvPr id="673" name="Google Shape;673;p32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4" name="Google Shape;674;p32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675" name="Google Shape;675;p32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u="sng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Karla"/>
                    <a:ea typeface="Karla"/>
                    <a:cs typeface="Karla"/>
                    <a:sym typeface="Karla"/>
                  </a:rPr>
                  <a:t>The app will provide an array of scripted voice audios. </a:t>
                </a:r>
                <a:endParaRPr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Karla"/>
                    <a:ea typeface="Karla"/>
                    <a:cs typeface="Karla"/>
                    <a:sym typeface="Karla"/>
                  </a:rPr>
                  <a:t>Users have the flexibility to select the audio that best suits their needs, depending on the situation.</a:t>
                </a: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cxnSp>
            <p:nvCxnSpPr>
              <p:cNvPr id="676" name="Google Shape;676;p32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7" name="Google Shape;677;p32"/>
          <p:cNvGrpSpPr/>
          <p:nvPr/>
        </p:nvGrpSpPr>
        <p:grpSpPr>
          <a:xfrm>
            <a:off x="5046200" y="1879848"/>
            <a:ext cx="3545850" cy="2728674"/>
            <a:chOff x="274188" y="1278048"/>
            <a:chExt cx="1827475" cy="1051350"/>
          </a:xfrm>
        </p:grpSpPr>
        <p:sp>
          <p:nvSpPr>
            <p:cNvPr id="678" name="Google Shape;678;p32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32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680" name="Google Shape;680;p32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u="sng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u="sng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u="sng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u="sng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Karla"/>
                    <a:ea typeface="Karla"/>
                    <a:cs typeface="Karla"/>
                    <a:sym typeface="Karla"/>
                  </a:rPr>
                  <a:t>As artificial intelligence becomes more advanced,</a:t>
                </a:r>
                <a:endParaRPr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Karla"/>
                    <a:ea typeface="Karla"/>
                    <a:cs typeface="Karla"/>
                    <a:sym typeface="Karla"/>
                  </a:rPr>
                  <a:t>we would hope to add an AI chat feature where the user would speak to the AI assistant in real time. </a:t>
                </a:r>
                <a:endParaRPr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1" name="Google Shape;681;p32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82" name="Google Shape;682;p32"/>
          <p:cNvSpPr txBox="1"/>
          <p:nvPr/>
        </p:nvSpPr>
        <p:spPr>
          <a:xfrm>
            <a:off x="916025" y="1958250"/>
            <a:ext cx="32217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Voice Audio Feature</a:t>
            </a:r>
            <a:endParaRPr sz="150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5118225" y="1958250"/>
            <a:ext cx="3221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Future Development Prospects</a:t>
            </a:r>
            <a:endParaRPr>
              <a:latin typeface="Rubik Black"/>
              <a:ea typeface="Rubik Black"/>
              <a:cs typeface="Rubik Black"/>
              <a:sym typeface="Rubik Black"/>
            </a:endParaRPr>
          </a:p>
        </p:txBody>
      </p:sp>
      <p:grpSp>
        <p:nvGrpSpPr>
          <p:cNvPr id="684" name="Google Shape;684;p32"/>
          <p:cNvGrpSpPr/>
          <p:nvPr/>
        </p:nvGrpSpPr>
        <p:grpSpPr>
          <a:xfrm>
            <a:off x="344218" y="3854975"/>
            <a:ext cx="945659" cy="916286"/>
            <a:chOff x="416300" y="4058211"/>
            <a:chExt cx="621000" cy="621000"/>
          </a:xfrm>
        </p:grpSpPr>
        <p:sp>
          <p:nvSpPr>
            <p:cNvPr id="685" name="Google Shape;685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3"/>
          <p:cNvGrpSpPr/>
          <p:nvPr/>
        </p:nvGrpSpPr>
        <p:grpSpPr>
          <a:xfrm>
            <a:off x="6341700" y="1541875"/>
            <a:ext cx="1179799" cy="1743835"/>
            <a:chOff x="715389" y="1600331"/>
            <a:chExt cx="2418611" cy="2916600"/>
          </a:xfrm>
        </p:grpSpPr>
        <p:sp>
          <p:nvSpPr>
            <p:cNvPr id="692" name="Google Shape;692;p33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33"/>
            <p:cNvGrpSpPr/>
            <p:nvPr/>
          </p:nvGrpSpPr>
          <p:grpSpPr>
            <a:xfrm>
              <a:off x="715389" y="1600331"/>
              <a:ext cx="2418600" cy="2916600"/>
              <a:chOff x="715389" y="1600331"/>
              <a:chExt cx="2418600" cy="2916600"/>
            </a:xfrm>
          </p:grpSpPr>
          <p:sp>
            <p:nvSpPr>
              <p:cNvPr id="694" name="Google Shape;694;p33"/>
              <p:cNvSpPr/>
              <p:nvPr/>
            </p:nvSpPr>
            <p:spPr>
              <a:xfrm>
                <a:off x="715389" y="1600331"/>
                <a:ext cx="2418600" cy="2916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Karla"/>
                    <a:ea typeface="Karla"/>
                    <a:cs typeface="Karla"/>
                    <a:sym typeface="Karla"/>
                  </a:rPr>
                  <a:t>Search Bar</a:t>
                </a:r>
                <a:endParaRPr b="1"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Karla"/>
                    <a:ea typeface="Karla"/>
                    <a:cs typeface="Karla"/>
                    <a:sym typeface="Karla"/>
                  </a:rPr>
                  <a:t>User can utilize this feature to search for their preferred sound.</a:t>
                </a:r>
                <a:endParaRPr sz="120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cxnSp>
            <p:nvCxnSpPr>
              <p:cNvPr id="695" name="Google Shape;695;p3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96" name="Google Shape;696;p33"/>
          <p:cNvGrpSpPr/>
          <p:nvPr/>
        </p:nvGrpSpPr>
        <p:grpSpPr>
          <a:xfrm>
            <a:off x="664355" y="2864672"/>
            <a:ext cx="1179793" cy="1743835"/>
            <a:chOff x="715400" y="1600325"/>
            <a:chExt cx="2418600" cy="2916600"/>
          </a:xfrm>
        </p:grpSpPr>
        <p:sp>
          <p:nvSpPr>
            <p:cNvPr id="697" name="Google Shape;697;p33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33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99" name="Google Shape;699;p3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Karla"/>
                    <a:ea typeface="Karla"/>
                    <a:cs typeface="Karla"/>
                    <a:sym typeface="Karla"/>
                  </a:rPr>
                  <a:t>Profile</a:t>
                </a:r>
                <a:endParaRPr b="1"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Karla"/>
                    <a:ea typeface="Karla"/>
                    <a:cs typeface="Karla"/>
                    <a:sym typeface="Karla"/>
                  </a:rPr>
                  <a:t>Includes account data, notification preferences, audio settings, etc.</a:t>
                </a:r>
                <a:endParaRPr sz="120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cxnSp>
            <p:nvCxnSpPr>
              <p:cNvPr id="700" name="Google Shape;700;p3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01" name="Google Shape;701;p33"/>
          <p:cNvGrpSpPr/>
          <p:nvPr/>
        </p:nvGrpSpPr>
        <p:grpSpPr>
          <a:xfrm>
            <a:off x="1914598" y="1541880"/>
            <a:ext cx="1179793" cy="1370510"/>
            <a:chOff x="715400" y="1600325"/>
            <a:chExt cx="2418600" cy="2916600"/>
          </a:xfrm>
        </p:grpSpPr>
        <p:sp>
          <p:nvSpPr>
            <p:cNvPr id="702" name="Google Shape;702;p33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Karla"/>
                    <a:ea typeface="Karla"/>
                    <a:cs typeface="Karla"/>
                    <a:sym typeface="Karla"/>
                  </a:rPr>
                  <a:t>Sounds</a:t>
                </a:r>
                <a:endParaRPr b="1">
                  <a:latin typeface="Karla"/>
                  <a:ea typeface="Karla"/>
                  <a:cs typeface="Karla"/>
                  <a:sym typeface="Karla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Karla"/>
                    <a:ea typeface="Karla"/>
                    <a:cs typeface="Karla"/>
                    <a:sym typeface="Karla"/>
                  </a:rPr>
                  <a:t>Provides various audios to fit different situations.</a:t>
                </a:r>
                <a:endParaRPr sz="120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cxnSp>
            <p:nvCxnSpPr>
              <p:cNvPr id="705" name="Google Shape;705;p33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06" name="Google Shape;706;p33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Example:</a:t>
            </a:r>
            <a:endParaRPr/>
          </a:p>
        </p:txBody>
      </p:sp>
      <p:pic>
        <p:nvPicPr>
          <p:cNvPr id="707" name="Google Shape;7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400" y="1417325"/>
            <a:ext cx="1679350" cy="334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708" name="Google Shape;708;p33"/>
          <p:cNvCxnSpPr/>
          <p:nvPr/>
        </p:nvCxnSpPr>
        <p:spPr>
          <a:xfrm flipH="1">
            <a:off x="2865025" y="2585850"/>
            <a:ext cx="11502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9" name="Google Shape;709;p33"/>
          <p:cNvCxnSpPr/>
          <p:nvPr/>
        </p:nvCxnSpPr>
        <p:spPr>
          <a:xfrm flipH="1">
            <a:off x="1711225" y="4336450"/>
            <a:ext cx="2304000" cy="1500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10" name="Google Shape;710;p33"/>
          <p:cNvCxnSpPr/>
          <p:nvPr/>
        </p:nvCxnSpPr>
        <p:spPr>
          <a:xfrm>
            <a:off x="5043125" y="1803950"/>
            <a:ext cx="1392000" cy="0"/>
          </a:xfrm>
          <a:prstGeom prst="straightConnector1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4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716" name="Google Shape;716;p34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34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718" name="Google Shape;718;p3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9" name="Google Shape;719;p3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20" name="Google Shape;720;p34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721" name="Google Shape;721;p34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34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723" name="Google Shape;723;p3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4" name="Google Shape;724;p3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25" name="Google Shape;725;p34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726" name="Google Shape;726;p34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34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728" name="Google Shape;728;p34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29" name="Google Shape;729;p34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30" name="Google Shape;730;p34"/>
          <p:cNvSpPr txBox="1"/>
          <p:nvPr>
            <p:ph idx="1" type="subTitle"/>
          </p:nvPr>
        </p:nvSpPr>
        <p:spPr>
          <a:xfrm>
            <a:off x="780350" y="2571425"/>
            <a:ext cx="228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Threat Mitigation</a:t>
            </a:r>
            <a:endParaRPr sz="1700"/>
          </a:p>
        </p:txBody>
      </p:sp>
      <p:sp>
        <p:nvSpPr>
          <p:cNvPr id="731" name="Google Shape;731;p34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Tailored</a:t>
            </a:r>
            <a:endParaRPr sz="1700"/>
          </a:p>
        </p:txBody>
      </p:sp>
      <p:sp>
        <p:nvSpPr>
          <p:cNvPr id="732" name="Google Shape;732;p34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Comfort</a:t>
            </a:r>
            <a:endParaRPr sz="1700"/>
          </a:p>
        </p:txBody>
      </p:sp>
      <p:sp>
        <p:nvSpPr>
          <p:cNvPr id="733" name="Google Shape;733;p34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734" name="Google Shape;734;p34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 focuses on     </a:t>
            </a:r>
            <a:r>
              <a:rPr lang="en"/>
              <a:t>de escalating</a:t>
            </a:r>
            <a:r>
              <a:rPr lang="en"/>
              <a:t> </a:t>
            </a:r>
            <a:r>
              <a:rPr lang="en"/>
              <a:t>potentially</a:t>
            </a:r>
            <a:r>
              <a:rPr lang="en"/>
              <a:t> dangerous or uncomfortable situations.</a:t>
            </a:r>
            <a:endParaRPr/>
          </a:p>
        </p:txBody>
      </p:sp>
      <p:sp>
        <p:nvSpPr>
          <p:cNvPr id="735" name="Google Shape;735;p34"/>
          <p:cNvSpPr txBox="1"/>
          <p:nvPr>
            <p:ph idx="3" type="subTitle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 will cater to the users need and will have customizable features to fit any scenario.</a:t>
            </a:r>
            <a:endParaRPr/>
          </a:p>
        </p:txBody>
      </p:sp>
      <p:sp>
        <p:nvSpPr>
          <p:cNvPr id="736" name="Google Shape;736;p34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provide </a:t>
            </a:r>
            <a:r>
              <a:rPr lang="en"/>
              <a:t>users</a:t>
            </a:r>
            <a:r>
              <a:rPr lang="en"/>
              <a:t> with a peace of mind and comfort in these situations.</a:t>
            </a:r>
            <a:endParaRPr/>
          </a:p>
        </p:txBody>
      </p:sp>
      <p:grpSp>
        <p:nvGrpSpPr>
          <p:cNvPr id="737" name="Google Shape;737;p34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738" name="Google Shape;738;p34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4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741" name="Google Shape;741;p34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34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4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747" name="Google Shape;747;p34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