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A6B17-39F7-4148-90E4-536E0567D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392" y="2667645"/>
            <a:ext cx="8905460" cy="1709571"/>
          </a:xfrm>
        </p:spPr>
        <p:txBody>
          <a:bodyPr/>
          <a:lstStyle/>
          <a:p>
            <a:pPr algn="ctr"/>
            <a:r>
              <a:rPr lang="pt-BR" sz="3200" dirty="0"/>
              <a:t>Sistema para monitoramento do crescimento da alface(</a:t>
            </a:r>
            <a:r>
              <a:rPr lang="pt-BR" sz="3200" i="1" dirty="0" err="1"/>
              <a:t>Lactuca</a:t>
            </a:r>
            <a:r>
              <a:rPr lang="pt-BR" sz="3200" i="1" dirty="0"/>
              <a:t> Sativa L.</a:t>
            </a:r>
            <a:r>
              <a:rPr lang="pt-BR" sz="3200" dirty="0"/>
              <a:t>) utilizando processamento digital de imagens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18E4B9-AAB8-4A95-851D-6B723FDC7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8785" y="5256781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pt-BR" dirty="0"/>
              <a:t>Autor : </a:t>
            </a:r>
            <a:r>
              <a:rPr lang="pt-BR" dirty="0" err="1"/>
              <a:t>Suéliton</a:t>
            </a:r>
            <a:r>
              <a:rPr lang="pt-BR" dirty="0"/>
              <a:t> dos Santos Silva</a:t>
            </a:r>
          </a:p>
          <a:p>
            <a:pPr algn="l"/>
            <a:r>
              <a:rPr lang="pt-BR" dirty="0"/>
              <a:t>Orientador : Leonardo Rodrigues de Lima Teixeira</a:t>
            </a:r>
          </a:p>
          <a:p>
            <a:pPr algn="l"/>
            <a:r>
              <a:rPr lang="pt-BR" dirty="0" err="1"/>
              <a:t>Coorientador</a:t>
            </a:r>
            <a:r>
              <a:rPr lang="pt-BR" dirty="0"/>
              <a:t>: Anderson Patrício Fernandes dos Santos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BE0D1A5-AB4D-487A-A2B1-4CA94323EDF4}"/>
              </a:ext>
            </a:extLst>
          </p:cNvPr>
          <p:cNvSpPr/>
          <p:nvPr/>
        </p:nvSpPr>
        <p:spPr>
          <a:xfrm>
            <a:off x="1596886" y="170892"/>
            <a:ext cx="7630734" cy="1709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UNIVERSIDADE FEDERAL DO RIO GRANDE DO NORTE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UNIDADE ACADÊMICA ESPECIALIZADA EM CIÊNCIAS AGRÁRIAS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CURSO SUPERIOR DE TECNOLOGIA EM ANÁLISE E DESENVOLVIMENTO DE SISTEMAS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079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7C2EC-4296-4913-AB11-F2F358AF8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relacionados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5B111-BFB2-4868-804C-5C3336ED4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3757"/>
            <a:ext cx="8596668" cy="4810539"/>
          </a:xfrm>
        </p:spPr>
        <p:txBody>
          <a:bodyPr/>
          <a:lstStyle/>
          <a:p>
            <a:r>
              <a:rPr lang="en-US" dirty="0"/>
              <a:t>Jung </a:t>
            </a:r>
            <a:r>
              <a:rPr lang="en-US" i="1" dirty="0"/>
              <a:t>et. al. </a:t>
            </a:r>
            <a:r>
              <a:rPr lang="pt-BR" dirty="0"/>
              <a:t>(2015) desenvolveram um método não destrutivo, para medição do peso da massa fresca da alface em sistemas hidropônicos.</a:t>
            </a:r>
          </a:p>
          <a:p>
            <a:pPr lvl="1"/>
            <a:r>
              <a:rPr lang="pt-BR" dirty="0"/>
              <a:t>Método morfológico</a:t>
            </a:r>
          </a:p>
          <a:p>
            <a:pPr lvl="1"/>
            <a:r>
              <a:rPr lang="pt-BR" dirty="0"/>
              <a:t>Contagem de pixels</a:t>
            </a:r>
          </a:p>
          <a:p>
            <a:pPr lvl="1"/>
            <a:r>
              <a:rPr lang="pt-BR" i="1" dirty="0" err="1"/>
              <a:t>LabVIEW</a:t>
            </a:r>
            <a:r>
              <a:rPr lang="pt-BR" i="1" dirty="0"/>
              <a:t> CVI </a:t>
            </a:r>
            <a:r>
              <a:rPr lang="pt-BR" dirty="0"/>
              <a:t>e </a:t>
            </a:r>
            <a:r>
              <a:rPr lang="pt-BR" i="1" dirty="0"/>
              <a:t>MATLAB</a:t>
            </a:r>
            <a:r>
              <a:rPr lang="pt-BR" dirty="0"/>
              <a:t>.</a:t>
            </a:r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982E1B52-435B-4108-8AB4-2125B7404E8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95" y="3651525"/>
            <a:ext cx="7008927" cy="272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21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76DDE-3981-4595-97A7-778B20F6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relacionados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0F5E9E-F41F-4695-AE70-C1F80C1EC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Medeiros (2018) utilizou o processamento digital de imagens para quantificar a perda fotossintética das folhas do cajueiro.</a:t>
            </a:r>
          </a:p>
          <a:p>
            <a:pPr lvl="1"/>
            <a:r>
              <a:rPr lang="pt-BR" dirty="0"/>
              <a:t>PLANTARES</a:t>
            </a:r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C99406B4-E93D-4083-9387-A9F7382215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47" y="3233530"/>
            <a:ext cx="6705601" cy="340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60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ADC43-D51C-400F-9F1B-67E42872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relacionados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684717-78A3-49FD-B868-050A0F4C1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Easlon</a:t>
            </a:r>
            <a:r>
              <a:rPr lang="pt-BR" dirty="0"/>
              <a:t> &amp; Bloom (2014) desenvolveram o software </a:t>
            </a:r>
            <a:r>
              <a:rPr lang="pt-BR" i="1" dirty="0" err="1"/>
              <a:t>Easy</a:t>
            </a:r>
            <a:r>
              <a:rPr lang="pt-BR" i="1" dirty="0"/>
              <a:t> </a:t>
            </a:r>
            <a:r>
              <a:rPr lang="pt-BR" i="1" dirty="0" err="1"/>
              <a:t>Leaf</a:t>
            </a:r>
            <a:r>
              <a:rPr lang="pt-BR" i="1" dirty="0"/>
              <a:t> </a:t>
            </a:r>
            <a:r>
              <a:rPr lang="pt-BR" i="1" dirty="0" err="1"/>
              <a:t>Area</a:t>
            </a:r>
            <a:r>
              <a:rPr lang="pt-BR" dirty="0"/>
              <a:t>,  para medição da área foliar da planta </a:t>
            </a:r>
            <a:r>
              <a:rPr lang="pt-BR" i="1" dirty="0" err="1"/>
              <a:t>Arabidopsis</a:t>
            </a:r>
            <a:r>
              <a:rPr lang="pt-BR" i="1" dirty="0"/>
              <a:t>.</a:t>
            </a:r>
          </a:p>
          <a:p>
            <a:pPr lvl="1"/>
            <a:r>
              <a:rPr lang="pt-BR" i="1" dirty="0" err="1"/>
              <a:t>Easy</a:t>
            </a:r>
            <a:r>
              <a:rPr lang="pt-BR" i="1" dirty="0"/>
              <a:t> </a:t>
            </a:r>
            <a:r>
              <a:rPr lang="pt-BR" i="1" dirty="0" err="1"/>
              <a:t>Leaf</a:t>
            </a:r>
            <a:r>
              <a:rPr lang="pt-BR" i="1" dirty="0"/>
              <a:t> </a:t>
            </a:r>
            <a:r>
              <a:rPr lang="pt-BR" i="1" dirty="0" err="1"/>
              <a:t>Area</a:t>
            </a:r>
            <a:endParaRPr lang="pt-BR" i="1" dirty="0"/>
          </a:p>
          <a:p>
            <a:pPr lvl="1"/>
            <a:endParaRPr lang="pt-BR" dirty="0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28E3FDB5-C14A-493D-9064-84D59109EA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71" y="3246784"/>
            <a:ext cx="6571007" cy="350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91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71F27-15E8-4912-825D-FC848E9A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relacionados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C5B4C2-B69E-417A-9EFF-6B4674701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Easy</a:t>
            </a:r>
            <a:r>
              <a:rPr lang="pt-BR" dirty="0"/>
              <a:t> </a:t>
            </a:r>
            <a:r>
              <a:rPr lang="pt-BR" dirty="0" err="1"/>
              <a:t>Leaf</a:t>
            </a:r>
            <a:r>
              <a:rPr lang="pt-BR" dirty="0"/>
              <a:t> </a:t>
            </a:r>
            <a:r>
              <a:rPr lang="pt-BR" dirty="0" err="1"/>
              <a:t>Area</a:t>
            </a:r>
            <a:endParaRPr lang="pt-BR" dirty="0"/>
          </a:p>
          <a:p>
            <a:pPr lvl="1"/>
            <a:r>
              <a:rPr lang="pt-BR" dirty="0"/>
              <a:t>Prós</a:t>
            </a:r>
          </a:p>
          <a:p>
            <a:pPr lvl="2"/>
            <a:r>
              <a:rPr lang="pt-BR" dirty="0"/>
              <a:t>Medição de área em tempo real</a:t>
            </a:r>
          </a:p>
          <a:p>
            <a:pPr lvl="2"/>
            <a:r>
              <a:rPr lang="pt-BR" dirty="0"/>
              <a:t>Ajuste de segmentação manual</a:t>
            </a:r>
          </a:p>
          <a:p>
            <a:pPr lvl="2"/>
            <a:r>
              <a:rPr lang="pt-BR" dirty="0"/>
              <a:t>Independente de internet</a:t>
            </a:r>
          </a:p>
          <a:p>
            <a:pPr lvl="1"/>
            <a:r>
              <a:rPr lang="pt-BR" dirty="0"/>
              <a:t>Contras</a:t>
            </a:r>
          </a:p>
          <a:p>
            <a:pPr lvl="2"/>
            <a:r>
              <a:rPr lang="pt-BR" dirty="0"/>
              <a:t>Não gera gráfico</a:t>
            </a:r>
          </a:p>
          <a:p>
            <a:pPr lvl="2"/>
            <a:r>
              <a:rPr lang="pt-BR" dirty="0"/>
              <a:t>Não guarda os valores medidos</a:t>
            </a:r>
          </a:p>
          <a:p>
            <a:pPr lvl="2"/>
            <a:r>
              <a:rPr lang="pt-BR" dirty="0"/>
              <a:t>Sujeito a erro humano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27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57AAC-A4E1-4A66-963E-565B6DA21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Estrutura da 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AF7362-7205-46E6-992D-F80CC9103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1. Introdução</a:t>
            </a:r>
          </a:p>
          <a:p>
            <a:r>
              <a:rPr lang="pt-BR" dirty="0"/>
              <a:t>2. Trabalhos relacionados</a:t>
            </a:r>
          </a:p>
          <a:p>
            <a:r>
              <a:rPr lang="pt-BR" dirty="0"/>
              <a:t>2. Objetivos</a:t>
            </a:r>
          </a:p>
          <a:p>
            <a:r>
              <a:rPr lang="pt-BR" dirty="0"/>
              <a:t>3. Arquitetura do sistema</a:t>
            </a:r>
          </a:p>
          <a:p>
            <a:r>
              <a:rPr lang="pt-BR" dirty="0"/>
              <a:t>4. Aplicativo móvel</a:t>
            </a:r>
          </a:p>
          <a:p>
            <a:r>
              <a:rPr lang="pt-BR" dirty="0"/>
              <a:t>5. Processamento de imagens</a:t>
            </a:r>
          </a:p>
          <a:p>
            <a:r>
              <a:rPr lang="pt-BR" dirty="0"/>
              <a:t>6. Materiais e métodos</a:t>
            </a:r>
          </a:p>
          <a:p>
            <a:r>
              <a:rPr lang="pt-BR" dirty="0"/>
              <a:t>7. Resultados</a:t>
            </a:r>
          </a:p>
          <a:p>
            <a:r>
              <a:rPr lang="pt-BR" dirty="0"/>
              <a:t>8. Trabalhos futuros</a:t>
            </a:r>
          </a:p>
        </p:txBody>
      </p:sp>
    </p:spTree>
    <p:extLst>
      <p:ext uri="{BB962C8B-B14F-4D97-AF65-F5344CB8AC3E}">
        <p14:creationId xmlns:p14="http://schemas.microsoft.com/office/powerpoint/2010/main" val="397082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A3AAE-4572-48A4-8DE0-B30A6294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8313D6-8B00-4B88-BD71-7BEED59B7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Alface</a:t>
            </a:r>
          </a:p>
          <a:p>
            <a:pPr lvl="1"/>
            <a:r>
              <a:rPr lang="pt-BR" dirty="0"/>
              <a:t>Hortaliça de folhas comestíveis</a:t>
            </a:r>
          </a:p>
          <a:p>
            <a:pPr lvl="1"/>
            <a:r>
              <a:rPr lang="pt-BR" dirty="0"/>
              <a:t>Datada de 4500 a.C. </a:t>
            </a:r>
          </a:p>
          <a:p>
            <a:pPr lvl="1"/>
            <a:r>
              <a:rPr lang="pt-BR" dirty="0"/>
              <a:t>Entre as mais consumidas no Brasil e no mundo</a:t>
            </a:r>
          </a:p>
          <a:p>
            <a:pPr lvl="1"/>
            <a:r>
              <a:rPr lang="pt-BR" dirty="0"/>
              <a:t>Importante fonte de sais minerais</a:t>
            </a:r>
          </a:p>
          <a:p>
            <a:pPr lvl="1"/>
            <a:r>
              <a:rPr lang="pt-BR" dirty="0"/>
              <a:t>Vitamina A e C</a:t>
            </a:r>
          </a:p>
          <a:p>
            <a:pPr lvl="1"/>
            <a:r>
              <a:rPr lang="pt-BR" dirty="0"/>
              <a:t>Baixo valor calórico</a:t>
            </a:r>
          </a:p>
          <a:p>
            <a:pPr lvl="1"/>
            <a:r>
              <a:rPr lang="pt-BR" dirty="0"/>
              <a:t>Variados tipos e apresentações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102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A9A0E-49E2-42D4-8D46-B127C5A1C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97FEE25-34E3-4383-BC7F-320E89A5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415" y="4089650"/>
            <a:ext cx="2118545" cy="199661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BBB8278-E8C9-453A-980A-DD4B0AEF9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105" y="1535550"/>
            <a:ext cx="2103315" cy="199777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8AED437-5A2B-47C6-9403-A089564BB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645" y="1535011"/>
            <a:ext cx="2103315" cy="199777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8451E60-ABB0-469C-B514-4188FB8F1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625" y="4123490"/>
            <a:ext cx="2118545" cy="198959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C8D38C8-BC9F-4EDE-BD57-5E80F6DD0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9663" y="1520663"/>
            <a:ext cx="2315385" cy="198959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7AD76B2-C302-4C14-98DB-1203B168383D}"/>
              </a:ext>
            </a:extLst>
          </p:cNvPr>
          <p:cNvSpPr txBox="1"/>
          <p:nvPr/>
        </p:nvSpPr>
        <p:spPr>
          <a:xfrm>
            <a:off x="1905587" y="3556110"/>
            <a:ext cx="200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Frisee</a:t>
            </a:r>
            <a:r>
              <a:rPr lang="pt-BR" dirty="0"/>
              <a:t> - </a:t>
            </a:r>
            <a:r>
              <a:rPr lang="pt-BR" dirty="0" err="1"/>
              <a:t>Brunela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E3EBB93-404A-4C11-AC19-15C143EAFD32}"/>
              </a:ext>
            </a:extLst>
          </p:cNvPr>
          <p:cNvSpPr txBox="1"/>
          <p:nvPr/>
        </p:nvSpPr>
        <p:spPr>
          <a:xfrm>
            <a:off x="4391228" y="3562701"/>
            <a:ext cx="200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Crespa - Mirela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3B57CA7-4D60-41D3-901C-0617412AB8FF}"/>
              </a:ext>
            </a:extLst>
          </p:cNvPr>
          <p:cNvSpPr txBox="1"/>
          <p:nvPr/>
        </p:nvSpPr>
        <p:spPr>
          <a:xfrm>
            <a:off x="7021121" y="3501972"/>
            <a:ext cx="200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Crespa - Gabriela</a:t>
            </a:r>
          </a:p>
        </p:txBody>
      </p:sp>
      <p:pic>
        <p:nvPicPr>
          <p:cNvPr id="22" name="Espaço Reservado para Conteúdo 21">
            <a:extLst>
              <a:ext uri="{FF2B5EF4-FFF2-40B4-BE49-F238E27FC236}">
                <a16:creationId xmlns:a16="http://schemas.microsoft.com/office/drawing/2014/main" id="{F1D89A74-FF57-4471-9CC7-A9669B7A8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672104" y="4119399"/>
            <a:ext cx="2103315" cy="1997772"/>
          </a:xfr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3621D15E-5800-42D2-A11B-66C54C441B6B}"/>
              </a:ext>
            </a:extLst>
          </p:cNvPr>
          <p:cNvSpPr txBox="1"/>
          <p:nvPr/>
        </p:nvSpPr>
        <p:spPr>
          <a:xfrm>
            <a:off x="1505287" y="6126885"/>
            <a:ext cx="243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Americana - Andressa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88EEC33-AA17-405B-9B84-BD5E4EA57D6B}"/>
              </a:ext>
            </a:extLst>
          </p:cNvPr>
          <p:cNvSpPr txBox="1"/>
          <p:nvPr/>
        </p:nvSpPr>
        <p:spPr>
          <a:xfrm>
            <a:off x="4320358" y="6126885"/>
            <a:ext cx="200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Romana - Luiza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796E2FE-87D6-4E89-BC6E-5BD0A8005513}"/>
              </a:ext>
            </a:extLst>
          </p:cNvPr>
          <p:cNvSpPr txBox="1"/>
          <p:nvPr/>
        </p:nvSpPr>
        <p:spPr>
          <a:xfrm>
            <a:off x="6795744" y="6063734"/>
            <a:ext cx="23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Crespa - </a:t>
            </a:r>
            <a:r>
              <a:rPr lang="pt-BR" dirty="0" err="1"/>
              <a:t>Crocantela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2031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A1F85-053C-44F2-BC78-9C2C4C64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724DA-D9E5-49AE-B99D-777D28BDA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Cultivo em solo</a:t>
            </a:r>
          </a:p>
          <a:p>
            <a:pPr lvl="1">
              <a:lnSpc>
                <a:spcPct val="160000"/>
              </a:lnSpc>
            </a:pPr>
            <a:r>
              <a:rPr lang="pt-BR" dirty="0"/>
              <a:t>Presença de substrato</a:t>
            </a:r>
          </a:p>
          <a:p>
            <a:pPr lvl="1">
              <a:lnSpc>
                <a:spcPct val="160000"/>
              </a:lnSpc>
            </a:pPr>
            <a:r>
              <a:rPr lang="pt-BR" dirty="0"/>
              <a:t>Adubação orgânica</a:t>
            </a:r>
          </a:p>
          <a:p>
            <a:pPr lvl="1">
              <a:lnSpc>
                <a:spcPct val="160000"/>
              </a:lnSpc>
            </a:pPr>
            <a:r>
              <a:rPr lang="pt-BR" dirty="0"/>
              <a:t>Adubação química</a:t>
            </a:r>
          </a:p>
          <a:p>
            <a:pPr lvl="1">
              <a:lnSpc>
                <a:spcPct val="160000"/>
              </a:lnSpc>
            </a:pPr>
            <a:r>
              <a:rPr lang="pt-BR" dirty="0"/>
              <a:t>Planta fixada ao solo</a:t>
            </a:r>
          </a:p>
          <a:p>
            <a:pPr lvl="1">
              <a:lnSpc>
                <a:spcPct val="160000"/>
              </a:lnSpc>
            </a:pPr>
            <a:r>
              <a:rPr lang="pt-BR" dirty="0"/>
              <a:t>Rega diária </a:t>
            </a:r>
          </a:p>
          <a:p>
            <a:pPr lvl="1">
              <a:lnSpc>
                <a:spcPct val="160000"/>
              </a:lnSpc>
            </a:pPr>
            <a:r>
              <a:rPr lang="pt-BR" dirty="0"/>
              <a:t>Colheita: 50 a 60 dias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C13CEB6-CB93-40F9-884C-4EB487B50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204" y="2160589"/>
            <a:ext cx="5526112" cy="368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52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92F2D-69F3-4A12-A901-AB3547AF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C3B473-25F7-49F3-9126-B5106D5F4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Cultivo hidropônico</a:t>
            </a:r>
          </a:p>
          <a:p>
            <a:pPr lvl="1"/>
            <a:r>
              <a:rPr lang="pt-BR" i="1" dirty="0" err="1"/>
              <a:t>Nutrient</a:t>
            </a:r>
            <a:r>
              <a:rPr lang="pt-BR" i="1" dirty="0"/>
              <a:t> </a:t>
            </a:r>
            <a:r>
              <a:rPr lang="pt-BR" i="1" dirty="0" err="1"/>
              <a:t>Film</a:t>
            </a:r>
            <a:r>
              <a:rPr lang="pt-BR" i="1" dirty="0"/>
              <a:t> </a:t>
            </a:r>
            <a:r>
              <a:rPr lang="pt-BR" i="1" dirty="0" err="1"/>
              <a:t>Technique</a:t>
            </a:r>
            <a:endParaRPr lang="pt-BR" dirty="0"/>
          </a:p>
          <a:p>
            <a:pPr lvl="1"/>
            <a:r>
              <a:rPr lang="pt-BR" dirty="0"/>
              <a:t>Intensivo</a:t>
            </a:r>
          </a:p>
          <a:p>
            <a:pPr lvl="1"/>
            <a:r>
              <a:rPr lang="pt-BR" dirty="0"/>
              <a:t>Uso de canaletas de PVC</a:t>
            </a:r>
          </a:p>
          <a:p>
            <a:pPr lvl="1"/>
            <a:r>
              <a:rPr lang="pt-BR" dirty="0"/>
              <a:t>Esponja fenólica</a:t>
            </a:r>
          </a:p>
          <a:p>
            <a:pPr lvl="1"/>
            <a:r>
              <a:rPr lang="pt-BR" dirty="0"/>
              <a:t>Solução nutritiva</a:t>
            </a:r>
          </a:p>
          <a:p>
            <a:pPr lvl="1"/>
            <a:r>
              <a:rPr lang="pt-BR" dirty="0"/>
              <a:t>Circulação intermitente</a:t>
            </a:r>
          </a:p>
          <a:p>
            <a:pPr lvl="1"/>
            <a:r>
              <a:rPr lang="pt-BR" dirty="0"/>
              <a:t>Dependência de energia</a:t>
            </a:r>
          </a:p>
          <a:p>
            <a:pPr lvl="1"/>
            <a:r>
              <a:rPr lang="pt-BR" dirty="0"/>
              <a:t>Normalmente em estufa</a:t>
            </a:r>
          </a:p>
          <a:p>
            <a:pPr lvl="1"/>
            <a:r>
              <a:rPr lang="pt-BR" dirty="0"/>
              <a:t>Colheita: 35 a 45 dias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58FFAC9-6E0E-4991-95CC-C1E8EFC6F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085" y="2257358"/>
            <a:ext cx="59436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7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E393C-A57A-464E-8CD5-15FFD08E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FA6542-3CA8-4D8C-99E0-52AA80F4C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/>
          <a:lstStyle/>
          <a:p>
            <a:r>
              <a:rPr lang="pt-BR" dirty="0"/>
              <a:t>Solução Nutritiva e crescimento</a:t>
            </a:r>
          </a:p>
          <a:p>
            <a:pPr lvl="1" algn="just"/>
            <a:r>
              <a:rPr lang="pt-BR" dirty="0"/>
              <a:t>Cardoso (2016) : Estudo sobre a relação entre concentração de nitrogênio e água na solução nutritiva e a massa fresca da parte aérea da cultivar Stella.</a:t>
            </a:r>
          </a:p>
          <a:p>
            <a:pPr lvl="1" algn="just"/>
            <a:r>
              <a:rPr lang="pt-BR" dirty="0" err="1"/>
              <a:t>Laurett</a:t>
            </a:r>
            <a:r>
              <a:rPr lang="pt-BR" dirty="0"/>
              <a:t> </a:t>
            </a:r>
            <a:r>
              <a:rPr lang="pt-BR" i="1" dirty="0"/>
              <a:t>et. al.</a:t>
            </a:r>
            <a:r>
              <a:rPr lang="pt-BR" dirty="0"/>
              <a:t> (2017) : Avaliação do desempenho da cultivar  Vitória de Santo Antão com adição crescente de Ferro na solução nutritiva. Foram avaliados a  massa fresca da parte aérea, número de folhas, área foliar e massa fresca da raiz.</a:t>
            </a:r>
          </a:p>
          <a:p>
            <a:pPr lvl="1" algn="just"/>
            <a:r>
              <a:rPr lang="pt-BR" dirty="0"/>
              <a:t>Ribeiro (2015) : Estudo sobre os efeitos da concentração de cálcio na solução nutritiva. Foram avaliados a altura das plantas.</a:t>
            </a:r>
          </a:p>
          <a:p>
            <a:pPr lvl="1" algn="just"/>
            <a:r>
              <a:rPr lang="pt-BR" dirty="0"/>
              <a:t>Magalhães (2010) : Avaliou variedades de alface lisa(Babá de Verão, Floresta, </a:t>
            </a:r>
            <a:r>
              <a:rPr lang="pt-BR" dirty="0" err="1"/>
              <a:t>Luisa</a:t>
            </a:r>
            <a:r>
              <a:rPr lang="pt-BR" dirty="0"/>
              <a:t> etc.) submetendo-as a estresse osmótico com dois níveis de condutividade elétrica.</a:t>
            </a:r>
          </a:p>
          <a:p>
            <a:pPr lvl="1" algn="just"/>
            <a:r>
              <a:rPr lang="pt-BR" dirty="0"/>
              <a:t>Luz (2008) : Avaliou a influência de quatro intervalos diferentes de irrigação no cultivo da alface em sistemas hidropônicos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4709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EE9DD-7145-4AF7-B5DF-7C101C3F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98B185-18C9-40FF-BEA8-00E2C9469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9646DF9-A81F-4D2F-B1A4-DB3F2486B350}"/>
              </a:ext>
            </a:extLst>
          </p:cNvPr>
          <p:cNvSpPr txBox="1"/>
          <p:nvPr/>
        </p:nvSpPr>
        <p:spPr>
          <a:xfrm>
            <a:off x="677334" y="2975113"/>
            <a:ext cx="8228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Como medir o crescimento da alface ?</a:t>
            </a:r>
          </a:p>
        </p:txBody>
      </p:sp>
    </p:spTree>
    <p:extLst>
      <p:ext uri="{BB962C8B-B14F-4D97-AF65-F5344CB8AC3E}">
        <p14:creationId xmlns:p14="http://schemas.microsoft.com/office/powerpoint/2010/main" val="1944136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2602C-C691-4D30-80EC-82DC7B63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relacionados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F1CA3C-6AAE-4FF9-8829-35841FA99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1723"/>
            <a:ext cx="8596668" cy="4689640"/>
          </a:xfrm>
        </p:spPr>
        <p:txBody>
          <a:bodyPr/>
          <a:lstStyle/>
          <a:p>
            <a:r>
              <a:rPr lang="pt-BR" dirty="0"/>
              <a:t>Em Pereira </a:t>
            </a:r>
            <a:r>
              <a:rPr lang="pt-BR" i="1" dirty="0"/>
              <a:t>et. al.</a:t>
            </a:r>
            <a:r>
              <a:rPr lang="pt-BR" dirty="0"/>
              <a:t> (2011) foi desenvolvido um modelo matemático para estimar a massa fresca da alface Vitoria de Santo Antão(lisa) com auxílio de imagens digitais.</a:t>
            </a:r>
          </a:p>
          <a:p>
            <a:pPr lvl="1"/>
            <a:r>
              <a:rPr lang="pt-BR" dirty="0"/>
              <a:t>Corel </a:t>
            </a:r>
            <a:r>
              <a:rPr lang="pt-BR" dirty="0" err="1"/>
              <a:t>Photopaint</a:t>
            </a:r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CD886DF8-1A10-4109-A29C-55D25109CE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42" y="2982225"/>
            <a:ext cx="6733553" cy="353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201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277</TotalTime>
  <Words>534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Facetado</vt:lpstr>
      <vt:lpstr>Sistema para monitoramento do crescimento da alface(Lactuca Sativa L.) utilizando processamento digital de imagens</vt:lpstr>
      <vt:lpstr>Estrutura da apresentação</vt:lpstr>
      <vt:lpstr>Introdução</vt:lpstr>
      <vt:lpstr>Introdução</vt:lpstr>
      <vt:lpstr>Introdução</vt:lpstr>
      <vt:lpstr>Introdução</vt:lpstr>
      <vt:lpstr>Introdução</vt:lpstr>
      <vt:lpstr>Introdução</vt:lpstr>
      <vt:lpstr>Trabalhos relacionados</vt:lpstr>
      <vt:lpstr>Trabalhos relacionados</vt:lpstr>
      <vt:lpstr>Trabalhos relacionados</vt:lpstr>
      <vt:lpstr>Trabalhos relacionados</vt:lpstr>
      <vt:lpstr>Trabalhos relacionados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monitoramento do crescimento da alface(Lactuca sativa L.) utilizando processamento digital de imagens</dc:title>
  <dc:creator>suelliton</dc:creator>
  <cp:lastModifiedBy>suelliton</cp:lastModifiedBy>
  <cp:revision>28</cp:revision>
  <dcterms:created xsi:type="dcterms:W3CDTF">2018-10-08T23:47:01Z</dcterms:created>
  <dcterms:modified xsi:type="dcterms:W3CDTF">2018-10-10T13:33:16Z</dcterms:modified>
</cp:coreProperties>
</file>