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6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CB24-01F3-44EF-B8FD-6CD37C5459D1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8A6CC-12DB-4F0C-BAE6-2FF8A80C7FF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222135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2E8F-40B5-4B0B-902F-B3E73EB16C6F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65EE1-0FFA-4547-B1E6-E12ECED6D81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646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20074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4315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1581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i="1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07560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7231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6016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9120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81452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1754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186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1244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18000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CA1A-8260-4C99-B39A-B43CAA439B87}" type="datetimeFigureOut">
              <a:rPr lang="de-CH" smtClean="0"/>
              <a:pPr/>
              <a:t>04.11.2016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C4A0-0520-44E0-B489-E0DB3391F3A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83421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dia.gov/~egboman/papers/ParallelMaximumMatching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e.ufl.edu/research/sparse/matric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483" y="1262416"/>
            <a:ext cx="6858001" cy="1790700"/>
          </a:xfrm>
        </p:spPr>
        <p:txBody>
          <a:bodyPr>
            <a:normAutofit/>
          </a:bodyPr>
          <a:lstStyle/>
          <a:p>
            <a:pPr algn="l"/>
            <a:r>
              <a:rPr lang="en-US" sz="4050" dirty="0" smtClean="0"/>
              <a:t>Maximum </a:t>
            </a:r>
            <a:r>
              <a:rPr lang="en-US" sz="4050" dirty="0"/>
              <a:t>Cardinality Matching</a:t>
            </a:r>
            <a:endParaRPr lang="de-CH" sz="40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29" y="3097458"/>
            <a:ext cx="6858001" cy="1241822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 smtClean="0"/>
              <a:t>Progress Report, 7.11.2016</a:t>
            </a:r>
            <a:endParaRPr lang="de-CH" sz="20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9231" y="5042649"/>
            <a:ext cx="6858001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 smtClean="0"/>
              <a:t>Isa </a:t>
            </a:r>
            <a:r>
              <a:rPr lang="en-US" sz="1350" dirty="0" err="1"/>
              <a:t>Roesch</a:t>
            </a:r>
            <a:r>
              <a:rPr lang="en-US" sz="1350" dirty="0"/>
              <a:t>, Samuel </a:t>
            </a:r>
            <a:r>
              <a:rPr lang="en-US" sz="1350" dirty="0" err="1"/>
              <a:t>Ueltschi</a:t>
            </a:r>
            <a:r>
              <a:rPr lang="en-US" sz="1350" dirty="0"/>
              <a:t>, </a:t>
            </a:r>
            <a:r>
              <a:rPr lang="en-US" sz="1350" i="1" dirty="0" err="1"/>
              <a:t>Conradin</a:t>
            </a:r>
            <a:r>
              <a:rPr lang="en-US" sz="1350" i="1" dirty="0"/>
              <a:t> </a:t>
            </a:r>
            <a:r>
              <a:rPr lang="en-US" sz="1350" i="1" dirty="0" err="1"/>
              <a:t>Roffler</a:t>
            </a:r>
            <a:r>
              <a:rPr lang="en-US" sz="1350" dirty="0"/>
              <a:t>, </a:t>
            </a:r>
            <a:r>
              <a:rPr lang="en-US" sz="1350" i="1" dirty="0"/>
              <a:t>Thomas Meier</a:t>
            </a:r>
            <a:endParaRPr lang="de-CH" sz="1350" i="1" dirty="0"/>
          </a:p>
        </p:txBody>
      </p:sp>
    </p:spTree>
    <p:extLst>
      <p:ext uri="{BB962C8B-B14F-4D97-AF65-F5344CB8AC3E}">
        <p14:creationId xmlns:p14="http://schemas.microsoft.com/office/powerpoint/2010/main" xmlns="" val="6781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Cardinality Matching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1026" name="Picture 2" descr="http://www.boost.org/doc/libs/1_59_0/libs/graph/doc/figs/maximal-ma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2463" y="23655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ost.org/doc/libs/1_59_0/libs/graph/doc/figs/maximum-ma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588" y="23655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2463" y="4791971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 Matching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4950462" y="4791971"/>
            <a:ext cx="329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Maximum-Cardinality Matching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35635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Pictures taken from boost.org</a:t>
            </a:r>
            <a:endParaRPr lang="de-CH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2927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8975"/>
            <a:r>
              <a:rPr lang="en-US" dirty="0" smtClean="0"/>
              <a:t>Sequential: 	Boost </a:t>
            </a:r>
            <a:r>
              <a:rPr lang="en-US" dirty="0" smtClean="0"/>
              <a:t>(</a:t>
            </a:r>
            <a:r>
              <a:rPr lang="en-US" dirty="0" err="1" smtClean="0"/>
              <a:t>Hopcroft</a:t>
            </a:r>
            <a:r>
              <a:rPr lang="en-US" dirty="0" smtClean="0"/>
              <a:t>-Karp) [1] </a:t>
            </a:r>
            <a:endParaRPr lang="en-US" dirty="0" smtClean="0"/>
          </a:p>
          <a:p>
            <a:pPr defTabSz="1031875"/>
            <a:r>
              <a:rPr lang="en-US" dirty="0" smtClean="0"/>
              <a:t>Parallel: 	</a:t>
            </a:r>
            <a:r>
              <a:rPr lang="en-US" dirty="0" err="1" smtClean="0"/>
              <a:t>Pothen</a:t>
            </a:r>
            <a:r>
              <a:rPr lang="en-US" dirty="0" smtClean="0"/>
              <a:t>-Fan </a:t>
            </a:r>
            <a:r>
              <a:rPr lang="en-US" dirty="0" smtClean="0"/>
              <a:t>[2]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602770" y="6210632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[1]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http://www.boost.org/doc/libs/1_59_0/libs/graph/doc/maximum_matching.html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[2]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http://www.sandia.gov/~egboman/papers/ParallelMaximumMatching.pdf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9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Pothen</a:t>
            </a:r>
            <a:r>
              <a:rPr lang="en-US" dirty="0" smtClean="0"/>
              <a:t>-Fan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5" name="Oval 4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CH" dirty="0"/>
          </a:p>
        </p:txBody>
      </p:sp>
      <p:sp>
        <p:nvSpPr>
          <p:cNvPr id="6" name="Oval 5"/>
          <p:cNvSpPr/>
          <p:nvPr/>
        </p:nvSpPr>
        <p:spPr>
          <a:xfrm>
            <a:off x="32681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CH" dirty="0"/>
          </a:p>
        </p:txBody>
      </p:sp>
      <p:sp>
        <p:nvSpPr>
          <p:cNvPr id="7" name="Oval 6"/>
          <p:cNvSpPr/>
          <p:nvPr/>
        </p:nvSpPr>
        <p:spPr>
          <a:xfrm>
            <a:off x="32681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CH" dirty="0"/>
          </a:p>
        </p:txBody>
      </p:sp>
      <p:sp>
        <p:nvSpPr>
          <p:cNvPr id="8" name="Oval 7"/>
          <p:cNvSpPr/>
          <p:nvPr/>
        </p:nvSpPr>
        <p:spPr>
          <a:xfrm>
            <a:off x="32681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CH" dirty="0"/>
          </a:p>
        </p:txBody>
      </p:sp>
      <p:sp>
        <p:nvSpPr>
          <p:cNvPr id="13" name="Oval 12"/>
          <p:cNvSpPr/>
          <p:nvPr/>
        </p:nvSpPr>
        <p:spPr>
          <a:xfrm>
            <a:off x="56303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de-CH" dirty="0"/>
          </a:p>
        </p:txBody>
      </p:sp>
      <p:sp>
        <p:nvSpPr>
          <p:cNvPr id="14" name="Oval 13"/>
          <p:cNvSpPr/>
          <p:nvPr/>
        </p:nvSpPr>
        <p:spPr>
          <a:xfrm>
            <a:off x="56303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15" name="Oval 14"/>
          <p:cNvSpPr/>
          <p:nvPr/>
        </p:nvSpPr>
        <p:spPr>
          <a:xfrm>
            <a:off x="56303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de-CH" dirty="0"/>
          </a:p>
        </p:txBody>
      </p:sp>
      <p:sp>
        <p:nvSpPr>
          <p:cNvPr id="16" name="Oval 15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de-CH" dirty="0"/>
          </a:p>
        </p:txBody>
      </p:sp>
      <p:cxnSp>
        <p:nvCxnSpPr>
          <p:cNvPr id="18" name="Straight Connector 17"/>
          <p:cNvCxnSpPr>
            <a:stCxn id="5" idx="6"/>
            <a:endCxn id="14" idx="2"/>
          </p:cNvCxnSpPr>
          <p:nvPr/>
        </p:nvCxnSpPr>
        <p:spPr>
          <a:xfrm>
            <a:off x="3640668" y="2184400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6" idx="2"/>
          </p:cNvCxnSpPr>
          <p:nvPr/>
        </p:nvCxnSpPr>
        <p:spPr>
          <a:xfrm>
            <a:off x="3640668" y="2184400"/>
            <a:ext cx="1989666" cy="2852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13" idx="2"/>
          </p:cNvCxnSpPr>
          <p:nvPr/>
        </p:nvCxnSpPr>
        <p:spPr>
          <a:xfrm flipV="1">
            <a:off x="3640668" y="2184400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7" idx="6"/>
          </p:cNvCxnSpPr>
          <p:nvPr/>
        </p:nvCxnSpPr>
        <p:spPr>
          <a:xfrm flipH="1">
            <a:off x="3640668" y="3135314"/>
            <a:ext cx="1989666" cy="950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15" idx="2"/>
          </p:cNvCxnSpPr>
          <p:nvPr/>
        </p:nvCxnSpPr>
        <p:spPr>
          <a:xfrm flipV="1">
            <a:off x="3640668" y="4086228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6"/>
            <a:endCxn id="14" idx="2"/>
          </p:cNvCxnSpPr>
          <p:nvPr/>
        </p:nvCxnSpPr>
        <p:spPr>
          <a:xfrm>
            <a:off x="3640668" y="3135314"/>
            <a:ext cx="1989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68134" y="3899960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CH" dirty="0"/>
          </a:p>
        </p:txBody>
      </p:sp>
      <p:sp>
        <p:nvSpPr>
          <p:cNvPr id="37" name="Oval 36"/>
          <p:cNvSpPr/>
          <p:nvPr/>
        </p:nvSpPr>
        <p:spPr>
          <a:xfrm>
            <a:off x="5630334" y="2949046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CH" dirty="0"/>
          </a:p>
        </p:txBody>
      </p:sp>
      <p:sp>
        <p:nvSpPr>
          <p:cNvPr id="38" name="Oval 37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CH" dirty="0"/>
          </a:p>
        </p:txBody>
      </p:sp>
      <p:sp>
        <p:nvSpPr>
          <p:cNvPr id="39" name="Oval 38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40" name="Straight Connector 39"/>
          <p:cNvCxnSpPr>
            <a:stCxn id="14" idx="2"/>
            <a:endCxn id="36" idx="6"/>
          </p:cNvCxnSpPr>
          <p:nvPr/>
        </p:nvCxnSpPr>
        <p:spPr>
          <a:xfrm flipH="1">
            <a:off x="3640668" y="3135314"/>
            <a:ext cx="1989666" cy="9509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2"/>
            <a:endCxn id="38" idx="6"/>
          </p:cNvCxnSpPr>
          <p:nvPr/>
        </p:nvCxnSpPr>
        <p:spPr>
          <a:xfrm flipH="1" flipV="1">
            <a:off x="3640668" y="2184400"/>
            <a:ext cx="1989666" cy="9509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2"/>
            <a:endCxn id="38" idx="6"/>
          </p:cNvCxnSpPr>
          <p:nvPr/>
        </p:nvCxnSpPr>
        <p:spPr>
          <a:xfrm flipH="1" flipV="1">
            <a:off x="3640668" y="2184400"/>
            <a:ext cx="1989666" cy="28527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0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Pothen</a:t>
            </a:r>
            <a:r>
              <a:rPr lang="en-US" dirty="0" smtClean="0"/>
              <a:t>-Fan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6</a:t>
            </a:fld>
            <a:endParaRPr lang="de-CH"/>
          </a:p>
        </p:txBody>
      </p:sp>
      <p:cxnSp>
        <p:nvCxnSpPr>
          <p:cNvPr id="18" name="Straight Connector 17"/>
          <p:cNvCxnSpPr>
            <a:stCxn id="25" idx="6"/>
            <a:endCxn id="33" idx="2"/>
          </p:cNvCxnSpPr>
          <p:nvPr/>
        </p:nvCxnSpPr>
        <p:spPr>
          <a:xfrm>
            <a:off x="3640668" y="2184400"/>
            <a:ext cx="1989666" cy="9509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1" idx="6"/>
            <a:endCxn id="35" idx="2"/>
          </p:cNvCxnSpPr>
          <p:nvPr/>
        </p:nvCxnSpPr>
        <p:spPr>
          <a:xfrm>
            <a:off x="3640668" y="2184400"/>
            <a:ext cx="1989666" cy="28527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0" idx="2"/>
            <a:endCxn id="28" idx="6"/>
          </p:cNvCxnSpPr>
          <p:nvPr/>
        </p:nvCxnSpPr>
        <p:spPr>
          <a:xfrm flipH="1">
            <a:off x="3640668" y="3135313"/>
            <a:ext cx="1989666" cy="9509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CH" dirty="0"/>
          </a:p>
        </p:txBody>
      </p:sp>
      <p:sp>
        <p:nvSpPr>
          <p:cNvPr id="27" name="Oval 26"/>
          <p:cNvSpPr/>
          <p:nvPr/>
        </p:nvSpPr>
        <p:spPr>
          <a:xfrm>
            <a:off x="32681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CH" dirty="0"/>
          </a:p>
        </p:txBody>
      </p:sp>
      <p:sp>
        <p:nvSpPr>
          <p:cNvPr id="28" name="Oval 27"/>
          <p:cNvSpPr/>
          <p:nvPr/>
        </p:nvSpPr>
        <p:spPr>
          <a:xfrm>
            <a:off x="32681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CH" dirty="0"/>
          </a:p>
        </p:txBody>
      </p:sp>
      <p:sp>
        <p:nvSpPr>
          <p:cNvPr id="30" name="Oval 29"/>
          <p:cNvSpPr/>
          <p:nvPr/>
        </p:nvSpPr>
        <p:spPr>
          <a:xfrm>
            <a:off x="32681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CH" dirty="0"/>
          </a:p>
        </p:txBody>
      </p:sp>
      <p:sp>
        <p:nvSpPr>
          <p:cNvPr id="31" name="Oval 30"/>
          <p:cNvSpPr/>
          <p:nvPr/>
        </p:nvSpPr>
        <p:spPr>
          <a:xfrm>
            <a:off x="56303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de-CH" dirty="0"/>
          </a:p>
        </p:txBody>
      </p:sp>
      <p:sp>
        <p:nvSpPr>
          <p:cNvPr id="33" name="Oval 32"/>
          <p:cNvSpPr/>
          <p:nvPr/>
        </p:nvSpPr>
        <p:spPr>
          <a:xfrm>
            <a:off x="56303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34" name="Oval 33"/>
          <p:cNvSpPr/>
          <p:nvPr/>
        </p:nvSpPr>
        <p:spPr>
          <a:xfrm>
            <a:off x="56303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de-CH" dirty="0"/>
          </a:p>
        </p:txBody>
      </p:sp>
      <p:sp>
        <p:nvSpPr>
          <p:cNvPr id="35" name="Oval 34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de-CH" dirty="0"/>
          </a:p>
        </p:txBody>
      </p:sp>
      <p:cxnSp>
        <p:nvCxnSpPr>
          <p:cNvPr id="44" name="Straight Connector 43"/>
          <p:cNvCxnSpPr>
            <a:stCxn id="27" idx="6"/>
            <a:endCxn id="31" idx="2"/>
          </p:cNvCxnSpPr>
          <p:nvPr/>
        </p:nvCxnSpPr>
        <p:spPr>
          <a:xfrm flipV="1">
            <a:off x="3640668" y="2184400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6"/>
            <a:endCxn id="34" idx="2"/>
          </p:cNvCxnSpPr>
          <p:nvPr/>
        </p:nvCxnSpPr>
        <p:spPr>
          <a:xfrm flipV="1">
            <a:off x="3640668" y="4086228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6"/>
            <a:endCxn id="33" idx="2"/>
          </p:cNvCxnSpPr>
          <p:nvPr/>
        </p:nvCxnSpPr>
        <p:spPr>
          <a:xfrm>
            <a:off x="3640668" y="3135314"/>
            <a:ext cx="1989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68134" y="3899960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CH" dirty="0"/>
          </a:p>
        </p:txBody>
      </p:sp>
      <p:sp>
        <p:nvSpPr>
          <p:cNvPr id="50" name="Oval 49"/>
          <p:cNvSpPr/>
          <p:nvPr/>
        </p:nvSpPr>
        <p:spPr>
          <a:xfrm>
            <a:off x="5630334" y="2949046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CH" dirty="0"/>
          </a:p>
        </p:txBody>
      </p:sp>
      <p:sp>
        <p:nvSpPr>
          <p:cNvPr id="51" name="Oval 50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de-CH" dirty="0"/>
          </a:p>
        </p:txBody>
      </p:sp>
      <p:sp>
        <p:nvSpPr>
          <p:cNvPr id="52" name="Oval 51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53" name="Straight Connector 52"/>
          <p:cNvCxnSpPr>
            <a:stCxn id="33" idx="2"/>
            <a:endCxn id="28" idx="6"/>
          </p:cNvCxnSpPr>
          <p:nvPr/>
        </p:nvCxnSpPr>
        <p:spPr>
          <a:xfrm flipH="1">
            <a:off x="3640668" y="3135314"/>
            <a:ext cx="1989666" cy="9509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3" idx="2"/>
            <a:endCxn id="25" idx="6"/>
          </p:cNvCxnSpPr>
          <p:nvPr/>
        </p:nvCxnSpPr>
        <p:spPr>
          <a:xfrm flipH="1" flipV="1">
            <a:off x="3640668" y="2184400"/>
            <a:ext cx="1989666" cy="9509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2"/>
            <a:endCxn id="25" idx="6"/>
          </p:cNvCxnSpPr>
          <p:nvPr/>
        </p:nvCxnSpPr>
        <p:spPr>
          <a:xfrm flipH="1" flipV="1">
            <a:off x="3640668" y="2184400"/>
            <a:ext cx="1989666" cy="28527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97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1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6511"/>
            <a:ext cx="7886700" cy="697442"/>
          </a:xfrm>
        </p:spPr>
        <p:txBody>
          <a:bodyPr/>
          <a:lstStyle/>
          <a:p>
            <a:r>
              <a:rPr lang="en-US" dirty="0" smtClean="0"/>
              <a:t>First own implementation of </a:t>
            </a:r>
            <a:r>
              <a:rPr lang="en-US" dirty="0" err="1" smtClean="0"/>
              <a:t>Pothen</a:t>
            </a:r>
            <a:r>
              <a:rPr lang="en-US" dirty="0" smtClean="0"/>
              <a:t>-Fan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24142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Steps</a:t>
            </a:r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3739771"/>
            <a:ext cx="7886700" cy="258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Tune parallel </a:t>
            </a:r>
            <a:r>
              <a:rPr lang="en-US" dirty="0" err="1" smtClean="0"/>
              <a:t>Pothen</a:t>
            </a:r>
            <a:r>
              <a:rPr lang="en-US" dirty="0" smtClean="0"/>
              <a:t>-Fan for Xeon Phi</a:t>
            </a:r>
          </a:p>
          <a:p>
            <a:r>
              <a:rPr lang="en-US" dirty="0" smtClean="0"/>
              <a:t>Benchmark with </a:t>
            </a:r>
            <a:r>
              <a:rPr lang="en-US" dirty="0" err="1" smtClean="0"/>
              <a:t>SuiteSparse</a:t>
            </a:r>
            <a:r>
              <a:rPr lang="en-US" dirty="0" smtClean="0"/>
              <a:t> Matrix Collection</a:t>
            </a:r>
          </a:p>
          <a:p>
            <a:pPr lvl="1"/>
            <a:r>
              <a:rPr lang="en-US" i="1" dirty="0" smtClean="0"/>
              <a:t>Roadmap USA</a:t>
            </a:r>
          </a:p>
          <a:p>
            <a:pPr lvl="1"/>
            <a:r>
              <a:rPr lang="en-US" i="1" dirty="0" smtClean="0"/>
              <a:t>Wikipedia</a:t>
            </a:r>
          </a:p>
          <a:p>
            <a:pPr lvl="1"/>
            <a:r>
              <a:rPr lang="en-US" i="1" dirty="0" smtClean="0"/>
              <a:t>Amazon.com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8650" y="6400413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SparseMatrix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http://www.cise.ufl.edu/research/sparse/matrices/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de-CH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9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030788"/>
            <a:ext cx="7886700" cy="1325563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342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</Words>
  <Application>Microsoft Office PowerPoint</Application>
  <PresentationFormat>Bildschirmpräsentation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Maximum Cardinality Matching</vt:lpstr>
      <vt:lpstr>Maximum Cardinality Matching</vt:lpstr>
      <vt:lpstr>State of the Art</vt:lpstr>
      <vt:lpstr>Baseline</vt:lpstr>
      <vt:lpstr>Pothen-Fan</vt:lpstr>
      <vt:lpstr>Pothen-Fan</vt:lpstr>
      <vt:lpstr>Current State</vt:lpstr>
      <vt:lpstr>Thank you for your attention</vt:lpstr>
    </vt:vector>
  </TitlesOfParts>
  <Company>ETH Zuerich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Cardinality Matching</dc:title>
  <dc:creator>Meier  Thomas</dc:creator>
  <cp:lastModifiedBy>Isa</cp:lastModifiedBy>
  <cp:revision>11</cp:revision>
  <dcterms:created xsi:type="dcterms:W3CDTF">2016-11-04T13:34:39Z</dcterms:created>
  <dcterms:modified xsi:type="dcterms:W3CDTF">2016-11-04T15:01:46Z</dcterms:modified>
</cp:coreProperties>
</file>