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59" r:id="rId5"/>
    <p:sldId id="260" r:id="rId6"/>
    <p:sldId id="261" r:id="rId7"/>
    <p:sldId id="265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s%20Meier\AppData\Local\Temp\benchmark_result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Runtime on Xeon Phi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[benchmark_results.ods]benchmark_results!$E$4</c:f>
              <c:strCache>
                <c:ptCount val="1"/>
                <c:pt idx="0">
                  <c:v>boost:edmonds_maxcm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[benchmark_results.ods]benchmark_results!$H$4</c:f>
                <c:numCache>
                  <c:formatCode>General</c:formatCode>
                  <c:ptCount val="1"/>
                  <c:pt idx="0">
                    <c:v>9.309661187273742E-3</c:v>
                  </c:pt>
                </c:numCache>
              </c:numRef>
            </c:plus>
            <c:minus>
              <c:numRef>
                <c:f>[benchmark_results.ods]benchmark_results!$H$4</c:f>
                <c:numCache>
                  <c:formatCode>General</c:formatCode>
                  <c:ptCount val="1"/>
                  <c:pt idx="0">
                    <c:v>9.309661187273742E-3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[benchmark_results.ods]benchmark_results!$F$4</c:f>
              <c:numCache>
                <c:formatCode>General</c:formatCode>
                <c:ptCount val="1"/>
                <c:pt idx="0">
                  <c:v>0.87285689130434807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A-4B32-B48F-980BAA94EDD4}"/>
            </c:ext>
          </c:extLst>
        </c:ser>
        <c:ser>
          <c:idx val="0"/>
          <c:order val="1"/>
          <c:tx>
            <c:strRef>
              <c:f>[benchmark_results.ods]benchmark_results!$E$2</c:f>
              <c:strCache>
                <c:ptCount val="1"/>
                <c:pt idx="0">
                  <c:v>pothen fan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[benchmark_results.ods]benchmark_results!$H$2</c:f>
                <c:numCache>
                  <c:formatCode>General</c:formatCode>
                  <c:ptCount val="1"/>
                  <c:pt idx="0">
                    <c:v>2.7823293818329169E-4</c:v>
                  </c:pt>
                </c:numCache>
              </c:numRef>
            </c:plus>
            <c:minus>
              <c:numRef>
                <c:f>[benchmark_results.ods]benchmark_results!$H$2</c:f>
                <c:numCache>
                  <c:formatCode>General</c:formatCode>
                  <c:ptCount val="1"/>
                  <c:pt idx="0">
                    <c:v>2.7823293818329169E-4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[benchmark_results.ods]benchmark_results!$F$2</c:f>
              <c:numCache>
                <c:formatCode>General</c:formatCode>
                <c:ptCount val="1"/>
                <c:pt idx="0">
                  <c:v>0.40256426086956532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A-4B32-B48F-980BAA94EDD4}"/>
            </c:ext>
          </c:extLst>
        </c:ser>
        <c:ser>
          <c:idx val="1"/>
          <c:order val="2"/>
          <c:tx>
            <c:strRef>
              <c:f>[benchmark_results.ods]benchmark_results!$E$3</c:f>
              <c:strCache>
                <c:ptCount val="1"/>
                <c:pt idx="0">
                  <c:v>parallel pothen fan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[benchmark_results.ods]benchmark_results!$H$3</c:f>
                <c:numCache>
                  <c:formatCode>General</c:formatCode>
                  <c:ptCount val="1"/>
                  <c:pt idx="0">
                    <c:v>6.3438280981628105E-4</c:v>
                  </c:pt>
                </c:numCache>
              </c:numRef>
            </c:plus>
            <c:minus>
              <c:numRef>
                <c:f>[benchmark_results.ods]benchmark_results!$H$3</c:f>
                <c:numCache>
                  <c:formatCode>General</c:formatCode>
                  <c:ptCount val="1"/>
                  <c:pt idx="0">
                    <c:v>6.3438280981628105E-4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[benchmark_results.ods]benchmark_results!$F$3</c:f>
              <c:numCache>
                <c:formatCode>General</c:formatCode>
                <c:ptCount val="1"/>
                <c:pt idx="0">
                  <c:v>3.6053532608695656E-2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A-4B32-B48F-980BAA94E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6761952"/>
        <c:axId val="421033136"/>
      </c:barChart>
      <c:catAx>
        <c:axId val="416761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1033136"/>
        <c:crosses val="autoZero"/>
        <c:auto val="1"/>
        <c:lblAlgn val="ctr"/>
        <c:lblOffset val="100"/>
        <c:noMultiLvlLbl val="0"/>
      </c:catAx>
      <c:valAx>
        <c:axId val="42103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Runtime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76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CB24-01F3-44EF-B8FD-6CD37C5459D1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8A6CC-12DB-4F0C-BAE6-2FF8A80C7FF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2135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2E8F-40B5-4B0B-902F-B3E73EB16C6F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65EE1-0FFA-4547-B1E6-E12ECED6D81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07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15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81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756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312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6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120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52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4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6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4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1800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CA1A-8260-4C99-B39A-B43CAA439B87}" type="datetimeFigureOut">
              <a:rPr lang="de-CH" smtClean="0"/>
              <a:pPr/>
              <a:t>06.11.2016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C4A0-0520-44E0-B489-E0DB3391F3A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421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6eda/a726a61c0c059cc1ab553abd02539fd81573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e.ufl.edu/research/sparse/matric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483" y="1262416"/>
            <a:ext cx="6858001" cy="1790700"/>
          </a:xfrm>
        </p:spPr>
        <p:txBody>
          <a:bodyPr>
            <a:normAutofit/>
          </a:bodyPr>
          <a:lstStyle/>
          <a:p>
            <a:pPr algn="l"/>
            <a:r>
              <a:rPr lang="en-US" sz="4050" dirty="0"/>
              <a:t>Maximum Cardinality Matching</a:t>
            </a:r>
            <a:endParaRPr lang="de-CH" sz="40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29" y="3097458"/>
            <a:ext cx="6858001" cy="1241822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/>
              <a:t>Progress Report, 7.11.2016</a:t>
            </a:r>
            <a:endParaRPr lang="de-CH" sz="20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9231" y="5042649"/>
            <a:ext cx="6858001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/>
              <a:t>Isa </a:t>
            </a:r>
            <a:r>
              <a:rPr lang="en-US" sz="1350" dirty="0" err="1"/>
              <a:t>Roesch</a:t>
            </a:r>
            <a:r>
              <a:rPr lang="en-US" sz="1350" dirty="0"/>
              <a:t>, Samuel </a:t>
            </a:r>
            <a:r>
              <a:rPr lang="en-US" sz="1350" dirty="0" err="1"/>
              <a:t>Ueltschi</a:t>
            </a:r>
            <a:r>
              <a:rPr lang="en-US" sz="1350" dirty="0"/>
              <a:t>, </a:t>
            </a:r>
            <a:r>
              <a:rPr lang="en-US" sz="1350" i="1" dirty="0" err="1"/>
              <a:t>Conradin</a:t>
            </a:r>
            <a:r>
              <a:rPr lang="en-US" sz="1350" i="1" dirty="0"/>
              <a:t> </a:t>
            </a:r>
            <a:r>
              <a:rPr lang="en-US" sz="1350" i="1" dirty="0" err="1"/>
              <a:t>Roffler</a:t>
            </a:r>
            <a:r>
              <a:rPr lang="en-US" sz="1350" dirty="0"/>
              <a:t>, </a:t>
            </a:r>
            <a:r>
              <a:rPr lang="en-US" sz="1350" i="1" dirty="0"/>
              <a:t>Thomas Meier</a:t>
            </a:r>
            <a:endParaRPr lang="de-CH" sz="1350" i="1" dirty="0"/>
          </a:p>
        </p:txBody>
      </p:sp>
    </p:spTree>
    <p:extLst>
      <p:ext uri="{BB962C8B-B14F-4D97-AF65-F5344CB8AC3E}">
        <p14:creationId xmlns:p14="http://schemas.microsoft.com/office/powerpoint/2010/main" val="67810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Cardinality Matching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1026" name="Picture 2" descr="http://www.boost.org/doc/libs/1_59_0/libs/graph/doc/figs/maximal-ma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63" y="23655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ost.org/doc/libs/1_59_0/libs/graph/doc/figs/maximum-ma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88" y="23655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2463" y="4791971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 Matching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4950462" y="4791971"/>
            <a:ext cx="329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Maximum-Cardinality Matching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35635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Pictures taken from boost.org</a:t>
            </a:r>
            <a:endParaRPr lang="de-CH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/>
                  <a:t>Pothen Fan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i="1" dirty="0"/>
                  <a:t> </a:t>
                </a:r>
                <a:r>
                  <a:rPr lang="de-CH" dirty="0"/>
                  <a:t>[1]</a:t>
                </a:r>
              </a:p>
              <a:p>
                <a:r>
                  <a:rPr lang="de-CH" dirty="0" err="1"/>
                  <a:t>Hopcroft</a:t>
                </a:r>
                <a:r>
                  <a:rPr lang="de-CH" dirty="0"/>
                  <a:t> </a:t>
                </a:r>
                <a:r>
                  <a:rPr lang="de-CH" dirty="0" err="1"/>
                  <a:t>Karp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de-CH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[2]</a:t>
                </a:r>
              </a:p>
              <a:p>
                <a:r>
                  <a:rPr lang="de-CH" dirty="0" err="1"/>
                  <a:t>Tree</a:t>
                </a:r>
                <a:r>
                  <a:rPr lang="de-CH" dirty="0"/>
                  <a:t> </a:t>
                </a:r>
                <a:r>
                  <a:rPr lang="de-CH" dirty="0" err="1"/>
                  <a:t>Grafting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[3]</a:t>
                </a:r>
                <a:endParaRPr lang="de-C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176963"/>
            <a:ext cx="7239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1200">
                <a:latin typeface="Calibri" pitchFamily="34"/>
              </a:defRPr>
            </a:pP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[1] 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  <a:hlinkClick r:id="rId3"/>
              </a:rPr>
              <a:t>https://pdfs.semanticscholar.org/6eda/a726a61c0c059cc1ab553abd02539fd81573.pdf</a:t>
            </a:r>
          </a:p>
          <a:p>
            <a:pPr lvl="0" hangingPunct="0">
              <a:defRPr sz="1200">
                <a:latin typeface="Calibri" pitchFamily="34"/>
              </a:defRPr>
            </a:pP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[2]  J.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Hopcroft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and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 R.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Karp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, “A n5/2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algorithm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for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maximum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matchings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 in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bipartite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graphs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,” SIAM J. </a:t>
            </a:r>
            <a:r>
              <a:rPr lang="de-DE" sz="1000" dirty="0" err="1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Comput</a:t>
            </a: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., vol. 2, pp. 225–231, 1973.</a:t>
            </a:r>
          </a:p>
          <a:p>
            <a:pPr lvl="0" hangingPunct="0">
              <a:defRPr sz="1200">
                <a:latin typeface="Calibri" pitchFamily="34"/>
              </a:defRPr>
            </a:pPr>
            <a:r>
              <a:rPr lang="de-DE" sz="1000" dirty="0">
                <a:solidFill>
                  <a:schemeClr val="accent3"/>
                </a:solidFill>
                <a:latin typeface="Calibri" pitchFamily="34"/>
                <a:ea typeface="Andale Sans UI" pitchFamily="2"/>
                <a:cs typeface="Tahoma" pitchFamily="2"/>
              </a:rPr>
              <a:t>[3] https://www.cs.purdue.edu/homes/apothen/Papers/cardinality-matching-TPDS-2016.pdf</a:t>
            </a:r>
          </a:p>
          <a:p>
            <a:endParaRPr lang="en-US" sz="1000" dirty="0">
              <a:solidFill>
                <a:schemeClr val="accent3"/>
              </a:solidFill>
            </a:endParaRPr>
          </a:p>
          <a:p>
            <a:endParaRPr lang="en-US" sz="1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3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Pothen</a:t>
            </a:r>
            <a:r>
              <a:rPr lang="en-US" dirty="0"/>
              <a:t>-Fan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5" name="Oval 4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CH" dirty="0"/>
          </a:p>
        </p:txBody>
      </p:sp>
      <p:sp>
        <p:nvSpPr>
          <p:cNvPr id="6" name="Oval 5"/>
          <p:cNvSpPr/>
          <p:nvPr/>
        </p:nvSpPr>
        <p:spPr>
          <a:xfrm>
            <a:off x="32681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CH" dirty="0"/>
          </a:p>
        </p:txBody>
      </p:sp>
      <p:sp>
        <p:nvSpPr>
          <p:cNvPr id="7" name="Oval 6"/>
          <p:cNvSpPr/>
          <p:nvPr/>
        </p:nvSpPr>
        <p:spPr>
          <a:xfrm>
            <a:off x="32681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CH" dirty="0"/>
          </a:p>
        </p:txBody>
      </p:sp>
      <p:sp>
        <p:nvSpPr>
          <p:cNvPr id="8" name="Oval 7"/>
          <p:cNvSpPr/>
          <p:nvPr/>
        </p:nvSpPr>
        <p:spPr>
          <a:xfrm>
            <a:off x="32681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CH" dirty="0"/>
          </a:p>
        </p:txBody>
      </p:sp>
      <p:sp>
        <p:nvSpPr>
          <p:cNvPr id="13" name="Oval 12"/>
          <p:cNvSpPr/>
          <p:nvPr/>
        </p:nvSpPr>
        <p:spPr>
          <a:xfrm>
            <a:off x="56303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CH" dirty="0"/>
          </a:p>
        </p:txBody>
      </p:sp>
      <p:sp>
        <p:nvSpPr>
          <p:cNvPr id="14" name="Oval 13"/>
          <p:cNvSpPr/>
          <p:nvPr/>
        </p:nvSpPr>
        <p:spPr>
          <a:xfrm>
            <a:off x="56303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CH" dirty="0"/>
          </a:p>
        </p:txBody>
      </p:sp>
      <p:sp>
        <p:nvSpPr>
          <p:cNvPr id="15" name="Oval 14"/>
          <p:cNvSpPr/>
          <p:nvPr/>
        </p:nvSpPr>
        <p:spPr>
          <a:xfrm>
            <a:off x="56303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CH" dirty="0"/>
          </a:p>
        </p:txBody>
      </p:sp>
      <p:sp>
        <p:nvSpPr>
          <p:cNvPr id="16" name="Oval 15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de-CH" dirty="0"/>
          </a:p>
        </p:txBody>
      </p:sp>
      <p:cxnSp>
        <p:nvCxnSpPr>
          <p:cNvPr id="18" name="Straight Connector 17"/>
          <p:cNvCxnSpPr>
            <a:stCxn id="5" idx="6"/>
            <a:endCxn id="14" idx="2"/>
          </p:cNvCxnSpPr>
          <p:nvPr/>
        </p:nvCxnSpPr>
        <p:spPr>
          <a:xfrm>
            <a:off x="3640668" y="2184400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6" idx="2"/>
          </p:cNvCxnSpPr>
          <p:nvPr/>
        </p:nvCxnSpPr>
        <p:spPr>
          <a:xfrm>
            <a:off x="3640668" y="2184400"/>
            <a:ext cx="1989666" cy="2852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13" idx="2"/>
          </p:cNvCxnSpPr>
          <p:nvPr/>
        </p:nvCxnSpPr>
        <p:spPr>
          <a:xfrm flipV="1">
            <a:off x="3640668" y="2184400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7" idx="6"/>
          </p:cNvCxnSpPr>
          <p:nvPr/>
        </p:nvCxnSpPr>
        <p:spPr>
          <a:xfrm flipH="1">
            <a:off x="3640668" y="3135314"/>
            <a:ext cx="1989666" cy="950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15" idx="2"/>
          </p:cNvCxnSpPr>
          <p:nvPr/>
        </p:nvCxnSpPr>
        <p:spPr>
          <a:xfrm flipV="1">
            <a:off x="3640668" y="4086228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6"/>
            <a:endCxn id="14" idx="2"/>
          </p:cNvCxnSpPr>
          <p:nvPr/>
        </p:nvCxnSpPr>
        <p:spPr>
          <a:xfrm>
            <a:off x="3640668" y="3135314"/>
            <a:ext cx="1989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68134" y="3899960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CH" dirty="0"/>
          </a:p>
        </p:txBody>
      </p:sp>
      <p:sp>
        <p:nvSpPr>
          <p:cNvPr id="37" name="Oval 36"/>
          <p:cNvSpPr/>
          <p:nvPr/>
        </p:nvSpPr>
        <p:spPr>
          <a:xfrm>
            <a:off x="5630334" y="2949046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CH" dirty="0"/>
          </a:p>
        </p:txBody>
      </p:sp>
      <p:sp>
        <p:nvSpPr>
          <p:cNvPr id="38" name="Oval 37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CH" dirty="0"/>
          </a:p>
        </p:txBody>
      </p:sp>
      <p:sp>
        <p:nvSpPr>
          <p:cNvPr id="39" name="Oval 38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0" name="Straight Connector 39"/>
          <p:cNvCxnSpPr>
            <a:stCxn id="14" idx="2"/>
            <a:endCxn id="36" idx="6"/>
          </p:cNvCxnSpPr>
          <p:nvPr/>
        </p:nvCxnSpPr>
        <p:spPr>
          <a:xfrm flipH="1">
            <a:off x="3640668" y="3135314"/>
            <a:ext cx="1989666" cy="9509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2"/>
            <a:endCxn id="38" idx="6"/>
          </p:cNvCxnSpPr>
          <p:nvPr/>
        </p:nvCxnSpPr>
        <p:spPr>
          <a:xfrm flipH="1" flipV="1">
            <a:off x="3640668" y="2184400"/>
            <a:ext cx="1989666" cy="9509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2"/>
            <a:endCxn id="38" idx="6"/>
          </p:cNvCxnSpPr>
          <p:nvPr/>
        </p:nvCxnSpPr>
        <p:spPr>
          <a:xfrm flipH="1" flipV="1">
            <a:off x="3640668" y="2184400"/>
            <a:ext cx="1989666" cy="28527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Pothen</a:t>
            </a:r>
            <a:r>
              <a:rPr lang="en-US" dirty="0"/>
              <a:t>-Fan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5</a:t>
            </a:fld>
            <a:endParaRPr lang="de-CH"/>
          </a:p>
        </p:txBody>
      </p:sp>
      <p:cxnSp>
        <p:nvCxnSpPr>
          <p:cNvPr id="18" name="Straight Connector 17"/>
          <p:cNvCxnSpPr>
            <a:stCxn id="25" idx="6"/>
            <a:endCxn id="33" idx="2"/>
          </p:cNvCxnSpPr>
          <p:nvPr/>
        </p:nvCxnSpPr>
        <p:spPr>
          <a:xfrm>
            <a:off x="3640668" y="2184400"/>
            <a:ext cx="1989666" cy="9509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1" idx="6"/>
            <a:endCxn id="35" idx="2"/>
          </p:cNvCxnSpPr>
          <p:nvPr/>
        </p:nvCxnSpPr>
        <p:spPr>
          <a:xfrm>
            <a:off x="3640668" y="2184400"/>
            <a:ext cx="1989666" cy="28527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0" idx="2"/>
            <a:endCxn id="28" idx="6"/>
          </p:cNvCxnSpPr>
          <p:nvPr/>
        </p:nvCxnSpPr>
        <p:spPr>
          <a:xfrm flipH="1">
            <a:off x="3640668" y="3135313"/>
            <a:ext cx="1989666" cy="9509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CH" dirty="0"/>
          </a:p>
        </p:txBody>
      </p:sp>
      <p:sp>
        <p:nvSpPr>
          <p:cNvPr id="27" name="Oval 26"/>
          <p:cNvSpPr/>
          <p:nvPr/>
        </p:nvSpPr>
        <p:spPr>
          <a:xfrm>
            <a:off x="32681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CH" dirty="0"/>
          </a:p>
        </p:txBody>
      </p:sp>
      <p:sp>
        <p:nvSpPr>
          <p:cNvPr id="28" name="Oval 27"/>
          <p:cNvSpPr/>
          <p:nvPr/>
        </p:nvSpPr>
        <p:spPr>
          <a:xfrm>
            <a:off x="32681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CH" dirty="0"/>
          </a:p>
        </p:txBody>
      </p:sp>
      <p:sp>
        <p:nvSpPr>
          <p:cNvPr id="30" name="Oval 29"/>
          <p:cNvSpPr/>
          <p:nvPr/>
        </p:nvSpPr>
        <p:spPr>
          <a:xfrm>
            <a:off x="32681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CH" dirty="0"/>
          </a:p>
        </p:txBody>
      </p:sp>
      <p:sp>
        <p:nvSpPr>
          <p:cNvPr id="31" name="Oval 30"/>
          <p:cNvSpPr/>
          <p:nvPr/>
        </p:nvSpPr>
        <p:spPr>
          <a:xfrm>
            <a:off x="5630334" y="1998133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CH" dirty="0"/>
          </a:p>
        </p:txBody>
      </p:sp>
      <p:sp>
        <p:nvSpPr>
          <p:cNvPr id="33" name="Oval 32"/>
          <p:cNvSpPr/>
          <p:nvPr/>
        </p:nvSpPr>
        <p:spPr>
          <a:xfrm>
            <a:off x="5630334" y="2949047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CH" dirty="0"/>
          </a:p>
        </p:txBody>
      </p:sp>
      <p:sp>
        <p:nvSpPr>
          <p:cNvPr id="34" name="Oval 33"/>
          <p:cNvSpPr/>
          <p:nvPr/>
        </p:nvSpPr>
        <p:spPr>
          <a:xfrm>
            <a:off x="5630334" y="3899961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CH" dirty="0"/>
          </a:p>
        </p:txBody>
      </p:sp>
      <p:sp>
        <p:nvSpPr>
          <p:cNvPr id="35" name="Oval 34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de-CH" dirty="0"/>
          </a:p>
        </p:txBody>
      </p:sp>
      <p:cxnSp>
        <p:nvCxnSpPr>
          <p:cNvPr id="44" name="Straight Connector 43"/>
          <p:cNvCxnSpPr>
            <a:stCxn id="27" idx="6"/>
            <a:endCxn id="31" idx="2"/>
          </p:cNvCxnSpPr>
          <p:nvPr/>
        </p:nvCxnSpPr>
        <p:spPr>
          <a:xfrm flipV="1">
            <a:off x="3640668" y="2184400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6"/>
            <a:endCxn id="34" idx="2"/>
          </p:cNvCxnSpPr>
          <p:nvPr/>
        </p:nvCxnSpPr>
        <p:spPr>
          <a:xfrm flipV="1">
            <a:off x="3640668" y="4086228"/>
            <a:ext cx="1989666" cy="950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6"/>
            <a:endCxn id="33" idx="2"/>
          </p:cNvCxnSpPr>
          <p:nvPr/>
        </p:nvCxnSpPr>
        <p:spPr>
          <a:xfrm>
            <a:off x="3640668" y="3135314"/>
            <a:ext cx="1989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68134" y="3899960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CH" dirty="0"/>
          </a:p>
        </p:txBody>
      </p:sp>
      <p:sp>
        <p:nvSpPr>
          <p:cNvPr id="50" name="Oval 49"/>
          <p:cNvSpPr/>
          <p:nvPr/>
        </p:nvSpPr>
        <p:spPr>
          <a:xfrm>
            <a:off x="5630334" y="2949046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CH" dirty="0"/>
          </a:p>
        </p:txBody>
      </p:sp>
      <p:sp>
        <p:nvSpPr>
          <p:cNvPr id="51" name="Oval 50"/>
          <p:cNvSpPr/>
          <p:nvPr/>
        </p:nvSpPr>
        <p:spPr>
          <a:xfrm>
            <a:off x="3268134" y="1998133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CH" dirty="0"/>
          </a:p>
        </p:txBody>
      </p:sp>
      <p:sp>
        <p:nvSpPr>
          <p:cNvPr id="52" name="Oval 51"/>
          <p:cNvSpPr/>
          <p:nvPr/>
        </p:nvSpPr>
        <p:spPr>
          <a:xfrm>
            <a:off x="5630334" y="4850875"/>
            <a:ext cx="372534" cy="37253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3" name="Straight Connector 52"/>
          <p:cNvCxnSpPr>
            <a:stCxn id="33" idx="2"/>
            <a:endCxn id="28" idx="6"/>
          </p:cNvCxnSpPr>
          <p:nvPr/>
        </p:nvCxnSpPr>
        <p:spPr>
          <a:xfrm flipH="1">
            <a:off x="3640668" y="3135314"/>
            <a:ext cx="1989666" cy="9509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3" idx="2"/>
            <a:endCxn id="25" idx="6"/>
          </p:cNvCxnSpPr>
          <p:nvPr/>
        </p:nvCxnSpPr>
        <p:spPr>
          <a:xfrm flipH="1" flipV="1">
            <a:off x="3640668" y="2184400"/>
            <a:ext cx="1989666" cy="9509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2"/>
            <a:endCxn id="25" idx="6"/>
          </p:cNvCxnSpPr>
          <p:nvPr/>
        </p:nvCxnSpPr>
        <p:spPr>
          <a:xfrm flipH="1" flipV="1">
            <a:off x="3640668" y="2184400"/>
            <a:ext cx="1989666" cy="28527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1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24142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FA43576-4C4D-4F56-BF10-405C548E4C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529480"/>
              </p:ext>
            </p:extLst>
          </p:nvPr>
        </p:nvGraphicFramePr>
        <p:xfrm>
          <a:off x="1021743" y="1550504"/>
          <a:ext cx="7100513" cy="408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244379" y="5812354"/>
            <a:ext cx="66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3">
                    <a:lumMod val="75000"/>
                  </a:schemeClr>
                </a:solidFill>
              </a:rPr>
              <a:t>G = (U, V) |V| = 73364, |E| = 88328, n = 50, CI = 95%, </a:t>
            </a:r>
            <a:r>
              <a:rPr lang="de-CH" dirty="0" err="1">
                <a:solidFill>
                  <a:schemeClr val="accent3">
                    <a:lumMod val="75000"/>
                  </a:schemeClr>
                </a:solidFill>
              </a:rPr>
              <a:t>Speedup</a:t>
            </a:r>
            <a:r>
              <a:rPr lang="de-CH" dirty="0">
                <a:solidFill>
                  <a:schemeClr val="accent3">
                    <a:lumMod val="75000"/>
                  </a:schemeClr>
                </a:solidFill>
              </a:rPr>
              <a:t> = 11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parallel </a:t>
            </a:r>
            <a:r>
              <a:rPr lang="en-US" dirty="0" err="1"/>
              <a:t>Pothen</a:t>
            </a:r>
            <a:r>
              <a:rPr lang="en-US" dirty="0"/>
              <a:t>-Fan for Xeon Phi</a:t>
            </a:r>
          </a:p>
          <a:p>
            <a:r>
              <a:rPr lang="en-US" dirty="0"/>
              <a:t>Benchmark with </a:t>
            </a:r>
            <a:r>
              <a:rPr lang="en-US" dirty="0" err="1"/>
              <a:t>SuiteSparse</a:t>
            </a:r>
            <a:r>
              <a:rPr lang="en-US" dirty="0"/>
              <a:t> Matrix Collection</a:t>
            </a:r>
          </a:p>
          <a:p>
            <a:pPr lvl="1"/>
            <a:r>
              <a:rPr lang="en-US" dirty="0"/>
              <a:t>Roadmap USA</a:t>
            </a:r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Amazon.com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C4A0-0520-44E0-B489-E0DB3391F3AE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5" name="TextBox 7"/>
          <p:cNvSpPr txBox="1"/>
          <p:nvPr/>
        </p:nvSpPr>
        <p:spPr>
          <a:xfrm>
            <a:off x="628650" y="6400413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SparseMatrix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http://www.cise.ufl.edu/research/sparse/matrices/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de-CH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104861"/>
            <a:ext cx="7886700" cy="1325563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27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Bildschirmpräsentation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Andale Sans UI</vt:lpstr>
      <vt:lpstr>Arial</vt:lpstr>
      <vt:lpstr>Calibri</vt:lpstr>
      <vt:lpstr>Calibri Light</vt:lpstr>
      <vt:lpstr>Cambria Math</vt:lpstr>
      <vt:lpstr>Tahoma</vt:lpstr>
      <vt:lpstr>Office Theme</vt:lpstr>
      <vt:lpstr>Maximum Cardinality Matching</vt:lpstr>
      <vt:lpstr>Maximum Cardinality Matching</vt:lpstr>
      <vt:lpstr>State of the Art</vt:lpstr>
      <vt:lpstr>Pothen-Fan</vt:lpstr>
      <vt:lpstr>Pothen-Fan</vt:lpstr>
      <vt:lpstr>Current State</vt:lpstr>
      <vt:lpstr>Future Steps</vt:lpstr>
      <vt:lpstr>Thank you for your attention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Cardinality Matching</dc:title>
  <dc:creator>Meier  Thomas</dc:creator>
  <cp:lastModifiedBy>ti2qAwD5Gd@student.ethz.ch</cp:lastModifiedBy>
  <cp:revision>13</cp:revision>
  <dcterms:created xsi:type="dcterms:W3CDTF">2016-11-04T13:34:39Z</dcterms:created>
  <dcterms:modified xsi:type="dcterms:W3CDTF">2016-11-06T15:07:23Z</dcterms:modified>
</cp:coreProperties>
</file>