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1" r:id="rId1"/>
    <p:sldMasterId id="2147483672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457CC4-3658-459D-8EC8-7F64A3CF185B}">
  <a:tblStyle styleId="{F2457CC4-3658-459D-8EC8-7F64A3CF185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457200" y="274319"/>
            <a:ext cx="8229600" cy="52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57200" y="3964319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3"/>
          </p:nvPr>
        </p:nvSpPr>
        <p:spPr>
          <a:xfrm>
            <a:off x="4674239" y="1600200"/>
            <a:ext cx="40158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3"/>
          </p:nvPr>
        </p:nvSpPr>
        <p:spPr>
          <a:xfrm>
            <a:off x="4674239" y="3964319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457200" y="3964319"/>
            <a:ext cx="82296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457200" y="3964319"/>
            <a:ext cx="82296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4674239" y="3964319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4"/>
          </p:nvPr>
        </p:nvSpPr>
        <p:spPr>
          <a:xfrm>
            <a:off x="457200" y="3964319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 sz="1200"/>
            </a:lvl1pPr>
          </a:lstStyle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‹Nr.›</a:t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 sz="1200"/>
            </a:lvl1pPr>
          </a:lstStyle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‹Nr.›</a:t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6839" y="6356519"/>
            <a:ext cx="2133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080" y="6356519"/>
            <a:ext cx="28958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2719" y="6356519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685800" y="2130119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Maximum Cardinality Matching	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371600" y="34429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Final Presentation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ct val="25000"/>
            </a:pPr>
            <a:r>
              <a:rPr lang="en-US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Thomas Meier</a:t>
            </a:r>
          </a:p>
          <a:p>
            <a:pPr algn="ctr">
              <a:buSzPct val="25000"/>
            </a:pPr>
            <a:r>
              <a:rPr lang="en-US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Isa </a:t>
            </a:r>
            <a:r>
              <a:rPr lang="en-US" sz="22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Roesch</a:t>
            </a:r>
            <a:endParaRPr lang="en-US" sz="22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ct val="25000"/>
            </a:pPr>
            <a:r>
              <a:rPr lang="en-US" sz="22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Conradin</a:t>
            </a:r>
            <a:r>
              <a:rPr lang="en-US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Roffler</a:t>
            </a:r>
            <a:endParaRPr lang="en-US" sz="22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US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Samuel </a:t>
            </a:r>
            <a:r>
              <a:rPr lang="en-US" sz="22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Ueltschi</a:t>
            </a:r>
            <a:endParaRPr lang="en-US" sz="22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42" name="Shape 142"/>
          <p:cNvSpPr/>
          <p:nvPr/>
        </p:nvSpPr>
        <p:spPr>
          <a:xfrm>
            <a:off x="2750409" y="4214880"/>
            <a:ext cx="3357300" cy="1465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Shape 143" descr="300px-Maximum-matching-labels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240" y="1571759"/>
            <a:ext cx="2857800" cy="5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Parallel Pothen-Fan Performance</a:t>
            </a:r>
          </a:p>
        </p:txBody>
      </p:sp>
      <p:pic>
        <p:nvPicPr>
          <p:cNvPr id="348" name="Shape 348" descr="coPaperDBLPruntim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8631226" cy="436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/>
          <p:nvPr/>
        </p:nvSpPr>
        <p:spPr>
          <a:xfrm rot="8842845">
            <a:off x="846369" y="2039336"/>
            <a:ext cx="489747" cy="2895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864250" y="1419425"/>
            <a:ext cx="1280400" cy="74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baseline for speedup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Parallel Pothen-Fan Performance</a:t>
            </a:r>
          </a:p>
        </p:txBody>
      </p:sp>
      <p:pic>
        <p:nvPicPr>
          <p:cNvPr id="358" name="Shape 358" descr="coPaperDBLPspeed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8" y="1843225"/>
            <a:ext cx="8528120" cy="43607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Influence of Initial Matching</a:t>
            </a:r>
          </a:p>
        </p:txBody>
      </p:sp>
      <p:pic>
        <p:nvPicPr>
          <p:cNvPr id="366" name="Shape 366" descr="coPaperDBLPruntimes_match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90" y="1843225"/>
            <a:ext cx="8588268" cy="436072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7021600" y="644575"/>
            <a:ext cx="1725600" cy="748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Initial Matching: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KS: 97%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Greedy: 99%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Shape 373" descr="coPaperDBLPspeedup_match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48" y="1835770"/>
            <a:ext cx="8539438" cy="4368712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Influence of Initial Matching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023053" y="649853"/>
            <a:ext cx="1725600" cy="748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Initial Matching: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KS: 97%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/>
              <a:t>Greedy: 99%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Influence of Initial Matching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7023053" y="649853"/>
            <a:ext cx="1725600" cy="748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Initial Matching: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KS: 99%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Greedy: 91%</a:t>
            </a:r>
          </a:p>
        </p:txBody>
      </p:sp>
      <p:pic>
        <p:nvPicPr>
          <p:cNvPr id="385" name="Shape 385" descr="wikipediaspeedup_match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56" y="1841751"/>
            <a:ext cx="8523819" cy="43607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Conclusion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1200"/>
              </a:spcBef>
            </a:pPr>
            <a:r>
              <a:rPr lang="en-US" dirty="0"/>
              <a:t>Implemented PF and PPF to reproduce results of paper</a:t>
            </a:r>
          </a:p>
          <a:p>
            <a:pPr marL="914400" lvl="1" indent="-228600">
              <a:spcBef>
                <a:spcPts val="600"/>
              </a:spcBef>
            </a:pPr>
            <a:r>
              <a:rPr lang="en-US" dirty="0"/>
              <a:t>minimized working set and synchronization overhead</a:t>
            </a:r>
          </a:p>
          <a:p>
            <a:pPr marL="457200" lvl="0" indent="-228600" rtl="0">
              <a:spcBef>
                <a:spcPts val="1200"/>
              </a:spcBef>
            </a:pPr>
            <a:r>
              <a:rPr lang="en-US" dirty="0"/>
              <a:t>Bad initial matchings benefit from parallelism</a:t>
            </a:r>
          </a:p>
          <a:p>
            <a:pPr marL="457200" lvl="0" indent="-228600" rtl="0">
              <a:spcBef>
                <a:spcPts val="1200"/>
              </a:spcBef>
            </a:pPr>
            <a:r>
              <a:rPr lang="en-US" dirty="0"/>
              <a:t>Despite the papers claim[1]: PPF scales well on Xeon Phi </a:t>
            </a:r>
          </a:p>
          <a:p>
            <a:pPr marL="457200" lvl="0" indent="-228600" rtl="0">
              <a:spcBef>
                <a:spcPts val="1200"/>
              </a:spcBef>
            </a:pPr>
            <a:r>
              <a:rPr lang="en-US" dirty="0"/>
              <a:t>Could not reproduce results for Tree Grafting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06158" y="6356291"/>
            <a:ext cx="8684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666666"/>
                </a:solidFill>
              </a:rPr>
              <a:t>[1] Azad et al: A parallel tree grafting algorithm for maximum cardinality matching in bipartite graphs.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/>
              <a:t>Bipartite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Cardinality Matching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175" y="2363025"/>
            <a:ext cx="3867150" cy="261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156146" y="6356350"/>
            <a:ext cx="713075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Image source: http://lemon.cs.elte.hu/pub/doc/latest-svn/bipartite_matching.png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</a:t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Related Work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28650" y="1572625"/>
            <a:ext cx="7886700" cy="478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Azad </a:t>
            </a:r>
            <a:r>
              <a:rPr lang="en-US" sz="2400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Ariful</a:t>
            </a: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et al. Multithreaded algorithms for maximum matching in bipartite graphs. </a:t>
            </a:r>
            <a:r>
              <a:rPr lang="en-US" sz="2400" i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Parallel &amp; Distributed Processing Symposium (IPDPS), 2012 IEEE 26th International</a:t>
            </a: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IEEE, 2012.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Arial"/>
            </a:pPr>
            <a:r>
              <a:rPr lang="en-US" sz="20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Parallel </a:t>
            </a:r>
            <a:r>
              <a:rPr lang="en-US" sz="2000" b="1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Pothen</a:t>
            </a:r>
            <a:r>
              <a:rPr lang="en-US" sz="20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Fan</a:t>
            </a:r>
            <a:r>
              <a:rPr lang="en-US" sz="20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(PPF)</a:t>
            </a:r>
            <a:br>
              <a:rPr lang="en-US" sz="22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</a:br>
            <a:endParaRPr lang="en-US" sz="22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Azad </a:t>
            </a:r>
            <a:r>
              <a:rPr lang="en-US" sz="2400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Ariful</a:t>
            </a: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Aydin </a:t>
            </a:r>
            <a:r>
              <a:rPr lang="en-US" sz="2400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Buluç</a:t>
            </a: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and Alex </a:t>
            </a:r>
            <a:r>
              <a:rPr lang="en-US" sz="2400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Pothen</a:t>
            </a: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A parallel tree grafting algorithm for maximum cardinality matching in bipartite graphs. </a:t>
            </a:r>
            <a:r>
              <a:rPr lang="en-US" sz="2400" i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Parallel and Distributed Processing Symposium (IPDPS), 2015 IEEE International</a:t>
            </a: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IEEE, 2015.</a:t>
            </a:r>
          </a:p>
          <a:p>
            <a:pPr marL="457200" lvl="0" indent="-368300" rtl="0">
              <a:spcBef>
                <a:spcPts val="0"/>
              </a:spcBef>
              <a:spcAft>
                <a:spcPts val="600"/>
              </a:spcAft>
              <a:buSzPct val="100000"/>
              <a:buFont typeface="Arial"/>
            </a:pPr>
            <a:r>
              <a:rPr lang="en-US" sz="20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Tree Grafting Algorithm</a:t>
            </a:r>
            <a:r>
              <a:rPr lang="en-US" sz="20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(TG)</a:t>
            </a:r>
          </a:p>
          <a:p>
            <a:pPr marL="457200" lvl="0" indent="-368300">
              <a:spcBef>
                <a:spcPts val="0"/>
              </a:spcBef>
              <a:spcAft>
                <a:spcPts val="600"/>
              </a:spcAft>
              <a:buSzPct val="100000"/>
              <a:buFont typeface="Arial"/>
            </a:pPr>
            <a:r>
              <a:rPr lang="en-US" sz="20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Claim: </a:t>
            </a:r>
            <a:r>
              <a:rPr lang="en-US" sz="20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PPF not suitable for many thin cores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Contribution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28649" y="1825625"/>
            <a:ext cx="7822893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Implemented PF and PPF to reproduce results of paper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 err="1"/>
              <a:t>Analysed</a:t>
            </a:r>
            <a:r>
              <a:rPr lang="en-US" dirty="0"/>
              <a:t> performance of PPF on Xeon Phi</a:t>
            </a:r>
          </a:p>
          <a:p>
            <a:pPr marL="457200" lvl="0" indent="-22860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Basic parallel tree grafting implementation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Pothen-Fan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4825675" y="1690812"/>
            <a:ext cx="3886200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Start with initial matching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Find augmenting paths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DFS from each unmatched node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Stack based DFS implementation</a:t>
            </a:r>
          </a:p>
          <a:p>
            <a:pPr marL="457200" lvl="0" indent="-22860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O(m*n)</a:t>
            </a:r>
          </a:p>
        </p:txBody>
      </p:sp>
      <p:sp>
        <p:nvSpPr>
          <p:cNvPr id="176" name="Shape 176"/>
          <p:cNvSpPr/>
          <p:nvPr/>
        </p:nvSpPr>
        <p:spPr>
          <a:xfrm>
            <a:off x="1848175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2708900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3569612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987450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0" name="Shape 180"/>
          <p:cNvGrpSpPr/>
          <p:nvPr/>
        </p:nvGrpSpPr>
        <p:grpSpPr>
          <a:xfrm>
            <a:off x="1447350" y="2201937"/>
            <a:ext cx="1261550" cy="3154875"/>
            <a:chOff x="1035200" y="2237475"/>
            <a:chExt cx="1261550" cy="3154875"/>
          </a:xfrm>
        </p:grpSpPr>
        <p:sp>
          <p:nvSpPr>
            <p:cNvPr id="181" name="Shape 181"/>
            <p:cNvSpPr/>
            <p:nvPr/>
          </p:nvSpPr>
          <p:spPr>
            <a:xfrm>
              <a:off x="1035200" y="27443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725425" y="27443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035200" y="3525475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725425" y="3534875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2085250" y="43141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340000" y="43141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340000" y="5180850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88" name="Shape 188"/>
            <p:cNvCxnSpPr>
              <a:stCxn id="176" idx="4"/>
              <a:endCxn id="181" idx="0"/>
            </p:cNvCxnSpPr>
            <p:nvPr/>
          </p:nvCxnSpPr>
          <p:spPr>
            <a:xfrm flipH="1">
              <a:off x="1140975" y="2237475"/>
              <a:ext cx="400800" cy="50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9" name="Shape 189"/>
            <p:cNvCxnSpPr>
              <a:stCxn id="176" idx="4"/>
              <a:endCxn id="182" idx="0"/>
            </p:cNvCxnSpPr>
            <p:nvPr/>
          </p:nvCxnSpPr>
          <p:spPr>
            <a:xfrm>
              <a:off x="1541775" y="2237475"/>
              <a:ext cx="289500" cy="5070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0" name="Shape 190"/>
            <p:cNvCxnSpPr>
              <a:stCxn id="181" idx="4"/>
              <a:endCxn id="183" idx="0"/>
            </p:cNvCxnSpPr>
            <p:nvPr/>
          </p:nvCxnSpPr>
          <p:spPr>
            <a:xfrm>
              <a:off x="1140950" y="2955825"/>
              <a:ext cx="0" cy="569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1" name="Shape 191"/>
            <p:cNvCxnSpPr>
              <a:stCxn id="182" idx="4"/>
              <a:endCxn id="184" idx="0"/>
            </p:cNvCxnSpPr>
            <p:nvPr/>
          </p:nvCxnSpPr>
          <p:spPr>
            <a:xfrm>
              <a:off x="1831175" y="2955825"/>
              <a:ext cx="0" cy="5790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2" name="Shape 192"/>
            <p:cNvCxnSpPr>
              <a:stCxn id="184" idx="4"/>
              <a:endCxn id="186" idx="0"/>
            </p:cNvCxnSpPr>
            <p:nvPr/>
          </p:nvCxnSpPr>
          <p:spPr>
            <a:xfrm flipH="1">
              <a:off x="1445675" y="3746375"/>
              <a:ext cx="385500" cy="56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3" name="Shape 193"/>
            <p:cNvCxnSpPr>
              <a:stCxn id="184" idx="4"/>
              <a:endCxn id="185" idx="0"/>
            </p:cNvCxnSpPr>
            <p:nvPr/>
          </p:nvCxnSpPr>
          <p:spPr>
            <a:xfrm>
              <a:off x="1831175" y="3746375"/>
              <a:ext cx="359700" cy="5679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4" name="Shape 194"/>
            <p:cNvCxnSpPr>
              <a:stCxn id="186" idx="4"/>
              <a:endCxn id="187" idx="0"/>
            </p:cNvCxnSpPr>
            <p:nvPr/>
          </p:nvCxnSpPr>
          <p:spPr>
            <a:xfrm>
              <a:off x="1445750" y="4525625"/>
              <a:ext cx="0" cy="655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95" name="Shape 195"/>
          <p:cNvSpPr/>
          <p:nvPr/>
        </p:nvSpPr>
        <p:spPr>
          <a:xfrm>
            <a:off x="725700" y="1812887"/>
            <a:ext cx="3261900" cy="579000"/>
          </a:xfrm>
          <a:prstGeom prst="rect">
            <a:avLst/>
          </a:prstGeom>
          <a:solidFill>
            <a:srgbClr val="A2C4C9">
              <a:alpha val="2755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628650" y="1501187"/>
            <a:ext cx="16965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unmatched nodes</a:t>
            </a:r>
          </a:p>
        </p:txBody>
      </p:sp>
      <p:grpSp>
        <p:nvGrpSpPr>
          <p:cNvPr id="197" name="Shape 197"/>
          <p:cNvGrpSpPr/>
          <p:nvPr/>
        </p:nvGrpSpPr>
        <p:grpSpPr>
          <a:xfrm>
            <a:off x="1685048" y="1865091"/>
            <a:ext cx="1192516" cy="2770715"/>
            <a:chOff x="1685048" y="1865091"/>
            <a:chExt cx="1192516" cy="2770715"/>
          </a:xfrm>
        </p:grpSpPr>
        <p:sp>
          <p:nvSpPr>
            <p:cNvPr id="198" name="Shape 198"/>
            <p:cNvSpPr/>
            <p:nvPr/>
          </p:nvSpPr>
          <p:spPr>
            <a:xfrm rot="-1624980">
              <a:off x="1938410" y="1870905"/>
              <a:ext cx="311675" cy="1188071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2059675" y="2671200"/>
              <a:ext cx="311700" cy="1071599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rot="-1568367">
              <a:off x="2258169" y="3434795"/>
              <a:ext cx="379292" cy="1177723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Shape 206"/>
          <p:cNvGrpSpPr/>
          <p:nvPr/>
        </p:nvGrpSpPr>
        <p:grpSpPr>
          <a:xfrm>
            <a:off x="2059675" y="2661312"/>
            <a:ext cx="583565" cy="499375"/>
            <a:chOff x="1647525" y="2696850"/>
            <a:chExt cx="583565" cy="499375"/>
          </a:xfrm>
        </p:grpSpPr>
        <p:sp>
          <p:nvSpPr>
            <p:cNvPr id="207" name="Shape 207"/>
            <p:cNvSpPr/>
            <p:nvPr/>
          </p:nvSpPr>
          <p:spPr>
            <a:xfrm>
              <a:off x="1647525" y="2696850"/>
              <a:ext cx="381000" cy="3651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08" name="Shape 208"/>
            <p:cNvPicPr preferRelativeResize="0"/>
            <p:nvPr/>
          </p:nvPicPr>
          <p:blipFill rotWithShape="1">
            <a:blip r:embed="rId3">
              <a:alphaModFix/>
            </a:blip>
            <a:srcRect l="55914"/>
            <a:stretch/>
          </p:blipFill>
          <p:spPr>
            <a:xfrm>
              <a:off x="1905950" y="2831125"/>
              <a:ext cx="325140" cy="365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9" name="Shape 209"/>
          <p:cNvSpPr/>
          <p:nvPr/>
        </p:nvSpPr>
        <p:spPr>
          <a:xfrm>
            <a:off x="725700" y="1812887"/>
            <a:ext cx="3261900" cy="579000"/>
          </a:xfrm>
          <a:prstGeom prst="rect">
            <a:avLst/>
          </a:prstGeom>
          <a:solidFill>
            <a:srgbClr val="A2C4C9">
              <a:alpha val="2755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Parallel Pothen-Fan</a:t>
            </a:r>
          </a:p>
        </p:txBody>
      </p:sp>
      <p:sp>
        <p:nvSpPr>
          <p:cNvPr id="212" name="Shape 212"/>
          <p:cNvSpPr/>
          <p:nvPr/>
        </p:nvSpPr>
        <p:spPr>
          <a:xfrm>
            <a:off x="1848175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2708900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3569612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987450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6" name="Shape 216"/>
          <p:cNvGrpSpPr/>
          <p:nvPr/>
        </p:nvGrpSpPr>
        <p:grpSpPr>
          <a:xfrm>
            <a:off x="1447350" y="2201937"/>
            <a:ext cx="1261550" cy="3154875"/>
            <a:chOff x="1035200" y="2237475"/>
            <a:chExt cx="1261550" cy="3154875"/>
          </a:xfrm>
        </p:grpSpPr>
        <p:sp>
          <p:nvSpPr>
            <p:cNvPr id="217" name="Shape 217"/>
            <p:cNvSpPr/>
            <p:nvPr/>
          </p:nvSpPr>
          <p:spPr>
            <a:xfrm>
              <a:off x="1035200" y="27443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725425" y="27443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035200" y="3525475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25425" y="3534875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2085250" y="43141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340000" y="43141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340000" y="5180850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24" name="Shape 224"/>
            <p:cNvCxnSpPr>
              <a:stCxn id="212" idx="4"/>
              <a:endCxn id="217" idx="0"/>
            </p:cNvCxnSpPr>
            <p:nvPr/>
          </p:nvCxnSpPr>
          <p:spPr>
            <a:xfrm flipH="1">
              <a:off x="1140975" y="2237475"/>
              <a:ext cx="400800" cy="50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5" name="Shape 225"/>
            <p:cNvCxnSpPr>
              <a:stCxn id="212" idx="4"/>
              <a:endCxn id="218" idx="0"/>
            </p:cNvCxnSpPr>
            <p:nvPr/>
          </p:nvCxnSpPr>
          <p:spPr>
            <a:xfrm>
              <a:off x="1541775" y="2237475"/>
              <a:ext cx="289500" cy="5070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6" name="Shape 226"/>
            <p:cNvCxnSpPr>
              <a:stCxn id="217" idx="4"/>
              <a:endCxn id="219" idx="0"/>
            </p:cNvCxnSpPr>
            <p:nvPr/>
          </p:nvCxnSpPr>
          <p:spPr>
            <a:xfrm>
              <a:off x="1140950" y="2955825"/>
              <a:ext cx="0" cy="569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7" name="Shape 227"/>
            <p:cNvCxnSpPr>
              <a:stCxn id="218" idx="4"/>
              <a:endCxn id="220" idx="0"/>
            </p:cNvCxnSpPr>
            <p:nvPr/>
          </p:nvCxnSpPr>
          <p:spPr>
            <a:xfrm>
              <a:off x="1831175" y="2955825"/>
              <a:ext cx="0" cy="5790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8" name="Shape 228"/>
            <p:cNvCxnSpPr>
              <a:stCxn id="220" idx="4"/>
              <a:endCxn id="222" idx="0"/>
            </p:cNvCxnSpPr>
            <p:nvPr/>
          </p:nvCxnSpPr>
          <p:spPr>
            <a:xfrm flipH="1">
              <a:off x="1445675" y="3746375"/>
              <a:ext cx="385500" cy="56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9" name="Shape 229"/>
            <p:cNvCxnSpPr>
              <a:stCxn id="220" idx="4"/>
              <a:endCxn id="221" idx="0"/>
            </p:cNvCxnSpPr>
            <p:nvPr/>
          </p:nvCxnSpPr>
          <p:spPr>
            <a:xfrm>
              <a:off x="1831175" y="3746375"/>
              <a:ext cx="359700" cy="5679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0" name="Shape 230"/>
            <p:cNvCxnSpPr>
              <a:stCxn id="222" idx="4"/>
              <a:endCxn id="223" idx="0"/>
            </p:cNvCxnSpPr>
            <p:nvPr/>
          </p:nvCxnSpPr>
          <p:spPr>
            <a:xfrm>
              <a:off x="1445750" y="4525625"/>
              <a:ext cx="0" cy="655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31" name="Shape 231"/>
          <p:cNvSpPr txBox="1"/>
          <p:nvPr/>
        </p:nvSpPr>
        <p:spPr>
          <a:xfrm>
            <a:off x="628650" y="1501187"/>
            <a:ext cx="16965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unmatched nodes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2"/>
          </p:nvPr>
        </p:nvSpPr>
        <p:spPr>
          <a:xfrm>
            <a:off x="4815575" y="1690825"/>
            <a:ext cx="3886200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Find augmenting paths in </a:t>
            </a:r>
            <a:r>
              <a:rPr lang="en-US" b="1" dirty="0"/>
              <a:t>parallel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Paths must be </a:t>
            </a:r>
            <a:r>
              <a:rPr lang="en-US" b="1" dirty="0"/>
              <a:t>vertex disjoint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DFS locks each visited vertex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Test and Test and Set</a:t>
            </a:r>
          </a:p>
        </p:txBody>
      </p:sp>
      <p:grpSp>
        <p:nvGrpSpPr>
          <p:cNvPr id="233" name="Shape 233"/>
          <p:cNvGrpSpPr/>
          <p:nvPr/>
        </p:nvGrpSpPr>
        <p:grpSpPr>
          <a:xfrm>
            <a:off x="2349075" y="2201937"/>
            <a:ext cx="1494300" cy="2292300"/>
            <a:chOff x="1936925" y="2237475"/>
            <a:chExt cx="1494300" cy="2292300"/>
          </a:xfrm>
        </p:grpSpPr>
        <p:sp>
          <p:nvSpPr>
            <p:cNvPr id="234" name="Shape 234"/>
            <p:cNvSpPr/>
            <p:nvPr/>
          </p:nvSpPr>
          <p:spPr>
            <a:xfrm>
              <a:off x="2677675" y="2774250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677675" y="3509150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3219725" y="431827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37" name="Shape 237"/>
            <p:cNvCxnSpPr>
              <a:stCxn id="218" idx="6"/>
              <a:endCxn id="213" idx="4"/>
            </p:cNvCxnSpPr>
            <p:nvPr/>
          </p:nvCxnSpPr>
          <p:spPr>
            <a:xfrm rot="10800000" flipH="1">
              <a:off x="1936925" y="2237475"/>
              <a:ext cx="465600" cy="61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8" name="Shape 238"/>
            <p:cNvCxnSpPr>
              <a:stCxn id="213" idx="4"/>
              <a:endCxn id="234" idx="0"/>
            </p:cNvCxnSpPr>
            <p:nvPr/>
          </p:nvCxnSpPr>
          <p:spPr>
            <a:xfrm>
              <a:off x="2402500" y="2237475"/>
              <a:ext cx="381000" cy="5367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9" name="Shape 239"/>
            <p:cNvCxnSpPr>
              <a:stCxn id="234" idx="4"/>
              <a:endCxn id="235" idx="0"/>
            </p:cNvCxnSpPr>
            <p:nvPr/>
          </p:nvCxnSpPr>
          <p:spPr>
            <a:xfrm>
              <a:off x="2783425" y="2985750"/>
              <a:ext cx="0" cy="5235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40" name="Shape 240"/>
            <p:cNvCxnSpPr>
              <a:stCxn id="235" idx="4"/>
              <a:endCxn id="236" idx="1"/>
            </p:cNvCxnSpPr>
            <p:nvPr/>
          </p:nvCxnSpPr>
          <p:spPr>
            <a:xfrm>
              <a:off x="2783425" y="3720650"/>
              <a:ext cx="467400" cy="6285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1" name="Shape 241"/>
          <p:cNvSpPr txBox="1"/>
          <p:nvPr/>
        </p:nvSpPr>
        <p:spPr>
          <a:xfrm>
            <a:off x="2708900" y="5145312"/>
            <a:ext cx="6293412" cy="1065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if (!visited[v] &amp;&amp; !TAS(&amp;visited[v]))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42" name="Shape 242"/>
          <p:cNvGrpSpPr/>
          <p:nvPr/>
        </p:nvGrpSpPr>
        <p:grpSpPr>
          <a:xfrm>
            <a:off x="1685048" y="1865091"/>
            <a:ext cx="1192516" cy="2770715"/>
            <a:chOff x="1685048" y="1865091"/>
            <a:chExt cx="1192516" cy="2770715"/>
          </a:xfrm>
        </p:grpSpPr>
        <p:sp>
          <p:nvSpPr>
            <p:cNvPr id="243" name="Shape 243"/>
            <p:cNvSpPr/>
            <p:nvPr/>
          </p:nvSpPr>
          <p:spPr>
            <a:xfrm rot="-1624980">
              <a:off x="1938410" y="1870905"/>
              <a:ext cx="311675" cy="1188071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059675" y="2671200"/>
              <a:ext cx="311700" cy="1071599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 rot="-1568367">
              <a:off x="2258169" y="3434795"/>
              <a:ext cx="379292" cy="1177723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2632698" y="1886541"/>
            <a:ext cx="1308898" cy="2759417"/>
            <a:chOff x="1685048" y="1865091"/>
            <a:chExt cx="1308898" cy="2759417"/>
          </a:xfrm>
        </p:grpSpPr>
        <p:sp>
          <p:nvSpPr>
            <p:cNvPr id="247" name="Shape 247"/>
            <p:cNvSpPr/>
            <p:nvPr/>
          </p:nvSpPr>
          <p:spPr>
            <a:xfrm rot="-1624980">
              <a:off x="1938410" y="1870905"/>
              <a:ext cx="311675" cy="1188071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59675" y="2671200"/>
              <a:ext cx="311700" cy="1071599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 rot="-1894669">
              <a:off x="2334368" y="3434786"/>
              <a:ext cx="379256" cy="1177647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6</a:t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791800" y="1634675"/>
            <a:ext cx="6357600" cy="431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Xeon Phi (5110P)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OpenMP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Boost Graph Library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C++ (-O3)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Correctness verified with reference solution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/>
              <a:t>Experimental Setup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67654" y="6357793"/>
            <a:ext cx="8684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Image source: http://hips.seas.harvard.edu/files/xeon-phi.jpg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024" y="253525"/>
            <a:ext cx="3027325" cy="2270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Shape 259"/>
          <p:cNvGraphicFramePr/>
          <p:nvPr>
            <p:extLst>
              <p:ext uri="{D42A27DB-BD31-4B8C-83A1-F6EECF244321}">
                <p14:modId xmlns:p14="http://schemas.microsoft.com/office/powerpoint/2010/main" val="1178437887"/>
              </p:ext>
            </p:extLst>
          </p:nvPr>
        </p:nvGraphicFramePr>
        <p:xfrm>
          <a:off x="2004300" y="3867247"/>
          <a:ext cx="5592600" cy="24013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1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1050"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3600" dirty="0">
                          <a:sym typeface="Calibri"/>
                        </a:rPr>
                        <a:t>Test Data</a:t>
                      </a:r>
                      <a:endParaRPr lang="en-US" sz="3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ym typeface="Calibri"/>
                        </a:rPr>
                        <a:t>|V|</a:t>
                      </a:r>
                      <a:endParaRPr lang="en-US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|E|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Density [0,1]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coPaperDBLP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ym typeface="Calibri"/>
                        </a:rPr>
                        <a:t>1’080’872</a:t>
                      </a:r>
                      <a:endParaRPr lang="en-US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ym typeface="Calibri"/>
                        </a:rPr>
                        <a:t>15’245’732</a:t>
                      </a:r>
                      <a:endParaRPr lang="en-US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1.3e-5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Wikipedia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7’030’396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ym typeface="Calibri"/>
                        </a:rPr>
                        <a:t>45’030’392</a:t>
                      </a:r>
                      <a:endParaRPr lang="en-US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ym typeface="Calibri"/>
                        </a:rPr>
                        <a:t>9.1e-7</a:t>
                      </a:r>
                      <a:endParaRPr lang="en-US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Amazon0312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801’454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3’200’440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ym typeface="Calibri"/>
                        </a:rPr>
                        <a:t>5.0e-6</a:t>
                      </a:r>
                      <a:endParaRPr lang="en-US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Parallel Pothen-Fan with TTAS</a:t>
            </a:r>
          </a:p>
        </p:txBody>
      </p:sp>
      <p:pic>
        <p:nvPicPr>
          <p:cNvPr id="267" name="Shape 267" descr="coPaperDBLPTASvsTTA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0824"/>
            <a:ext cx="8870617" cy="4513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250" y="1330350"/>
            <a:ext cx="3283100" cy="36016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Parallel Pothen-Fan - PRAM</a:t>
            </a:r>
          </a:p>
        </p:txBody>
      </p:sp>
      <p:grpSp>
        <p:nvGrpSpPr>
          <p:cNvPr id="276" name="Shape 276"/>
          <p:cNvGrpSpPr/>
          <p:nvPr/>
        </p:nvGrpSpPr>
        <p:grpSpPr>
          <a:xfrm>
            <a:off x="706050" y="2393025"/>
            <a:ext cx="1180837" cy="1980275"/>
            <a:chOff x="5897200" y="1690825"/>
            <a:chExt cx="1180837" cy="1980275"/>
          </a:xfrm>
        </p:grpSpPr>
        <p:sp>
          <p:nvSpPr>
            <p:cNvPr id="277" name="Shape 277"/>
            <p:cNvSpPr/>
            <p:nvPr/>
          </p:nvSpPr>
          <p:spPr>
            <a:xfrm>
              <a:off x="6431962" y="1690825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5897200" y="227665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431962" y="227665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6966725" y="227665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31962" y="170540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5897212" y="298840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431975" y="298840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966737" y="298840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85" name="Shape 285"/>
            <p:cNvCxnSpPr>
              <a:stCxn id="281" idx="4"/>
              <a:endCxn id="279" idx="0"/>
            </p:cNvCxnSpPr>
            <p:nvPr/>
          </p:nvCxnSpPr>
          <p:spPr>
            <a:xfrm>
              <a:off x="6487612" y="1816700"/>
              <a:ext cx="0" cy="45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86" name="Shape 286"/>
            <p:cNvCxnSpPr>
              <a:stCxn id="281" idx="4"/>
              <a:endCxn id="280" idx="1"/>
            </p:cNvCxnSpPr>
            <p:nvPr/>
          </p:nvCxnSpPr>
          <p:spPr>
            <a:xfrm>
              <a:off x="6487612" y="1816700"/>
              <a:ext cx="495300" cy="4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87" name="Shape 287"/>
            <p:cNvCxnSpPr>
              <a:stCxn id="281" idx="4"/>
              <a:endCxn id="278" idx="0"/>
            </p:cNvCxnSpPr>
            <p:nvPr/>
          </p:nvCxnSpPr>
          <p:spPr>
            <a:xfrm flipH="1">
              <a:off x="5952712" y="1816700"/>
              <a:ext cx="534900" cy="45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88" name="Shape 288"/>
            <p:cNvCxnSpPr>
              <a:stCxn id="278" idx="4"/>
              <a:endCxn id="282" idx="0"/>
            </p:cNvCxnSpPr>
            <p:nvPr/>
          </p:nvCxnSpPr>
          <p:spPr>
            <a:xfrm>
              <a:off x="5952850" y="2387950"/>
              <a:ext cx="0" cy="600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9" name="Shape 289"/>
            <p:cNvCxnSpPr>
              <a:stCxn id="279" idx="4"/>
              <a:endCxn id="283" idx="0"/>
            </p:cNvCxnSpPr>
            <p:nvPr/>
          </p:nvCxnSpPr>
          <p:spPr>
            <a:xfrm>
              <a:off x="6487612" y="2387950"/>
              <a:ext cx="0" cy="600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0" name="Shape 290"/>
            <p:cNvCxnSpPr>
              <a:stCxn id="280" idx="4"/>
              <a:endCxn id="284" idx="0"/>
            </p:cNvCxnSpPr>
            <p:nvPr/>
          </p:nvCxnSpPr>
          <p:spPr>
            <a:xfrm>
              <a:off x="7022375" y="2387950"/>
              <a:ext cx="0" cy="600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291" name="Shape 291"/>
            <p:cNvSpPr/>
            <p:nvPr/>
          </p:nvSpPr>
          <p:spPr>
            <a:xfrm>
              <a:off x="6431962" y="355980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92" name="Shape 292"/>
            <p:cNvCxnSpPr>
              <a:stCxn id="282" idx="5"/>
              <a:endCxn id="291" idx="1"/>
            </p:cNvCxnSpPr>
            <p:nvPr/>
          </p:nvCxnSpPr>
          <p:spPr>
            <a:xfrm>
              <a:off x="5992212" y="3083400"/>
              <a:ext cx="456000" cy="49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3" name="Shape 293"/>
            <p:cNvCxnSpPr>
              <a:stCxn id="283" idx="4"/>
              <a:endCxn id="291" idx="0"/>
            </p:cNvCxnSpPr>
            <p:nvPr/>
          </p:nvCxnSpPr>
          <p:spPr>
            <a:xfrm>
              <a:off x="6487625" y="3099700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4" name="Shape 294"/>
            <p:cNvCxnSpPr>
              <a:stCxn id="284" idx="4"/>
              <a:endCxn id="291" idx="0"/>
            </p:cNvCxnSpPr>
            <p:nvPr/>
          </p:nvCxnSpPr>
          <p:spPr>
            <a:xfrm flipH="1">
              <a:off x="6487487" y="3099700"/>
              <a:ext cx="534900" cy="46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95" name="Shape 295"/>
            <p:cNvSpPr txBox="1"/>
            <p:nvPr/>
          </p:nvSpPr>
          <p:spPr>
            <a:xfrm>
              <a:off x="6582362" y="2322150"/>
              <a:ext cx="345300" cy="748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...</a:t>
              </a:r>
            </a:p>
          </p:txBody>
        </p:sp>
      </p:grp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29841" y="1384088"/>
            <a:ext cx="3868200" cy="82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Best Case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3"/>
          </p:nvPr>
        </p:nvSpPr>
        <p:spPr>
          <a:xfrm>
            <a:off x="4629150" y="1384088"/>
            <a:ext cx="3887400" cy="82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Worst Case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802500" y="2741887"/>
            <a:ext cx="1881600" cy="278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W = O(m*n)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D = O(m*n)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avg. par. = O(1)</a:t>
            </a:r>
          </a:p>
        </p:txBody>
      </p:sp>
      <p:grpSp>
        <p:nvGrpSpPr>
          <p:cNvPr id="299" name="Shape 299"/>
          <p:cNvGrpSpPr/>
          <p:nvPr/>
        </p:nvGrpSpPr>
        <p:grpSpPr>
          <a:xfrm>
            <a:off x="4790800" y="2371500"/>
            <a:ext cx="1180837" cy="4486487"/>
            <a:chOff x="746025" y="2584700"/>
            <a:chExt cx="1180837" cy="4486487"/>
          </a:xfrm>
        </p:grpSpPr>
        <p:grpSp>
          <p:nvGrpSpPr>
            <p:cNvPr id="300" name="Shape 300"/>
            <p:cNvGrpSpPr/>
            <p:nvPr/>
          </p:nvGrpSpPr>
          <p:grpSpPr>
            <a:xfrm>
              <a:off x="746025" y="2584700"/>
              <a:ext cx="1180837" cy="3834675"/>
              <a:chOff x="746025" y="1746500"/>
              <a:chExt cx="1180837" cy="3834675"/>
            </a:xfrm>
          </p:grpSpPr>
          <p:sp>
            <p:nvSpPr>
              <p:cNvPr id="301" name="Shape 301"/>
              <p:cNvSpPr/>
              <p:nvPr/>
            </p:nvSpPr>
            <p:spPr>
              <a:xfrm>
                <a:off x="746025" y="231775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1280787" y="231775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1815550" y="231775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4" name="Shape 304"/>
              <p:cNvSpPr/>
              <p:nvPr/>
            </p:nvSpPr>
            <p:spPr>
              <a:xfrm>
                <a:off x="1280787" y="174650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746037" y="302950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1280800" y="302950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1815562" y="302950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308" name="Shape 308"/>
              <p:cNvCxnSpPr>
                <a:stCxn id="304" idx="4"/>
                <a:endCxn id="302" idx="0"/>
              </p:cNvCxnSpPr>
              <p:nvPr/>
            </p:nvCxnSpPr>
            <p:spPr>
              <a:xfrm>
                <a:off x="1336437" y="1857800"/>
                <a:ext cx="0" cy="4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09" name="Shape 309"/>
              <p:cNvCxnSpPr>
                <a:stCxn id="304" idx="4"/>
                <a:endCxn id="303" idx="1"/>
              </p:cNvCxnSpPr>
              <p:nvPr/>
            </p:nvCxnSpPr>
            <p:spPr>
              <a:xfrm>
                <a:off x="1336437" y="1857800"/>
                <a:ext cx="495300" cy="4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0" name="Shape 310"/>
              <p:cNvCxnSpPr>
                <a:stCxn id="304" idx="4"/>
                <a:endCxn id="301" idx="0"/>
              </p:cNvCxnSpPr>
              <p:nvPr/>
            </p:nvCxnSpPr>
            <p:spPr>
              <a:xfrm flipH="1">
                <a:off x="801537" y="1857800"/>
                <a:ext cx="534900" cy="4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1" name="Shape 311"/>
              <p:cNvCxnSpPr>
                <a:stCxn id="301" idx="4"/>
                <a:endCxn id="305" idx="0"/>
              </p:cNvCxnSpPr>
              <p:nvPr/>
            </p:nvCxnSpPr>
            <p:spPr>
              <a:xfrm>
                <a:off x="801675" y="2429050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2" name="Shape 312"/>
              <p:cNvCxnSpPr>
                <a:stCxn id="302" idx="4"/>
                <a:endCxn id="306" idx="0"/>
              </p:cNvCxnSpPr>
              <p:nvPr/>
            </p:nvCxnSpPr>
            <p:spPr>
              <a:xfrm>
                <a:off x="1336437" y="2429050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3" name="Shape 313"/>
              <p:cNvCxnSpPr>
                <a:stCxn id="303" idx="4"/>
                <a:endCxn id="307" idx="0"/>
              </p:cNvCxnSpPr>
              <p:nvPr/>
            </p:nvCxnSpPr>
            <p:spPr>
              <a:xfrm>
                <a:off x="1871200" y="2429050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314" name="Shape 314"/>
              <p:cNvSpPr/>
              <p:nvPr/>
            </p:nvSpPr>
            <p:spPr>
              <a:xfrm>
                <a:off x="1280787" y="360090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315" name="Shape 315"/>
              <p:cNvCxnSpPr>
                <a:stCxn id="305" idx="5"/>
                <a:endCxn id="314" idx="1"/>
              </p:cNvCxnSpPr>
              <p:nvPr/>
            </p:nvCxnSpPr>
            <p:spPr>
              <a:xfrm>
                <a:off x="841037" y="3124500"/>
                <a:ext cx="4560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6" name="Shape 316"/>
              <p:cNvCxnSpPr>
                <a:stCxn id="306" idx="4"/>
                <a:endCxn id="314" idx="0"/>
              </p:cNvCxnSpPr>
              <p:nvPr/>
            </p:nvCxnSpPr>
            <p:spPr>
              <a:xfrm>
                <a:off x="1336450" y="3140800"/>
                <a:ext cx="0" cy="46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7" name="Shape 317"/>
              <p:cNvCxnSpPr>
                <a:stCxn id="307" idx="4"/>
                <a:endCxn id="314" idx="0"/>
              </p:cNvCxnSpPr>
              <p:nvPr/>
            </p:nvCxnSpPr>
            <p:spPr>
              <a:xfrm flipH="1">
                <a:off x="1336312" y="3140800"/>
                <a:ext cx="534900" cy="46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318" name="Shape 318"/>
              <p:cNvSpPr/>
              <p:nvPr/>
            </p:nvSpPr>
            <p:spPr>
              <a:xfrm>
                <a:off x="746025" y="418672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9" name="Shape 319"/>
              <p:cNvSpPr/>
              <p:nvPr/>
            </p:nvSpPr>
            <p:spPr>
              <a:xfrm>
                <a:off x="1280787" y="418672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1815550" y="418672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1280787" y="361547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746037" y="489847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1280800" y="489847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1815562" y="489847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325" name="Shape 325"/>
              <p:cNvCxnSpPr>
                <a:stCxn id="321" idx="4"/>
                <a:endCxn id="319" idx="0"/>
              </p:cNvCxnSpPr>
              <p:nvPr/>
            </p:nvCxnSpPr>
            <p:spPr>
              <a:xfrm>
                <a:off x="1336437" y="3726775"/>
                <a:ext cx="0" cy="4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26" name="Shape 326"/>
              <p:cNvCxnSpPr>
                <a:stCxn id="321" idx="4"/>
                <a:endCxn id="320" idx="1"/>
              </p:cNvCxnSpPr>
              <p:nvPr/>
            </p:nvCxnSpPr>
            <p:spPr>
              <a:xfrm>
                <a:off x="1336437" y="3726775"/>
                <a:ext cx="495300" cy="4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27" name="Shape 327"/>
              <p:cNvCxnSpPr>
                <a:stCxn id="321" idx="4"/>
                <a:endCxn id="318" idx="0"/>
              </p:cNvCxnSpPr>
              <p:nvPr/>
            </p:nvCxnSpPr>
            <p:spPr>
              <a:xfrm flipH="1">
                <a:off x="801537" y="3726775"/>
                <a:ext cx="534900" cy="4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28" name="Shape 328"/>
              <p:cNvCxnSpPr>
                <a:stCxn id="318" idx="4"/>
                <a:endCxn id="322" idx="0"/>
              </p:cNvCxnSpPr>
              <p:nvPr/>
            </p:nvCxnSpPr>
            <p:spPr>
              <a:xfrm>
                <a:off x="801675" y="4298025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29" name="Shape 329"/>
              <p:cNvCxnSpPr>
                <a:stCxn id="319" idx="4"/>
                <a:endCxn id="323" idx="0"/>
              </p:cNvCxnSpPr>
              <p:nvPr/>
            </p:nvCxnSpPr>
            <p:spPr>
              <a:xfrm>
                <a:off x="1336437" y="4298025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30" name="Shape 330"/>
              <p:cNvCxnSpPr>
                <a:stCxn id="320" idx="4"/>
                <a:endCxn id="324" idx="0"/>
              </p:cNvCxnSpPr>
              <p:nvPr/>
            </p:nvCxnSpPr>
            <p:spPr>
              <a:xfrm>
                <a:off x="1871200" y="4298025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331" name="Shape 331"/>
              <p:cNvSpPr/>
              <p:nvPr/>
            </p:nvSpPr>
            <p:spPr>
              <a:xfrm>
                <a:off x="1280787" y="546987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332" name="Shape 332"/>
              <p:cNvCxnSpPr>
                <a:stCxn id="322" idx="5"/>
                <a:endCxn id="331" idx="1"/>
              </p:cNvCxnSpPr>
              <p:nvPr/>
            </p:nvCxnSpPr>
            <p:spPr>
              <a:xfrm>
                <a:off x="841037" y="4993475"/>
                <a:ext cx="4560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33" name="Shape 333"/>
              <p:cNvCxnSpPr>
                <a:stCxn id="323" idx="4"/>
                <a:endCxn id="331" idx="0"/>
              </p:cNvCxnSpPr>
              <p:nvPr/>
            </p:nvCxnSpPr>
            <p:spPr>
              <a:xfrm>
                <a:off x="1336450" y="5009775"/>
                <a:ext cx="0" cy="46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34" name="Shape 334"/>
              <p:cNvCxnSpPr>
                <a:stCxn id="324" idx="4"/>
                <a:endCxn id="331" idx="0"/>
              </p:cNvCxnSpPr>
              <p:nvPr/>
            </p:nvCxnSpPr>
            <p:spPr>
              <a:xfrm flipH="1">
                <a:off x="1336312" y="5009775"/>
                <a:ext cx="534900" cy="46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335" name="Shape 335"/>
              <p:cNvSpPr txBox="1"/>
              <p:nvPr/>
            </p:nvSpPr>
            <p:spPr>
              <a:xfrm>
                <a:off x="1403350" y="2515650"/>
                <a:ext cx="345300" cy="7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US"/>
                  <a:t>...</a:t>
                </a:r>
              </a:p>
            </p:txBody>
          </p:sp>
          <p:sp>
            <p:nvSpPr>
              <p:cNvPr id="336" name="Shape 336"/>
              <p:cNvSpPr txBox="1"/>
              <p:nvPr/>
            </p:nvSpPr>
            <p:spPr>
              <a:xfrm>
                <a:off x="1431187" y="4232225"/>
                <a:ext cx="345300" cy="7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...</a:t>
                </a:r>
              </a:p>
            </p:txBody>
          </p:sp>
          <p:sp>
            <p:nvSpPr>
              <p:cNvPr id="337" name="Shape 337"/>
              <p:cNvSpPr txBox="1"/>
              <p:nvPr/>
            </p:nvSpPr>
            <p:spPr>
              <a:xfrm>
                <a:off x="1546175" y="3427387"/>
                <a:ext cx="345300" cy="7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...</a:t>
                </a:r>
              </a:p>
            </p:txBody>
          </p:sp>
        </p:grpSp>
        <p:sp>
          <p:nvSpPr>
            <p:cNvPr id="338" name="Shape 338"/>
            <p:cNvSpPr txBox="1"/>
            <p:nvPr/>
          </p:nvSpPr>
          <p:spPr>
            <a:xfrm>
              <a:off x="1393775" y="6322987"/>
              <a:ext cx="345300" cy="748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...</a:t>
              </a:r>
            </a:p>
          </p:txBody>
        </p:sp>
      </p:grpSp>
      <p:sp>
        <p:nvSpPr>
          <p:cNvPr id="339" name="Shape 339"/>
          <p:cNvSpPr txBox="1"/>
          <p:nvPr/>
        </p:nvSpPr>
        <p:spPr>
          <a:xfrm>
            <a:off x="2326750" y="2774025"/>
            <a:ext cx="1881600" cy="278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W = O(m*n)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D = O(m)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avg. par. = O(n)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336975" y="5923200"/>
            <a:ext cx="956400" cy="61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|V| = 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|E| = 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Bildschirmpräsentation (4:3)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Office Theme</vt:lpstr>
      <vt:lpstr>PowerPoint-Präsentation</vt:lpstr>
      <vt:lpstr>Bipartite Maximum Cardinality Matching</vt:lpstr>
      <vt:lpstr>Related Work</vt:lpstr>
      <vt:lpstr>Contribution</vt:lpstr>
      <vt:lpstr>Pothen-Fan</vt:lpstr>
      <vt:lpstr>Parallel Pothen-Fan</vt:lpstr>
      <vt:lpstr>Experimental Setup</vt:lpstr>
      <vt:lpstr>Parallel Pothen-Fan with TTAS</vt:lpstr>
      <vt:lpstr>Parallel Pothen-Fan - PRAM</vt:lpstr>
      <vt:lpstr>Parallel Pothen-Fan Performance</vt:lpstr>
      <vt:lpstr>Parallel Pothen-Fan Performance</vt:lpstr>
      <vt:lpstr>Influence of Initial Matching</vt:lpstr>
      <vt:lpstr>Influence of Initial Matching</vt:lpstr>
      <vt:lpstr>Influence of Initial Matching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ti2qAwD5Gd@student.ethz.ch</cp:lastModifiedBy>
  <cp:revision>5</cp:revision>
  <cp:lastPrinted>2016-12-18T11:34:31Z</cp:lastPrinted>
  <dcterms:modified xsi:type="dcterms:W3CDTF">2016-12-18T13:35:04Z</dcterms:modified>
</cp:coreProperties>
</file>