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EED7DD-D325-4DA5-AC4B-27172F8EEE4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A668A59E-F7FD-4288-B361-1528A7FAD7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0E4A0994-4846-4365-8310-8402FA951FB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22284BC-30A0-43C1-B295-D48B9A5EA76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B1815A90-C6F4-4C1F-AA67-57524977EE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0257C48-36B3-4F28-8CA6-43973BF200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4EEDFF3E-1A88-4CA1-9DF3-6E28BF21FDD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C3292C9E-B3C1-41AF-819F-1FA692DF1A2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F47C163-273A-4576-B72E-2676ADDE780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FA43E8F-532F-4A21-9823-1DE7EF599B2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AB7CD486-9736-48BD-80AA-4A8E9054C40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C01ECF6B-9558-4F31-919D-41802FB0EA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fld id="{33E63711-3023-44CE-ABB2-9D50CD95448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F09950-0090-4962-850C-EB073EE8998C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3866AC-30EA-4FE3-A3B5-8B43E6786F50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44B12B-253F-4EE9-8C40-057B42A2E736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</p:spPr>
        <p:txBody>
          <a:bodyPr tIns="91440" bIns="9144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</p:spPr>
        <p:txBody>
          <a:bodyPr tIns="91440" bIns="91440"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94C419-3182-459E-9F20-1547979F8881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85800" y="213012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Maximum Cardinality Matching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371600" y="344304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 Presentation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750400" y="4214880"/>
            <a:ext cx="3357000" cy="1465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Thomas Meier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Isa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Roesch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Conradin Roffler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Samuel Ueltschi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Shape 143" descr=""/>
          <p:cNvPicPr/>
          <p:nvPr/>
        </p:nvPicPr>
        <p:blipFill>
          <a:blip r:embed="rId1"/>
          <a:stretch/>
        </p:blipFill>
        <p:spPr>
          <a:xfrm>
            <a:off x="3000240" y="1571760"/>
            <a:ext cx="2857320" cy="57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 Pothen-Fan Performance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7" name="Shape 348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631000" cy="43603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 rot="8842800">
            <a:off x="846720" y="2039400"/>
            <a:ext cx="489240" cy="28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"/>
          <p:cNvSpPr/>
          <p:nvPr/>
        </p:nvSpPr>
        <p:spPr>
          <a:xfrm>
            <a:off x="864360" y="1419480"/>
            <a:ext cx="128016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baseline for speedup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 Pothen-Fan Performance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1" name="Shape 358" descr=""/>
          <p:cNvPicPr/>
          <p:nvPr/>
        </p:nvPicPr>
        <p:blipFill>
          <a:blip r:embed="rId1"/>
          <a:stretch/>
        </p:blipFill>
        <p:spPr>
          <a:xfrm>
            <a:off x="228600" y="1843200"/>
            <a:ext cx="8527680" cy="436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Influence of Initial Matching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3" name="Shape 366" descr=""/>
          <p:cNvPicPr/>
          <p:nvPr/>
        </p:nvPicPr>
        <p:blipFill>
          <a:blip r:embed="rId1"/>
          <a:stretch/>
        </p:blipFill>
        <p:spPr>
          <a:xfrm>
            <a:off x="152280" y="1843200"/>
            <a:ext cx="8587800" cy="4360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7315200" y="862200"/>
            <a:ext cx="1725120" cy="747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Matching: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KS: 97%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Greedy: 99%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Shape 373" descr=""/>
          <p:cNvPicPr/>
          <p:nvPr/>
        </p:nvPicPr>
        <p:blipFill>
          <a:blip r:embed="rId1"/>
          <a:stretch/>
        </p:blipFill>
        <p:spPr>
          <a:xfrm>
            <a:off x="200160" y="1702440"/>
            <a:ext cx="8539200" cy="4368240"/>
          </a:xfrm>
          <a:prstGeom prst="rect">
            <a:avLst/>
          </a:prstGeom>
          <a:ln>
            <a:noFill/>
          </a:ln>
        </p:spPr>
      </p:pic>
      <p:sp>
        <p:nvSpPr>
          <p:cNvPr id="356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Influence of Initial Matching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7315200" y="862200"/>
            <a:ext cx="1725120" cy="747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Matching: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KS: 97%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Greedy: 99%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Influence of Initial Matching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9" name="Shape 385" descr=""/>
          <p:cNvPicPr/>
          <p:nvPr/>
        </p:nvPicPr>
        <p:blipFill>
          <a:blip r:embed="rId1"/>
          <a:stretch/>
        </p:blipFill>
        <p:spPr>
          <a:xfrm>
            <a:off x="228600" y="1690920"/>
            <a:ext cx="8523360" cy="4360320"/>
          </a:xfrm>
          <a:prstGeom prst="rect">
            <a:avLst/>
          </a:prstGeom>
          <a:ln>
            <a:noFill/>
          </a:ln>
        </p:spPr>
      </p:pic>
      <p:sp>
        <p:nvSpPr>
          <p:cNvPr id="360" name="CustomShape 2"/>
          <p:cNvSpPr/>
          <p:nvPr/>
        </p:nvSpPr>
        <p:spPr>
          <a:xfrm>
            <a:off x="7315200" y="862200"/>
            <a:ext cx="1725120" cy="747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Initial Matching: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KS: 99%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Greedy: 91%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Implemented PF and PPF to reproduce results of paper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minimized working set and synchronization overhead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Bad initial matchings benefit from parallelism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Despite the papers claim[1]: PPF scales well on Xeon Phi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Could not reproduce results for Tree Grafting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229680" y="6356520"/>
            <a:ext cx="868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[1] Azad et al: A parallel tree grafting algorithm for maximum cardinality matching in bipartite graphs.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Bipartite Maximum Cardinality Matching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Shape 150" descr=""/>
          <p:cNvPicPr/>
          <p:nvPr/>
        </p:nvPicPr>
        <p:blipFill>
          <a:blip r:embed="rId1"/>
          <a:stretch/>
        </p:blipFill>
        <p:spPr>
          <a:xfrm>
            <a:off x="2481120" y="2363040"/>
            <a:ext cx="3866760" cy="2619000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202320" y="6411240"/>
            <a:ext cx="641232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http://lemon.cs.elte.hu/pub/doc/latest-svn/bipartite_matching.png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Related 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28560" y="1572480"/>
            <a:ext cx="7886520" cy="478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Azad Ariful, et al. Multithreaded algorithms for maximum matching in bipartite graphs.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Parallel &amp; Distributed Processing Symposium (IPDPS), 2012 IEEE 26th International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IEEE, 2012.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Parallel Pothen Fan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(PPF)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Azad Ariful, Aydin Buluç, and Alex Pothen. A parallel tree grafting algorithm for maximum cardinality matching in bipartite graphs. 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Parallel and Distributed Processing Symposium (IPDPS), 2015 IEEE International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IEEE, 2015.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Tree Grafting Algorithm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(TG)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7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Claim: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PPF not suitable for many thin cores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50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Contribution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Implemented PF and PPF to reproduce results of paper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Analyzed performance of PPF on Xeon Phi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parallel tree grafting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Pothen-Fan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825800" y="169092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Start with initial matching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Find augmenting paths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DFS from each unmatched node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Stack based DFS implementation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O(m*n)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84824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>
            <a:off x="270900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356976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98748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1447200" y="270864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2137680" y="270864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"/>
          <p:cNvSpPr/>
          <p:nvPr/>
        </p:nvSpPr>
        <p:spPr>
          <a:xfrm>
            <a:off x="1447200" y="34898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>
            <a:off x="2137680" y="349920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1"/>
          <p:cNvSpPr/>
          <p:nvPr/>
        </p:nvSpPr>
        <p:spPr>
          <a:xfrm>
            <a:off x="2497320" y="427860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2"/>
          <p:cNvSpPr/>
          <p:nvPr/>
        </p:nvSpPr>
        <p:spPr>
          <a:xfrm>
            <a:off x="1752120" y="427860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3"/>
          <p:cNvSpPr/>
          <p:nvPr/>
        </p:nvSpPr>
        <p:spPr>
          <a:xfrm>
            <a:off x="1752120" y="514548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4"/>
          <p:cNvSpPr/>
          <p:nvPr/>
        </p:nvSpPr>
        <p:spPr>
          <a:xfrm flipH="1">
            <a:off x="1553040" y="2201760"/>
            <a:ext cx="40032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>
            <a:off x="1954080" y="2201760"/>
            <a:ext cx="28908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6"/>
          <p:cNvSpPr/>
          <p:nvPr/>
        </p:nvSpPr>
        <p:spPr>
          <a:xfrm>
            <a:off x="1553040" y="2920320"/>
            <a:ext cx="360" cy="5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7"/>
          <p:cNvSpPr/>
          <p:nvPr/>
        </p:nvSpPr>
        <p:spPr>
          <a:xfrm>
            <a:off x="2243160" y="2920320"/>
            <a:ext cx="36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8"/>
          <p:cNvSpPr/>
          <p:nvPr/>
        </p:nvSpPr>
        <p:spPr>
          <a:xfrm flipH="1">
            <a:off x="1857960" y="3710880"/>
            <a:ext cx="38520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"/>
          <p:cNvSpPr/>
          <p:nvPr/>
        </p:nvSpPr>
        <p:spPr>
          <a:xfrm>
            <a:off x="2243160" y="3710880"/>
            <a:ext cx="35928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0"/>
          <p:cNvSpPr/>
          <p:nvPr/>
        </p:nvSpPr>
        <p:spPr>
          <a:xfrm>
            <a:off x="1857960" y="4489920"/>
            <a:ext cx="36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1"/>
          <p:cNvSpPr/>
          <p:nvPr/>
        </p:nvSpPr>
        <p:spPr>
          <a:xfrm>
            <a:off x="725760" y="1812960"/>
            <a:ext cx="3261600" cy="578520"/>
          </a:xfrm>
          <a:prstGeom prst="rect">
            <a:avLst/>
          </a:prstGeom>
          <a:solidFill>
            <a:srgbClr val="a2c4c9">
              <a:alpha val="28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2"/>
          <p:cNvSpPr/>
          <p:nvPr/>
        </p:nvSpPr>
        <p:spPr>
          <a:xfrm>
            <a:off x="628560" y="1501200"/>
            <a:ext cx="169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unmatched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3"/>
          <p:cNvSpPr/>
          <p:nvPr/>
        </p:nvSpPr>
        <p:spPr>
          <a:xfrm rot="19975200">
            <a:off x="1938240" y="1870920"/>
            <a:ext cx="311400" cy="118764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4"/>
          <p:cNvSpPr/>
          <p:nvPr/>
        </p:nvSpPr>
        <p:spPr>
          <a:xfrm>
            <a:off x="2059560" y="2671200"/>
            <a:ext cx="311400" cy="107136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5"/>
          <p:cNvSpPr/>
          <p:nvPr/>
        </p:nvSpPr>
        <p:spPr>
          <a:xfrm rot="20031600">
            <a:off x="2257920" y="3434400"/>
            <a:ext cx="379080" cy="117720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059560" y="2661480"/>
            <a:ext cx="380520" cy="364680"/>
          </a:xfrm>
          <a:prstGeom prst="rect">
            <a:avLst/>
          </a:prstGeom>
          <a:solidFill>
            <a:srgbClr val="f1c23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Shape 208" descr=""/>
          <p:cNvPicPr/>
          <p:nvPr/>
        </p:nvPicPr>
        <p:blipFill>
          <a:blip r:embed="rId1"/>
          <a:srcRect l="55908" t="0" r="0" b="0"/>
          <a:stretch/>
        </p:blipFill>
        <p:spPr>
          <a:xfrm>
            <a:off x="2318040" y="2795760"/>
            <a:ext cx="324720" cy="36468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725760" y="1812960"/>
            <a:ext cx="3261600" cy="578520"/>
          </a:xfrm>
          <a:prstGeom prst="rect">
            <a:avLst/>
          </a:prstGeom>
          <a:solidFill>
            <a:srgbClr val="a2c4c9">
              <a:alpha val="28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3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 Pothen-Fan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84824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270900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356976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987480" y="19904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447200" y="270864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2137680" y="270864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447200" y="348984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2137680" y="349920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2497320" y="427860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752120" y="4278600"/>
            <a:ext cx="211320" cy="21132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752120" y="5145480"/>
            <a:ext cx="211320" cy="21132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 flipH="1">
            <a:off x="1553040" y="2201760"/>
            <a:ext cx="40032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954080" y="2201760"/>
            <a:ext cx="28908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553040" y="2920320"/>
            <a:ext cx="360" cy="5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2243160" y="2920320"/>
            <a:ext cx="36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 flipH="1">
            <a:off x="1857960" y="3710880"/>
            <a:ext cx="38520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2243160" y="3710880"/>
            <a:ext cx="35928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857960" y="4489920"/>
            <a:ext cx="36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628560" y="1501200"/>
            <a:ext cx="1696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unmatched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23"/>
          <p:cNvSpPr txBox="1"/>
          <p:nvPr/>
        </p:nvSpPr>
        <p:spPr>
          <a:xfrm>
            <a:off x="4815720" y="1690920"/>
            <a:ext cx="3885840" cy="43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Find augmenting paths in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Paths must be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vertex disjoint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DFS locks each visited vertex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and Test and 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3089880" y="2738880"/>
            <a:ext cx="210960" cy="21096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5"/>
          <p:cNvSpPr/>
          <p:nvPr/>
        </p:nvSpPr>
        <p:spPr>
          <a:xfrm>
            <a:off x="3089880" y="3473640"/>
            <a:ext cx="210960" cy="210960"/>
          </a:xfrm>
          <a:prstGeom prst="ellipse">
            <a:avLst/>
          </a:prstGeom>
          <a:solidFill>
            <a:srgbClr val="980000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6"/>
          <p:cNvSpPr/>
          <p:nvPr/>
        </p:nvSpPr>
        <p:spPr>
          <a:xfrm>
            <a:off x="3632040" y="4282560"/>
            <a:ext cx="210960" cy="210960"/>
          </a:xfrm>
          <a:prstGeom prst="ellipse">
            <a:avLst/>
          </a:prstGeom>
          <a:solidFill>
            <a:srgbClr val="0000ff"/>
          </a:solidFill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7"/>
          <p:cNvSpPr/>
          <p:nvPr/>
        </p:nvSpPr>
        <p:spPr>
          <a:xfrm flipH="1" rot="10800000">
            <a:off x="2814840" y="2814480"/>
            <a:ext cx="465120" cy="61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8"/>
          <p:cNvSpPr/>
          <p:nvPr/>
        </p:nvSpPr>
        <p:spPr>
          <a:xfrm>
            <a:off x="2814480" y="2201760"/>
            <a:ext cx="38052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9"/>
          <p:cNvSpPr/>
          <p:nvPr/>
        </p:nvSpPr>
        <p:spPr>
          <a:xfrm>
            <a:off x="3195720" y="2950200"/>
            <a:ext cx="360" cy="52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0"/>
          <p:cNvSpPr/>
          <p:nvPr/>
        </p:nvSpPr>
        <p:spPr>
          <a:xfrm>
            <a:off x="3195720" y="3684960"/>
            <a:ext cx="466920" cy="62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1"/>
          <p:cNvSpPr/>
          <p:nvPr/>
        </p:nvSpPr>
        <p:spPr>
          <a:xfrm>
            <a:off x="3711240" y="5242320"/>
            <a:ext cx="5432400" cy="14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(!visited[v] &amp;&amp; !TAS(&amp;visited[v]))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2"/>
          <p:cNvSpPr/>
          <p:nvPr/>
        </p:nvSpPr>
        <p:spPr>
          <a:xfrm rot="19975200">
            <a:off x="1938240" y="1870920"/>
            <a:ext cx="311400" cy="118764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3"/>
          <p:cNvSpPr/>
          <p:nvPr/>
        </p:nvSpPr>
        <p:spPr>
          <a:xfrm>
            <a:off x="2059560" y="2671200"/>
            <a:ext cx="311400" cy="107136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4"/>
          <p:cNvSpPr/>
          <p:nvPr/>
        </p:nvSpPr>
        <p:spPr>
          <a:xfrm rot="20031600">
            <a:off x="2257920" y="3434400"/>
            <a:ext cx="379080" cy="117720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5"/>
          <p:cNvSpPr/>
          <p:nvPr/>
        </p:nvSpPr>
        <p:spPr>
          <a:xfrm rot="19975200">
            <a:off x="2885760" y="1892520"/>
            <a:ext cx="311400" cy="118764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6"/>
          <p:cNvSpPr/>
          <p:nvPr/>
        </p:nvSpPr>
        <p:spPr>
          <a:xfrm>
            <a:off x="3007440" y="2692800"/>
            <a:ext cx="311400" cy="107136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7"/>
          <p:cNvSpPr/>
          <p:nvPr/>
        </p:nvSpPr>
        <p:spPr>
          <a:xfrm rot="19705200">
            <a:off x="3281760" y="3456360"/>
            <a:ext cx="378720" cy="1177200"/>
          </a:xfrm>
          <a:prstGeom prst="rect">
            <a:avLst/>
          </a:prstGeom>
          <a:solidFill>
            <a:srgbClr val="6fff2f">
              <a:alpha val="17000"/>
            </a:srgbClr>
          </a:solidFill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91640" y="1634760"/>
            <a:ext cx="6357240" cy="431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Xeon Phi (5110P)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OpenMP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Boost Graph Library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C++ (-O3)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Correctness verified with reference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Experimental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53720" y="6508800"/>
            <a:ext cx="8683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 source: http://hips.seas.harvard.edu/files/xeon-phi.jpg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Shape 258" descr=""/>
          <p:cNvPicPr/>
          <p:nvPr/>
        </p:nvPicPr>
        <p:blipFill>
          <a:blip r:embed="rId1"/>
          <a:stretch/>
        </p:blipFill>
        <p:spPr>
          <a:xfrm>
            <a:off x="5488200" y="253440"/>
            <a:ext cx="3026880" cy="2270160"/>
          </a:xfrm>
          <a:prstGeom prst="rect">
            <a:avLst/>
          </a:prstGeom>
          <a:ln>
            <a:noFill/>
          </a:ln>
        </p:spPr>
      </p:pic>
      <p:graphicFrame>
        <p:nvGraphicFramePr>
          <p:cNvPr id="279" name="Table 4"/>
          <p:cNvGraphicFramePr/>
          <p:nvPr/>
        </p:nvGraphicFramePr>
        <p:xfrm>
          <a:off x="2931840" y="3593520"/>
          <a:ext cx="5937840" cy="2846520"/>
        </p:xfrm>
        <a:graphic>
          <a:graphicData uri="http://schemas.openxmlformats.org/drawingml/2006/table">
            <a:tbl>
              <a:tblPr/>
              <a:tblGrid>
                <a:gridCol w="1931760"/>
                <a:gridCol w="1499760"/>
                <a:gridCol w="1252440"/>
                <a:gridCol w="1253880"/>
              </a:tblGrid>
              <a:tr h="549720">
                <a:tc gridSpan="4"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Test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3416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|V|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|E|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Density [0,1]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0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coPaperDBLP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1’080’872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15’245’732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1.3e-5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001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Wikipedia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7’030’396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45’030’392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9.1e-7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Amazon0312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801’454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3’200’440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5.0e-6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2856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 Pothen-Fan with TTAS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Shape 267" descr=""/>
          <p:cNvPicPr/>
          <p:nvPr/>
        </p:nvPicPr>
        <p:blipFill>
          <a:blip r:embed="rId1"/>
          <a:stretch/>
        </p:blipFill>
        <p:spPr>
          <a:xfrm>
            <a:off x="152280" y="1690920"/>
            <a:ext cx="8870400" cy="4512600"/>
          </a:xfrm>
          <a:prstGeom prst="rect">
            <a:avLst/>
          </a:prstGeom>
          <a:ln>
            <a:noFill/>
          </a:ln>
        </p:spPr>
      </p:pic>
      <p:pic>
        <p:nvPicPr>
          <p:cNvPr id="282" name="Shape 268" descr=""/>
          <p:cNvPicPr/>
          <p:nvPr/>
        </p:nvPicPr>
        <p:blipFill>
          <a:blip r:embed="rId2"/>
          <a:stretch/>
        </p:blipFill>
        <p:spPr>
          <a:xfrm>
            <a:off x="4089240" y="1330200"/>
            <a:ext cx="3282840" cy="36014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30000" y="365040"/>
            <a:ext cx="7886520" cy="1325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Parallel Pothen-Fan - PRAM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240920" y="239292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"/>
          <p:cNvSpPr/>
          <p:nvPr/>
        </p:nvSpPr>
        <p:spPr>
          <a:xfrm>
            <a:off x="705960" y="297900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"/>
          <p:cNvSpPr/>
          <p:nvPr/>
        </p:nvSpPr>
        <p:spPr>
          <a:xfrm>
            <a:off x="1240920" y="297900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"/>
          <p:cNvSpPr/>
          <p:nvPr/>
        </p:nvSpPr>
        <p:spPr>
          <a:xfrm>
            <a:off x="1775520" y="297900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1240920" y="240768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7"/>
          <p:cNvSpPr/>
          <p:nvPr/>
        </p:nvSpPr>
        <p:spPr>
          <a:xfrm>
            <a:off x="705960" y="369072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"/>
          <p:cNvSpPr/>
          <p:nvPr/>
        </p:nvSpPr>
        <p:spPr>
          <a:xfrm>
            <a:off x="1240920" y="369072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9"/>
          <p:cNvSpPr/>
          <p:nvPr/>
        </p:nvSpPr>
        <p:spPr>
          <a:xfrm>
            <a:off x="1775520" y="369072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"/>
          <p:cNvSpPr/>
          <p:nvPr/>
        </p:nvSpPr>
        <p:spPr>
          <a:xfrm>
            <a:off x="1296360" y="251892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1"/>
          <p:cNvSpPr/>
          <p:nvPr/>
        </p:nvSpPr>
        <p:spPr>
          <a:xfrm>
            <a:off x="1296360" y="2518920"/>
            <a:ext cx="495000" cy="4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2"/>
          <p:cNvSpPr/>
          <p:nvPr/>
        </p:nvSpPr>
        <p:spPr>
          <a:xfrm flipH="1">
            <a:off x="760680" y="251892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3"/>
          <p:cNvSpPr/>
          <p:nvPr/>
        </p:nvSpPr>
        <p:spPr>
          <a:xfrm>
            <a:off x="761760" y="309024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4"/>
          <p:cNvSpPr/>
          <p:nvPr/>
        </p:nvSpPr>
        <p:spPr>
          <a:xfrm>
            <a:off x="1296360" y="309024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5"/>
          <p:cNvSpPr/>
          <p:nvPr/>
        </p:nvSpPr>
        <p:spPr>
          <a:xfrm>
            <a:off x="1831320" y="309024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6"/>
          <p:cNvSpPr/>
          <p:nvPr/>
        </p:nvSpPr>
        <p:spPr>
          <a:xfrm>
            <a:off x="1240920" y="42620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7"/>
          <p:cNvSpPr/>
          <p:nvPr/>
        </p:nvSpPr>
        <p:spPr>
          <a:xfrm>
            <a:off x="801000" y="3785760"/>
            <a:ext cx="45576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8"/>
          <p:cNvSpPr/>
          <p:nvPr/>
        </p:nvSpPr>
        <p:spPr>
          <a:xfrm>
            <a:off x="1296360" y="380196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9"/>
          <p:cNvSpPr/>
          <p:nvPr/>
        </p:nvSpPr>
        <p:spPr>
          <a:xfrm flipH="1">
            <a:off x="1295640" y="380196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0"/>
          <p:cNvSpPr/>
          <p:nvPr/>
        </p:nvSpPr>
        <p:spPr>
          <a:xfrm>
            <a:off x="1391040" y="3024360"/>
            <a:ext cx="344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1"/>
          <p:cNvSpPr txBox="1"/>
          <p:nvPr/>
        </p:nvSpPr>
        <p:spPr>
          <a:xfrm>
            <a:off x="630000" y="1384200"/>
            <a:ext cx="3867840" cy="82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Best Case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2"/>
          <p:cNvSpPr txBox="1"/>
          <p:nvPr/>
        </p:nvSpPr>
        <p:spPr>
          <a:xfrm>
            <a:off x="4629240" y="1384200"/>
            <a:ext cx="3886920" cy="82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Worst Case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6802560" y="2741760"/>
            <a:ext cx="1881360" cy="27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= O(m*n)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 = O(m*n)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avg. par. = O(1)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4790880" y="29426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5"/>
          <p:cNvSpPr/>
          <p:nvPr/>
        </p:nvSpPr>
        <p:spPr>
          <a:xfrm>
            <a:off x="5325480" y="29426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6"/>
          <p:cNvSpPr/>
          <p:nvPr/>
        </p:nvSpPr>
        <p:spPr>
          <a:xfrm>
            <a:off x="5860440" y="29426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7"/>
          <p:cNvSpPr/>
          <p:nvPr/>
        </p:nvSpPr>
        <p:spPr>
          <a:xfrm>
            <a:off x="5325480" y="237168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8"/>
          <p:cNvSpPr/>
          <p:nvPr/>
        </p:nvSpPr>
        <p:spPr>
          <a:xfrm>
            <a:off x="4790880" y="36543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9"/>
          <p:cNvSpPr/>
          <p:nvPr/>
        </p:nvSpPr>
        <p:spPr>
          <a:xfrm>
            <a:off x="5325480" y="36543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0"/>
          <p:cNvSpPr/>
          <p:nvPr/>
        </p:nvSpPr>
        <p:spPr>
          <a:xfrm>
            <a:off x="5860440" y="36543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1"/>
          <p:cNvSpPr/>
          <p:nvPr/>
        </p:nvSpPr>
        <p:spPr>
          <a:xfrm>
            <a:off x="5381280" y="248292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2"/>
          <p:cNvSpPr/>
          <p:nvPr/>
        </p:nvSpPr>
        <p:spPr>
          <a:xfrm>
            <a:off x="5381280" y="2482920"/>
            <a:ext cx="495000" cy="4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3"/>
          <p:cNvSpPr/>
          <p:nvPr/>
        </p:nvSpPr>
        <p:spPr>
          <a:xfrm flipH="1">
            <a:off x="4845600" y="248292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4"/>
          <p:cNvSpPr/>
          <p:nvPr/>
        </p:nvSpPr>
        <p:spPr>
          <a:xfrm>
            <a:off x="4846320" y="305388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5"/>
          <p:cNvSpPr/>
          <p:nvPr/>
        </p:nvSpPr>
        <p:spPr>
          <a:xfrm>
            <a:off x="5381280" y="305388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6"/>
          <p:cNvSpPr/>
          <p:nvPr/>
        </p:nvSpPr>
        <p:spPr>
          <a:xfrm>
            <a:off x="5915880" y="305388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7"/>
          <p:cNvSpPr/>
          <p:nvPr/>
        </p:nvSpPr>
        <p:spPr>
          <a:xfrm>
            <a:off x="5325480" y="42260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8"/>
          <p:cNvSpPr/>
          <p:nvPr/>
        </p:nvSpPr>
        <p:spPr>
          <a:xfrm>
            <a:off x="4885920" y="3749400"/>
            <a:ext cx="45576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9"/>
          <p:cNvSpPr/>
          <p:nvPr/>
        </p:nvSpPr>
        <p:spPr>
          <a:xfrm>
            <a:off x="5381280" y="376596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40"/>
          <p:cNvSpPr/>
          <p:nvPr/>
        </p:nvSpPr>
        <p:spPr>
          <a:xfrm flipH="1">
            <a:off x="5380200" y="376596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41"/>
          <p:cNvSpPr/>
          <p:nvPr/>
        </p:nvSpPr>
        <p:spPr>
          <a:xfrm>
            <a:off x="4790880" y="48117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2"/>
          <p:cNvSpPr/>
          <p:nvPr/>
        </p:nvSpPr>
        <p:spPr>
          <a:xfrm>
            <a:off x="5325480" y="48117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3"/>
          <p:cNvSpPr/>
          <p:nvPr/>
        </p:nvSpPr>
        <p:spPr>
          <a:xfrm>
            <a:off x="5860440" y="481176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4"/>
          <p:cNvSpPr/>
          <p:nvPr/>
        </p:nvSpPr>
        <p:spPr>
          <a:xfrm>
            <a:off x="5325480" y="424044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45"/>
          <p:cNvSpPr/>
          <p:nvPr/>
        </p:nvSpPr>
        <p:spPr>
          <a:xfrm>
            <a:off x="4790880" y="552348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46"/>
          <p:cNvSpPr/>
          <p:nvPr/>
        </p:nvSpPr>
        <p:spPr>
          <a:xfrm>
            <a:off x="5325480" y="552348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47"/>
          <p:cNvSpPr/>
          <p:nvPr/>
        </p:nvSpPr>
        <p:spPr>
          <a:xfrm>
            <a:off x="5860440" y="552348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8"/>
          <p:cNvSpPr/>
          <p:nvPr/>
        </p:nvSpPr>
        <p:spPr>
          <a:xfrm>
            <a:off x="5381280" y="435168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9"/>
          <p:cNvSpPr/>
          <p:nvPr/>
        </p:nvSpPr>
        <p:spPr>
          <a:xfrm>
            <a:off x="5381280" y="4351680"/>
            <a:ext cx="495000" cy="4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0"/>
          <p:cNvSpPr/>
          <p:nvPr/>
        </p:nvSpPr>
        <p:spPr>
          <a:xfrm flipH="1">
            <a:off x="4845600" y="435168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1"/>
          <p:cNvSpPr/>
          <p:nvPr/>
        </p:nvSpPr>
        <p:spPr>
          <a:xfrm>
            <a:off x="4846320" y="492300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2"/>
          <p:cNvSpPr/>
          <p:nvPr/>
        </p:nvSpPr>
        <p:spPr>
          <a:xfrm>
            <a:off x="5381280" y="492300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53"/>
          <p:cNvSpPr/>
          <p:nvPr/>
        </p:nvSpPr>
        <p:spPr>
          <a:xfrm>
            <a:off x="5915880" y="4923000"/>
            <a:ext cx="36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54"/>
          <p:cNvSpPr/>
          <p:nvPr/>
        </p:nvSpPr>
        <p:spPr>
          <a:xfrm>
            <a:off x="5325480" y="6094800"/>
            <a:ext cx="110880" cy="11088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55"/>
          <p:cNvSpPr/>
          <p:nvPr/>
        </p:nvSpPr>
        <p:spPr>
          <a:xfrm>
            <a:off x="4885920" y="5618520"/>
            <a:ext cx="45576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6"/>
          <p:cNvSpPr/>
          <p:nvPr/>
        </p:nvSpPr>
        <p:spPr>
          <a:xfrm>
            <a:off x="5381280" y="5634720"/>
            <a:ext cx="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57"/>
          <p:cNvSpPr/>
          <p:nvPr/>
        </p:nvSpPr>
        <p:spPr>
          <a:xfrm flipH="1">
            <a:off x="5380200" y="5634720"/>
            <a:ext cx="5346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8"/>
          <p:cNvSpPr/>
          <p:nvPr/>
        </p:nvSpPr>
        <p:spPr>
          <a:xfrm>
            <a:off x="5448240" y="3140640"/>
            <a:ext cx="344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59"/>
          <p:cNvSpPr/>
          <p:nvPr/>
        </p:nvSpPr>
        <p:spPr>
          <a:xfrm>
            <a:off x="5475960" y="4857120"/>
            <a:ext cx="344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60"/>
          <p:cNvSpPr/>
          <p:nvPr/>
        </p:nvSpPr>
        <p:spPr>
          <a:xfrm>
            <a:off x="5590800" y="4052520"/>
            <a:ext cx="344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61"/>
          <p:cNvSpPr/>
          <p:nvPr/>
        </p:nvSpPr>
        <p:spPr>
          <a:xfrm>
            <a:off x="5438520" y="6109920"/>
            <a:ext cx="344880" cy="7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62"/>
          <p:cNvSpPr/>
          <p:nvPr/>
        </p:nvSpPr>
        <p:spPr>
          <a:xfrm>
            <a:off x="2326680" y="2774160"/>
            <a:ext cx="1881360" cy="27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= O(m*n)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 = O(m)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avg. par. = O(n)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63"/>
          <p:cNvSpPr/>
          <p:nvPr/>
        </p:nvSpPr>
        <p:spPr>
          <a:xfrm>
            <a:off x="336960" y="5923080"/>
            <a:ext cx="956160" cy="6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|V| =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|E| =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>
                <p:childTnLst>
                  <p:par>
                    <p:cTn id="64" fill="freeze">
                      <p:stCondLst>
                        <p:cond delay="indefinite"/>
                      </p:stCondLst>
                      <p:childTnLst>
                        <p:par>
                          <p:cTn id="65" fill="freeze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LibreOffice/5.2.3.3$Linux_X86_64 LibreOffice_project/20m0$Build-3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2016-12-18T12:28:45Z</dcterms:modified>
  <cp:revision>2</cp:revision>
  <dc:subject/>
  <dc:title/>
</cp:coreProperties>
</file>