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4" r:id="rId2"/>
    <p:sldId id="257" r:id="rId3"/>
    <p:sldId id="284" r:id="rId4"/>
    <p:sldId id="285" r:id="rId5"/>
    <p:sldId id="289" r:id="rId6"/>
    <p:sldId id="287" r:id="rId7"/>
    <p:sldId id="290" r:id="rId8"/>
    <p:sldId id="291" r:id="rId9"/>
    <p:sldId id="292" r:id="rId10"/>
    <p:sldId id="293" r:id="rId11"/>
    <p:sldId id="297" r:id="rId12"/>
    <p:sldId id="299" r:id="rId13"/>
    <p:sldId id="296" r:id="rId14"/>
    <p:sldId id="300" r:id="rId15"/>
    <p:sldId id="303" r:id="rId16"/>
    <p:sldId id="302" r:id="rId17"/>
    <p:sldId id="30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y Quach Trang" initials="EQT" lastIdx="8" clrIdx="0">
    <p:extLst>
      <p:ext uri="{19B8F6BF-5375-455C-9EA6-DF929625EA0E}">
        <p15:presenceInfo xmlns:p15="http://schemas.microsoft.com/office/powerpoint/2012/main" userId="S::etrang@worldbank.org::a6f15eab-82eb-498a-9dee-38ede8c157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6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37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94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504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444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885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48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4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09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35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00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85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2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66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57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44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4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C7100A8-68B8-4078-9868-2A9B8795BC5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909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ta.info/developers/data/nyct/turnstile/turnstile_220312.txt" TargetMode="External"/><Relationship Id="rId2" Type="http://schemas.openxmlformats.org/officeDocument/2006/relationships/hyperlink" Target="http://web.mta.info/developers/data/nyct/turnstile/turnstile_220305.tx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b.mta.info/developers/data/nyct/turnstile/turnstile_220520.txt" TargetMode="External"/><Relationship Id="rId4" Type="http://schemas.openxmlformats.org/officeDocument/2006/relationships/hyperlink" Target="http://web.mta.info/developers/data/nyct/turnstile/turnstile_220321.tx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6087" y="859554"/>
            <a:ext cx="7359109" cy="158730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MTA Data Analysis of NYC</a:t>
            </a:r>
            <a:b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Subway for WTWY</a:t>
            </a:r>
            <a:endParaRPr lang="en-GB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38368" y="2446860"/>
            <a:ext cx="5926523" cy="2780908"/>
          </a:xfrm>
        </p:spPr>
        <p:txBody>
          <a:bodyPr>
            <a:normAutofit/>
          </a:bodyPr>
          <a:lstStyle/>
          <a:p>
            <a:pPr algn="ctr"/>
            <a:r>
              <a:rPr lang="tr-TR" sz="2400" dirty="0" smtClean="0"/>
              <a:t>Ersin SÜER</a:t>
            </a:r>
            <a:r>
              <a:rPr lang="en-GB" sz="2400" dirty="0" smtClean="0"/>
              <a:t> </a:t>
            </a:r>
            <a:endParaRPr lang="tr-TR" sz="2400" dirty="0" smtClean="0"/>
          </a:p>
          <a:p>
            <a:pPr algn="ctr"/>
            <a:r>
              <a:rPr lang="tr-TR" sz="2400" dirty="0" smtClean="0"/>
              <a:t>First Project </a:t>
            </a:r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Bootcamp</a:t>
            </a:r>
            <a:r>
              <a:rPr lang="tr-TR" sz="2400" dirty="0" smtClean="0"/>
              <a:t>, </a:t>
            </a:r>
          </a:p>
          <a:p>
            <a:pPr algn="ctr"/>
            <a:r>
              <a:rPr lang="tr-TR" sz="2400" dirty="0" err="1" smtClean="0"/>
              <a:t>Istanbul</a:t>
            </a:r>
            <a:r>
              <a:rPr lang="tr-TR" sz="2400" dirty="0" smtClean="0"/>
              <a:t> Data </a:t>
            </a:r>
            <a:r>
              <a:rPr lang="tr-TR" sz="2400" dirty="0" err="1" smtClean="0"/>
              <a:t>Science</a:t>
            </a:r>
            <a:r>
              <a:rPr lang="tr-TR" sz="2400" dirty="0" smtClean="0"/>
              <a:t> Academy</a:t>
            </a:r>
          </a:p>
          <a:p>
            <a:pPr algn="ctr"/>
            <a:r>
              <a:rPr lang="tr-TR" sz="2400" dirty="0" smtClean="0"/>
              <a:t>04/10/</a:t>
            </a:r>
            <a:r>
              <a:rPr lang="en-GB" sz="2400" dirty="0" smtClean="0"/>
              <a:t>202</a:t>
            </a:r>
            <a:r>
              <a:rPr lang="tr-TR" sz="2400" dirty="0" smtClean="0"/>
              <a:t>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330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09115" y="527901"/>
            <a:ext cx="10515600" cy="973599"/>
          </a:xfrm>
        </p:spPr>
        <p:txBody>
          <a:bodyPr>
            <a:noAutofit/>
          </a:bodyPr>
          <a:lstStyle/>
          <a:p>
            <a:pPr algn="ctr"/>
            <a:r>
              <a:rPr lang="tr-TR" sz="3600" dirty="0" err="1">
                <a:latin typeface="Bahnschrift" panose="020B0502040204020203" pitchFamily="34" charset="0"/>
              </a:rPr>
              <a:t>There</a:t>
            </a:r>
            <a:r>
              <a:rPr lang="tr-TR" sz="3600" dirty="0">
                <a:latin typeface="Bahnschrift" panose="020B0502040204020203" pitchFamily="34" charset="0"/>
              </a:rPr>
              <a:t> </a:t>
            </a:r>
            <a:r>
              <a:rPr lang="tr-TR" sz="3600" dirty="0" err="1">
                <a:latin typeface="Bahnschrift" panose="020B0502040204020203" pitchFamily="34" charset="0"/>
              </a:rPr>
              <a:t>exists</a:t>
            </a:r>
            <a:r>
              <a:rPr lang="tr-TR" sz="3600" dirty="0">
                <a:latin typeface="Bahnschrift" panose="020B0502040204020203" pitchFamily="34" charset="0"/>
              </a:rPr>
              <a:t> </a:t>
            </a:r>
            <a:r>
              <a:rPr lang="tr-TR" sz="3600" b="1" dirty="0">
                <a:latin typeface="Bahnschrift" panose="020B0502040204020203" pitchFamily="34" charset="0"/>
              </a:rPr>
              <a:t>5043</a:t>
            </a:r>
            <a:r>
              <a:rPr lang="tr-TR" sz="3600" dirty="0">
                <a:latin typeface="Bahnschrift" panose="020B0502040204020203" pitchFamily="34" charset="0"/>
              </a:rPr>
              <a:t> </a:t>
            </a:r>
            <a:r>
              <a:rPr lang="tr-TR" sz="3600" dirty="0" err="1">
                <a:latin typeface="Bahnschrift" panose="020B0502040204020203" pitchFamily="34" charset="0"/>
              </a:rPr>
              <a:t>number</a:t>
            </a:r>
            <a:r>
              <a:rPr lang="tr-TR" sz="3600" dirty="0">
                <a:latin typeface="Bahnschrift" panose="020B0502040204020203" pitchFamily="34" charset="0"/>
              </a:rPr>
              <a:t> of </a:t>
            </a:r>
            <a:r>
              <a:rPr lang="tr-TR" sz="3600" dirty="0" err="1">
                <a:latin typeface="Bahnschrift" panose="020B0502040204020203" pitchFamily="34" charset="0"/>
              </a:rPr>
              <a:t>such</a:t>
            </a:r>
            <a:r>
              <a:rPr lang="tr-TR" sz="3600" dirty="0">
                <a:latin typeface="Bahnschrift" panose="020B0502040204020203" pitchFamily="34" charset="0"/>
              </a:rPr>
              <a:t> </a:t>
            </a:r>
            <a:r>
              <a:rPr lang="tr-TR" sz="3600" dirty="0" err="1">
                <a:latin typeface="Bahnschrift" panose="020B0502040204020203" pitchFamily="34" charset="0"/>
              </a:rPr>
              <a:t>rows</a:t>
            </a:r>
            <a:r>
              <a:rPr lang="tr-TR" sz="3600" dirty="0">
                <a:latin typeface="Bahnschrift" panose="020B0502040204020203" pitchFamily="34" charset="0"/>
              </a:rPr>
              <a:t>! 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3" y="1638978"/>
            <a:ext cx="10924600" cy="3881205"/>
          </a:xfr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1146143" y="5520183"/>
            <a:ext cx="10515600" cy="867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 err="1" smtClean="0">
                <a:latin typeface="Bahnschrift" panose="020B0502040204020203" pitchFamily="34" charset="0"/>
              </a:rPr>
              <a:t>These</a:t>
            </a:r>
            <a:r>
              <a:rPr lang="tr-TR" sz="2000" dirty="0" smtClean="0">
                <a:latin typeface="Bahnschrift" panose="020B0502040204020203" pitchFamily="34" charset="0"/>
              </a:rPr>
              <a:t> </a:t>
            </a:r>
            <a:r>
              <a:rPr lang="tr-TR" sz="2000" dirty="0" err="1" smtClean="0">
                <a:latin typeface="Bahnschrift" panose="020B0502040204020203" pitchFamily="34" charset="0"/>
              </a:rPr>
              <a:t>datas</a:t>
            </a:r>
            <a:r>
              <a:rPr lang="tr-TR" sz="2000" dirty="0" smtClean="0">
                <a:latin typeface="Bahnschrift" panose="020B0502040204020203" pitchFamily="34" charset="0"/>
              </a:rPr>
              <a:t> </a:t>
            </a:r>
            <a:r>
              <a:rPr lang="tr-TR" sz="2000" dirty="0" err="1" smtClean="0">
                <a:latin typeface="Bahnschrift" panose="020B0502040204020203" pitchFamily="34" charset="0"/>
              </a:rPr>
              <a:t>are</a:t>
            </a:r>
            <a:r>
              <a:rPr lang="tr-TR" sz="2000" dirty="0" smtClean="0">
                <a:latin typeface="Bahnschrift" panose="020B0502040204020203" pitchFamily="34" charset="0"/>
              </a:rPr>
              <a:t> </a:t>
            </a:r>
            <a:r>
              <a:rPr lang="tr-TR" sz="2000" dirty="0" err="1" smtClean="0">
                <a:latin typeface="Bahnschrift" panose="020B0502040204020203" pitchFamily="34" charset="0"/>
              </a:rPr>
              <a:t>generally</a:t>
            </a:r>
            <a:r>
              <a:rPr lang="tr-TR" sz="2000" dirty="0" smtClean="0">
                <a:latin typeface="Bahnschrift" panose="020B0502040204020203" pitchFamily="34" charset="0"/>
              </a:rPr>
              <a:t> </a:t>
            </a:r>
            <a:r>
              <a:rPr lang="tr-TR" sz="2000" dirty="0" err="1" smtClean="0">
                <a:latin typeface="Bahnschrift" panose="020B0502040204020203" pitchFamily="34" charset="0"/>
              </a:rPr>
              <a:t>recorded</a:t>
            </a:r>
            <a:r>
              <a:rPr lang="tr-TR" sz="2000" dirty="0" smtClean="0">
                <a:latin typeface="Bahnschrift" panose="020B0502040204020203" pitchFamily="34" charset="0"/>
              </a:rPr>
              <a:t> at </a:t>
            </a:r>
            <a:r>
              <a:rPr lang="tr-TR" sz="2000" dirty="0" err="1" smtClean="0">
                <a:latin typeface="Bahnschrift" panose="020B0502040204020203" pitchFamily="34" charset="0"/>
              </a:rPr>
              <a:t>the</a:t>
            </a:r>
            <a:r>
              <a:rPr lang="tr-TR" sz="2000" dirty="0" smtClean="0">
                <a:latin typeface="Bahnschrift" panose="020B0502040204020203" pitchFamily="34" charset="0"/>
              </a:rPr>
              <a:t> </a:t>
            </a:r>
            <a:r>
              <a:rPr lang="tr-TR" sz="2000" dirty="0" err="1" smtClean="0">
                <a:latin typeface="Bahnschrift" panose="020B0502040204020203" pitchFamily="34" charset="0"/>
              </a:rPr>
              <a:t>very</a:t>
            </a:r>
            <a:r>
              <a:rPr lang="tr-TR" sz="2000" dirty="0" smtClean="0">
                <a:latin typeface="Bahnschrift" panose="020B0502040204020203" pitchFamily="34" charset="0"/>
              </a:rPr>
              <a:t> </a:t>
            </a:r>
            <a:r>
              <a:rPr lang="tr-TR" sz="2000" dirty="0" err="1" smtClean="0">
                <a:latin typeface="Bahnschrift" panose="020B0502040204020203" pitchFamily="34" charset="0"/>
              </a:rPr>
              <a:t>early</a:t>
            </a:r>
            <a:r>
              <a:rPr lang="tr-TR" sz="2000" dirty="0" smtClean="0">
                <a:latin typeface="Bahnschrift" panose="020B0502040204020203" pitchFamily="34" charset="0"/>
              </a:rPr>
              <a:t> </a:t>
            </a:r>
            <a:r>
              <a:rPr lang="tr-TR" sz="2000" dirty="0" err="1" smtClean="0">
                <a:latin typeface="Bahnschrift" panose="020B0502040204020203" pitchFamily="34" charset="0"/>
              </a:rPr>
              <a:t>mornings</a:t>
            </a:r>
            <a:r>
              <a:rPr lang="tr-TR" sz="2000" dirty="0" smtClean="0">
                <a:latin typeface="Bahnschrift" panose="020B0502040204020203" pitchFamily="34" charset="0"/>
              </a:rPr>
              <a:t> (</a:t>
            </a:r>
            <a:r>
              <a:rPr lang="tr-TR" sz="2000" dirty="0" err="1" smtClean="0">
                <a:latin typeface="Bahnschrift" panose="020B0502040204020203" pitchFamily="34" charset="0"/>
              </a:rPr>
              <a:t>mostly</a:t>
            </a:r>
            <a:r>
              <a:rPr lang="tr-TR" sz="2000" dirty="0" smtClean="0">
                <a:latin typeface="Bahnschrift" panose="020B0502040204020203" pitchFamily="34" charset="0"/>
              </a:rPr>
              <a:t> </a:t>
            </a:r>
            <a:r>
              <a:rPr lang="tr-TR" sz="2000" dirty="0" err="1" smtClean="0">
                <a:latin typeface="Bahnschrift" panose="020B0502040204020203" pitchFamily="34" charset="0"/>
              </a:rPr>
              <a:t>between</a:t>
            </a:r>
            <a:r>
              <a:rPr lang="tr-TR" sz="2000" dirty="0" smtClean="0">
                <a:latin typeface="Bahnschrift" panose="020B0502040204020203" pitchFamily="34" charset="0"/>
              </a:rPr>
              <a:t> 00:00 </a:t>
            </a:r>
            <a:r>
              <a:rPr lang="tr-TR" sz="2000" dirty="0" err="1" smtClean="0">
                <a:latin typeface="Bahnschrift" panose="020B0502040204020203" pitchFamily="34" charset="0"/>
              </a:rPr>
              <a:t>and</a:t>
            </a:r>
            <a:r>
              <a:rPr lang="tr-TR" sz="2000" dirty="0" smtClean="0">
                <a:latin typeface="Bahnschrift" panose="020B0502040204020203" pitchFamily="34" charset="0"/>
              </a:rPr>
              <a:t> 04:00 am). </a:t>
            </a:r>
            <a:r>
              <a:rPr lang="tr-TR" sz="2000" dirty="0" err="1" smtClean="0">
                <a:latin typeface="Bahnschrift" panose="020B0502040204020203" pitchFamily="34" charset="0"/>
              </a:rPr>
              <a:t>So</a:t>
            </a:r>
            <a:r>
              <a:rPr lang="tr-TR" sz="2000" dirty="0" smtClean="0">
                <a:latin typeface="Bahnschrift" panose="020B0502040204020203" pitchFamily="34" charset="0"/>
              </a:rPr>
              <a:t> </a:t>
            </a:r>
            <a:r>
              <a:rPr lang="tr-TR" sz="2000" dirty="0" err="1" smtClean="0">
                <a:latin typeface="Bahnschrift" panose="020B0502040204020203" pitchFamily="34" charset="0"/>
              </a:rPr>
              <a:t>removing</a:t>
            </a:r>
            <a:r>
              <a:rPr lang="tr-TR" sz="2000" dirty="0" smtClean="0">
                <a:latin typeface="Bahnschrift" panose="020B0502040204020203" pitchFamily="34" charset="0"/>
              </a:rPr>
              <a:t> </a:t>
            </a:r>
            <a:r>
              <a:rPr lang="tr-TR" sz="2000" dirty="0" err="1" smtClean="0">
                <a:latin typeface="Bahnschrift" panose="020B0502040204020203" pitchFamily="34" charset="0"/>
              </a:rPr>
              <a:t>these</a:t>
            </a:r>
            <a:r>
              <a:rPr lang="tr-TR" sz="2000" dirty="0" smtClean="0">
                <a:latin typeface="Bahnschrift" panose="020B0502040204020203" pitchFamily="34" charset="0"/>
              </a:rPr>
              <a:t> </a:t>
            </a:r>
            <a:r>
              <a:rPr lang="tr-TR" sz="2000" dirty="0" err="1" smtClean="0">
                <a:latin typeface="Bahnschrift" panose="020B0502040204020203" pitchFamily="34" charset="0"/>
              </a:rPr>
              <a:t>rows</a:t>
            </a:r>
            <a:r>
              <a:rPr lang="tr-TR" sz="2000" dirty="0" smtClean="0">
                <a:latin typeface="Bahnschrift" panose="020B0502040204020203" pitchFamily="34" charset="0"/>
              </a:rPr>
              <a:t> </a:t>
            </a:r>
            <a:r>
              <a:rPr lang="tr-TR" sz="2000" dirty="0" err="1" smtClean="0">
                <a:latin typeface="Bahnschrift" panose="020B0502040204020203" pitchFamily="34" charset="0"/>
              </a:rPr>
              <a:t>does</a:t>
            </a:r>
            <a:r>
              <a:rPr lang="tr-TR" sz="2000" dirty="0" smtClean="0">
                <a:latin typeface="Bahnschrift" panose="020B0502040204020203" pitchFamily="34" charset="0"/>
              </a:rPr>
              <a:t> not </a:t>
            </a:r>
            <a:r>
              <a:rPr lang="tr-TR" sz="2000" dirty="0" err="1" smtClean="0">
                <a:latin typeface="Bahnschrift" panose="020B0502040204020203" pitchFamily="34" charset="0"/>
              </a:rPr>
              <a:t>cause</a:t>
            </a:r>
            <a:r>
              <a:rPr lang="tr-TR" sz="2000" dirty="0" smtClean="0">
                <a:latin typeface="Bahnschrift" panose="020B0502040204020203" pitchFamily="34" charset="0"/>
              </a:rPr>
              <a:t> a </a:t>
            </a:r>
            <a:r>
              <a:rPr lang="tr-TR" sz="2000" dirty="0" err="1" smtClean="0">
                <a:latin typeface="Bahnschrift" panose="020B0502040204020203" pitchFamily="34" charset="0"/>
              </a:rPr>
              <a:t>big</a:t>
            </a:r>
            <a:r>
              <a:rPr lang="tr-TR" sz="2000" dirty="0" smtClean="0">
                <a:latin typeface="Bahnschrift" panose="020B0502040204020203" pitchFamily="34" charset="0"/>
              </a:rPr>
              <a:t> </a:t>
            </a:r>
            <a:r>
              <a:rPr lang="tr-TR" sz="2000" dirty="0" err="1" smtClean="0">
                <a:latin typeface="Bahnschrift" panose="020B0502040204020203" pitchFamily="34" charset="0"/>
              </a:rPr>
              <a:t>crisis</a:t>
            </a:r>
            <a:r>
              <a:rPr lang="tr-TR" sz="2000" dirty="0">
                <a:latin typeface="Bahnschrift" panose="020B0502040204020203" pitchFamily="34" charset="0"/>
              </a:rPr>
              <a:t>!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5712"/>
          </a:xfrm>
        </p:spPr>
        <p:txBody>
          <a:bodyPr>
            <a:normAutofit fontScale="90000"/>
          </a:bodyPr>
          <a:lstStyle/>
          <a:p>
            <a:r>
              <a:rPr lang="tr-TR" sz="4000" b="1" dirty="0"/>
              <a:t>2- </a:t>
            </a:r>
            <a:r>
              <a:rPr lang="tr-TR" sz="4000" b="1" dirty="0" smtClean="0"/>
              <a:t>DETERMINING </a:t>
            </a:r>
            <a:r>
              <a:rPr lang="tr-TR" sz="4000" b="1" dirty="0"/>
              <a:t>PROBLEMATIC </a:t>
            </a:r>
            <a:r>
              <a:rPr lang="tr-TR" sz="4000" b="1" dirty="0" smtClean="0"/>
              <a:t>RECORDS</a:t>
            </a:r>
            <a:br>
              <a:rPr lang="tr-TR" sz="4000" b="1" dirty="0" smtClean="0"/>
            </a:br>
            <a:r>
              <a:rPr lang="tr-TR" sz="4000" b="1" dirty="0" smtClean="0"/>
              <a:t>Step 2:</a:t>
            </a:r>
            <a:r>
              <a:rPr lang="tr-TR" sz="4000" dirty="0"/>
              <a:t/>
            </a:r>
            <a:br>
              <a:rPr lang="tr-TR" sz="4000" dirty="0"/>
            </a:br>
            <a:endParaRPr lang="en-US" sz="4000" dirty="0"/>
          </a:p>
        </p:txBody>
      </p:sp>
      <p:sp>
        <p:nvSpPr>
          <p:cNvPr id="5" name="Dikdörtgen 4"/>
          <p:cNvSpPr/>
          <p:nvPr/>
        </p:nvSpPr>
        <p:spPr>
          <a:xfrm>
            <a:off x="1580561" y="2329662"/>
            <a:ext cx="77142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 smtClean="0">
                <a:latin typeface="Bahnschrift" panose="020B0502040204020203" pitchFamily="34" charset="0"/>
              </a:rPr>
              <a:t>Find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all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rows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with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b="1" dirty="0" err="1">
                <a:solidFill>
                  <a:srgbClr val="FFFF00"/>
                </a:solidFill>
                <a:latin typeface="Bahnschrift" panose="020B0502040204020203" pitchFamily="34" charset="0"/>
              </a:rPr>
              <a:t>negative</a:t>
            </a:r>
            <a:r>
              <a:rPr lang="tr-TR" sz="2400" dirty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or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b="1" dirty="0" err="1">
                <a:solidFill>
                  <a:srgbClr val="FFFF00"/>
                </a:solidFill>
                <a:latin typeface="Bahnschrift" panose="020B0502040204020203" pitchFamily="34" charset="0"/>
              </a:rPr>
              <a:t>huge</a:t>
            </a:r>
            <a:r>
              <a:rPr lang="tr-TR" sz="2400" dirty="0">
                <a:latin typeface="Bahnschrift" panose="020B0502040204020203" pitchFamily="34" charset="0"/>
              </a:rPr>
              <a:t> </a:t>
            </a:r>
            <a:r>
              <a:rPr lang="tr-TR" sz="2400" dirty="0" err="1">
                <a:latin typeface="Bahnschrift" panose="020B0502040204020203" pitchFamily="34" charset="0"/>
              </a:rPr>
              <a:t>positive</a:t>
            </a:r>
            <a:r>
              <a:rPr lang="tr-TR" sz="2400" dirty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records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for</a:t>
            </a:r>
            <a:r>
              <a:rPr lang="tr-TR" sz="2400" dirty="0">
                <a:latin typeface="Bahnschrift" panose="020B0502040204020203" pitchFamily="34" charset="0"/>
              </a:rPr>
              <a:t> </a:t>
            </a:r>
            <a:r>
              <a:rPr lang="tr-TR" sz="2400" dirty="0" err="1">
                <a:latin typeface="Bahnschrift" panose="020B0502040204020203" pitchFamily="34" charset="0"/>
              </a:rPr>
              <a:t>net_ENTRIES</a:t>
            </a:r>
            <a:r>
              <a:rPr lang="tr-TR" sz="2400" dirty="0">
                <a:latin typeface="Bahnschrift" panose="020B0502040204020203" pitchFamily="34" charset="0"/>
              </a:rPr>
              <a:t> </a:t>
            </a:r>
            <a:r>
              <a:rPr lang="tr-TR" sz="2400" dirty="0" err="1">
                <a:latin typeface="Bahnschrift" panose="020B0502040204020203" pitchFamily="34" charset="0"/>
              </a:rPr>
              <a:t>and</a:t>
            </a:r>
            <a:r>
              <a:rPr lang="tr-TR" sz="2400" dirty="0">
                <a:latin typeface="Bahnschrift" panose="020B0502040204020203" pitchFamily="34" charset="0"/>
              </a:rPr>
              <a:t> </a:t>
            </a:r>
            <a:r>
              <a:rPr lang="tr-TR" sz="2400" dirty="0" err="1">
                <a:latin typeface="Bahnschrift" panose="020B0502040204020203" pitchFamily="34" charset="0"/>
              </a:rPr>
              <a:t>net_EXITS</a:t>
            </a:r>
            <a:r>
              <a:rPr lang="tr-TR" sz="2400" dirty="0">
                <a:latin typeface="Bahnschrift" panose="020B0502040204020203" pitchFamily="34" charset="0"/>
              </a:rPr>
              <a:t> </a:t>
            </a:r>
            <a:r>
              <a:rPr lang="tr-TR" sz="2400" dirty="0" err="1">
                <a:latin typeface="Bahnschrift" panose="020B0502040204020203" pitchFamily="34" charset="0"/>
              </a:rPr>
              <a:t>to</a:t>
            </a:r>
            <a:r>
              <a:rPr lang="tr-TR" sz="2400" dirty="0">
                <a:latin typeface="Bahnschrift" panose="020B0502040204020203" pitchFamily="34" charset="0"/>
              </a:rPr>
              <a:t> </a:t>
            </a:r>
            <a:r>
              <a:rPr lang="tr-TR" sz="2400" dirty="0" err="1">
                <a:latin typeface="Bahnschrift" panose="020B0502040204020203" pitchFamily="34" charset="0"/>
              </a:rPr>
              <a:t>determine</a:t>
            </a:r>
            <a:r>
              <a:rPr lang="tr-TR" sz="2400" dirty="0">
                <a:latin typeface="Bahnschrift" panose="020B0502040204020203" pitchFamily="34" charset="0"/>
              </a:rPr>
              <a:t> </a:t>
            </a:r>
            <a:r>
              <a:rPr lang="tr-TR" sz="2400" dirty="0" err="1">
                <a:latin typeface="Bahnschrift" panose="020B0502040204020203" pitchFamily="34" charset="0"/>
              </a:rPr>
              <a:t>outliers</a:t>
            </a:r>
            <a:r>
              <a:rPr lang="tr-TR" sz="2400" dirty="0">
                <a:latin typeface="Bahnschrift" panose="020B0502040204020203" pitchFamily="34" charset="0"/>
              </a:rPr>
              <a:t>.</a:t>
            </a:r>
          </a:p>
          <a:p>
            <a:endParaRPr lang="tr-TR" sz="2400" dirty="0">
              <a:latin typeface="Bahnschrift" panose="020B0502040204020203" pitchFamily="34" charset="0"/>
            </a:endParaRPr>
          </a:p>
          <a:p>
            <a:r>
              <a:rPr lang="tr-TR" sz="2400" dirty="0" err="1" smtClean="0">
                <a:latin typeface="Bahnschrift" panose="020B0502040204020203" pitchFamily="34" charset="0"/>
              </a:rPr>
              <a:t>The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number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b="1" dirty="0" smtClean="0">
                <a:solidFill>
                  <a:srgbClr val="FFFF00"/>
                </a:solidFill>
                <a:latin typeface="Bahnschrift" panose="020B0502040204020203" pitchFamily="34" charset="0"/>
              </a:rPr>
              <a:t>10,000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looks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>
                <a:latin typeface="Bahnschrift" panose="020B0502040204020203" pitchFamily="34" charset="0"/>
              </a:rPr>
              <a:t>a </a:t>
            </a:r>
            <a:r>
              <a:rPr lang="tr-TR" sz="2400" dirty="0" err="1" smtClean="0">
                <a:latin typeface="Bahnschrift" panose="020B0502040204020203" pitchFamily="34" charset="0"/>
              </a:rPr>
              <a:t>reasonable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bound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for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being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huge</a:t>
            </a:r>
            <a:r>
              <a:rPr lang="tr-TR" sz="2400" dirty="0" smtClean="0">
                <a:latin typeface="Bahnschrift" panose="020B0502040204020203" pitchFamily="34" charset="0"/>
              </a:rPr>
              <a:t>. </a:t>
            </a:r>
          </a:p>
          <a:p>
            <a:endParaRPr lang="tr-TR" sz="2400" dirty="0">
              <a:latin typeface="Bahnschrift" panose="020B0502040204020203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580561" y="1674251"/>
            <a:ext cx="7867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 smtClean="0">
                <a:latin typeface="Bahnschrift" panose="020B0502040204020203" pitchFamily="34" charset="0"/>
              </a:rPr>
              <a:t>We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still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have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outliers</a:t>
            </a:r>
            <a:r>
              <a:rPr lang="tr-TR" sz="2400" dirty="0" smtClean="0">
                <a:latin typeface="Bahnschrift" panose="020B0502040204020203" pitchFamily="34" charset="0"/>
              </a:rPr>
              <a:t> in </a:t>
            </a:r>
            <a:r>
              <a:rPr lang="tr-TR" sz="2400" dirty="0" err="1" smtClean="0">
                <a:latin typeface="Bahnschrift" panose="020B0502040204020203" pitchFamily="34" charset="0"/>
              </a:rPr>
              <a:t>our</a:t>
            </a:r>
            <a:r>
              <a:rPr lang="tr-TR" sz="2400" dirty="0" smtClean="0">
                <a:latin typeface="Bahnschrift" panose="020B0502040204020203" pitchFamily="34" charset="0"/>
              </a:rPr>
              <a:t> data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059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5712"/>
          </a:xfrm>
        </p:spPr>
        <p:txBody>
          <a:bodyPr>
            <a:normAutofit/>
          </a:bodyPr>
          <a:lstStyle/>
          <a:p>
            <a:r>
              <a:rPr lang="tr-TR" sz="4000" dirty="0"/>
              <a:t>2- </a:t>
            </a:r>
            <a:r>
              <a:rPr lang="tr-TR" sz="4000" dirty="0" smtClean="0"/>
              <a:t>DETERMINING </a:t>
            </a:r>
            <a:r>
              <a:rPr lang="tr-TR" sz="4000" dirty="0"/>
              <a:t>PROBLEMATIC RECORDS</a:t>
            </a:r>
            <a:br>
              <a:rPr lang="tr-TR" sz="4000" dirty="0"/>
            </a:br>
            <a:endParaRPr lang="en-US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2" y="1453874"/>
            <a:ext cx="5655286" cy="4551000"/>
          </a:xfrm>
        </p:spPr>
      </p:pic>
      <p:sp>
        <p:nvSpPr>
          <p:cNvPr id="5" name="Dikdörtgen 4"/>
          <p:cNvSpPr/>
          <p:nvPr/>
        </p:nvSpPr>
        <p:spPr>
          <a:xfrm>
            <a:off x="6096000" y="248049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latin typeface="Bahnschrift" panose="020B0502040204020203" pitchFamily="34" charset="0"/>
              </a:rPr>
              <a:t>Remove</a:t>
            </a:r>
            <a:r>
              <a:rPr lang="tr-TR" dirty="0">
                <a:latin typeface="Bahnschrift" panose="020B0502040204020203" pitchFamily="34" charset="0"/>
              </a:rPr>
              <a:t> </a:t>
            </a:r>
            <a:r>
              <a:rPr lang="tr-TR" dirty="0" err="1">
                <a:latin typeface="Bahnschrift" panose="020B0502040204020203" pitchFamily="34" charset="0"/>
              </a:rPr>
              <a:t>all</a:t>
            </a:r>
            <a:r>
              <a:rPr lang="tr-TR" dirty="0">
                <a:latin typeface="Bahnschrift" panose="020B0502040204020203" pitchFamily="34" charset="0"/>
              </a:rPr>
              <a:t> </a:t>
            </a:r>
            <a:r>
              <a:rPr lang="tr-TR" dirty="0" err="1">
                <a:latin typeface="Bahnschrift" panose="020B0502040204020203" pitchFamily="34" charset="0"/>
              </a:rPr>
              <a:t>negative</a:t>
            </a:r>
            <a:r>
              <a:rPr lang="tr-TR" dirty="0">
                <a:latin typeface="Bahnschrift" panose="020B0502040204020203" pitchFamily="34" charset="0"/>
              </a:rPr>
              <a:t> </a:t>
            </a:r>
            <a:r>
              <a:rPr lang="tr-TR" dirty="0" err="1">
                <a:latin typeface="Bahnschrift" panose="020B0502040204020203" pitchFamily="34" charset="0"/>
              </a:rPr>
              <a:t>and</a:t>
            </a:r>
            <a:r>
              <a:rPr lang="tr-TR" dirty="0">
                <a:latin typeface="Bahnschrift" panose="020B0502040204020203" pitchFamily="34" charset="0"/>
              </a:rPr>
              <a:t> </a:t>
            </a:r>
            <a:r>
              <a:rPr lang="tr-TR" dirty="0" err="1">
                <a:latin typeface="Bahnschrift" panose="020B0502040204020203" pitchFamily="34" charset="0"/>
              </a:rPr>
              <a:t>huge</a:t>
            </a:r>
            <a:r>
              <a:rPr lang="tr-TR" dirty="0">
                <a:latin typeface="Bahnschrift" panose="020B0502040204020203" pitchFamily="34" charset="0"/>
              </a:rPr>
              <a:t> </a:t>
            </a:r>
            <a:r>
              <a:rPr lang="tr-TR" dirty="0" err="1">
                <a:latin typeface="Bahnschrift" panose="020B0502040204020203" pitchFamily="34" charset="0"/>
              </a:rPr>
              <a:t>positive</a:t>
            </a:r>
            <a:r>
              <a:rPr lang="tr-TR" dirty="0">
                <a:latin typeface="Bahnschrift" panose="020B0502040204020203" pitchFamily="34" charset="0"/>
              </a:rPr>
              <a:t> </a:t>
            </a:r>
            <a:r>
              <a:rPr lang="tr-TR" dirty="0" err="1">
                <a:latin typeface="Bahnschrift" panose="020B0502040204020203" pitchFamily="34" charset="0"/>
              </a:rPr>
              <a:t>records</a:t>
            </a:r>
            <a:r>
              <a:rPr lang="tr-TR" dirty="0">
                <a:latin typeface="Bahnschrift" panose="020B0502040204020203" pitchFamily="34" charset="0"/>
              </a:rPr>
              <a:t> </a:t>
            </a:r>
          </a:p>
          <a:p>
            <a:endParaRPr lang="tr-TR" dirty="0">
              <a:latin typeface="Bahnschrift" panose="020B0502040204020203" pitchFamily="34" charset="0"/>
            </a:endParaRPr>
          </a:p>
          <a:p>
            <a:r>
              <a:rPr lang="tr-TR" dirty="0" err="1">
                <a:latin typeface="Bahnschrift" panose="020B0502040204020203" pitchFamily="34" charset="0"/>
              </a:rPr>
              <a:t>We</a:t>
            </a:r>
            <a:r>
              <a:rPr lang="tr-TR" dirty="0">
                <a:latin typeface="Bahnschrift" panose="020B0502040204020203" pitchFamily="34" charset="0"/>
              </a:rPr>
              <a:t> </a:t>
            </a:r>
            <a:r>
              <a:rPr lang="tr-TR" dirty="0" err="1">
                <a:latin typeface="Bahnschrift" panose="020B0502040204020203" pitchFamily="34" charset="0"/>
              </a:rPr>
              <a:t>assumed</a:t>
            </a:r>
            <a:r>
              <a:rPr lang="tr-TR" dirty="0">
                <a:latin typeface="Bahnschrift" panose="020B0502040204020203" pitchFamily="34" charset="0"/>
              </a:rPr>
              <a:t> </a:t>
            </a:r>
            <a:r>
              <a:rPr lang="tr-TR" dirty="0" err="1">
                <a:latin typeface="Bahnschrift" panose="020B0502040204020203" pitchFamily="34" charset="0"/>
              </a:rPr>
              <a:t>that</a:t>
            </a:r>
            <a:r>
              <a:rPr lang="tr-TR" dirty="0">
                <a:latin typeface="Bahnschrift" panose="020B0502040204020203" pitchFamily="34" charset="0"/>
              </a:rPr>
              <a:t> 10,000 is a </a:t>
            </a:r>
            <a:r>
              <a:rPr lang="tr-TR" dirty="0" err="1">
                <a:latin typeface="Bahnschrift" panose="020B0502040204020203" pitchFamily="34" charset="0"/>
              </a:rPr>
              <a:t>bound</a:t>
            </a:r>
            <a:r>
              <a:rPr lang="tr-TR" dirty="0">
                <a:latin typeface="Bahnschrift" panose="020B0502040204020203" pitchFamily="34" charset="0"/>
              </a:rPr>
              <a:t> </a:t>
            </a:r>
            <a:r>
              <a:rPr lang="tr-TR" dirty="0" err="1">
                <a:latin typeface="Bahnschrift" panose="020B0502040204020203" pitchFamily="34" charset="0"/>
              </a:rPr>
              <a:t>for</a:t>
            </a:r>
            <a:r>
              <a:rPr lang="tr-TR" dirty="0">
                <a:latin typeface="Bahnschrift" panose="020B0502040204020203" pitchFamily="34" charset="0"/>
              </a:rPr>
              <a:t> </a:t>
            </a:r>
            <a:r>
              <a:rPr lang="tr-TR" dirty="0" err="1">
                <a:latin typeface="Bahnschrift" panose="020B0502040204020203" pitchFamily="34" charset="0"/>
              </a:rPr>
              <a:t>net_ENTRIES</a:t>
            </a:r>
            <a:r>
              <a:rPr lang="tr-TR" dirty="0">
                <a:latin typeface="Bahnschrift" panose="020B0502040204020203" pitchFamily="34" charset="0"/>
              </a:rPr>
              <a:t> </a:t>
            </a:r>
            <a:r>
              <a:rPr lang="tr-TR" dirty="0" err="1">
                <a:latin typeface="Bahnschrift" panose="020B0502040204020203" pitchFamily="34" charset="0"/>
              </a:rPr>
              <a:t>and</a:t>
            </a:r>
            <a:r>
              <a:rPr lang="tr-TR" dirty="0">
                <a:latin typeface="Bahnschrift" panose="020B0502040204020203" pitchFamily="34" charset="0"/>
              </a:rPr>
              <a:t> </a:t>
            </a:r>
            <a:r>
              <a:rPr lang="tr-TR" dirty="0" err="1">
                <a:latin typeface="Bahnschrift" panose="020B0502040204020203" pitchFamily="34" charset="0"/>
              </a:rPr>
              <a:t>net_EXITS</a:t>
            </a:r>
            <a:r>
              <a:rPr lang="tr-TR" dirty="0">
                <a:latin typeface="Bahnschrift" panose="020B0502040204020203" pitchFamily="34" charset="0"/>
              </a:rPr>
              <a:t> </a:t>
            </a:r>
            <a:r>
              <a:rPr lang="tr-TR" dirty="0" err="1">
                <a:latin typeface="Bahnschrift" panose="020B0502040204020203" pitchFamily="34" charset="0"/>
              </a:rPr>
              <a:t>to</a:t>
            </a:r>
            <a:r>
              <a:rPr lang="tr-TR" dirty="0">
                <a:latin typeface="Bahnschrift" panose="020B0502040204020203" pitchFamily="34" charset="0"/>
              </a:rPr>
              <a:t> </a:t>
            </a:r>
            <a:r>
              <a:rPr lang="tr-TR" dirty="0" err="1">
                <a:latin typeface="Bahnschrift" panose="020B0502040204020203" pitchFamily="34" charset="0"/>
              </a:rPr>
              <a:t>determine</a:t>
            </a:r>
            <a:r>
              <a:rPr lang="tr-TR" dirty="0">
                <a:latin typeface="Bahnschrift" panose="020B0502040204020203" pitchFamily="34" charset="0"/>
              </a:rPr>
              <a:t> </a:t>
            </a:r>
            <a:r>
              <a:rPr lang="tr-TR" dirty="0" err="1">
                <a:latin typeface="Bahnschrift" panose="020B0502040204020203" pitchFamily="34" charset="0"/>
              </a:rPr>
              <a:t>outliers</a:t>
            </a:r>
            <a:r>
              <a:rPr lang="tr-TR" dirty="0">
                <a:latin typeface="Bahnschrift" panose="020B0502040204020203" pitchFamily="34" charset="0"/>
              </a:rPr>
              <a:t>.</a:t>
            </a:r>
          </a:p>
          <a:p>
            <a:endParaRPr lang="tr-TR" dirty="0">
              <a:latin typeface="Bahnschrift" panose="020B0502040204020203" pitchFamily="34" charset="0"/>
            </a:endParaRPr>
          </a:p>
          <a:p>
            <a:r>
              <a:rPr lang="tr-TR" dirty="0" err="1">
                <a:solidFill>
                  <a:srgbClr val="FFFF00"/>
                </a:solidFill>
                <a:latin typeface="Bahnschrift" panose="020B0502040204020203" pitchFamily="34" charset="0"/>
              </a:rPr>
              <a:t>So</a:t>
            </a:r>
            <a:r>
              <a:rPr lang="tr-TR" dirty="0">
                <a:solidFill>
                  <a:srgbClr val="FFFF00"/>
                </a:solidFill>
                <a:latin typeface="Bahnschrift" panose="020B0502040204020203" pitchFamily="34" charset="0"/>
              </a:rPr>
              <a:t> </a:t>
            </a:r>
            <a:r>
              <a:rPr lang="tr-TR" dirty="0" err="1">
                <a:solidFill>
                  <a:srgbClr val="FFFF00"/>
                </a:solidFill>
                <a:latin typeface="Bahnschrift" panose="020B0502040204020203" pitchFamily="34" charset="0"/>
              </a:rPr>
              <a:t>we</a:t>
            </a:r>
            <a:r>
              <a:rPr lang="tr-TR" dirty="0">
                <a:solidFill>
                  <a:srgbClr val="FFFF00"/>
                </a:solidFill>
                <a:latin typeface="Bahnschrift" panose="020B0502040204020203" pitchFamily="34" charset="0"/>
              </a:rPr>
              <a:t> </a:t>
            </a:r>
            <a:r>
              <a:rPr lang="tr-TR" dirty="0" err="1">
                <a:solidFill>
                  <a:srgbClr val="FFFF00"/>
                </a:solidFill>
                <a:latin typeface="Bahnschrift" panose="020B0502040204020203" pitchFamily="34" charset="0"/>
              </a:rPr>
              <a:t>have</a:t>
            </a:r>
            <a:r>
              <a:rPr lang="tr-TR" dirty="0">
                <a:solidFill>
                  <a:srgbClr val="FFFF00"/>
                </a:solidFill>
                <a:latin typeface="Bahnschrift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Bahnschrift" panose="020B0502040204020203" pitchFamily="34" charset="0"/>
              </a:rPr>
              <a:t>35,593</a:t>
            </a:r>
            <a:r>
              <a:rPr lang="tr-TR" dirty="0">
                <a:solidFill>
                  <a:srgbClr val="FFFF00"/>
                </a:solidFill>
                <a:latin typeface="Bahnschrift" panose="020B0502040204020203" pitchFamily="34" charset="0"/>
              </a:rPr>
              <a:t> </a:t>
            </a:r>
            <a:r>
              <a:rPr lang="tr-TR" dirty="0" err="1">
                <a:solidFill>
                  <a:srgbClr val="FFFF00"/>
                </a:solidFill>
                <a:latin typeface="Bahnschrift" panose="020B0502040204020203" pitchFamily="34" charset="0"/>
              </a:rPr>
              <a:t>outliers</a:t>
            </a:r>
            <a:r>
              <a:rPr lang="tr-TR" dirty="0">
                <a:solidFill>
                  <a:srgbClr val="FFFF00"/>
                </a:solidFill>
                <a:latin typeface="Bahnschrift" panose="020B0502040204020203" pitchFamily="34" charset="0"/>
              </a:rPr>
              <a:t> in </a:t>
            </a:r>
            <a:r>
              <a:rPr lang="tr-TR" dirty="0" err="1">
                <a:solidFill>
                  <a:srgbClr val="FFFF00"/>
                </a:solidFill>
                <a:latin typeface="Bahnschrift" panose="020B0502040204020203" pitchFamily="34" charset="0"/>
              </a:rPr>
              <a:t>the</a:t>
            </a:r>
            <a:r>
              <a:rPr lang="tr-TR" dirty="0">
                <a:solidFill>
                  <a:srgbClr val="FFFF00"/>
                </a:solidFill>
                <a:latin typeface="Bahnschrift" panose="020B0502040204020203" pitchFamily="34" charset="0"/>
              </a:rPr>
              <a:t> </a:t>
            </a:r>
            <a:r>
              <a:rPr lang="tr-TR" dirty="0" err="1">
                <a:solidFill>
                  <a:srgbClr val="FFFF00"/>
                </a:solidFill>
                <a:latin typeface="Bahnschrift" panose="020B0502040204020203" pitchFamily="34" charset="0"/>
              </a:rPr>
              <a:t>whole</a:t>
            </a:r>
            <a:r>
              <a:rPr lang="tr-TR" dirty="0">
                <a:solidFill>
                  <a:srgbClr val="FFFF00"/>
                </a:solidFill>
                <a:latin typeface="Bahnschrift" panose="020B0502040204020203" pitchFamily="34" charset="0"/>
              </a:rPr>
              <a:t> </a:t>
            </a:r>
            <a:r>
              <a:rPr lang="tr-TR" dirty="0" err="1">
                <a:solidFill>
                  <a:srgbClr val="FFFF00"/>
                </a:solidFill>
                <a:latin typeface="Bahnschrift" panose="020B0502040204020203" pitchFamily="34" charset="0"/>
              </a:rPr>
              <a:t>dataframe</a:t>
            </a:r>
            <a:r>
              <a:rPr lang="tr-TR" dirty="0">
                <a:solidFill>
                  <a:srgbClr val="FFFF00"/>
                </a:solidFill>
                <a:latin typeface="Bahnschrift" panose="020B0502040204020203" pitchFamily="34" charset="0"/>
              </a:rPr>
              <a:t>.</a:t>
            </a:r>
          </a:p>
          <a:p>
            <a:endParaRPr lang="tr-TR" dirty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Bahnschrift" panose="020B0502040204020203" pitchFamily="34" charset="0"/>
              </a:rPr>
              <a:t>Only 1.4 percent of</a:t>
            </a:r>
            <a:r>
              <a:rPr lang="tr-TR" dirty="0">
                <a:solidFill>
                  <a:srgbClr val="FFFF00"/>
                </a:solidFill>
                <a:latin typeface="Bahnschrift" panose="020B0502040204020203" pitchFamily="34" charset="0"/>
              </a:rPr>
              <a:t> </a:t>
            </a:r>
            <a:r>
              <a:rPr lang="tr-TR" dirty="0" err="1">
                <a:solidFill>
                  <a:srgbClr val="FFFF00"/>
                </a:solidFill>
                <a:latin typeface="Bahnschrift" panose="020B0502040204020203" pitchFamily="34" charset="0"/>
              </a:rPr>
              <a:t>our</a:t>
            </a:r>
            <a:r>
              <a:rPr lang="tr-TR" dirty="0">
                <a:solidFill>
                  <a:srgbClr val="FFFF00"/>
                </a:solidFill>
                <a:latin typeface="Bahnschrift" panose="020B0502040204020203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Bahnschrift" panose="020B0502040204020203" pitchFamily="34" charset="0"/>
              </a:rPr>
              <a:t>data will be lost.</a:t>
            </a:r>
            <a:r>
              <a:rPr lang="tr-TR" dirty="0">
                <a:solidFill>
                  <a:srgbClr val="FFFF00"/>
                </a:solidFill>
                <a:latin typeface="Bahnschrift" panose="020B0502040204020203" pitchFamily="34" charset="0"/>
              </a:rPr>
              <a:t> </a:t>
            </a:r>
            <a:endParaRPr lang="en-US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199" y="120028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AFTER CLEANING DATA</a:t>
            </a:r>
            <a:endParaRPr lang="en-US" dirty="0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36" y="1549286"/>
            <a:ext cx="11658925" cy="3451522"/>
          </a:xfrm>
        </p:spPr>
      </p:pic>
      <p:sp>
        <p:nvSpPr>
          <p:cNvPr id="6" name="Unvan 1"/>
          <p:cNvSpPr txBox="1">
            <a:spLocks/>
          </p:cNvSpPr>
          <p:nvPr/>
        </p:nvSpPr>
        <p:spPr>
          <a:xfrm>
            <a:off x="660661" y="5000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dirty="0" smtClean="0"/>
              <a:t>WE ARE READY TO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13247" y="4888799"/>
            <a:ext cx="5257800" cy="692725"/>
          </a:xfrm>
        </p:spPr>
        <p:txBody>
          <a:bodyPr>
            <a:noAutofit/>
          </a:bodyPr>
          <a:lstStyle/>
          <a:p>
            <a:r>
              <a:rPr lang="tr-TR" sz="2400" dirty="0" smtClean="0">
                <a:latin typeface="Bahnschrift" panose="020B0502040204020203" pitchFamily="34" charset="0"/>
              </a:rPr>
              <a:t>253,000 </a:t>
            </a:r>
            <a:r>
              <a:rPr lang="tr-TR" sz="2400" dirty="0" err="1" smtClean="0">
                <a:latin typeface="Bahnschrift" panose="020B0502040204020203" pitchFamily="34" charset="0"/>
              </a:rPr>
              <a:t>rows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with</a:t>
            </a:r>
            <a:r>
              <a:rPr lang="tr-TR" sz="2400" dirty="0" smtClean="0">
                <a:latin typeface="Bahnschrift" panose="020B0502040204020203" pitchFamily="34" charset="0"/>
              </a:rPr>
              <a:t> 0 </a:t>
            </a:r>
            <a:r>
              <a:rPr lang="tr-TR" sz="2400" dirty="0" err="1" smtClean="0">
                <a:latin typeface="Bahnschrift" panose="020B0502040204020203" pitchFamily="34" charset="0"/>
              </a:rPr>
              <a:t>traffic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records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>
                <a:latin typeface="Bahnschrift" panose="020B0502040204020203" pitchFamily="34" charset="0"/>
              </a:rPr>
              <a:t/>
            </a:r>
            <a:br>
              <a:rPr lang="tr-TR" sz="2400" dirty="0">
                <a:latin typeface="Bahnschrift" panose="020B0502040204020203" pitchFamily="34" charset="0"/>
              </a:rPr>
            </a:br>
            <a:r>
              <a:rPr lang="tr-TR" sz="2400" dirty="0" err="1" smtClean="0">
                <a:latin typeface="Bahnschrift" panose="020B0502040204020203" pitchFamily="34" charset="0"/>
              </a:rPr>
              <a:t>which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consists</a:t>
            </a:r>
            <a:r>
              <a:rPr lang="tr-TR" sz="2400" dirty="0" smtClean="0">
                <a:latin typeface="Bahnschrift" panose="020B0502040204020203" pitchFamily="34" charset="0"/>
              </a:rPr>
              <a:t> of</a:t>
            </a:r>
            <a:r>
              <a:rPr lang="tr-TR" sz="2400" dirty="0" smtClean="0">
                <a:solidFill>
                  <a:srgbClr val="FFFF00"/>
                </a:solidFill>
                <a:latin typeface="Bahnschrift" panose="020B0502040204020203" pitchFamily="34" charset="0"/>
              </a:rPr>
              <a:t> </a:t>
            </a:r>
            <a:r>
              <a:rPr lang="tr-TR" sz="2400" dirty="0">
                <a:solidFill>
                  <a:srgbClr val="FFFF00"/>
                </a:solidFill>
                <a:latin typeface="Bahnschrift" panose="020B0502040204020203" pitchFamily="34" charset="0"/>
              </a:rPr>
              <a:t>10.1 </a:t>
            </a:r>
            <a:r>
              <a:rPr lang="tr-TR" sz="2400" dirty="0" err="1">
                <a:latin typeface="Bahnschrift" panose="020B0502040204020203" pitchFamily="34" charset="0"/>
              </a:rPr>
              <a:t>percent</a:t>
            </a:r>
            <a:r>
              <a:rPr lang="tr-TR" sz="2400" dirty="0">
                <a:latin typeface="Bahnschrift" panose="020B0502040204020203" pitchFamily="34" charset="0"/>
              </a:rPr>
              <a:t> of </a:t>
            </a:r>
            <a:r>
              <a:rPr lang="tr-TR" sz="2400" dirty="0" err="1">
                <a:latin typeface="Bahnschrift" panose="020B0502040204020203" pitchFamily="34" charset="0"/>
              </a:rPr>
              <a:t>all</a:t>
            </a:r>
            <a:r>
              <a:rPr lang="tr-TR" sz="2400" dirty="0">
                <a:latin typeface="Bahnschrift" panose="020B0502040204020203" pitchFamily="34" charset="0"/>
              </a:rPr>
              <a:t> </a:t>
            </a:r>
            <a:r>
              <a:rPr lang="tr-TR" sz="2400" dirty="0" err="1">
                <a:latin typeface="Bahnschrift" panose="020B0502040204020203" pitchFamily="34" charset="0"/>
              </a:rPr>
              <a:t>our</a:t>
            </a:r>
            <a:r>
              <a:rPr lang="tr-TR" sz="2400" dirty="0">
                <a:latin typeface="Bahnschrift" panose="020B0502040204020203" pitchFamily="34" charset="0"/>
              </a:rPr>
              <a:t> </a:t>
            </a:r>
            <a:r>
              <a:rPr lang="tr-TR" sz="2400" dirty="0" smtClean="0">
                <a:latin typeface="Bahnschrift" panose="020B0502040204020203" pitchFamily="34" charset="0"/>
              </a:rPr>
              <a:t>data!</a:t>
            </a:r>
            <a:br>
              <a:rPr lang="tr-TR" sz="2400" dirty="0" smtClean="0">
                <a:latin typeface="Bahnschrift" panose="020B0502040204020203" pitchFamily="34" charset="0"/>
              </a:rPr>
            </a:br>
            <a:r>
              <a:rPr lang="tr-TR" sz="2400" dirty="0" smtClean="0">
                <a:latin typeface="Bahnschrift" panose="020B0502040204020203" pitchFamily="34" charset="0"/>
              </a:rPr>
              <a:t/>
            </a:r>
            <a:br>
              <a:rPr lang="tr-TR" sz="2400" dirty="0" smtClean="0">
                <a:latin typeface="Bahnschrift" panose="020B0502040204020203" pitchFamily="34" charset="0"/>
              </a:rPr>
            </a:br>
            <a:r>
              <a:rPr lang="en-US" sz="2400" dirty="0">
                <a:latin typeface="Bahnschrift" panose="020B0502040204020203" pitchFamily="34" charset="0"/>
              </a:rPr>
              <a:t/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2400" dirty="0">
                <a:latin typeface="Bahnschrift" panose="020B0502040204020203" pitchFamily="34" charset="0"/>
              </a:rPr>
              <a:t/>
            </a:r>
            <a:br>
              <a:rPr lang="en-US" sz="2400" dirty="0">
                <a:latin typeface="Bahnschrift" panose="020B0502040204020203" pitchFamily="34" charset="0"/>
              </a:rPr>
            </a:b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4" y="484915"/>
            <a:ext cx="4841545" cy="3308659"/>
          </a:xfrm>
        </p:spPr>
      </p:pic>
      <p:sp>
        <p:nvSpPr>
          <p:cNvPr id="7" name="Unvan 1"/>
          <p:cNvSpPr txBox="1">
            <a:spLocks/>
          </p:cNvSpPr>
          <p:nvPr/>
        </p:nvSpPr>
        <p:spPr>
          <a:xfrm>
            <a:off x="7320730" y="3793574"/>
            <a:ext cx="3934876" cy="99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r-TR" sz="2400" dirty="0" smtClean="0">
              <a:latin typeface="Bahnschrift" panose="020B0502040204020203" pitchFamily="34" charset="0"/>
            </a:endParaRPr>
          </a:p>
          <a:p>
            <a:r>
              <a:rPr lang="tr-TR" sz="2400" dirty="0" err="1" smtClean="0">
                <a:latin typeface="Bahnschrift" panose="020B0502040204020203" pitchFamily="34" charset="0"/>
              </a:rPr>
              <a:t>Non-regular</a:t>
            </a:r>
            <a:r>
              <a:rPr lang="tr-TR" sz="2400" dirty="0" smtClean="0">
                <a:latin typeface="Bahnschrift" panose="020B0502040204020203" pitchFamily="34" charset="0"/>
              </a:rPr>
              <a:t> </a:t>
            </a:r>
            <a:r>
              <a:rPr lang="tr-TR" sz="2400" dirty="0" err="1" smtClean="0">
                <a:latin typeface="Bahnschrift" panose="020B0502040204020203" pitchFamily="34" charset="0"/>
              </a:rPr>
              <a:t>audits</a:t>
            </a:r>
            <a:r>
              <a:rPr lang="tr-TR" sz="2400" dirty="0" smtClean="0">
                <a:latin typeface="Bahnschrift" panose="020B0502040204020203" pitchFamily="34" charset="0"/>
              </a:rPr>
              <a:t>!</a:t>
            </a:r>
          </a:p>
          <a:p>
            <a:endParaRPr lang="tr-TR" sz="2400" dirty="0">
              <a:latin typeface="Bahnschrift" panose="020B0502040204020203" pitchFamily="34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74" y="715151"/>
            <a:ext cx="6058211" cy="3626036"/>
          </a:xfrm>
          <a:prstGeom prst="rect">
            <a:avLst/>
          </a:prstGeom>
        </p:spPr>
      </p:pic>
      <p:sp>
        <p:nvSpPr>
          <p:cNvPr id="9" name="Unvan 1"/>
          <p:cNvSpPr txBox="1">
            <a:spLocks/>
          </p:cNvSpPr>
          <p:nvPr/>
        </p:nvSpPr>
        <p:spPr>
          <a:xfrm>
            <a:off x="3280568" y="5405278"/>
            <a:ext cx="5505214" cy="69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 smtClean="0">
                <a:latin typeface="Bahnschrift" panose="020B0502040204020203" pitchFamily="34" charset="0"/>
              </a:rPr>
              <a:t>- PROBABLY DUE TO MAINTENANCE -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TOP TEN STATIONS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8" y="1592283"/>
            <a:ext cx="4642009" cy="3680288"/>
          </a:xfrm>
        </p:spPr>
      </p:pic>
      <p:sp>
        <p:nvSpPr>
          <p:cNvPr id="5" name="Metin kutusu 4"/>
          <p:cNvSpPr txBox="1"/>
          <p:nvPr/>
        </p:nvSpPr>
        <p:spPr>
          <a:xfrm>
            <a:off x="5929460" y="2205872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6380"/>
            <a:ext cx="4883401" cy="37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 smtClean="0"/>
              <a:t>DAILY TRAFFIC FOR THE BUSIEST STATION</a:t>
            </a:r>
            <a:endParaRPr lang="en-US" sz="44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76" y="2448030"/>
            <a:ext cx="8712648" cy="2616334"/>
          </a:xfrm>
        </p:spPr>
      </p:pic>
    </p:spTree>
    <p:extLst>
      <p:ext uri="{BB962C8B-B14F-4D97-AF65-F5344CB8AC3E}">
        <p14:creationId xmlns:p14="http://schemas.microsoft.com/office/powerpoint/2010/main" val="16124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360" y="666783"/>
            <a:ext cx="343562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Key Findings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132" y="2061295"/>
            <a:ext cx="360685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Weekends</a:t>
            </a: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generally see less traffic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Weekdays</a:t>
            </a: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generally see more traffic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tr-TR" sz="2000" b="1" dirty="0" err="1" smtClean="0">
                <a:solidFill>
                  <a:srgbClr val="FFFF00"/>
                </a:solidFill>
              </a:rPr>
              <a:t>Wednesday</a:t>
            </a:r>
            <a:r>
              <a:rPr lang="tr-TR" sz="2000" dirty="0" smtClean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</a:t>
            </a:r>
            <a:r>
              <a:rPr lang="tr-TR" sz="2000" dirty="0" err="1" smtClean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generally</a:t>
            </a:r>
            <a:r>
              <a:rPr lang="tr-TR" sz="2000" dirty="0" smtClean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</a:t>
            </a:r>
            <a:r>
              <a:rPr lang="tr-TR" sz="2000" dirty="0" err="1" smtClean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see</a:t>
            </a:r>
            <a:r>
              <a:rPr lang="tr-TR" sz="2000" dirty="0" smtClean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</a:t>
            </a:r>
            <a:r>
              <a:rPr lang="tr-TR" sz="2000" dirty="0" err="1" smtClean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more</a:t>
            </a:r>
            <a:r>
              <a:rPr lang="tr-TR" sz="2000" dirty="0" smtClean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</a:t>
            </a:r>
            <a:r>
              <a:rPr lang="tr-TR" sz="2000" dirty="0" err="1" smtClean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traffic</a:t>
            </a:r>
            <a:r>
              <a:rPr lang="tr-TR" sz="2000" dirty="0" smtClean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</a:t>
            </a: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51" y="1216057"/>
            <a:ext cx="7211424" cy="3975441"/>
          </a:xfrm>
        </p:spPr>
      </p:pic>
    </p:spTree>
    <p:extLst>
      <p:ext uri="{BB962C8B-B14F-4D97-AF65-F5344CB8AC3E}">
        <p14:creationId xmlns:p14="http://schemas.microsoft.com/office/powerpoint/2010/main" val="16540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2763" y="2609645"/>
            <a:ext cx="4663237" cy="81935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Thank  You</a:t>
            </a:r>
          </a:p>
        </p:txBody>
      </p:sp>
      <p:pic>
        <p:nvPicPr>
          <p:cNvPr id="6" name="Picture 5" descr="A passenger train stopped at a station&#10;&#10;Description automatically generated">
            <a:extLst>
              <a:ext uri="{FF2B5EF4-FFF2-40B4-BE49-F238E27FC236}">
                <a16:creationId xmlns:a16="http://schemas.microsoft.com/office/drawing/2014/main" id="{979785B7-A8AE-443E-A945-2143D7858F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58" y="0"/>
            <a:ext cx="4561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>
            <a:normAutofit/>
          </a:bodyPr>
          <a:lstStyle/>
          <a:p>
            <a:pPr algn="ctr"/>
            <a:r>
              <a:rPr lang="tr-T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38719" y="1505041"/>
            <a:ext cx="6500751" cy="478504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sz="2400" dirty="0"/>
          </a:p>
          <a:p>
            <a:r>
              <a:rPr lang="en-GB" sz="3200" dirty="0"/>
              <a:t>Our goal is to help WTWY teams in achieving maximum email signups.</a:t>
            </a:r>
          </a:p>
          <a:p>
            <a:r>
              <a:rPr lang="tr-TR" sz="3200" dirty="0" err="1" smtClean="0"/>
              <a:t>To</a:t>
            </a:r>
            <a:r>
              <a:rPr lang="en-US" sz="3200" dirty="0" smtClean="0"/>
              <a:t> </a:t>
            </a:r>
            <a:r>
              <a:rPr lang="tr-TR" sz="3200" dirty="0" err="1" smtClean="0"/>
              <a:t>able</a:t>
            </a:r>
            <a:r>
              <a:rPr lang="tr-TR" sz="3200" dirty="0" smtClean="0"/>
              <a:t> </a:t>
            </a:r>
            <a:r>
              <a:rPr lang="tr-TR" sz="3200" dirty="0" err="1" smtClean="0"/>
              <a:t>to</a:t>
            </a:r>
            <a:r>
              <a:rPr lang="tr-TR" sz="3200" dirty="0" smtClean="0"/>
              <a:t> </a:t>
            </a:r>
            <a:r>
              <a:rPr lang="tr-TR" sz="3200" dirty="0" err="1" smtClean="0"/>
              <a:t>interact</a:t>
            </a:r>
            <a:r>
              <a:rPr lang="tr-TR" sz="3200" dirty="0" smtClean="0"/>
              <a:t> </a:t>
            </a:r>
            <a:r>
              <a:rPr lang="tr-TR" sz="3200" dirty="0" err="1" smtClean="0"/>
              <a:t>with</a:t>
            </a:r>
            <a:r>
              <a:rPr lang="tr-TR" sz="3200" dirty="0" smtClean="0"/>
              <a:t> </a:t>
            </a:r>
            <a:r>
              <a:rPr lang="tr-TR" sz="3200" dirty="0" err="1" smtClean="0"/>
              <a:t>the</a:t>
            </a:r>
            <a:r>
              <a:rPr lang="tr-TR" sz="3200" dirty="0" smtClean="0"/>
              <a:t> </a:t>
            </a:r>
            <a:r>
              <a:rPr lang="tr-TR" sz="3200" dirty="0" err="1" smtClean="0"/>
              <a:t>max</a:t>
            </a:r>
            <a:r>
              <a:rPr lang="tr-TR" sz="3200" dirty="0" smtClean="0"/>
              <a:t>. </a:t>
            </a:r>
            <a:r>
              <a:rPr lang="tr-TR" sz="3200" dirty="0" err="1" smtClean="0"/>
              <a:t>number</a:t>
            </a:r>
            <a:r>
              <a:rPr lang="tr-TR" sz="3200" dirty="0" smtClean="0"/>
              <a:t> of </a:t>
            </a:r>
            <a:r>
              <a:rPr lang="tr-TR" sz="3200" dirty="0" err="1" smtClean="0"/>
              <a:t>people</a:t>
            </a:r>
            <a:r>
              <a:rPr lang="en-US" sz="3200" dirty="0" smtClean="0"/>
              <a:t> </a:t>
            </a:r>
            <a:r>
              <a:rPr lang="tr-TR" sz="3200" dirty="0" smtClean="0"/>
              <a:t>in NYC.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697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1022" y="1166404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SOLUTION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1022" y="2960016"/>
            <a:ext cx="11255605" cy="1809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determine the </a:t>
            </a:r>
            <a:r>
              <a:rPr lang="en-US" b="1" dirty="0">
                <a:solidFill>
                  <a:srgbClr val="FF0000"/>
                </a:solidFill>
              </a:rPr>
              <a:t>locations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times</a:t>
            </a:r>
            <a:r>
              <a:rPr lang="en-US" dirty="0"/>
              <a:t> with the busiest human </a:t>
            </a:r>
            <a:r>
              <a:rPr lang="en-US" dirty="0" smtClean="0"/>
              <a:t>traffic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NYC MTA </a:t>
            </a:r>
            <a:r>
              <a:rPr lang="tr-TR" dirty="0" err="1" smtClean="0"/>
              <a:t>turnstile</a:t>
            </a:r>
            <a:r>
              <a:rPr lang="tr-TR" dirty="0" smtClean="0"/>
              <a:t> </a:t>
            </a:r>
            <a:r>
              <a:rPr lang="tr-TR" dirty="0" err="1" smtClean="0"/>
              <a:t>datas</a:t>
            </a:r>
            <a:r>
              <a:rPr lang="tr-TR" dirty="0" smtClean="0"/>
              <a:t>: </a:t>
            </a:r>
          </a:p>
          <a:p>
            <a:endParaRPr lang="tr-TR" dirty="0" smtClean="0"/>
          </a:p>
          <a:p>
            <a:pPr marL="0" indent="0" algn="ctr">
              <a:buNone/>
            </a:pPr>
            <a:r>
              <a:rPr lang="en-US" dirty="0"/>
              <a:t>http://web.mta.info/developers/turnstile.html</a:t>
            </a:r>
          </a:p>
        </p:txBody>
      </p:sp>
    </p:spTree>
    <p:extLst>
      <p:ext uri="{BB962C8B-B14F-4D97-AF65-F5344CB8AC3E}">
        <p14:creationId xmlns:p14="http://schemas.microsoft.com/office/powerpoint/2010/main" val="39852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err="1">
                <a:latin typeface="Bahnschrift" panose="020B0502040204020203" pitchFamily="34" charset="0"/>
              </a:rPr>
              <a:t>f</a:t>
            </a:r>
            <a:r>
              <a:rPr lang="tr-TR" dirty="0" err="1" smtClean="0">
                <a:latin typeface="Bahnschrift" panose="020B0502040204020203" pitchFamily="34" charset="0"/>
              </a:rPr>
              <a:t>rom</a:t>
            </a:r>
            <a:r>
              <a:rPr lang="tr-TR" dirty="0" smtClean="0">
                <a:latin typeface="Bahnschrift" panose="020B0502040204020203" pitchFamily="34" charset="0"/>
              </a:rPr>
              <a:t> 26FEB  </a:t>
            </a:r>
            <a:r>
              <a:rPr lang="tr-TR" dirty="0" err="1" smtClean="0">
                <a:latin typeface="Bahnschrift" panose="020B0502040204020203" pitchFamily="34" charset="0"/>
              </a:rPr>
              <a:t>to</a:t>
            </a:r>
            <a:r>
              <a:rPr lang="tr-TR" dirty="0" smtClean="0">
                <a:latin typeface="Bahnschrift" panose="020B0502040204020203" pitchFamily="34" charset="0"/>
              </a:rPr>
              <a:t> </a:t>
            </a:r>
            <a:r>
              <a:rPr lang="en-150" dirty="0" smtClean="0">
                <a:latin typeface="Bahnschrift" panose="020B0502040204020203" pitchFamily="34" charset="0"/>
              </a:rPr>
              <a:t>2</a:t>
            </a:r>
            <a:r>
              <a:rPr lang="tr-TR" dirty="0" smtClean="0">
                <a:latin typeface="Bahnschrift" panose="020B0502040204020203" pitchFamily="34" charset="0"/>
              </a:rPr>
              <a:t>0MAY</a:t>
            </a:r>
            <a:br>
              <a:rPr lang="tr-TR" dirty="0" smtClean="0">
                <a:latin typeface="Bahnschrift" panose="020B0502040204020203" pitchFamily="34" charset="0"/>
              </a:rPr>
            </a:br>
            <a:r>
              <a:rPr lang="tr-TR" dirty="0" smtClean="0">
                <a:latin typeface="Bahnschrift" panose="020B0502040204020203" pitchFamily="34" charset="0"/>
              </a:rPr>
              <a:t>(12 </a:t>
            </a:r>
            <a:r>
              <a:rPr lang="tr-TR" dirty="0" err="1" smtClean="0">
                <a:latin typeface="Bahnschrift" panose="020B0502040204020203" pitchFamily="34" charset="0"/>
              </a:rPr>
              <a:t>weeks</a:t>
            </a:r>
            <a:r>
              <a:rPr lang="tr-TR" dirty="0" smtClean="0">
                <a:latin typeface="Bahnschrift" panose="020B0502040204020203" pitchFamily="34" charset="0"/>
              </a:rPr>
              <a:t>)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89801" y="1825626"/>
            <a:ext cx="11212398" cy="373618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web.mta.info/developers/data/nyct/turnstile/turnstile_</a:t>
            </a:r>
            <a:r>
              <a:rPr lang="en-150" dirty="0" smtClean="0">
                <a:hlinkClick r:id="rId2"/>
              </a:rPr>
              <a:t>220305</a:t>
            </a:r>
            <a:r>
              <a:rPr lang="en-US" dirty="0" smtClean="0">
                <a:hlinkClick r:id="rId2"/>
              </a:rPr>
              <a:t>.txt</a:t>
            </a:r>
            <a:endParaRPr lang="tr-TR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://web.mta.info/developers/data/nyct/turnstile/turnstile_</a:t>
            </a:r>
            <a:r>
              <a:rPr lang="en-150" dirty="0" smtClean="0">
                <a:hlinkClick r:id="rId3"/>
              </a:rPr>
              <a:t>2203</a:t>
            </a:r>
            <a:r>
              <a:rPr lang="tr-TR" dirty="0" smtClean="0">
                <a:hlinkClick r:id="rId3"/>
              </a:rPr>
              <a:t>12</a:t>
            </a:r>
            <a:r>
              <a:rPr lang="en-US" dirty="0" smtClean="0">
                <a:hlinkClick r:id="rId3"/>
              </a:rPr>
              <a:t>.txt</a:t>
            </a:r>
            <a:endParaRPr lang="tr-TR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://web.mta.info/developers/data/nyct/turnstile/turnstile_</a:t>
            </a:r>
            <a:r>
              <a:rPr lang="en-150" dirty="0" smtClean="0">
                <a:hlinkClick r:id="rId4"/>
              </a:rPr>
              <a:t>2203</a:t>
            </a:r>
            <a:r>
              <a:rPr lang="tr-TR" dirty="0" smtClean="0">
                <a:hlinkClick r:id="rId4"/>
              </a:rPr>
              <a:t>21</a:t>
            </a:r>
            <a:r>
              <a:rPr lang="en-US" dirty="0" smtClean="0">
                <a:hlinkClick r:id="rId4"/>
              </a:rPr>
              <a:t>.txt</a:t>
            </a:r>
            <a:endParaRPr lang="tr-TR" dirty="0" smtClean="0"/>
          </a:p>
          <a:p>
            <a:pPr marL="0" indent="0" algn="ctr">
              <a:buNone/>
            </a:pPr>
            <a:r>
              <a:rPr lang="tr-TR" b="1" dirty="0" smtClean="0"/>
              <a:t>.</a:t>
            </a:r>
          </a:p>
          <a:p>
            <a:pPr marL="0" indent="0" algn="ctr">
              <a:buNone/>
            </a:pPr>
            <a:r>
              <a:rPr lang="tr-TR" b="1" dirty="0" smtClean="0"/>
              <a:t>.</a:t>
            </a:r>
          </a:p>
          <a:p>
            <a:pPr marL="0" indent="0" algn="ctr">
              <a:buNone/>
            </a:pPr>
            <a:r>
              <a:rPr lang="tr-TR" b="1" dirty="0"/>
              <a:t>.</a:t>
            </a:r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://web.mta.info/developers/data/nyct/turnstile/turnstile_</a:t>
            </a:r>
            <a:r>
              <a:rPr lang="en-150" dirty="0" smtClean="0">
                <a:hlinkClick r:id="rId5"/>
              </a:rPr>
              <a:t>220</a:t>
            </a:r>
            <a:r>
              <a:rPr lang="tr-TR" dirty="0" smtClean="0">
                <a:hlinkClick r:id="rId5"/>
              </a:rPr>
              <a:t>520</a:t>
            </a:r>
            <a:r>
              <a:rPr lang="en-US" dirty="0" smtClean="0">
                <a:hlinkClick r:id="rId5"/>
              </a:rPr>
              <a:t>.txt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concate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12 </a:t>
            </a:r>
            <a:r>
              <a:rPr lang="tr-TR" dirty="0" err="1" smtClean="0"/>
              <a:t>files</a:t>
            </a:r>
            <a:r>
              <a:rPr lang="tr-TR" dirty="0" smtClean="0"/>
              <a:t> in a ‘</a:t>
            </a:r>
            <a:r>
              <a:rPr lang="tr-TR" b="1" dirty="0" err="1" smtClean="0"/>
              <a:t>suitable</a:t>
            </a:r>
            <a:r>
              <a:rPr lang="tr-TR" dirty="0" smtClean="0"/>
              <a:t>’ </a:t>
            </a:r>
            <a:r>
              <a:rPr lang="tr-TR" dirty="0" err="1" smtClean="0"/>
              <a:t>way</a:t>
            </a:r>
            <a:r>
              <a:rPr lang="tr-TR" dirty="0" smtClean="0"/>
              <a:t>!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0418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4000" dirty="0" smtClean="0"/>
              <a:t>SOME MANIPULATIONS</a:t>
            </a:r>
            <a:endParaRPr lang="en-US" sz="4000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0" y="1093513"/>
            <a:ext cx="11629805" cy="4087430"/>
          </a:xfrm>
        </p:spPr>
      </p:pic>
      <p:sp>
        <p:nvSpPr>
          <p:cNvPr id="7" name="Unvan 1"/>
          <p:cNvSpPr txBox="1">
            <a:spLocks/>
          </p:cNvSpPr>
          <p:nvPr/>
        </p:nvSpPr>
        <p:spPr>
          <a:xfrm>
            <a:off x="904186" y="53654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800" b="1" dirty="0" smtClean="0"/>
              <a:t>CONCATE SOME COLUMNS                  : </a:t>
            </a:r>
            <a:r>
              <a:rPr lang="tr-TR" sz="1800" dirty="0" smtClean="0"/>
              <a:t>TURN = C/A  + UNIT + SCP </a:t>
            </a:r>
            <a:r>
              <a:rPr lang="en-150" sz="1800" dirty="0" smtClean="0">
                <a:sym typeface="Wingdings" panose="05000000000000000000" pitchFamily="2" charset="2"/>
              </a:rPr>
              <a:t></a:t>
            </a:r>
            <a:r>
              <a:rPr lang="tr-TR" sz="1800" dirty="0" smtClean="0">
                <a:sym typeface="Wingdings" panose="05000000000000000000" pitchFamily="2" charset="2"/>
              </a:rPr>
              <a:t> </a:t>
            </a:r>
            <a:r>
              <a:rPr lang="tr-TR" sz="1800" dirty="0" err="1" smtClean="0">
                <a:sym typeface="Wingdings" panose="05000000000000000000" pitchFamily="2" charset="2"/>
              </a:rPr>
              <a:t>call</a:t>
            </a:r>
            <a:r>
              <a:rPr lang="tr-TR" sz="1800" dirty="0" smtClean="0">
                <a:sym typeface="Wingdings" panose="05000000000000000000" pitchFamily="2" charset="2"/>
              </a:rPr>
              <a:t> it </a:t>
            </a:r>
            <a:r>
              <a:rPr lang="tr-TR" sz="1800" dirty="0" err="1" smtClean="0">
                <a:sym typeface="Wingdings" panose="05000000000000000000" pitchFamily="2" charset="2"/>
              </a:rPr>
              <a:t>by</a:t>
            </a:r>
            <a:r>
              <a:rPr lang="tr-TR" sz="1800" dirty="0" smtClean="0">
                <a:sym typeface="Wingdings" panose="05000000000000000000" pitchFamily="2" charset="2"/>
              </a:rPr>
              <a:t> ‘</a:t>
            </a:r>
            <a:r>
              <a:rPr lang="tr-TR" sz="1800" b="1" dirty="0" err="1" smtClean="0">
                <a:sym typeface="Wingdings" panose="05000000000000000000" pitchFamily="2" charset="2"/>
              </a:rPr>
              <a:t>turnstile</a:t>
            </a:r>
            <a:r>
              <a:rPr lang="tr-TR" sz="1800" b="1" dirty="0" smtClean="0">
                <a:sym typeface="Wingdings" panose="05000000000000000000" pitchFamily="2" charset="2"/>
              </a:rPr>
              <a:t> ID </a:t>
            </a:r>
            <a:r>
              <a:rPr lang="tr-TR" sz="1800" b="1" dirty="0" err="1" smtClean="0">
                <a:sym typeface="Wingdings" panose="05000000000000000000" pitchFamily="2" charset="2"/>
              </a:rPr>
              <a:t>code</a:t>
            </a:r>
            <a:r>
              <a:rPr lang="tr-TR" sz="1800" dirty="0" smtClean="0">
                <a:sym typeface="Wingdings" panose="05000000000000000000" pitchFamily="2" charset="2"/>
              </a:rPr>
              <a:t>’</a:t>
            </a:r>
            <a:endParaRPr lang="tr-TR" sz="1800" dirty="0" smtClean="0"/>
          </a:p>
          <a:p>
            <a:r>
              <a:rPr lang="tr-TR" sz="1800" b="1" dirty="0" smtClean="0"/>
              <a:t>CONVERT DATATYPE                               : </a:t>
            </a:r>
            <a:r>
              <a:rPr lang="tr-TR" sz="1800" dirty="0" smtClean="0"/>
              <a:t>DATETIME FORMAT</a:t>
            </a:r>
          </a:p>
          <a:p>
            <a:r>
              <a:rPr lang="tr-TR" sz="1800" b="1" dirty="0" smtClean="0"/>
              <a:t>ADD </a:t>
            </a:r>
            <a:r>
              <a:rPr lang="tr-TR" sz="1800" b="1" dirty="0" smtClean="0"/>
              <a:t>NEW COLUMNS                                : </a:t>
            </a:r>
            <a:r>
              <a:rPr lang="tr-TR" sz="1800" dirty="0" smtClean="0"/>
              <a:t>NET_ENTRIES,NET_EXITS, TRAFFIC, WEEKDAY</a:t>
            </a:r>
          </a:p>
          <a:p>
            <a:r>
              <a:rPr lang="tr-TR" sz="1800" b="1" dirty="0" smtClean="0"/>
              <a:t>REMOVE UNNECESSARY COLUMNS: </a:t>
            </a:r>
            <a:r>
              <a:rPr lang="tr-TR" sz="1800" dirty="0" smtClean="0"/>
              <a:t>LINENAME,DIVISION,DESC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68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000" dirty="0" smtClean="0"/>
              <a:t>UNDERSTANDING</a:t>
            </a:r>
            <a:r>
              <a:rPr lang="tr-TR" dirty="0" smtClean="0"/>
              <a:t> </a:t>
            </a:r>
            <a:r>
              <a:rPr lang="tr-TR" sz="4000" dirty="0" smtClean="0"/>
              <a:t>DATA</a:t>
            </a:r>
            <a:endParaRPr lang="en-US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0000" y="2740025"/>
            <a:ext cx="10233800" cy="4351338"/>
          </a:xfrm>
        </p:spPr>
        <p:txBody>
          <a:bodyPr/>
          <a:lstStyle/>
          <a:p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b="1" u="sng" dirty="0" err="1" smtClean="0"/>
              <a:t>rows</a:t>
            </a:r>
            <a:r>
              <a:rPr lang="tr-TR" dirty="0" smtClean="0"/>
              <a:t> (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audits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turnstiles</a:t>
            </a:r>
            <a:r>
              <a:rPr lang="tr-TR" dirty="0" smtClean="0"/>
              <a:t>): </a:t>
            </a:r>
            <a:r>
              <a:rPr lang="en-150" b="1" dirty="0" smtClean="0"/>
              <a:t>2</a:t>
            </a:r>
            <a:r>
              <a:rPr lang="tr-TR" b="1" dirty="0" smtClean="0"/>
              <a:t>.</a:t>
            </a:r>
            <a:r>
              <a:rPr lang="en-150" b="1" dirty="0" smtClean="0"/>
              <a:t>528</a:t>
            </a:r>
            <a:r>
              <a:rPr lang="tr-TR" b="1" dirty="0" smtClean="0"/>
              <a:t>.</a:t>
            </a:r>
            <a:r>
              <a:rPr lang="en-150" b="1" dirty="0" smtClean="0"/>
              <a:t>079</a:t>
            </a:r>
            <a:endParaRPr lang="tr-TR" b="1" dirty="0" smtClean="0"/>
          </a:p>
          <a:p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b="1" u="sng" dirty="0" err="1"/>
              <a:t>s</a:t>
            </a:r>
            <a:r>
              <a:rPr lang="tr-TR" b="1" u="sng" dirty="0" err="1" smtClean="0"/>
              <a:t>tations</a:t>
            </a:r>
            <a:r>
              <a:rPr lang="tr-TR" dirty="0" smtClean="0"/>
              <a:t>: </a:t>
            </a:r>
            <a:r>
              <a:rPr lang="tr-TR" b="1" dirty="0" smtClean="0"/>
              <a:t>378</a:t>
            </a:r>
          </a:p>
          <a:p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b="1" u="sng" dirty="0" err="1"/>
              <a:t>t</a:t>
            </a:r>
            <a:r>
              <a:rPr lang="tr-TR" b="1" u="sng" dirty="0" err="1" smtClean="0"/>
              <a:t>urnstile</a:t>
            </a:r>
            <a:r>
              <a:rPr lang="tr-TR" dirty="0" smtClean="0"/>
              <a:t>: </a:t>
            </a:r>
            <a:r>
              <a:rPr lang="tr-TR" b="1" dirty="0" smtClean="0"/>
              <a:t>5044</a:t>
            </a:r>
          </a:p>
          <a:p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3200" dirty="0" smtClean="0"/>
              <a:t>1- DETECTING DUPLICATED RECORDS</a:t>
            </a:r>
            <a:br>
              <a:rPr lang="tr-TR" sz="3200" dirty="0" smtClean="0"/>
            </a:br>
            <a:r>
              <a:rPr lang="tr-TR" sz="3200" dirty="0" smtClean="0"/>
              <a:t> </a:t>
            </a:r>
            <a:endParaRPr lang="en-US" sz="32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4" y="1398457"/>
            <a:ext cx="11605472" cy="4505742"/>
          </a:xfrm>
        </p:spPr>
      </p:pic>
    </p:spTree>
    <p:extLst>
      <p:ext uri="{BB962C8B-B14F-4D97-AF65-F5344CB8AC3E}">
        <p14:creationId xmlns:p14="http://schemas.microsoft.com/office/powerpoint/2010/main" val="3953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4" y="309073"/>
            <a:ext cx="6591618" cy="3592472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26" y="3537599"/>
            <a:ext cx="5980837" cy="1719151"/>
          </a:xfrm>
          <a:prstGeom prst="rect">
            <a:avLst/>
          </a:prstGeom>
        </p:spPr>
      </p:pic>
      <p:sp>
        <p:nvSpPr>
          <p:cNvPr id="6" name="Unvan 1"/>
          <p:cNvSpPr txBox="1">
            <a:spLocks/>
          </p:cNvSpPr>
          <p:nvPr/>
        </p:nvSpPr>
        <p:spPr>
          <a:xfrm>
            <a:off x="1218177" y="5296028"/>
            <a:ext cx="86721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200" b="1" dirty="0" err="1" smtClean="0"/>
              <a:t>Corollary</a:t>
            </a:r>
            <a:r>
              <a:rPr lang="tr-TR" sz="2400" b="1" dirty="0" smtClean="0"/>
              <a:t> : </a:t>
            </a:r>
            <a:r>
              <a:rPr lang="tr-TR" sz="2400" dirty="0" err="1" smtClean="0"/>
              <a:t>For</a:t>
            </a:r>
            <a:r>
              <a:rPr lang="tr-TR" sz="2400" dirty="0" smtClean="0"/>
              <a:t> 57 </a:t>
            </a:r>
            <a:r>
              <a:rPr lang="tr-TR" sz="2400" dirty="0" err="1" smtClean="0"/>
              <a:t>number</a:t>
            </a:r>
            <a:r>
              <a:rPr lang="tr-TR" sz="2400" dirty="0" smtClean="0"/>
              <a:t> of </a:t>
            </a:r>
            <a:r>
              <a:rPr lang="tr-TR" sz="2400" dirty="0" err="1" smtClean="0"/>
              <a:t>turnstile</a:t>
            </a:r>
            <a:r>
              <a:rPr lang="tr-TR" sz="2400" dirty="0" smtClean="0"/>
              <a:t>, </a:t>
            </a:r>
            <a:r>
              <a:rPr lang="tr-TR" sz="2400" dirty="0" err="1" smtClean="0"/>
              <a:t>there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</a:t>
            </a:r>
            <a:r>
              <a:rPr lang="tr-TR" sz="2400" dirty="0" err="1" smtClean="0"/>
              <a:t>double</a:t>
            </a:r>
            <a:r>
              <a:rPr lang="tr-TR" sz="2400" dirty="0" smtClean="0"/>
              <a:t>  </a:t>
            </a:r>
            <a:r>
              <a:rPr lang="tr-TR" sz="2400" dirty="0" err="1" smtClean="0"/>
              <a:t>records</a:t>
            </a:r>
            <a:r>
              <a:rPr lang="tr-TR" sz="2400" dirty="0" smtClean="0"/>
              <a:t>.        </a:t>
            </a:r>
            <a:r>
              <a:rPr lang="tr-TR" sz="2400" dirty="0" err="1" smtClean="0"/>
              <a:t>So</a:t>
            </a:r>
            <a:r>
              <a:rPr lang="tr-TR" sz="2400" dirty="0" smtClean="0"/>
              <a:t> </a:t>
            </a:r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have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remove</a:t>
            </a:r>
            <a:r>
              <a:rPr lang="tr-TR" sz="2400" dirty="0" smtClean="0"/>
              <a:t> </a:t>
            </a:r>
            <a:r>
              <a:rPr lang="tr-TR" sz="3200" b="1" dirty="0" smtClean="0"/>
              <a:t>57</a:t>
            </a:r>
            <a:r>
              <a:rPr lang="tr-TR" sz="2400" dirty="0" smtClean="0"/>
              <a:t> </a:t>
            </a:r>
            <a:r>
              <a:rPr lang="tr-TR" sz="2400" dirty="0" err="1" smtClean="0"/>
              <a:t>rows</a:t>
            </a:r>
            <a:r>
              <a:rPr lang="tr-TR" sz="2400" dirty="0" smtClean="0"/>
              <a:t>!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86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60370" y="443060"/>
            <a:ext cx="8484909" cy="1451728"/>
          </a:xfrm>
        </p:spPr>
        <p:txBody>
          <a:bodyPr>
            <a:normAutofit fontScale="90000"/>
          </a:bodyPr>
          <a:lstStyle/>
          <a:p>
            <a:r>
              <a:rPr lang="tr-TR" sz="4000" b="1" dirty="0" smtClean="0"/>
              <a:t>2- DETERMINE PROBLEMATIC RECORDS</a:t>
            </a:r>
            <a:br>
              <a:rPr lang="tr-TR" sz="4000" b="1" dirty="0" smtClean="0"/>
            </a:br>
            <a:r>
              <a:rPr lang="tr-TR" sz="4000" b="1" dirty="0" smtClean="0"/>
              <a:t>Step 1:</a:t>
            </a:r>
            <a:r>
              <a:rPr lang="tr-TR" sz="3600" dirty="0" smtClean="0"/>
              <a:t/>
            </a:r>
            <a:br>
              <a:rPr lang="tr-TR" sz="3600" dirty="0" smtClean="0"/>
            </a:br>
            <a:endParaRPr lang="en-US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0000" y="1894788"/>
            <a:ext cx="10233800" cy="4091233"/>
          </a:xfrm>
        </p:spPr>
        <p:txBody>
          <a:bodyPr/>
          <a:lstStyle/>
          <a:p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concating</a:t>
            </a:r>
            <a:r>
              <a:rPr lang="tr-TR" dirty="0" smtClean="0"/>
              <a:t> </a:t>
            </a:r>
            <a:r>
              <a:rPr lang="tr-TR" dirty="0" err="1" smtClean="0"/>
              <a:t>dataframes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automatically</a:t>
            </a:r>
            <a:r>
              <a:rPr lang="tr-TR" dirty="0" smtClean="0"/>
              <a:t> </a:t>
            </a:r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net_entries</a:t>
            </a:r>
            <a:r>
              <a:rPr lang="tr-TR" dirty="0" smtClean="0"/>
              <a:t>/</a:t>
            </a:r>
            <a:r>
              <a:rPr lang="tr-TR" dirty="0" err="1" smtClean="0"/>
              <a:t>exits</a:t>
            </a:r>
            <a:r>
              <a:rPr lang="tr-TR" dirty="0" smtClean="0"/>
              <a:t> INCORRECTLY !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Question</a:t>
            </a:r>
            <a:r>
              <a:rPr lang="tr-TR" dirty="0" smtClean="0"/>
              <a:t>: How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</a:t>
            </a:r>
            <a:r>
              <a:rPr lang="tr-TR" dirty="0" err="1" smtClean="0"/>
              <a:t>row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?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0" y="3031255"/>
            <a:ext cx="10085769" cy="17556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ağ Ok 4"/>
          <p:cNvSpPr/>
          <p:nvPr/>
        </p:nvSpPr>
        <p:spPr>
          <a:xfrm rot="10800000">
            <a:off x="10813464" y="3742691"/>
            <a:ext cx="784609" cy="51720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ol Ayraç 5"/>
          <p:cNvSpPr/>
          <p:nvPr/>
        </p:nvSpPr>
        <p:spPr>
          <a:xfrm>
            <a:off x="955290" y="3909063"/>
            <a:ext cx="210429" cy="804339"/>
          </a:xfrm>
          <a:prstGeom prst="leftBrace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405</Words>
  <Application>Microsoft Office PowerPoint</Application>
  <PresentationFormat>Geniş ekran</PresentationFormat>
  <Paragraphs>71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Bahnschrift</vt:lpstr>
      <vt:lpstr>Corbel</vt:lpstr>
      <vt:lpstr>Wingdings</vt:lpstr>
      <vt:lpstr>Depth</vt:lpstr>
      <vt:lpstr>MTA Data Analysis of NYC Subway for WTWY</vt:lpstr>
      <vt:lpstr>OBJECTIVES</vt:lpstr>
      <vt:lpstr>SOLUTION</vt:lpstr>
      <vt:lpstr>from 26FEB  to 20MAY (12 weeks)</vt:lpstr>
      <vt:lpstr>SOME MANIPULATIONS</vt:lpstr>
      <vt:lpstr>UNDERSTANDING DATA</vt:lpstr>
      <vt:lpstr>1- DETECTING DUPLICATED RECORDS  </vt:lpstr>
      <vt:lpstr>PowerPoint Sunusu</vt:lpstr>
      <vt:lpstr>2- DETERMINE PROBLEMATIC RECORDS Step 1: </vt:lpstr>
      <vt:lpstr>There exists 5043 number of such rows! </vt:lpstr>
      <vt:lpstr>2- DETERMINING PROBLEMATIC RECORDS Step 2: </vt:lpstr>
      <vt:lpstr>2- DETERMINING PROBLEMATIC RECORDS </vt:lpstr>
      <vt:lpstr>AFTER CLEANING DATA</vt:lpstr>
      <vt:lpstr>253,000 rows with 0 traffic records  which consists of 10.1 percent of all our data!    </vt:lpstr>
      <vt:lpstr>TOP TEN STATIONS</vt:lpstr>
      <vt:lpstr>DAILY TRAFFIC FOR THE BUSIEST STATION</vt:lpstr>
      <vt:lpstr>Key Findings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Data Analysis of NYC  Subway for WTWY</dc:title>
  <dc:creator>Yingzhao Ouyang</dc:creator>
  <cp:lastModifiedBy>Ersin Suer</cp:lastModifiedBy>
  <cp:revision>82</cp:revision>
  <dcterms:created xsi:type="dcterms:W3CDTF">2020-04-16T12:43:07Z</dcterms:created>
  <dcterms:modified xsi:type="dcterms:W3CDTF">2022-10-06T08:04:46Z</dcterms:modified>
</cp:coreProperties>
</file>