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1" r:id="rId3"/>
    <p:sldId id="272" r:id="rId4"/>
    <p:sldId id="273" r:id="rId5"/>
    <p:sldId id="274" r:id="rId6"/>
    <p:sldId id="275" r:id="rId7"/>
    <p:sldId id="267" r:id="rId8"/>
    <p:sldId id="268" r:id="rId9"/>
    <p:sldId id="269" r:id="rId10"/>
    <p:sldId id="270" r:id="rId11"/>
  </p:sldIdLst>
  <p:sldSz cx="8534400" cy="61722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buFontTx/>
      <a:buNone/>
      <a:defRPr lang="en-US" sz="1800" b="0" i="0" u="none" kern="1200">
        <a:solidFill>
          <a:schemeClr val="tx1"/>
        </a:solidFill>
        <a:latin typeface="Bosch Office Sans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4" userDrawn="1">
          <p15:clr>
            <a:srgbClr val="A4A3A4"/>
          </p15:clr>
        </p15:guide>
        <p15:guide id="2" orient="horz" pos="3504" userDrawn="1">
          <p15:clr>
            <a:srgbClr val="A4A3A4"/>
          </p15:clr>
        </p15:guide>
        <p15:guide id="3" orient="horz" pos="3080" userDrawn="1">
          <p15:clr>
            <a:srgbClr val="A4A3A4"/>
          </p15:clr>
        </p15:guide>
        <p15:guide id="4" orient="horz" pos="336" userDrawn="1">
          <p15:clr>
            <a:srgbClr val="A4A3A4"/>
          </p15:clr>
        </p15:guide>
        <p15:guide id="5" orient="horz" pos="680" userDrawn="1">
          <p15:clr>
            <a:srgbClr val="A4A3A4"/>
          </p15:clr>
        </p15:guide>
        <p15:guide id="6" orient="horz" pos="1744" userDrawn="1">
          <p15:clr>
            <a:srgbClr val="A4A3A4"/>
          </p15:clr>
        </p15:guide>
        <p15:guide id="7" pos="328" userDrawn="1">
          <p15:clr>
            <a:srgbClr val="A4A3A4"/>
          </p15:clr>
        </p15:guide>
        <p15:guide id="8" pos="2736" userDrawn="1">
          <p15:clr>
            <a:srgbClr val="A4A3A4"/>
          </p15:clr>
        </p15:guide>
        <p15:guide id="9" pos="5232" userDrawn="1">
          <p15:clr>
            <a:srgbClr val="A4A3A4"/>
          </p15:clr>
        </p15:guide>
        <p15:guide id="10" pos="2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64"/>
    <a:srgbClr val="3A5A82"/>
    <a:srgbClr val="6E8CB2"/>
    <a:srgbClr val="A8BAD2"/>
    <a:srgbClr val="E20015"/>
    <a:srgbClr val="808285"/>
    <a:srgbClr val="A7A7A7"/>
    <a:srgbClr val="DDDDDD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342" y="78"/>
      </p:cViewPr>
      <p:guideLst>
        <p:guide orient="horz" pos="1664"/>
        <p:guide orient="horz" pos="3504"/>
        <p:guide orient="horz" pos="3080"/>
        <p:guide orient="horz" pos="336"/>
        <p:guide orient="horz" pos="680"/>
        <p:guide orient="horz" pos="1744"/>
        <p:guide pos="328"/>
        <p:guide pos="2736"/>
        <p:guide pos="5232"/>
        <p:guide pos="2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95B8C-0D6A-43E4-A5D7-4CBDE74DA86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95400" y="1143000"/>
            <a:ext cx="4267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ABBCF-35CA-4C67-9E90-E71302A6B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0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image" Target="../media/image1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image" Target="../media/image3.emf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3152-37F4-4B44-8C6A-CCB9E704605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 bwMode="auto">
          <a:xfrm>
            <a:off x="533400" y="533401"/>
            <a:ext cx="7315200" cy="533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0" tIns="127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71762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C3152-37F4-4B44-8C6A-CCB9E7046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4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533401"/>
            <a:ext cx="3808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C3152-37F4-4B44-8C6A-CCB9E704605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3401" y="1066801"/>
            <a:ext cx="3805808" cy="381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idx="11"/>
          </p:nvPr>
        </p:nvSpPr>
        <p:spPr>
          <a:xfrm>
            <a:off x="4483225" y="1065600"/>
            <a:ext cx="3805808" cy="381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00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0" y="5562600"/>
            <a:ext cx="8534400" cy="60960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651500"/>
            <a:ext cx="1828800" cy="40640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1670"/>
            <a:ext cx="1403350" cy="25146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533400" y="533400"/>
            <a:ext cx="7772400" cy="53340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12700" rIns="0" bIns="0" anchor="t"/>
          <a:lstStyle>
            <a:lvl1pPr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700" b="0" i="0" u="none" spc="0">
                <a:solidFill>
                  <a:srgbClr val="000000"/>
                </a:solidFill>
                <a:latin typeface="Bosch Office Sans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33400" y="3200399"/>
            <a:ext cx="7772400" cy="167640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63500" rIns="0" bIns="0"/>
          <a:lstStyle>
            <a:lvl1pPr marL="285750" indent="-28575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25C8F"/>
              </a:buClr>
              <a:buSzPct val="65000"/>
              <a:buFont typeface="Wingdings" panose="05000000000000000000" pitchFamily="2" charset="2"/>
              <a:buChar char="è"/>
              <a:defRPr sz="1800" b="0" i="0" u="none" spc="0">
                <a:latin typeface="Bosch Office Sans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>
          <a:xfrm>
            <a:off x="76200" y="5851525"/>
            <a:ext cx="381000" cy="19050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/>
          <a:lstStyle>
            <a:lvl1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defRPr spc="0">
                <a:solidFill>
                  <a:srgbClr val="707070"/>
                </a:solidFill>
              </a:defRPr>
            </a:lvl1pPr>
          </a:lstStyle>
          <a:p>
            <a:fld id="{CA4C3152-37F4-4B44-8C6A-CCB9E70460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8534400" cy="533400"/>
          </a:xfrm>
          <a:prstGeom prst="rect">
            <a:avLst/>
          </a:prstGeom>
          <a:solidFill>
            <a:srgbClr val="00326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pc="0">
              <a:solidFill>
                <a:srgbClr val="003264"/>
              </a:solidFill>
            </a:endParaRPr>
          </a:p>
        </p:txBody>
      </p:sp>
      <p:sp>
        <p:nvSpPr>
          <p:cNvPr id="8" name="Rectangle 7" hidden="1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215900" cy="533400"/>
          </a:xfrm>
          <a:prstGeom prst="rect">
            <a:avLst/>
          </a:prstGeom>
          <a:solidFill>
            <a:srgbClr val="00326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pc="0">
              <a:solidFill>
                <a:srgbClr val="003264"/>
              </a:solidFill>
            </a:endParaRPr>
          </a:p>
        </p:txBody>
      </p:sp>
      <p:sp>
        <p:nvSpPr>
          <p:cNvPr id="7" name="Rectangle 6" hidden="1"/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669290" cy="533400"/>
          </a:xfrm>
          <a:prstGeom prst="rect">
            <a:avLst/>
          </a:prstGeom>
          <a:solidFill>
            <a:srgbClr val="00326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pc="0">
              <a:solidFill>
                <a:srgbClr val="003264"/>
              </a:solidFill>
            </a:endParaRPr>
          </a:p>
        </p:txBody>
      </p:sp>
      <p:cxnSp>
        <p:nvCxnSpPr>
          <p:cNvPr id="6" name="Straight Connector 5"/>
          <p:cNvCxnSpPr/>
          <p:nvPr userDrawn="1">
            <p:custDataLst>
              <p:tags r:id="rId10"/>
            </p:custDataLst>
          </p:nvPr>
        </p:nvCxnSpPr>
        <p:spPr>
          <a:xfrm>
            <a:off x="0" y="533400"/>
            <a:ext cx="8534400" cy="0"/>
          </a:xfrm>
          <a:prstGeom prst="line">
            <a:avLst/>
          </a:prstGeom>
          <a:ln>
            <a:solidFill>
              <a:srgbClr val="003264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>
            <p:custDataLst>
              <p:tags r:id="rId11"/>
            </p:custDataLst>
          </p:nvPr>
        </p:nvCxnSpPr>
        <p:spPr>
          <a:xfrm>
            <a:off x="0" y="5562600"/>
            <a:ext cx="8534400" cy="0"/>
          </a:xfrm>
          <a:prstGeom prst="line">
            <a:avLst/>
          </a:prstGeom>
          <a:ln>
            <a:solidFill>
              <a:srgbClr val="DDDDE7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84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5" Type="http://schemas.openxmlformats.org/officeDocument/2006/relationships/theme" Target="../theme/theme1.xml"/><Relationship Id="rId15" Type="http://schemas.openxmlformats.org/officeDocument/2006/relationships/tags" Target="../tags/tag11.xml"/><Relationship Id="rId10" Type="http://schemas.openxmlformats.org/officeDocument/2006/relationships/tags" Target="../tags/tag6.xml"/><Relationship Id="rId19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5.xml"/><Relationship Id="rId14" Type="http://schemas.openxmlformats.org/officeDocument/2006/relationships/tags" Target="../tags/tag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0" y="5562600"/>
            <a:ext cx="8534400" cy="60960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33" name="Rectangle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0" y="0"/>
            <a:ext cx="8534400" cy="533400"/>
          </a:xfrm>
          <a:prstGeom prst="rect">
            <a:avLst/>
          </a:prstGeom>
          <a:solidFill>
            <a:srgbClr val="003264"/>
          </a:solidFill>
          <a:ln w="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ctr"/>
          <a:lstStyle/>
          <a:p>
            <a:pPr algn="ctr">
              <a:defRPr/>
            </a:pPr>
            <a:endParaRPr lang="de-DE" sz="1260" spc="0">
              <a:solidFill>
                <a:srgbClr val="003264"/>
              </a:solidFill>
              <a:latin typeface="Bosch Office Sans"/>
            </a:endParaRPr>
          </a:p>
        </p:txBody>
      </p:sp>
      <p:pic>
        <p:nvPicPr>
          <p:cNvPr id="7" name="Picture 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651500"/>
            <a:ext cx="1828800" cy="40640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1670"/>
            <a:ext cx="1403350" cy="25146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32" name="Line 8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0" y="533400"/>
            <a:ext cx="8534400" cy="0"/>
          </a:xfrm>
          <a:prstGeom prst="line">
            <a:avLst/>
          </a:prstGeom>
          <a:noFill/>
          <a:ln w="9017">
            <a:solidFill>
              <a:srgbClr val="00326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ctr"/>
          <a:lstStyle/>
          <a:p>
            <a:pPr>
              <a:defRPr/>
            </a:pPr>
            <a:endParaRPr lang="de-DE" sz="1260" spc="0">
              <a:latin typeface="Bosch Office Sans"/>
            </a:endParaRPr>
          </a:p>
        </p:txBody>
      </p:sp>
      <p:sp>
        <p:nvSpPr>
          <p:cNvPr id="5" name="Rectangle 4" hidden="1"/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215900" cy="533400"/>
          </a:xfrm>
          <a:prstGeom prst="rect">
            <a:avLst/>
          </a:prstGeom>
          <a:solidFill>
            <a:srgbClr val="00326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pc="0">
              <a:solidFill>
                <a:srgbClr val="003264"/>
              </a:solidFill>
            </a:endParaRPr>
          </a:p>
        </p:txBody>
      </p:sp>
      <p:sp>
        <p:nvSpPr>
          <p:cNvPr id="4" name="Rectangle 3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669290" cy="533400"/>
          </a:xfrm>
          <a:prstGeom prst="rect">
            <a:avLst/>
          </a:prstGeom>
          <a:solidFill>
            <a:srgbClr val="00326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pc="0">
              <a:solidFill>
                <a:srgbClr val="003264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0" y="5562600"/>
            <a:ext cx="8534400" cy="0"/>
          </a:xfrm>
          <a:prstGeom prst="line">
            <a:avLst/>
          </a:prstGeom>
          <a:noFill/>
          <a:ln w="9017">
            <a:solidFill>
              <a:srgbClr val="DDDDE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ctr"/>
          <a:lstStyle/>
          <a:p>
            <a:pPr>
              <a:defRPr/>
            </a:pPr>
            <a:endParaRPr lang="de-DE" sz="1260" spc="0">
              <a:latin typeface="Bosch Office Sans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533400" y="533401"/>
            <a:ext cx="7315200" cy="533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127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533400" y="1066801"/>
            <a:ext cx="7315200" cy="3810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635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  <p:custDataLst>
              <p:tags r:id="rId16"/>
            </p:custDataLst>
          </p:nvPr>
        </p:nvSpPr>
        <p:spPr bwMode="auto">
          <a:xfrm>
            <a:off x="76200" y="5851525"/>
            <a:ext cx="381000" cy="1905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defRPr sz="1500" spc="0">
                <a:solidFill>
                  <a:srgbClr val="707070"/>
                </a:solidFill>
                <a:latin typeface="Bosch Office Sans"/>
              </a:defRPr>
            </a:lvl1pPr>
          </a:lstStyle>
          <a:p>
            <a:fld id="{CA4C3152-37F4-4B44-8C6A-CCB9E70460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2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rtl="0" eaLnBrk="1" fontAlgn="base" hangingPunct="1">
        <a:lnSpc>
          <a:spcPct val="111000"/>
        </a:lnSpc>
        <a:spcBef>
          <a:spcPts val="0"/>
        </a:spcBef>
        <a:spcAft>
          <a:spcPts val="0"/>
        </a:spcAft>
        <a:buFontTx/>
        <a:buNone/>
        <a:defRPr sz="2700" b="0" i="0" u="none" spc="0">
          <a:solidFill>
            <a:srgbClr val="000000"/>
          </a:solidFill>
          <a:latin typeface="Bosch Office Sans" panose="020B0604020202020204" pitchFamily="34" charset="0"/>
          <a:ea typeface="+mj-ea"/>
          <a:cs typeface="+mj-cs"/>
        </a:defRPr>
      </a:lvl1pPr>
      <a:lvl2pPr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1890">
          <a:solidFill>
            <a:srgbClr val="000000"/>
          </a:solidFill>
          <a:latin typeface="Bosch Office Sans"/>
        </a:defRPr>
      </a:lvl2pPr>
      <a:lvl3pPr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1890">
          <a:solidFill>
            <a:srgbClr val="000000"/>
          </a:solidFill>
          <a:latin typeface="Bosch Office Sans"/>
        </a:defRPr>
      </a:lvl3pPr>
      <a:lvl4pPr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1890">
          <a:solidFill>
            <a:srgbClr val="000000"/>
          </a:solidFill>
          <a:latin typeface="Bosch Office Sans"/>
        </a:defRPr>
      </a:lvl4pPr>
      <a:lvl5pPr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1890">
          <a:solidFill>
            <a:srgbClr val="000000"/>
          </a:solidFill>
          <a:latin typeface="Bosch Office Sans"/>
        </a:defRPr>
      </a:lvl5pPr>
      <a:lvl6pPr marL="320037"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1890">
          <a:solidFill>
            <a:srgbClr val="000000"/>
          </a:solidFill>
          <a:latin typeface="Bosch Office Sans"/>
        </a:defRPr>
      </a:lvl6pPr>
      <a:lvl7pPr marL="640074"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1890">
          <a:solidFill>
            <a:srgbClr val="000000"/>
          </a:solidFill>
          <a:latin typeface="Bosch Office Sans"/>
        </a:defRPr>
      </a:lvl7pPr>
      <a:lvl8pPr marL="960111"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1890">
          <a:solidFill>
            <a:srgbClr val="000000"/>
          </a:solidFill>
          <a:latin typeface="Bosch Office Sans"/>
        </a:defRPr>
      </a:lvl8pPr>
      <a:lvl9pPr marL="1280147"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1890">
          <a:solidFill>
            <a:srgbClr val="000000"/>
          </a:solidFill>
          <a:latin typeface="Bosch Office Sans"/>
        </a:defRPr>
      </a:lvl9pPr>
    </p:titleStyle>
    <p:bodyStyle>
      <a:lvl1pPr marL="304800" indent="-304800" algn="l" rtl="0" eaLnBrk="1" fontAlgn="base" hangingPunct="1">
        <a:lnSpc>
          <a:spcPct val="111000"/>
        </a:lnSpc>
        <a:spcBef>
          <a:spcPts val="0"/>
        </a:spcBef>
        <a:spcAft>
          <a:spcPts val="0"/>
        </a:spcAft>
        <a:buClr>
          <a:srgbClr val="425C8F"/>
        </a:buClr>
        <a:buSzPct val="65000"/>
        <a:buFont typeface="Wingdings" panose="05000000000000000000" pitchFamily="2" charset="2"/>
        <a:buChar char="è"/>
        <a:defRPr sz="1800" b="0" i="0" u="none" spc="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1pPr>
      <a:lvl2pPr marL="609600" indent="-190500" algn="l" rtl="0" eaLnBrk="1" fontAlgn="base" hangingPunct="1">
        <a:lnSpc>
          <a:spcPct val="111000"/>
        </a:lnSpc>
        <a:spcBef>
          <a:spcPts val="0"/>
        </a:spcBef>
        <a:spcAft>
          <a:spcPts val="0"/>
        </a:spcAft>
        <a:buClr>
          <a:srgbClr val="425C8F"/>
        </a:buClr>
        <a:buSzPct val="50000"/>
        <a:buFont typeface="Wingdings" panose="05000000000000000000" pitchFamily="2" charset="2"/>
        <a:buChar char=""/>
        <a:defRPr sz="1800" b="0" i="0" u="none" spc="0">
          <a:solidFill>
            <a:schemeClr val="tx1"/>
          </a:solidFill>
          <a:latin typeface="Bosch Office Sans" panose="020B0604020202020204" pitchFamily="34" charset="0"/>
        </a:defRPr>
      </a:lvl2pPr>
      <a:lvl3pPr marL="914400" indent="-190500" algn="l" rtl="0" eaLnBrk="1" fontAlgn="base" hangingPunct="1">
        <a:lnSpc>
          <a:spcPct val="111000"/>
        </a:lnSpc>
        <a:spcBef>
          <a:spcPts val="0"/>
        </a:spcBef>
        <a:spcAft>
          <a:spcPts val="0"/>
        </a:spcAft>
        <a:buClr>
          <a:srgbClr val="425C8F"/>
        </a:buClr>
        <a:buSzPct val="50000"/>
        <a:buFont typeface="Wingdings" panose="05000000000000000000" pitchFamily="2" charset="2"/>
        <a:buChar char=""/>
        <a:defRPr sz="1800" b="0" i="0" u="none" spc="0">
          <a:solidFill>
            <a:schemeClr val="tx1"/>
          </a:solidFill>
          <a:latin typeface="Bosch Office Sans" panose="020B0604020202020204" pitchFamily="34" charset="0"/>
        </a:defRPr>
      </a:lvl3pPr>
      <a:lvl4pPr marL="1219200" indent="-190500" algn="l" rtl="0" eaLnBrk="1" fontAlgn="base" hangingPunct="1">
        <a:lnSpc>
          <a:spcPct val="111000"/>
        </a:lnSpc>
        <a:spcBef>
          <a:spcPts val="0"/>
        </a:spcBef>
        <a:spcAft>
          <a:spcPts val="0"/>
        </a:spcAft>
        <a:buClr>
          <a:srgbClr val="425C8F"/>
        </a:buClr>
        <a:buSzPct val="50000"/>
        <a:buFont typeface="Wingdings" panose="05000000000000000000" pitchFamily="2" charset="2"/>
        <a:buChar char=""/>
        <a:defRPr sz="1800" b="0" i="0" u="none" spc="0">
          <a:solidFill>
            <a:schemeClr val="tx1"/>
          </a:solidFill>
          <a:latin typeface="Bosch Office Sans" panose="020B0604020202020204" pitchFamily="34" charset="0"/>
        </a:defRPr>
      </a:lvl4pPr>
      <a:lvl5pPr marL="1524000" indent="-190500" algn="l" rtl="0" eaLnBrk="1" fontAlgn="base" hangingPunct="1">
        <a:lnSpc>
          <a:spcPct val="111000"/>
        </a:lnSpc>
        <a:spcBef>
          <a:spcPts val="0"/>
        </a:spcBef>
        <a:spcAft>
          <a:spcPts val="0"/>
        </a:spcAft>
        <a:buClr>
          <a:srgbClr val="425C8F"/>
        </a:buClr>
        <a:buSzPct val="50000"/>
        <a:buFont typeface="Wingdings" panose="05000000000000000000" pitchFamily="2" charset="2"/>
        <a:buChar char=""/>
        <a:defRPr sz="1800" b="0" i="0" u="none" spc="0">
          <a:solidFill>
            <a:schemeClr val="tx1"/>
          </a:solidFill>
          <a:latin typeface="Bosch Office Sans" panose="020B0604020202020204" pitchFamily="34" charset="0"/>
        </a:defRPr>
      </a:lvl5pPr>
      <a:lvl6pPr marL="1828800" indent="-190500" algn="l" rtl="0" eaLnBrk="1" fontAlgn="base" hangingPunct="1">
        <a:lnSpc>
          <a:spcPct val="111000"/>
        </a:lnSpc>
        <a:spcBef>
          <a:spcPts val="0"/>
        </a:spcBef>
        <a:spcAft>
          <a:spcPts val="0"/>
        </a:spcAft>
        <a:buClr>
          <a:srgbClr val="425C8F"/>
        </a:buClr>
        <a:buSzPct val="50000"/>
        <a:buFont typeface="Wingdings" panose="05000000000000000000" pitchFamily="2" charset="2"/>
        <a:buChar char=""/>
        <a:defRPr sz="1800" b="0" i="0" u="none" spc="0">
          <a:solidFill>
            <a:schemeClr val="tx1"/>
          </a:solidFill>
          <a:latin typeface="Bosch Office Sans" panose="020B0604020202020204" pitchFamily="34" charset="0"/>
        </a:defRPr>
      </a:lvl6pPr>
      <a:lvl7pPr marL="2133600" indent="-190500" algn="l" rtl="0" eaLnBrk="1" fontAlgn="base" hangingPunct="1">
        <a:lnSpc>
          <a:spcPct val="111000"/>
        </a:lnSpc>
        <a:spcBef>
          <a:spcPts val="0"/>
        </a:spcBef>
        <a:spcAft>
          <a:spcPts val="0"/>
        </a:spcAft>
        <a:buClr>
          <a:srgbClr val="425C8F"/>
        </a:buClr>
        <a:buSzPct val="50000"/>
        <a:buFont typeface="Wingdings" panose="05000000000000000000" pitchFamily="2" charset="2"/>
        <a:buChar char=""/>
        <a:defRPr sz="1800" b="0" i="0" u="none" spc="0">
          <a:solidFill>
            <a:schemeClr val="tx1"/>
          </a:solidFill>
          <a:latin typeface="Bosch Office Sans" panose="020B0604020202020204" pitchFamily="34" charset="0"/>
        </a:defRPr>
      </a:lvl7pPr>
      <a:lvl8pPr marL="2438400" indent="-190500" algn="l" rtl="0" eaLnBrk="1" fontAlgn="base" hangingPunct="1">
        <a:lnSpc>
          <a:spcPct val="111000"/>
        </a:lnSpc>
        <a:spcBef>
          <a:spcPts val="0"/>
        </a:spcBef>
        <a:spcAft>
          <a:spcPts val="0"/>
        </a:spcAft>
        <a:buClr>
          <a:srgbClr val="425C8F"/>
        </a:buClr>
        <a:buSzPct val="50000"/>
        <a:buFont typeface="Wingdings" panose="05000000000000000000" pitchFamily="2" charset="2"/>
        <a:buChar char=""/>
        <a:defRPr sz="1800" b="0" i="0" u="none" spc="0">
          <a:solidFill>
            <a:schemeClr val="tx1"/>
          </a:solidFill>
          <a:latin typeface="Bosch Office Sans" panose="020B0604020202020204" pitchFamily="34" charset="0"/>
        </a:defRPr>
      </a:lvl8pPr>
      <a:lvl9pPr marL="2743200" indent="-190500" algn="l" rtl="0" eaLnBrk="1" fontAlgn="base" hangingPunct="1">
        <a:lnSpc>
          <a:spcPct val="111000"/>
        </a:lnSpc>
        <a:spcBef>
          <a:spcPts val="0"/>
        </a:spcBef>
        <a:spcAft>
          <a:spcPts val="0"/>
        </a:spcAft>
        <a:buClr>
          <a:srgbClr val="425C8F"/>
        </a:buClr>
        <a:buSzPct val="50000"/>
        <a:buFont typeface="Wingdings" panose="05000000000000000000" pitchFamily="2" charset="2"/>
        <a:buChar char=""/>
        <a:defRPr sz="1800" b="0" i="0" u="none" spc="0">
          <a:solidFill>
            <a:schemeClr val="tx1"/>
          </a:solidFill>
          <a:latin typeface="Bosch Office Sans" panose="020B0604020202020204" pitchFamily="34" charset="0"/>
        </a:defRPr>
      </a:lvl9pPr>
    </p:bodyStyle>
    <p:otherStyle>
      <a:defPPr>
        <a:defRPr lang="de-DE"/>
      </a:defPPr>
      <a:lvl1pPr marL="0" algn="l" defTabSz="64007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37" algn="l" defTabSz="64007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74" algn="l" defTabSz="64007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11" algn="l" defTabSz="64007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47" algn="l" defTabSz="64007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185" algn="l" defTabSz="64007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21" algn="l" defTabSz="64007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58" algn="l" defTabSz="64007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294" algn="l" defTabSz="64007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image" Target="../media/image5.png"/><Relationship Id="rId2" Type="http://schemas.openxmlformats.org/officeDocument/2006/relationships/tags" Target="../tags/tag26.xml"/><Relationship Id="rId16" Type="http://schemas.openxmlformats.org/officeDocument/2006/relationships/image" Target="../media/image4.jpe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212.xml"/><Relationship Id="rId18" Type="http://schemas.openxmlformats.org/officeDocument/2006/relationships/tags" Target="../tags/tag217.xml"/><Relationship Id="rId26" Type="http://schemas.openxmlformats.org/officeDocument/2006/relationships/tags" Target="../tags/tag225.xml"/><Relationship Id="rId39" Type="http://schemas.openxmlformats.org/officeDocument/2006/relationships/tags" Target="../tags/tag238.xml"/><Relationship Id="rId3" Type="http://schemas.openxmlformats.org/officeDocument/2006/relationships/tags" Target="../tags/tag202.xml"/><Relationship Id="rId21" Type="http://schemas.openxmlformats.org/officeDocument/2006/relationships/tags" Target="../tags/tag220.xml"/><Relationship Id="rId34" Type="http://schemas.openxmlformats.org/officeDocument/2006/relationships/tags" Target="../tags/tag233.xml"/><Relationship Id="rId42" Type="http://schemas.openxmlformats.org/officeDocument/2006/relationships/tags" Target="../tags/tag241.xml"/><Relationship Id="rId47" Type="http://schemas.openxmlformats.org/officeDocument/2006/relationships/tags" Target="../tags/tag246.xml"/><Relationship Id="rId50" Type="http://schemas.openxmlformats.org/officeDocument/2006/relationships/image" Target="../media/image5.png"/><Relationship Id="rId7" Type="http://schemas.openxmlformats.org/officeDocument/2006/relationships/tags" Target="../tags/tag206.xml"/><Relationship Id="rId12" Type="http://schemas.openxmlformats.org/officeDocument/2006/relationships/tags" Target="../tags/tag211.xml"/><Relationship Id="rId17" Type="http://schemas.openxmlformats.org/officeDocument/2006/relationships/tags" Target="../tags/tag216.xml"/><Relationship Id="rId25" Type="http://schemas.openxmlformats.org/officeDocument/2006/relationships/tags" Target="../tags/tag224.xml"/><Relationship Id="rId33" Type="http://schemas.openxmlformats.org/officeDocument/2006/relationships/tags" Target="../tags/tag232.xml"/><Relationship Id="rId38" Type="http://schemas.openxmlformats.org/officeDocument/2006/relationships/tags" Target="../tags/tag237.xml"/><Relationship Id="rId46" Type="http://schemas.openxmlformats.org/officeDocument/2006/relationships/tags" Target="../tags/tag245.xml"/><Relationship Id="rId2" Type="http://schemas.openxmlformats.org/officeDocument/2006/relationships/tags" Target="../tags/tag201.xml"/><Relationship Id="rId16" Type="http://schemas.openxmlformats.org/officeDocument/2006/relationships/tags" Target="../tags/tag215.xml"/><Relationship Id="rId20" Type="http://schemas.openxmlformats.org/officeDocument/2006/relationships/tags" Target="../tags/tag219.xml"/><Relationship Id="rId29" Type="http://schemas.openxmlformats.org/officeDocument/2006/relationships/tags" Target="../tags/tag228.xml"/><Relationship Id="rId41" Type="http://schemas.openxmlformats.org/officeDocument/2006/relationships/tags" Target="../tags/tag240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24" Type="http://schemas.openxmlformats.org/officeDocument/2006/relationships/tags" Target="../tags/tag223.xml"/><Relationship Id="rId32" Type="http://schemas.openxmlformats.org/officeDocument/2006/relationships/tags" Target="../tags/tag231.xml"/><Relationship Id="rId37" Type="http://schemas.openxmlformats.org/officeDocument/2006/relationships/tags" Target="../tags/tag236.xml"/><Relationship Id="rId40" Type="http://schemas.openxmlformats.org/officeDocument/2006/relationships/tags" Target="../tags/tag239.xml"/><Relationship Id="rId45" Type="http://schemas.openxmlformats.org/officeDocument/2006/relationships/tags" Target="../tags/tag244.xml"/><Relationship Id="rId5" Type="http://schemas.openxmlformats.org/officeDocument/2006/relationships/tags" Target="../tags/tag204.xml"/><Relationship Id="rId15" Type="http://schemas.openxmlformats.org/officeDocument/2006/relationships/tags" Target="../tags/tag214.xml"/><Relationship Id="rId23" Type="http://schemas.openxmlformats.org/officeDocument/2006/relationships/tags" Target="../tags/tag222.xml"/><Relationship Id="rId28" Type="http://schemas.openxmlformats.org/officeDocument/2006/relationships/tags" Target="../tags/tag227.xml"/><Relationship Id="rId36" Type="http://schemas.openxmlformats.org/officeDocument/2006/relationships/tags" Target="../tags/tag235.xml"/><Relationship Id="rId49" Type="http://schemas.openxmlformats.org/officeDocument/2006/relationships/slideLayout" Target="../slideLayouts/slideLayout4.xml"/><Relationship Id="rId10" Type="http://schemas.openxmlformats.org/officeDocument/2006/relationships/tags" Target="../tags/tag209.xml"/><Relationship Id="rId19" Type="http://schemas.openxmlformats.org/officeDocument/2006/relationships/tags" Target="../tags/tag218.xml"/><Relationship Id="rId31" Type="http://schemas.openxmlformats.org/officeDocument/2006/relationships/tags" Target="../tags/tag230.xml"/><Relationship Id="rId44" Type="http://schemas.openxmlformats.org/officeDocument/2006/relationships/tags" Target="../tags/tag243.xml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tags" Target="../tags/tag213.xml"/><Relationship Id="rId22" Type="http://schemas.openxmlformats.org/officeDocument/2006/relationships/tags" Target="../tags/tag221.xml"/><Relationship Id="rId27" Type="http://schemas.openxmlformats.org/officeDocument/2006/relationships/tags" Target="../tags/tag226.xml"/><Relationship Id="rId30" Type="http://schemas.openxmlformats.org/officeDocument/2006/relationships/tags" Target="../tags/tag229.xml"/><Relationship Id="rId35" Type="http://schemas.openxmlformats.org/officeDocument/2006/relationships/tags" Target="../tags/tag234.xml"/><Relationship Id="rId43" Type="http://schemas.openxmlformats.org/officeDocument/2006/relationships/tags" Target="../tags/tag242.xml"/><Relationship Id="rId48" Type="http://schemas.openxmlformats.org/officeDocument/2006/relationships/tags" Target="../tags/tag247.xml"/><Relationship Id="rId8" Type="http://schemas.openxmlformats.org/officeDocument/2006/relationships/tags" Target="../tags/tag20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18" Type="http://schemas.openxmlformats.org/officeDocument/2006/relationships/image" Target="../media/image5.png"/><Relationship Id="rId3" Type="http://schemas.openxmlformats.org/officeDocument/2006/relationships/tags" Target="../tags/tag41.xml"/><Relationship Id="rId21" Type="http://schemas.openxmlformats.org/officeDocument/2006/relationships/image" Target="../media/image8.png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20" Type="http://schemas.openxmlformats.org/officeDocument/2006/relationships/image" Target="../media/image7.png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10" Type="http://schemas.openxmlformats.org/officeDocument/2006/relationships/tags" Target="../tags/tag48.xml"/><Relationship Id="rId19" Type="http://schemas.openxmlformats.org/officeDocument/2006/relationships/image" Target="../media/image6.png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Relationship Id="rId2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18" Type="http://schemas.openxmlformats.org/officeDocument/2006/relationships/tags" Target="../tags/tag72.xml"/><Relationship Id="rId26" Type="http://schemas.openxmlformats.org/officeDocument/2006/relationships/tags" Target="../tags/tag80.xml"/><Relationship Id="rId3" Type="http://schemas.openxmlformats.org/officeDocument/2006/relationships/tags" Target="../tags/tag57.xml"/><Relationship Id="rId21" Type="http://schemas.openxmlformats.org/officeDocument/2006/relationships/tags" Target="../tags/tag75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tags" Target="../tags/tag71.xml"/><Relationship Id="rId25" Type="http://schemas.openxmlformats.org/officeDocument/2006/relationships/tags" Target="../tags/tag79.xml"/><Relationship Id="rId2" Type="http://schemas.openxmlformats.org/officeDocument/2006/relationships/tags" Target="../tags/tag56.xml"/><Relationship Id="rId16" Type="http://schemas.openxmlformats.org/officeDocument/2006/relationships/tags" Target="../tags/tag70.xml"/><Relationship Id="rId20" Type="http://schemas.openxmlformats.org/officeDocument/2006/relationships/tags" Target="../tags/tag74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24" Type="http://schemas.openxmlformats.org/officeDocument/2006/relationships/tags" Target="../tags/tag78.xml"/><Relationship Id="rId5" Type="http://schemas.openxmlformats.org/officeDocument/2006/relationships/tags" Target="../tags/tag59.xml"/><Relationship Id="rId15" Type="http://schemas.openxmlformats.org/officeDocument/2006/relationships/tags" Target="../tags/tag69.xml"/><Relationship Id="rId23" Type="http://schemas.openxmlformats.org/officeDocument/2006/relationships/tags" Target="../tags/tag77.xml"/><Relationship Id="rId28" Type="http://schemas.openxmlformats.org/officeDocument/2006/relationships/image" Target="../media/image5.png"/><Relationship Id="rId10" Type="http://schemas.openxmlformats.org/officeDocument/2006/relationships/tags" Target="../tags/tag64.xml"/><Relationship Id="rId19" Type="http://schemas.openxmlformats.org/officeDocument/2006/relationships/tags" Target="../tags/tag73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tags" Target="../tags/tag68.xml"/><Relationship Id="rId22" Type="http://schemas.openxmlformats.org/officeDocument/2006/relationships/tags" Target="../tags/tag76.xml"/><Relationship Id="rId27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image" Target="../media/image5.png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18" Type="http://schemas.openxmlformats.org/officeDocument/2006/relationships/tags" Target="../tags/tag112.xml"/><Relationship Id="rId26" Type="http://schemas.openxmlformats.org/officeDocument/2006/relationships/tags" Target="../tags/tag120.xml"/><Relationship Id="rId39" Type="http://schemas.openxmlformats.org/officeDocument/2006/relationships/image" Target="../media/image18.png"/><Relationship Id="rId3" Type="http://schemas.openxmlformats.org/officeDocument/2006/relationships/tags" Target="../tags/tag97.xml"/><Relationship Id="rId21" Type="http://schemas.openxmlformats.org/officeDocument/2006/relationships/tags" Target="../tags/tag115.xml"/><Relationship Id="rId34" Type="http://schemas.openxmlformats.org/officeDocument/2006/relationships/image" Target="../media/image13.png"/><Relationship Id="rId42" Type="http://schemas.openxmlformats.org/officeDocument/2006/relationships/image" Target="../media/image21.png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17" Type="http://schemas.openxmlformats.org/officeDocument/2006/relationships/tags" Target="../tags/tag111.xml"/><Relationship Id="rId25" Type="http://schemas.openxmlformats.org/officeDocument/2006/relationships/tags" Target="../tags/tag119.xml"/><Relationship Id="rId33" Type="http://schemas.openxmlformats.org/officeDocument/2006/relationships/image" Target="../media/image12.jpeg"/><Relationship Id="rId38" Type="http://schemas.openxmlformats.org/officeDocument/2006/relationships/image" Target="../media/image17.png"/><Relationship Id="rId2" Type="http://schemas.openxmlformats.org/officeDocument/2006/relationships/tags" Target="../tags/tag96.xml"/><Relationship Id="rId16" Type="http://schemas.openxmlformats.org/officeDocument/2006/relationships/tags" Target="../tags/tag110.xml"/><Relationship Id="rId20" Type="http://schemas.openxmlformats.org/officeDocument/2006/relationships/tags" Target="../tags/tag114.xml"/><Relationship Id="rId29" Type="http://schemas.openxmlformats.org/officeDocument/2006/relationships/slideLayout" Target="../slideLayouts/slideLayout2.xml"/><Relationship Id="rId41" Type="http://schemas.openxmlformats.org/officeDocument/2006/relationships/image" Target="../media/image20.png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24" Type="http://schemas.openxmlformats.org/officeDocument/2006/relationships/tags" Target="../tags/tag118.xml"/><Relationship Id="rId32" Type="http://schemas.openxmlformats.org/officeDocument/2006/relationships/image" Target="../media/image11.jpeg"/><Relationship Id="rId37" Type="http://schemas.openxmlformats.org/officeDocument/2006/relationships/image" Target="../media/image16.png"/><Relationship Id="rId40" Type="http://schemas.openxmlformats.org/officeDocument/2006/relationships/image" Target="../media/image19.png"/><Relationship Id="rId45" Type="http://schemas.openxmlformats.org/officeDocument/2006/relationships/image" Target="../media/image24.png"/><Relationship Id="rId5" Type="http://schemas.openxmlformats.org/officeDocument/2006/relationships/tags" Target="../tags/tag99.xml"/><Relationship Id="rId15" Type="http://schemas.openxmlformats.org/officeDocument/2006/relationships/tags" Target="../tags/tag109.xml"/><Relationship Id="rId23" Type="http://schemas.openxmlformats.org/officeDocument/2006/relationships/tags" Target="../tags/tag117.xml"/><Relationship Id="rId28" Type="http://schemas.openxmlformats.org/officeDocument/2006/relationships/tags" Target="../tags/tag122.xml"/><Relationship Id="rId36" Type="http://schemas.openxmlformats.org/officeDocument/2006/relationships/image" Target="../media/image15.png"/><Relationship Id="rId10" Type="http://schemas.openxmlformats.org/officeDocument/2006/relationships/tags" Target="../tags/tag104.xml"/><Relationship Id="rId19" Type="http://schemas.openxmlformats.org/officeDocument/2006/relationships/tags" Target="../tags/tag113.xml"/><Relationship Id="rId31" Type="http://schemas.openxmlformats.org/officeDocument/2006/relationships/image" Target="../media/image10.jpeg"/><Relationship Id="rId44" Type="http://schemas.openxmlformats.org/officeDocument/2006/relationships/image" Target="../media/image23.tiff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tags" Target="../tags/tag108.xml"/><Relationship Id="rId22" Type="http://schemas.openxmlformats.org/officeDocument/2006/relationships/tags" Target="../tags/tag116.xml"/><Relationship Id="rId27" Type="http://schemas.openxmlformats.org/officeDocument/2006/relationships/tags" Target="../tags/tag121.xml"/><Relationship Id="rId30" Type="http://schemas.openxmlformats.org/officeDocument/2006/relationships/image" Target="../media/image5.png"/><Relationship Id="rId35" Type="http://schemas.openxmlformats.org/officeDocument/2006/relationships/image" Target="../media/image14.png"/><Relationship Id="rId43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image" Target="../media/image5.png"/><Relationship Id="rId5" Type="http://schemas.openxmlformats.org/officeDocument/2006/relationships/tags" Target="../tags/tag127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tags" Target="../tags/tag143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tags" Target="../tags/tag142.xml"/><Relationship Id="rId5" Type="http://schemas.openxmlformats.org/officeDocument/2006/relationships/tags" Target="../tags/tag136.xml"/><Relationship Id="rId10" Type="http://schemas.openxmlformats.org/officeDocument/2006/relationships/tags" Target="../tags/tag141.xml"/><Relationship Id="rId4" Type="http://schemas.openxmlformats.org/officeDocument/2006/relationships/tags" Target="../tags/tag135.xml"/><Relationship Id="rId9" Type="http://schemas.openxmlformats.org/officeDocument/2006/relationships/tags" Target="../tags/tag140.xml"/><Relationship Id="rId1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13" Type="http://schemas.openxmlformats.org/officeDocument/2006/relationships/tags" Target="../tags/tag156.xml"/><Relationship Id="rId18" Type="http://schemas.openxmlformats.org/officeDocument/2006/relationships/tags" Target="../tags/tag161.xml"/><Relationship Id="rId26" Type="http://schemas.openxmlformats.org/officeDocument/2006/relationships/tags" Target="../tags/tag169.xml"/><Relationship Id="rId39" Type="http://schemas.openxmlformats.org/officeDocument/2006/relationships/tags" Target="../tags/tag182.xml"/><Relationship Id="rId3" Type="http://schemas.openxmlformats.org/officeDocument/2006/relationships/tags" Target="../tags/tag146.xml"/><Relationship Id="rId21" Type="http://schemas.openxmlformats.org/officeDocument/2006/relationships/tags" Target="../tags/tag164.xml"/><Relationship Id="rId34" Type="http://schemas.openxmlformats.org/officeDocument/2006/relationships/tags" Target="../tags/tag177.xml"/><Relationship Id="rId42" Type="http://schemas.openxmlformats.org/officeDocument/2006/relationships/tags" Target="../tags/tag185.xml"/><Relationship Id="rId47" Type="http://schemas.openxmlformats.org/officeDocument/2006/relationships/image" Target="../media/image5.png"/><Relationship Id="rId7" Type="http://schemas.openxmlformats.org/officeDocument/2006/relationships/tags" Target="../tags/tag150.xml"/><Relationship Id="rId12" Type="http://schemas.openxmlformats.org/officeDocument/2006/relationships/tags" Target="../tags/tag155.xml"/><Relationship Id="rId17" Type="http://schemas.openxmlformats.org/officeDocument/2006/relationships/tags" Target="../tags/tag160.xml"/><Relationship Id="rId25" Type="http://schemas.openxmlformats.org/officeDocument/2006/relationships/tags" Target="../tags/tag168.xml"/><Relationship Id="rId33" Type="http://schemas.openxmlformats.org/officeDocument/2006/relationships/tags" Target="../tags/tag176.xml"/><Relationship Id="rId38" Type="http://schemas.openxmlformats.org/officeDocument/2006/relationships/tags" Target="../tags/tag181.xml"/><Relationship Id="rId46" Type="http://schemas.openxmlformats.org/officeDocument/2006/relationships/slideLayout" Target="../slideLayouts/slideLayout4.xml"/><Relationship Id="rId2" Type="http://schemas.openxmlformats.org/officeDocument/2006/relationships/tags" Target="../tags/tag145.xml"/><Relationship Id="rId16" Type="http://schemas.openxmlformats.org/officeDocument/2006/relationships/tags" Target="../tags/tag159.xml"/><Relationship Id="rId20" Type="http://schemas.openxmlformats.org/officeDocument/2006/relationships/tags" Target="../tags/tag163.xml"/><Relationship Id="rId29" Type="http://schemas.openxmlformats.org/officeDocument/2006/relationships/tags" Target="../tags/tag172.xml"/><Relationship Id="rId41" Type="http://schemas.openxmlformats.org/officeDocument/2006/relationships/tags" Target="../tags/tag184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tags" Target="../tags/tag154.xml"/><Relationship Id="rId24" Type="http://schemas.openxmlformats.org/officeDocument/2006/relationships/tags" Target="../tags/tag167.xml"/><Relationship Id="rId32" Type="http://schemas.openxmlformats.org/officeDocument/2006/relationships/tags" Target="../tags/tag175.xml"/><Relationship Id="rId37" Type="http://schemas.openxmlformats.org/officeDocument/2006/relationships/tags" Target="../tags/tag180.xml"/><Relationship Id="rId40" Type="http://schemas.openxmlformats.org/officeDocument/2006/relationships/tags" Target="../tags/tag183.xml"/><Relationship Id="rId45" Type="http://schemas.openxmlformats.org/officeDocument/2006/relationships/tags" Target="../tags/tag188.xml"/><Relationship Id="rId5" Type="http://schemas.openxmlformats.org/officeDocument/2006/relationships/tags" Target="../tags/tag148.xml"/><Relationship Id="rId15" Type="http://schemas.openxmlformats.org/officeDocument/2006/relationships/tags" Target="../tags/tag158.xml"/><Relationship Id="rId23" Type="http://schemas.openxmlformats.org/officeDocument/2006/relationships/tags" Target="../tags/tag166.xml"/><Relationship Id="rId28" Type="http://schemas.openxmlformats.org/officeDocument/2006/relationships/tags" Target="../tags/tag171.xml"/><Relationship Id="rId36" Type="http://schemas.openxmlformats.org/officeDocument/2006/relationships/tags" Target="../tags/tag179.xml"/><Relationship Id="rId10" Type="http://schemas.openxmlformats.org/officeDocument/2006/relationships/tags" Target="../tags/tag153.xml"/><Relationship Id="rId19" Type="http://schemas.openxmlformats.org/officeDocument/2006/relationships/tags" Target="../tags/tag162.xml"/><Relationship Id="rId31" Type="http://schemas.openxmlformats.org/officeDocument/2006/relationships/tags" Target="../tags/tag174.xml"/><Relationship Id="rId44" Type="http://schemas.openxmlformats.org/officeDocument/2006/relationships/tags" Target="../tags/tag187.xml"/><Relationship Id="rId4" Type="http://schemas.openxmlformats.org/officeDocument/2006/relationships/tags" Target="../tags/tag147.xml"/><Relationship Id="rId9" Type="http://schemas.openxmlformats.org/officeDocument/2006/relationships/tags" Target="../tags/tag152.xml"/><Relationship Id="rId14" Type="http://schemas.openxmlformats.org/officeDocument/2006/relationships/tags" Target="../tags/tag157.xml"/><Relationship Id="rId22" Type="http://schemas.openxmlformats.org/officeDocument/2006/relationships/tags" Target="../tags/tag165.xml"/><Relationship Id="rId27" Type="http://schemas.openxmlformats.org/officeDocument/2006/relationships/tags" Target="../tags/tag170.xml"/><Relationship Id="rId30" Type="http://schemas.openxmlformats.org/officeDocument/2006/relationships/tags" Target="../tags/tag173.xml"/><Relationship Id="rId35" Type="http://schemas.openxmlformats.org/officeDocument/2006/relationships/tags" Target="../tags/tag178.xml"/><Relationship Id="rId43" Type="http://schemas.openxmlformats.org/officeDocument/2006/relationships/tags" Target="../tags/tag18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96.xml"/><Relationship Id="rId13" Type="http://schemas.openxmlformats.org/officeDocument/2006/relationships/image" Target="../media/image5.png"/><Relationship Id="rId3" Type="http://schemas.openxmlformats.org/officeDocument/2006/relationships/tags" Target="../tags/tag191.xml"/><Relationship Id="rId7" Type="http://schemas.openxmlformats.org/officeDocument/2006/relationships/tags" Target="../tags/tag195.xml"/><Relationship Id="rId12" Type="http://schemas.openxmlformats.org/officeDocument/2006/relationships/slideLayout" Target="../slideLayouts/slideLayout4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tags" Target="../tags/tag194.xml"/><Relationship Id="rId11" Type="http://schemas.openxmlformats.org/officeDocument/2006/relationships/tags" Target="../tags/tag199.xml"/><Relationship Id="rId5" Type="http://schemas.openxmlformats.org/officeDocument/2006/relationships/tags" Target="../tags/tag193.xml"/><Relationship Id="rId10" Type="http://schemas.openxmlformats.org/officeDocument/2006/relationships/tags" Target="../tags/tag198.xml"/><Relationship Id="rId4" Type="http://schemas.openxmlformats.org/officeDocument/2006/relationships/tags" Target="../tags/tag192.xml"/><Relationship Id="rId9" Type="http://schemas.openxmlformats.org/officeDocument/2006/relationships/tags" Target="../tags/tag1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ML5A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-4763" y="541338"/>
            <a:ext cx="8539163" cy="5039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lnSpc>
                <a:spcPct val="107000"/>
              </a:lnSpc>
            </a:pPr>
            <a:r>
              <a:rPr lang="en-US" sz="700" smtClean="0">
                <a:solidFill>
                  <a:srgbClr val="707070"/>
                </a:solidFill>
              </a:rPr>
              <a:t>Internal  | RBCD/ESD | 2016/01/06 | Pres16_003 | © Robert Bosch GmbH 2015. All rights reserved, also regarding any disposal, exploitation, reproduction, editing, distribution, as well as in the event of applications for industrial property rights.</a:t>
            </a:r>
            <a:endParaRPr lang="en-US" sz="700" dirty="0">
              <a:solidFill>
                <a:srgbClr val="707070"/>
              </a:solidFill>
            </a:endParaRPr>
          </a:p>
        </p:txBody>
      </p:sp>
      <p:sp>
        <p:nvSpPr>
          <p:cNvPr id="9" name="TextBox 8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</a:pPr>
            <a:r>
              <a:rPr lang="en-US" b="1" smtClean="0">
                <a:solidFill>
                  <a:srgbClr val="FFFFFF"/>
                </a:solidFill>
              </a:rPr>
              <a:t>TPM in ESD</a:t>
            </a:r>
            <a:endParaRPr lang="en-US" b="1">
              <a:solidFill>
                <a:srgbClr val="FFFFFF"/>
              </a:solidFill>
            </a:endParaRPr>
          </a:p>
        </p:txBody>
      </p:sp>
      <p:pic>
        <p:nvPicPr>
          <p:cNvPr id="8" name="Picture 7" hidden="1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653405"/>
            <a:ext cx="381000" cy="174625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 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r>
              <a:rPr lang="en-US" sz="1200" smtClean="0">
                <a:solidFill>
                  <a:srgbClr val="000000"/>
                </a:solidFill>
              </a:rPr>
              <a:t>Diesel Systems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>
            <p:custDataLst>
              <p:tags r:id="rId8"/>
            </p:custDataLst>
          </p:nvPr>
        </p:nvSpPr>
        <p:spPr>
          <a:xfrm>
            <a:off x="8509000" y="6038355"/>
            <a:ext cx="25400" cy="10695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</a:pPr>
            <a:endParaRPr lang="en-US" sz="700"/>
          </a:p>
        </p:txBody>
      </p:sp>
      <p:sp>
        <p:nvSpPr>
          <p:cNvPr id="4" name="TextBox 3" hidden="1"/>
          <p:cNvSpPr txBox="1"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>
            <a:noAutofit/>
          </a:bodyPr>
          <a:lstStyle/>
          <a:p>
            <a:pPr>
              <a:spcAft>
                <a:spcPct val="0"/>
              </a:spcAft>
            </a:pPr>
            <a:endParaRPr lang="en-US" sz="1300"/>
          </a:p>
        </p:txBody>
      </p:sp>
      <p:sp>
        <p:nvSpPr>
          <p:cNvPr id="14" name="Rectangle 13"/>
          <p:cNvSpPr/>
          <p:nvPr>
            <p:custDataLst>
              <p:tags r:id="rId10"/>
            </p:custDataLst>
          </p:nvPr>
        </p:nvSpPr>
        <p:spPr>
          <a:xfrm>
            <a:off x="612971" y="1846976"/>
            <a:ext cx="3648635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Motivation of TPM setup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>
            <p:custDataLst>
              <p:tags r:id="rId11"/>
            </p:custDataLst>
          </p:nvPr>
        </p:nvSpPr>
        <p:spPr>
          <a:xfrm>
            <a:off x="612971" y="2560896"/>
            <a:ext cx="3648635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Roles of TPM</a:t>
            </a:r>
          </a:p>
        </p:txBody>
      </p:sp>
      <p:sp>
        <p:nvSpPr>
          <p:cNvPr id="16" name="Rectangle 15"/>
          <p:cNvSpPr/>
          <p:nvPr>
            <p:custDataLst>
              <p:tags r:id="rId12"/>
            </p:custDataLst>
          </p:nvPr>
        </p:nvSpPr>
        <p:spPr>
          <a:xfrm>
            <a:off x="612971" y="3235090"/>
            <a:ext cx="3648635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Responsibilities / key tasks of TPM</a:t>
            </a:r>
          </a:p>
        </p:txBody>
      </p:sp>
      <p:sp>
        <p:nvSpPr>
          <p:cNvPr id="17" name="Rectangle 16"/>
          <p:cNvSpPr/>
          <p:nvPr>
            <p:custDataLst>
              <p:tags r:id="rId13"/>
            </p:custDataLst>
          </p:nvPr>
        </p:nvSpPr>
        <p:spPr>
          <a:xfrm>
            <a:off x="622059" y="3890272"/>
            <a:ext cx="3648635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TPM setup </a:t>
            </a:r>
            <a:r>
              <a:rPr lang="en-US" sz="1600" b="1" dirty="0">
                <a:solidFill>
                  <a:schemeClr val="bg1"/>
                </a:solidFill>
              </a:rPr>
              <a:t>in ESD</a:t>
            </a:r>
          </a:p>
        </p:txBody>
      </p:sp>
      <p:sp>
        <p:nvSpPr>
          <p:cNvPr id="18" name="TextBox 17"/>
          <p:cNvSpPr txBox="1"/>
          <p:nvPr>
            <p:custDataLst>
              <p:tags r:id="rId14"/>
            </p:custDataLst>
          </p:nvPr>
        </p:nvSpPr>
        <p:spPr>
          <a:xfrm>
            <a:off x="2884414" y="5615348"/>
            <a:ext cx="3363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TPM = </a:t>
            </a:r>
            <a:r>
              <a:rPr lang="en-US" sz="1100" u="sng" dirty="0" smtClean="0"/>
              <a:t>T</a:t>
            </a:r>
            <a:r>
              <a:rPr lang="en-US" sz="1100" dirty="0" smtClean="0"/>
              <a:t>echnical </a:t>
            </a:r>
            <a:r>
              <a:rPr lang="en-US" sz="1100" u="sng" dirty="0" smtClean="0"/>
              <a:t>P</a:t>
            </a:r>
            <a:r>
              <a:rPr lang="en-US" sz="1100" dirty="0" smtClean="0"/>
              <a:t>roject </a:t>
            </a:r>
            <a:r>
              <a:rPr lang="en-US" sz="1100" u="sng" dirty="0" smtClean="0"/>
              <a:t>M</a:t>
            </a:r>
            <a:r>
              <a:rPr lang="en-US" sz="1100" dirty="0" smtClean="0"/>
              <a:t>anager </a:t>
            </a:r>
            <a:endParaRPr lang="en-US" sz="11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C3152-37F4-4B44-8C6A-CCB9E704605B}" type="slidenum">
              <a:rPr lang="en-US" smtClean="0"/>
              <a:t>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283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lnSpc>
                <a:spcPct val="107000"/>
              </a:lnSpc>
            </a:pPr>
            <a:r>
              <a:rPr lang="en-US" sz="700" smtClean="0">
                <a:solidFill>
                  <a:srgbClr val="707070"/>
                </a:solidFill>
              </a:rPr>
              <a:t>Internal  | ESD | 2016/01/06 | Pres16_003 | © Robert Bosch GmbH 2015. All rights reserved, also regarding any disposal, exploitation, reproduction, editing, distribution, as well as in the event of applications for industrial property rights.</a:t>
            </a:r>
            <a:endParaRPr lang="en-US" sz="700" dirty="0">
              <a:solidFill>
                <a:srgbClr val="707070"/>
              </a:solidFill>
            </a:endParaRPr>
          </a:p>
        </p:txBody>
      </p:sp>
      <p:sp>
        <p:nvSpPr>
          <p:cNvPr id="9" name="TextBox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</a:pPr>
            <a:r>
              <a:rPr lang="en-US" b="1" dirty="0" smtClean="0">
                <a:solidFill>
                  <a:srgbClr val="FFFFFF"/>
                </a:solidFill>
              </a:rPr>
              <a:t>LE workshop</a:t>
            </a: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8" name="Picture 7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653405"/>
            <a:ext cx="381000" cy="174625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 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r>
              <a:rPr lang="en-US" sz="1200" smtClean="0">
                <a:solidFill>
                  <a:srgbClr val="000000"/>
                </a:solidFill>
              </a:rPr>
              <a:t>Diesel Systems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0695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</a:pPr>
            <a:endParaRPr lang="en-US" sz="700"/>
          </a:p>
        </p:txBody>
      </p:sp>
      <p:sp>
        <p:nvSpPr>
          <p:cNvPr id="4" name="TextBox 3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>
            <a:noAutofit/>
          </a:bodyPr>
          <a:lstStyle/>
          <a:p>
            <a:pPr>
              <a:spcAft>
                <a:spcPct val="0"/>
              </a:spcAft>
            </a:pPr>
            <a:endParaRPr lang="en-US" sz="1300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9"/>
            </p:custDataLst>
          </p:nvPr>
        </p:nvSpPr>
        <p:spPr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12700" rIns="0" bIns="0" anchor="t"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10"/>
            </p:custDataLst>
          </p:nvPr>
        </p:nvSpPr>
        <p:spPr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63500" rIns="0" bIns="0"/>
          <a:lstStyle/>
          <a:p>
            <a:endParaRPr lang="en-US"/>
          </a:p>
        </p:txBody>
      </p:sp>
      <p:cxnSp>
        <p:nvCxnSpPr>
          <p:cNvPr id="13" name="Straight Connector 12"/>
          <p:cNvCxnSpPr/>
          <p:nvPr>
            <p:custDataLst>
              <p:tags r:id="rId11"/>
            </p:custDataLst>
          </p:nvPr>
        </p:nvCxnSpPr>
        <p:spPr>
          <a:xfrm>
            <a:off x="244549" y="2945212"/>
            <a:ext cx="8264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>
            <p:custDataLst>
              <p:tags r:id="rId12"/>
            </p:custDataLst>
          </p:nvPr>
        </p:nvSpPr>
        <p:spPr>
          <a:xfrm>
            <a:off x="244549" y="2466747"/>
            <a:ext cx="2115879" cy="372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IDN function</a:t>
            </a:r>
          </a:p>
          <a:p>
            <a:pPr algn="ctr"/>
            <a:r>
              <a:rPr lang="en-US" sz="1200" dirty="0" smtClean="0"/>
              <a:t>(e.g. strategy, specific topic)</a:t>
            </a:r>
            <a:endParaRPr lang="en-US" sz="1200" dirty="0"/>
          </a:p>
        </p:txBody>
      </p:sp>
      <p:sp>
        <p:nvSpPr>
          <p:cNvPr id="15" name="Rectangle 14"/>
          <p:cNvSpPr/>
          <p:nvPr>
            <p:custDataLst>
              <p:tags r:id="rId13"/>
            </p:custDataLst>
          </p:nvPr>
        </p:nvSpPr>
        <p:spPr>
          <a:xfrm>
            <a:off x="244548" y="3064015"/>
            <a:ext cx="2115880" cy="372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Project function</a:t>
            </a:r>
          </a:p>
          <a:p>
            <a:pPr algn="ctr"/>
            <a:r>
              <a:rPr lang="en-US" sz="1200" dirty="0" smtClean="0"/>
              <a:t>(e.g. customer project)</a:t>
            </a:r>
            <a:endParaRPr lang="en-US" sz="1200" dirty="0"/>
          </a:p>
        </p:txBody>
      </p:sp>
      <p:sp>
        <p:nvSpPr>
          <p:cNvPr id="16" name="Rectangle 15"/>
          <p:cNvSpPr/>
          <p:nvPr>
            <p:custDataLst>
              <p:tags r:id="rId14"/>
            </p:custDataLst>
          </p:nvPr>
        </p:nvSpPr>
        <p:spPr>
          <a:xfrm>
            <a:off x="457200" y="999937"/>
            <a:ext cx="1719375" cy="3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DS-B2/PRM-LE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>
            <p:custDataLst>
              <p:tags r:id="rId15"/>
            </p:custDataLst>
          </p:nvPr>
        </p:nvSpPr>
        <p:spPr>
          <a:xfrm>
            <a:off x="2573079" y="921636"/>
            <a:ext cx="1456662" cy="3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ESD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>
            <p:custDataLst>
              <p:tags r:id="rId16"/>
            </p:custDataLst>
          </p:nvPr>
        </p:nvSpPr>
        <p:spPr>
          <a:xfrm>
            <a:off x="2662569" y="1663899"/>
            <a:ext cx="1242239" cy="3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TPM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6" idx="3"/>
            <a:endCxn id="18" idx="1"/>
          </p:cNvCxnSpPr>
          <p:nvPr>
            <p:custDataLst>
              <p:tags r:id="rId17"/>
            </p:custDataLst>
          </p:nvPr>
        </p:nvCxnSpPr>
        <p:spPr>
          <a:xfrm>
            <a:off x="2176575" y="1185687"/>
            <a:ext cx="485994" cy="663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>
            <p:custDataLst>
              <p:tags r:id="rId18"/>
            </p:custDataLst>
          </p:nvPr>
        </p:nvSpPr>
        <p:spPr>
          <a:xfrm>
            <a:off x="2662569" y="4029944"/>
            <a:ext cx="1242239" cy="38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TPM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>
            <p:custDataLst>
              <p:tags r:id="rId19"/>
            </p:custDataLst>
          </p:nvPr>
        </p:nvSpPr>
        <p:spPr>
          <a:xfrm>
            <a:off x="4634022" y="4036231"/>
            <a:ext cx="1242239" cy="38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System engineer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>
            <p:custDataLst>
              <p:tags r:id="rId20"/>
            </p:custDataLst>
          </p:nvPr>
        </p:nvSpPr>
        <p:spPr>
          <a:xfrm>
            <a:off x="6378203" y="3724774"/>
            <a:ext cx="1456662" cy="300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Customer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>
            <p:custDataLst>
              <p:tags r:id="rId21"/>
            </p:custDataLst>
          </p:nvPr>
        </p:nvSpPr>
        <p:spPr>
          <a:xfrm>
            <a:off x="6380421" y="4081420"/>
            <a:ext cx="1456662" cy="343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Project leader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>
            <p:custDataLst>
              <p:tags r:id="rId22"/>
            </p:custDataLst>
          </p:nvPr>
        </p:nvSpPr>
        <p:spPr>
          <a:xfrm>
            <a:off x="6378203" y="4473780"/>
            <a:ext cx="1456662" cy="381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department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>
            <p:custDataLst>
              <p:tags r:id="rId23"/>
            </p:custDataLst>
          </p:nvPr>
        </p:nvCxnSpPr>
        <p:spPr>
          <a:xfrm flipV="1">
            <a:off x="5926988" y="3758074"/>
            <a:ext cx="413338" cy="5178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>
            <p:custDataLst>
              <p:tags r:id="rId24"/>
            </p:custDataLst>
          </p:nvPr>
        </p:nvCxnSpPr>
        <p:spPr>
          <a:xfrm flipV="1">
            <a:off x="5940278" y="4261587"/>
            <a:ext cx="400048" cy="75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>
            <p:custDataLst>
              <p:tags r:id="rId25"/>
            </p:custDataLst>
          </p:nvPr>
        </p:nvCxnSpPr>
        <p:spPr>
          <a:xfrm>
            <a:off x="5933633" y="4305669"/>
            <a:ext cx="406693" cy="4695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>
            <p:custDataLst>
              <p:tags r:id="rId26"/>
            </p:custDataLst>
          </p:nvPr>
        </p:nvCxnSpPr>
        <p:spPr>
          <a:xfrm>
            <a:off x="2212237" y="3827550"/>
            <a:ext cx="392960" cy="2995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>
            <p:custDataLst>
              <p:tags r:id="rId27"/>
            </p:custDataLst>
          </p:nvPr>
        </p:nvSpPr>
        <p:spPr>
          <a:xfrm>
            <a:off x="698648" y="4909087"/>
            <a:ext cx="3277927" cy="723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TPM: </a:t>
            </a:r>
          </a:p>
          <a:p>
            <a:r>
              <a:rPr lang="en-US" sz="900" dirty="0" smtClean="0">
                <a:solidFill>
                  <a:schemeClr val="tx1"/>
                </a:solidFill>
              </a:rPr>
              <a:t>1. Support PRM to transfer platform strategy into customer project</a:t>
            </a:r>
          </a:p>
          <a:p>
            <a:r>
              <a:rPr lang="en-US" sz="900" dirty="0" smtClean="0">
                <a:solidFill>
                  <a:schemeClr val="tx1"/>
                </a:solidFill>
              </a:rPr>
              <a:t>2. Platform guideline and hints</a:t>
            </a:r>
          </a:p>
          <a:p>
            <a:r>
              <a:rPr lang="en-US" sz="900" dirty="0" smtClean="0">
                <a:solidFill>
                  <a:schemeClr val="tx1"/>
                </a:solidFill>
              </a:rPr>
              <a:t>3. Report overall project/ engineering status to ESD/ENG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>
            <p:custDataLst>
              <p:tags r:id="rId28"/>
            </p:custDataLst>
          </p:nvPr>
        </p:nvSpPr>
        <p:spPr>
          <a:xfrm>
            <a:off x="5253608" y="1662504"/>
            <a:ext cx="1425649" cy="371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System engineer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Left-Right Arrow 36"/>
          <p:cNvSpPr/>
          <p:nvPr>
            <p:custDataLst>
              <p:tags r:id="rId29"/>
            </p:custDataLst>
          </p:nvPr>
        </p:nvSpPr>
        <p:spPr>
          <a:xfrm>
            <a:off x="3989246" y="1702043"/>
            <a:ext cx="1217021" cy="2545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endCxn id="18" idx="0"/>
          </p:cNvCxnSpPr>
          <p:nvPr>
            <p:custDataLst>
              <p:tags r:id="rId30"/>
            </p:custDataLst>
          </p:nvPr>
        </p:nvCxnSpPr>
        <p:spPr>
          <a:xfrm>
            <a:off x="3279384" y="1298929"/>
            <a:ext cx="4305" cy="3649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>
            <p:custDataLst>
              <p:tags r:id="rId31"/>
            </p:custDataLst>
          </p:nvPr>
        </p:nvSpPr>
        <p:spPr>
          <a:xfrm>
            <a:off x="7071891" y="1642782"/>
            <a:ext cx="1233909" cy="391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ESD2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section</a:t>
            </a:r>
          </a:p>
        </p:txBody>
      </p:sp>
      <p:cxnSp>
        <p:nvCxnSpPr>
          <p:cNvPr id="41" name="Straight Arrow Connector 40"/>
          <p:cNvCxnSpPr/>
          <p:nvPr>
            <p:custDataLst>
              <p:tags r:id="rId32"/>
            </p:custDataLst>
          </p:nvPr>
        </p:nvCxnSpPr>
        <p:spPr>
          <a:xfrm>
            <a:off x="6679257" y="1827608"/>
            <a:ext cx="379229" cy="3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>
            <p:custDataLst>
              <p:tags r:id="rId33"/>
            </p:custDataLst>
          </p:nvPr>
        </p:nvSpPr>
        <p:spPr>
          <a:xfrm>
            <a:off x="4876578" y="4909087"/>
            <a:ext cx="3200843" cy="7361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PM: </a:t>
            </a:r>
          </a:p>
          <a:p>
            <a:r>
              <a:rPr lang="en-US" sz="900" dirty="0" smtClean="0">
                <a:solidFill>
                  <a:schemeClr val="tx1"/>
                </a:solidFill>
              </a:rPr>
              <a:t>1. Responsible for customer Project and project strategy </a:t>
            </a:r>
          </a:p>
          <a:p>
            <a:r>
              <a:rPr lang="en-US" sz="900" dirty="0" smtClean="0">
                <a:solidFill>
                  <a:schemeClr val="tx1"/>
                </a:solidFill>
              </a:rPr>
              <a:t>2. Manage customer Project according to PEP</a:t>
            </a:r>
          </a:p>
          <a:p>
            <a:r>
              <a:rPr lang="en-US" sz="900" dirty="0" smtClean="0">
                <a:solidFill>
                  <a:schemeClr val="tx1"/>
                </a:solidFill>
              </a:rPr>
              <a:t>3. Project documentation and customer communication</a:t>
            </a:r>
          </a:p>
          <a:p>
            <a:r>
              <a:rPr lang="en-US" sz="900" dirty="0" smtClean="0">
                <a:solidFill>
                  <a:schemeClr val="tx1"/>
                </a:solidFill>
              </a:rPr>
              <a:t>4. Report project status to manager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>
            <p:custDataLst>
              <p:tags r:id="rId34"/>
            </p:custDataLst>
          </p:nvPr>
        </p:nvSpPr>
        <p:spPr>
          <a:xfrm>
            <a:off x="4512634" y="3317488"/>
            <a:ext cx="1456662" cy="3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ESD2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>
            <p:custDataLst>
              <p:tags r:id="rId35"/>
            </p:custDataLst>
          </p:nvPr>
        </p:nvCxnSpPr>
        <p:spPr>
          <a:xfrm>
            <a:off x="5218939" y="3694781"/>
            <a:ext cx="4305" cy="3649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4" idx="3"/>
            <a:endCxn id="18" idx="1"/>
          </p:cNvCxnSpPr>
          <p:nvPr>
            <p:custDataLst>
              <p:tags r:id="rId36"/>
            </p:custDataLst>
          </p:nvPr>
        </p:nvCxnSpPr>
        <p:spPr>
          <a:xfrm>
            <a:off x="2176575" y="1642782"/>
            <a:ext cx="485994" cy="2068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>
            <p:custDataLst>
              <p:tags r:id="rId37"/>
            </p:custDataLst>
          </p:nvPr>
        </p:nvSpPr>
        <p:spPr>
          <a:xfrm>
            <a:off x="457200" y="1457350"/>
            <a:ext cx="1719375" cy="370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DS-B2/ENL-IDN &amp;ELS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>
            <p:custDataLst>
              <p:tags r:id="rId38"/>
            </p:custDataLst>
          </p:nvPr>
        </p:nvSpPr>
        <p:spPr>
          <a:xfrm>
            <a:off x="719913" y="3601542"/>
            <a:ext cx="1456662" cy="3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DS-B2/PRM-LE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/>
          <p:nvPr>
            <p:custDataLst>
              <p:tags r:id="rId39"/>
            </p:custDataLst>
          </p:nvPr>
        </p:nvCxnSpPr>
        <p:spPr>
          <a:xfrm>
            <a:off x="2164316" y="4243675"/>
            <a:ext cx="485994" cy="3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>
            <p:custDataLst>
              <p:tags r:id="rId40"/>
            </p:custDataLst>
          </p:nvPr>
        </p:nvSpPr>
        <p:spPr>
          <a:xfrm>
            <a:off x="719913" y="4114315"/>
            <a:ext cx="1456662" cy="3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Sales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>
            <p:custDataLst>
              <p:tags r:id="rId41"/>
            </p:custDataLst>
          </p:nvPr>
        </p:nvSpPr>
        <p:spPr>
          <a:xfrm>
            <a:off x="457200" y="1934850"/>
            <a:ext cx="1719375" cy="370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 sales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for strategy alignment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>
            <a:endCxn id="18" idx="1"/>
          </p:cNvCxnSpPr>
          <p:nvPr>
            <p:custDataLst>
              <p:tags r:id="rId42"/>
            </p:custDataLst>
          </p:nvPr>
        </p:nvCxnSpPr>
        <p:spPr>
          <a:xfrm flipV="1">
            <a:off x="2155031" y="1849649"/>
            <a:ext cx="507538" cy="2179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>
            <p:custDataLst>
              <p:tags r:id="rId43"/>
            </p:custDataLst>
          </p:nvPr>
        </p:nvSpPr>
        <p:spPr>
          <a:xfrm>
            <a:off x="3904808" y="3827550"/>
            <a:ext cx="860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coaching</a:t>
            </a:r>
            <a:endParaRPr lang="en-US" sz="1200" dirty="0"/>
          </a:p>
        </p:txBody>
      </p:sp>
      <p:cxnSp>
        <p:nvCxnSpPr>
          <p:cNvPr id="84" name="Straight Arrow Connector 83"/>
          <p:cNvCxnSpPr/>
          <p:nvPr>
            <p:custDataLst>
              <p:tags r:id="rId44"/>
            </p:custDataLst>
          </p:nvPr>
        </p:nvCxnSpPr>
        <p:spPr>
          <a:xfrm>
            <a:off x="3976575" y="4127064"/>
            <a:ext cx="536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>
            <p:custDataLst>
              <p:tags r:id="rId45"/>
            </p:custDataLst>
          </p:nvPr>
        </p:nvCxnSpPr>
        <p:spPr>
          <a:xfrm flipH="1">
            <a:off x="3989246" y="4305669"/>
            <a:ext cx="52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>
            <p:custDataLst>
              <p:tags r:id="rId46"/>
            </p:custDataLst>
          </p:nvPr>
        </p:nvSpPr>
        <p:spPr>
          <a:xfrm>
            <a:off x="3714280" y="4394188"/>
            <a:ext cx="1720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Project status update</a:t>
            </a:r>
            <a:endParaRPr lang="en-US" sz="1200" dirty="0"/>
          </a:p>
        </p:txBody>
      </p:sp>
      <p:cxnSp>
        <p:nvCxnSpPr>
          <p:cNvPr id="88" name="Straight Arrow Connector 87"/>
          <p:cNvCxnSpPr/>
          <p:nvPr>
            <p:custDataLst>
              <p:tags r:id="rId47"/>
            </p:custDataLst>
          </p:nvPr>
        </p:nvCxnSpPr>
        <p:spPr>
          <a:xfrm flipH="1" flipV="1">
            <a:off x="3291440" y="2048309"/>
            <a:ext cx="9970" cy="2124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>
            <p:custDataLst>
              <p:tags r:id="rId48"/>
            </p:custDataLst>
          </p:nvPr>
        </p:nvSpPr>
        <p:spPr>
          <a:xfrm>
            <a:off x="2605198" y="2269968"/>
            <a:ext cx="1424544" cy="370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ENG departments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coordination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C3152-37F4-4B44-8C6A-CCB9E704605B}" type="slidenum">
              <a:rPr lang="en-US" smtClean="0"/>
              <a:pPr/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312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lnSpc>
                <a:spcPct val="107000"/>
              </a:lnSpc>
            </a:pPr>
            <a:r>
              <a:rPr lang="en-US" sz="700" smtClean="0">
                <a:solidFill>
                  <a:srgbClr val="707070"/>
                </a:solidFill>
              </a:rPr>
              <a:t>Internal  | RBCD/ESD | 2016/01/06 | Pres16_003 | © Robert Bosch GmbH 2015. All rights reserved, also regarding any disposal, exploitation, reproduction, editing, distribution, as well as in the event of applications for industrial property rights.</a:t>
            </a:r>
            <a:endParaRPr lang="en-US" sz="700">
              <a:solidFill>
                <a:srgbClr val="707070"/>
              </a:solidFill>
            </a:endParaRPr>
          </a:p>
        </p:txBody>
      </p:sp>
      <p:sp>
        <p:nvSpPr>
          <p:cNvPr id="9" name="TextBox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</a:pPr>
            <a:r>
              <a:rPr lang="en-US" b="1" smtClean="0">
                <a:solidFill>
                  <a:srgbClr val="FFFFFF"/>
                </a:solidFill>
              </a:rPr>
              <a:t>TPM in ESD</a:t>
            </a:r>
            <a:endParaRPr lang="en-US" b="1">
              <a:solidFill>
                <a:srgbClr val="FFFFFF"/>
              </a:solidFill>
            </a:endParaRPr>
          </a:p>
        </p:txBody>
      </p:sp>
      <p:pic>
        <p:nvPicPr>
          <p:cNvPr id="8" name="Picture 7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653405"/>
            <a:ext cx="381000" cy="174625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 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r>
              <a:rPr lang="en-US" sz="1200" smtClean="0">
                <a:solidFill>
                  <a:srgbClr val="000000"/>
                </a:solidFill>
              </a:rPr>
              <a:t>Diesel Systems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0695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</a:pPr>
            <a:endParaRPr lang="en-US" sz="700"/>
          </a:p>
        </p:txBody>
      </p:sp>
      <p:sp>
        <p:nvSpPr>
          <p:cNvPr id="4" name="TextBox 3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>
            <a:noAutofit/>
          </a:bodyPr>
          <a:lstStyle/>
          <a:p>
            <a:pPr>
              <a:spcAft>
                <a:spcPct val="0"/>
              </a:spcAft>
            </a:pPr>
            <a:endParaRPr lang="en-US" sz="130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12700" rIns="0" bIns="0" anchor="t"/>
          <a:lstStyle/>
          <a:p>
            <a:r>
              <a:rPr lang="en-US" dirty="0" smtClean="0"/>
              <a:t>Motivation of TPM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432630" y="4124314"/>
            <a:ext cx="7516739" cy="1404497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63500" rIns="0" bIns="0"/>
          <a:lstStyle/>
          <a:p>
            <a:r>
              <a:rPr lang="en-US" sz="1600" dirty="0" smtClean="0"/>
              <a:t>Complex FIE product portfolios for wide application range (incl. PC, LD, MD, HD, OHW, LE, NG…) require an effective and efficient </a:t>
            </a:r>
            <a:r>
              <a:rPr lang="en-US" sz="1600" dirty="0" smtClean="0"/>
              <a:t>FIE system-level technical </a:t>
            </a:r>
            <a:r>
              <a:rPr lang="en-US" sz="1600" dirty="0" smtClean="0"/>
              <a:t>leader in segment-wises</a:t>
            </a:r>
          </a:p>
          <a:p>
            <a:r>
              <a:rPr lang="en-US" sz="1600" dirty="0" smtClean="0"/>
              <a:t>New platform development of </a:t>
            </a:r>
            <a:r>
              <a:rPr lang="en-US" sz="1600" dirty="0"/>
              <a:t>FIE systems and components</a:t>
            </a:r>
            <a:r>
              <a:rPr lang="en-US" sz="1600" dirty="0" smtClean="0"/>
              <a:t> require system engineering from requirement to validation</a:t>
            </a:r>
            <a:endParaRPr lang="en-US" sz="1600" dirty="0"/>
          </a:p>
          <a:p>
            <a:endParaRPr lang="en-US" sz="1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567707" y="1060801"/>
            <a:ext cx="5020080" cy="3017960"/>
            <a:chOff x="1374760" y="2546069"/>
            <a:chExt cx="5020080" cy="3017960"/>
          </a:xfrm>
        </p:grpSpPr>
        <p:pic>
          <p:nvPicPr>
            <p:cNvPr id="16" name="Picture 15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9"/>
            <a:stretch>
              <a:fillRect/>
            </a:stretch>
          </p:blipFill>
          <p:spPr>
            <a:xfrm>
              <a:off x="1374760" y="2546070"/>
              <a:ext cx="2441602" cy="147052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0"/>
            <a:stretch>
              <a:fillRect/>
            </a:stretch>
          </p:blipFill>
          <p:spPr>
            <a:xfrm>
              <a:off x="1374760" y="4107190"/>
              <a:ext cx="2441602" cy="145683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1"/>
            <a:stretch>
              <a:fillRect/>
            </a:stretch>
          </p:blipFill>
          <p:spPr>
            <a:xfrm>
              <a:off x="4108840" y="2546069"/>
              <a:ext cx="2286000" cy="147052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2"/>
            <a:stretch>
              <a:fillRect/>
            </a:stretch>
          </p:blipFill>
          <p:spPr>
            <a:xfrm>
              <a:off x="4108840" y="4084964"/>
              <a:ext cx="2286000" cy="1479065"/>
            </a:xfrm>
            <a:prstGeom prst="rect">
              <a:avLst/>
            </a:prstGeom>
          </p:spPr>
        </p:pic>
        <p:sp>
          <p:nvSpPr>
            <p:cNvPr id="22" name="Flowchart: Or 21"/>
            <p:cNvSpPr/>
            <p:nvPr>
              <p:custDataLst>
                <p:tags r:id="rId16"/>
              </p:custDataLst>
            </p:nvPr>
          </p:nvSpPr>
          <p:spPr>
            <a:xfrm>
              <a:off x="3588356" y="3622018"/>
              <a:ext cx="748491" cy="722692"/>
            </a:xfrm>
            <a:prstGeom prst="flowChartOr">
              <a:avLst/>
            </a:prstGeom>
            <a:solidFill>
              <a:schemeClr val="accent1">
                <a:lumMod val="25000"/>
                <a:lumOff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>
            <p:custDataLst>
              <p:tags r:id="rId11"/>
            </p:custDataLst>
          </p:nvPr>
        </p:nvSpPr>
        <p:spPr>
          <a:xfrm>
            <a:off x="2884414" y="5615348"/>
            <a:ext cx="3363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TPM = </a:t>
            </a:r>
            <a:r>
              <a:rPr lang="en-US" sz="1100" u="sng" dirty="0" smtClean="0"/>
              <a:t>T</a:t>
            </a:r>
            <a:r>
              <a:rPr lang="en-US" sz="1100" dirty="0" smtClean="0"/>
              <a:t>echnical </a:t>
            </a:r>
            <a:r>
              <a:rPr lang="en-US" sz="1100" u="sng" dirty="0" smtClean="0"/>
              <a:t>P</a:t>
            </a:r>
            <a:r>
              <a:rPr lang="en-US" sz="1100" dirty="0" smtClean="0"/>
              <a:t>roject </a:t>
            </a:r>
            <a:r>
              <a:rPr lang="en-US" sz="1100" u="sng" dirty="0" smtClean="0"/>
              <a:t>M</a:t>
            </a:r>
            <a:r>
              <a:rPr lang="en-US" sz="1100" dirty="0" smtClean="0"/>
              <a:t>anager </a:t>
            </a:r>
            <a:endParaRPr lang="en-US" sz="11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C3152-37F4-4B44-8C6A-CCB9E704605B}" type="slidenum">
              <a:rPr lang="en-US" smtClean="0"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163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lnSpc>
                <a:spcPct val="107000"/>
              </a:lnSpc>
            </a:pPr>
            <a:r>
              <a:rPr lang="en-US" sz="700" smtClean="0">
                <a:solidFill>
                  <a:srgbClr val="707070"/>
                </a:solidFill>
              </a:rPr>
              <a:t>Internal  | RBCD/ESD | 2016/01/06 | Pres16_003 | © Robert Bosch GmbH 2015. All rights reserved, also regarding any disposal, exploitation, reproduction, editing, distribution, as well as in the event of applications for industrial property rights.</a:t>
            </a:r>
            <a:endParaRPr lang="en-US" sz="700">
              <a:solidFill>
                <a:srgbClr val="707070"/>
              </a:solidFill>
            </a:endParaRPr>
          </a:p>
        </p:txBody>
      </p:sp>
      <p:sp>
        <p:nvSpPr>
          <p:cNvPr id="9" name="TextBox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</a:pPr>
            <a:r>
              <a:rPr lang="en-US" b="1" smtClean="0">
                <a:solidFill>
                  <a:srgbClr val="FFFFFF"/>
                </a:solidFill>
              </a:rPr>
              <a:t>TPM in ESD</a:t>
            </a:r>
            <a:endParaRPr lang="en-US" b="1">
              <a:solidFill>
                <a:srgbClr val="FFFFFF"/>
              </a:solidFill>
            </a:endParaRPr>
          </a:p>
        </p:txBody>
      </p:sp>
      <p:pic>
        <p:nvPicPr>
          <p:cNvPr id="8" name="Picture 7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653405"/>
            <a:ext cx="381000" cy="174625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 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r>
              <a:rPr lang="en-US" sz="1200" smtClean="0">
                <a:solidFill>
                  <a:srgbClr val="000000"/>
                </a:solidFill>
              </a:rPr>
              <a:t>Diesel Systems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0695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</a:pPr>
            <a:endParaRPr lang="en-US" sz="700"/>
          </a:p>
        </p:txBody>
      </p:sp>
      <p:sp>
        <p:nvSpPr>
          <p:cNvPr id="4" name="TextBox 3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>
            <a:noAutofit/>
          </a:bodyPr>
          <a:lstStyle/>
          <a:p>
            <a:pPr>
              <a:spcAft>
                <a:spcPct val="0"/>
              </a:spcAft>
            </a:pPr>
            <a:endParaRPr lang="en-US" sz="130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12700" rIns="0" bIns="0" anchor="t"/>
          <a:lstStyle/>
          <a:p>
            <a:r>
              <a:rPr lang="en-US" dirty="0" smtClean="0"/>
              <a:t>Roles of TPM</a:t>
            </a:r>
            <a:endParaRPr lang="en-US" dirty="0"/>
          </a:p>
        </p:txBody>
      </p:sp>
      <p:sp>
        <p:nvSpPr>
          <p:cNvPr id="12" name="TextBox 11"/>
          <p:cNvSpPr txBox="1"/>
          <p:nvPr>
            <p:custDataLst>
              <p:tags r:id="rId10"/>
            </p:custDataLst>
          </p:nvPr>
        </p:nvSpPr>
        <p:spPr>
          <a:xfrm>
            <a:off x="2884414" y="5615348"/>
            <a:ext cx="3363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TPM = </a:t>
            </a:r>
            <a:r>
              <a:rPr lang="en-US" sz="1100" u="sng" dirty="0" smtClean="0"/>
              <a:t>T</a:t>
            </a:r>
            <a:r>
              <a:rPr lang="en-US" sz="1100" dirty="0" smtClean="0"/>
              <a:t>echnical </a:t>
            </a:r>
            <a:r>
              <a:rPr lang="en-US" sz="1100" u="sng" dirty="0" smtClean="0"/>
              <a:t>P</a:t>
            </a:r>
            <a:r>
              <a:rPr lang="en-US" sz="1100" dirty="0" smtClean="0"/>
              <a:t>roject </a:t>
            </a:r>
            <a:r>
              <a:rPr lang="en-US" sz="1100" u="sng" dirty="0" smtClean="0"/>
              <a:t>M</a:t>
            </a:r>
            <a:r>
              <a:rPr lang="en-US" sz="1100" dirty="0" smtClean="0"/>
              <a:t>anager </a:t>
            </a:r>
            <a:endParaRPr lang="en-US" sz="11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020070" y="2297189"/>
            <a:ext cx="1974870" cy="1365546"/>
            <a:chOff x="2057466" y="1505620"/>
            <a:chExt cx="1574667" cy="926269"/>
          </a:xfrm>
        </p:grpSpPr>
        <p:sp>
          <p:nvSpPr>
            <p:cNvPr id="42" name="Oval 41"/>
            <p:cNvSpPr/>
            <p:nvPr/>
          </p:nvSpPr>
          <p:spPr>
            <a:xfrm>
              <a:off x="2057466" y="1505620"/>
              <a:ext cx="1574667" cy="92626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Oval 4"/>
            <p:cNvSpPr/>
            <p:nvPr/>
          </p:nvSpPr>
          <p:spPr>
            <a:xfrm>
              <a:off x="2288071" y="1641269"/>
              <a:ext cx="1071237" cy="6549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800" kern="1200" dirty="0" smtClean="0"/>
                <a:t>TPM      in ESD</a:t>
              </a:r>
              <a:endParaRPr lang="en-GB" sz="28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65325" y="803591"/>
            <a:ext cx="1262869" cy="902044"/>
            <a:chOff x="3546105" y="576394"/>
            <a:chExt cx="1262869" cy="902044"/>
          </a:xfrm>
        </p:grpSpPr>
        <p:sp>
          <p:nvSpPr>
            <p:cNvPr id="38" name="Oval 37"/>
            <p:cNvSpPr/>
            <p:nvPr/>
          </p:nvSpPr>
          <p:spPr>
            <a:xfrm>
              <a:off x="3546105" y="576394"/>
              <a:ext cx="1262869" cy="90204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Oval 8"/>
            <p:cNvSpPr/>
            <p:nvPr/>
          </p:nvSpPr>
          <p:spPr>
            <a:xfrm>
              <a:off x="3656685" y="697265"/>
              <a:ext cx="1109420" cy="6378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kern="1200" dirty="0" smtClean="0"/>
                <a:t>Steering committee, e.g. TSR, PRB…</a:t>
              </a:r>
              <a:endParaRPr lang="en-GB" sz="12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9456" y="2497169"/>
            <a:ext cx="1262869" cy="902044"/>
            <a:chOff x="3114778" y="2799397"/>
            <a:chExt cx="1262869" cy="902044"/>
          </a:xfrm>
        </p:grpSpPr>
        <p:sp>
          <p:nvSpPr>
            <p:cNvPr id="34" name="Oval 33"/>
            <p:cNvSpPr/>
            <p:nvPr/>
          </p:nvSpPr>
          <p:spPr>
            <a:xfrm>
              <a:off x="3114778" y="2799397"/>
              <a:ext cx="1262869" cy="90204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Oval 12"/>
            <p:cNvSpPr/>
            <p:nvPr/>
          </p:nvSpPr>
          <p:spPr>
            <a:xfrm>
              <a:off x="3299721" y="2931498"/>
              <a:ext cx="892983" cy="6378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kern="1200" dirty="0" smtClean="0"/>
                <a:t>Sales</a:t>
              </a:r>
              <a:endParaRPr lang="en-GB" sz="1200" kern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76667" y="3956779"/>
            <a:ext cx="1261876" cy="905251"/>
            <a:chOff x="1472071" y="2835905"/>
            <a:chExt cx="1261876" cy="905251"/>
          </a:xfrm>
        </p:grpSpPr>
        <p:sp>
          <p:nvSpPr>
            <p:cNvPr id="32" name="Oval 31"/>
            <p:cNvSpPr/>
            <p:nvPr/>
          </p:nvSpPr>
          <p:spPr>
            <a:xfrm>
              <a:off x="1472071" y="2835905"/>
              <a:ext cx="1261876" cy="90525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Oval 14"/>
            <p:cNvSpPr/>
            <p:nvPr/>
          </p:nvSpPr>
          <p:spPr>
            <a:xfrm>
              <a:off x="1606646" y="2979045"/>
              <a:ext cx="1014145" cy="6401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kern="1200" dirty="0" smtClean="0"/>
                <a:t>Components development (incl. validation)</a:t>
              </a:r>
              <a:endParaRPr lang="en-GB" sz="1200" kern="1200" dirty="0"/>
            </a:p>
          </p:txBody>
        </p:sp>
      </p:grpSp>
      <p:sp>
        <p:nvSpPr>
          <p:cNvPr id="44" name="Rectangle 43"/>
          <p:cNvSpPr/>
          <p:nvPr>
            <p:custDataLst>
              <p:tags r:id="rId11"/>
            </p:custDataLst>
          </p:nvPr>
        </p:nvSpPr>
        <p:spPr>
          <a:xfrm>
            <a:off x="0" y="5139689"/>
            <a:ext cx="8534400" cy="4389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TPM </a:t>
            </a:r>
            <a:r>
              <a:rPr lang="en-US" sz="1400" dirty="0" smtClean="0">
                <a:solidFill>
                  <a:schemeClr val="bg1"/>
                </a:solidFill>
              </a:rPr>
              <a:t>as </a:t>
            </a:r>
            <a:r>
              <a:rPr lang="en-US" sz="1400" dirty="0"/>
              <a:t>FIE system-level technical leader </a:t>
            </a:r>
            <a:r>
              <a:rPr lang="en-US" sz="1400" dirty="0" smtClean="0"/>
              <a:t>and </a:t>
            </a:r>
            <a:r>
              <a:rPr lang="en-US" sz="1400" dirty="0" smtClean="0">
                <a:solidFill>
                  <a:schemeClr val="bg1"/>
                </a:solidFill>
              </a:rPr>
              <a:t>local </a:t>
            </a:r>
            <a:r>
              <a:rPr lang="en-US" sz="1400" dirty="0" smtClean="0">
                <a:solidFill>
                  <a:schemeClr val="bg1"/>
                </a:solidFill>
              </a:rPr>
              <a:t>CRS(N) </a:t>
            </a:r>
            <a:r>
              <a:rPr lang="en-US" sz="1400" dirty="0" smtClean="0">
                <a:solidFill>
                  <a:schemeClr val="bg1"/>
                </a:solidFill>
              </a:rPr>
              <a:t>system platform </a:t>
            </a:r>
            <a:r>
              <a:rPr lang="en-US" sz="1400" dirty="0" err="1" smtClean="0">
                <a:solidFill>
                  <a:schemeClr val="bg1"/>
                </a:solidFill>
              </a:rPr>
              <a:t>PjM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for assigned </a:t>
            </a:r>
            <a:r>
              <a:rPr lang="en-US" sz="1400" dirty="0" smtClean="0">
                <a:solidFill>
                  <a:schemeClr val="bg1"/>
                </a:solidFill>
              </a:rPr>
              <a:t>segment 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5" name="Left-Right Arrow 14"/>
          <p:cNvSpPr/>
          <p:nvPr>
            <p:custDataLst>
              <p:tags r:id="rId12"/>
            </p:custDataLst>
          </p:nvPr>
        </p:nvSpPr>
        <p:spPr>
          <a:xfrm>
            <a:off x="1581958" y="2807282"/>
            <a:ext cx="1378493" cy="303155"/>
          </a:xfrm>
          <a:prstGeom prst="leftRightArrow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9" name="Left-Right Arrow 48"/>
          <p:cNvSpPr/>
          <p:nvPr>
            <p:custDataLst>
              <p:tags r:id="rId13"/>
            </p:custDataLst>
          </p:nvPr>
        </p:nvSpPr>
        <p:spPr>
          <a:xfrm>
            <a:off x="5070633" y="2795337"/>
            <a:ext cx="1406367" cy="319591"/>
          </a:xfrm>
          <a:prstGeom prst="leftRightArrow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4" name="Left-Right Arrow 53"/>
          <p:cNvSpPr/>
          <p:nvPr>
            <p:custDataLst>
              <p:tags r:id="rId14"/>
            </p:custDataLst>
          </p:nvPr>
        </p:nvSpPr>
        <p:spPr>
          <a:xfrm rot="16200000">
            <a:off x="3763041" y="3782372"/>
            <a:ext cx="481918" cy="292134"/>
          </a:xfrm>
          <a:prstGeom prst="leftRightArrow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5" name="Left-Right Arrow 54"/>
          <p:cNvSpPr/>
          <p:nvPr>
            <p:custDataLst>
              <p:tags r:id="rId15"/>
            </p:custDataLst>
          </p:nvPr>
        </p:nvSpPr>
        <p:spPr>
          <a:xfrm rot="13978219">
            <a:off x="4407100" y="3701427"/>
            <a:ext cx="692439" cy="319591"/>
          </a:xfrm>
          <a:prstGeom prst="leftRightArrow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56" name="Group 55"/>
          <p:cNvGrpSpPr/>
          <p:nvPr/>
        </p:nvGrpSpPr>
        <p:grpSpPr>
          <a:xfrm>
            <a:off x="6512374" y="2497169"/>
            <a:ext cx="1262869" cy="902044"/>
            <a:chOff x="3910359" y="1748087"/>
            <a:chExt cx="1262869" cy="902044"/>
          </a:xfrm>
        </p:grpSpPr>
        <p:sp>
          <p:nvSpPr>
            <p:cNvPr id="57" name="Oval 56"/>
            <p:cNvSpPr/>
            <p:nvPr/>
          </p:nvSpPr>
          <p:spPr>
            <a:xfrm>
              <a:off x="3910359" y="1748087"/>
              <a:ext cx="1262869" cy="90204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Oval 10"/>
            <p:cNvSpPr/>
            <p:nvPr/>
          </p:nvSpPr>
          <p:spPr>
            <a:xfrm>
              <a:off x="4095302" y="1880188"/>
              <a:ext cx="892983" cy="6378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kern="1200" dirty="0" smtClean="0"/>
                <a:t>ESD1/2/3 </a:t>
              </a:r>
              <a:r>
                <a:rPr lang="en-GB" sz="1200" kern="1200" dirty="0" smtClean="0"/>
                <a:t>system </a:t>
              </a:r>
              <a:r>
                <a:rPr lang="en-GB" sz="1200" kern="1200" dirty="0" smtClean="0"/>
                <a:t>engineers</a:t>
              </a:r>
              <a:endParaRPr lang="en-GB" sz="1200" kern="1200" dirty="0"/>
            </a:p>
          </p:txBody>
        </p:sp>
      </p:grpSp>
      <p:sp>
        <p:nvSpPr>
          <p:cNvPr id="62" name="TextBox 61"/>
          <p:cNvSpPr txBox="1"/>
          <p:nvPr>
            <p:custDataLst>
              <p:tags r:id="rId16"/>
            </p:custDataLst>
          </p:nvPr>
        </p:nvSpPr>
        <p:spPr>
          <a:xfrm>
            <a:off x="2234939" y="1821843"/>
            <a:ext cx="11379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System platform review</a:t>
            </a:r>
            <a:endParaRPr lang="en-US" sz="1050" dirty="0"/>
          </a:p>
        </p:txBody>
      </p:sp>
      <p:sp>
        <p:nvSpPr>
          <p:cNvPr id="64" name="TextBox 63"/>
          <p:cNvSpPr txBox="1"/>
          <p:nvPr>
            <p:custDataLst>
              <p:tags r:id="rId17"/>
            </p:custDataLst>
          </p:nvPr>
        </p:nvSpPr>
        <p:spPr>
          <a:xfrm>
            <a:off x="4693403" y="1875258"/>
            <a:ext cx="11683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Product </a:t>
            </a:r>
            <a:r>
              <a:rPr lang="en-US" sz="1050" dirty="0" smtClean="0"/>
              <a:t>strategy alignment</a:t>
            </a:r>
            <a:endParaRPr lang="en-US" sz="1050" dirty="0"/>
          </a:p>
        </p:txBody>
      </p:sp>
      <p:sp>
        <p:nvSpPr>
          <p:cNvPr id="65" name="TextBox 64"/>
          <p:cNvSpPr txBox="1"/>
          <p:nvPr>
            <p:custDataLst>
              <p:tags r:id="rId18"/>
            </p:custDataLst>
          </p:nvPr>
        </p:nvSpPr>
        <p:spPr>
          <a:xfrm>
            <a:off x="5243757" y="2614437"/>
            <a:ext cx="10197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Tech. support</a:t>
            </a:r>
            <a:endParaRPr lang="en-US" sz="1050" dirty="0"/>
          </a:p>
        </p:txBody>
      </p:sp>
      <p:sp>
        <p:nvSpPr>
          <p:cNvPr id="66" name="TextBox 65"/>
          <p:cNvSpPr txBox="1"/>
          <p:nvPr>
            <p:custDataLst>
              <p:tags r:id="rId19"/>
            </p:custDataLst>
          </p:nvPr>
        </p:nvSpPr>
        <p:spPr>
          <a:xfrm>
            <a:off x="1555367" y="2564958"/>
            <a:ext cx="14647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Acquisition </a:t>
            </a:r>
            <a:r>
              <a:rPr lang="en-US" sz="1050" dirty="0" smtClean="0"/>
              <a:t>support</a:t>
            </a:r>
            <a:endParaRPr lang="en-US" sz="800" dirty="0"/>
          </a:p>
        </p:txBody>
      </p:sp>
      <p:sp>
        <p:nvSpPr>
          <p:cNvPr id="67" name="TextBox 66"/>
          <p:cNvSpPr txBox="1"/>
          <p:nvPr>
            <p:custDataLst>
              <p:tags r:id="rId20"/>
            </p:custDataLst>
          </p:nvPr>
        </p:nvSpPr>
        <p:spPr>
          <a:xfrm>
            <a:off x="3278784" y="3772262"/>
            <a:ext cx="7774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Info. Exch.</a:t>
            </a:r>
            <a:endParaRPr lang="en-US" sz="1050" dirty="0"/>
          </a:p>
        </p:txBody>
      </p:sp>
      <p:sp>
        <p:nvSpPr>
          <p:cNvPr id="68" name="TextBox 67"/>
          <p:cNvSpPr txBox="1"/>
          <p:nvPr>
            <p:custDataLst>
              <p:tags r:id="rId21"/>
            </p:custDataLst>
          </p:nvPr>
        </p:nvSpPr>
        <p:spPr>
          <a:xfrm>
            <a:off x="4767575" y="3609765"/>
            <a:ext cx="13655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Define / track sys. </a:t>
            </a:r>
            <a:r>
              <a:rPr lang="en-US" sz="1050" dirty="0" smtClean="0"/>
              <a:t>requirement</a:t>
            </a:r>
            <a:endParaRPr lang="en-US" sz="1050" dirty="0"/>
          </a:p>
        </p:txBody>
      </p:sp>
      <p:grpSp>
        <p:nvGrpSpPr>
          <p:cNvPr id="69" name="Group 68"/>
          <p:cNvGrpSpPr/>
          <p:nvPr/>
        </p:nvGrpSpPr>
        <p:grpSpPr>
          <a:xfrm>
            <a:off x="3390900" y="4194142"/>
            <a:ext cx="1261876" cy="694193"/>
            <a:chOff x="1512201" y="2844822"/>
            <a:chExt cx="1261876" cy="905251"/>
          </a:xfrm>
        </p:grpSpPr>
        <p:sp>
          <p:nvSpPr>
            <p:cNvPr id="70" name="Oval 69"/>
            <p:cNvSpPr/>
            <p:nvPr/>
          </p:nvSpPr>
          <p:spPr>
            <a:xfrm>
              <a:off x="1512201" y="2844822"/>
              <a:ext cx="1261876" cy="90525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Oval 1400"/>
            <p:cNvSpPr/>
            <p:nvPr/>
          </p:nvSpPr>
          <p:spPr>
            <a:xfrm>
              <a:off x="1696998" y="2977393"/>
              <a:ext cx="892282" cy="6401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t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kern="1200" dirty="0" smtClean="0"/>
                <a:t>System-IDN</a:t>
              </a:r>
              <a:endParaRPr lang="en-GB" sz="1200" kern="1200" dirty="0"/>
            </a:p>
          </p:txBody>
        </p:sp>
      </p:grpSp>
      <p:sp>
        <p:nvSpPr>
          <p:cNvPr id="72" name="Left-Right Arrow 71"/>
          <p:cNvSpPr/>
          <p:nvPr>
            <p:custDataLst>
              <p:tags r:id="rId22"/>
            </p:custDataLst>
          </p:nvPr>
        </p:nvSpPr>
        <p:spPr>
          <a:xfrm rot="18766411">
            <a:off x="2885080" y="3684761"/>
            <a:ext cx="686709" cy="319591"/>
          </a:xfrm>
          <a:prstGeom prst="leftRightArrow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3" name="TextBox 72"/>
          <p:cNvSpPr txBox="1"/>
          <p:nvPr>
            <p:custDataLst>
              <p:tags r:id="rId23"/>
            </p:custDataLst>
          </p:nvPr>
        </p:nvSpPr>
        <p:spPr>
          <a:xfrm>
            <a:off x="4126311" y="3795564"/>
            <a:ext cx="8390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Region inputs</a:t>
            </a:r>
            <a:endParaRPr lang="en-US" sz="105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C3152-37F4-4B44-8C6A-CCB9E704605B}" type="slidenum">
              <a:rPr lang="en-US" smtClean="0"/>
              <a:t>3</a:t>
            </a:fld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3407439" y="4527961"/>
            <a:ext cx="1261876" cy="611728"/>
            <a:chOff x="1512201" y="2844822"/>
            <a:chExt cx="1261876" cy="905251"/>
          </a:xfrm>
        </p:grpSpPr>
        <p:sp>
          <p:nvSpPr>
            <p:cNvPr id="78" name="Oval 77"/>
            <p:cNvSpPr/>
            <p:nvPr/>
          </p:nvSpPr>
          <p:spPr>
            <a:xfrm>
              <a:off x="1512201" y="2844822"/>
              <a:ext cx="1261876" cy="90525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Oval 140"/>
            <p:cNvSpPr/>
            <p:nvPr/>
          </p:nvSpPr>
          <p:spPr>
            <a:xfrm>
              <a:off x="1696998" y="2977393"/>
              <a:ext cx="892282" cy="6401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kern="1200" dirty="0" smtClean="0"/>
                <a:t>DS FIE handbook / </a:t>
              </a:r>
              <a:r>
                <a:rPr lang="en-GB" sz="1200" kern="1200" dirty="0" smtClean="0"/>
                <a:t>TSP</a:t>
              </a:r>
              <a:endParaRPr lang="en-GB" sz="1200" kern="12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819681" y="4034526"/>
            <a:ext cx="1261876" cy="907012"/>
            <a:chOff x="1512201" y="2844822"/>
            <a:chExt cx="1261876" cy="905251"/>
          </a:xfrm>
        </p:grpSpPr>
        <p:sp>
          <p:nvSpPr>
            <p:cNvPr id="81" name="Oval 80"/>
            <p:cNvSpPr/>
            <p:nvPr/>
          </p:nvSpPr>
          <p:spPr>
            <a:xfrm>
              <a:off x="1512201" y="2844822"/>
              <a:ext cx="1261876" cy="90525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Oval 14000"/>
            <p:cNvSpPr/>
            <p:nvPr/>
          </p:nvSpPr>
          <p:spPr>
            <a:xfrm>
              <a:off x="1696998" y="2977393"/>
              <a:ext cx="892282" cy="6401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kern="1200" dirty="0" smtClean="0"/>
                <a:t>PT, EMS stakeholders </a:t>
              </a:r>
              <a:endParaRPr lang="en-GB" sz="1200" kern="1200" dirty="0"/>
            </a:p>
          </p:txBody>
        </p:sp>
      </p:grpSp>
      <p:sp>
        <p:nvSpPr>
          <p:cNvPr id="83" name="TextBox 82"/>
          <p:cNvSpPr txBox="1"/>
          <p:nvPr>
            <p:custDataLst>
              <p:tags r:id="rId24"/>
            </p:custDataLst>
          </p:nvPr>
        </p:nvSpPr>
        <p:spPr>
          <a:xfrm>
            <a:off x="2107602" y="3618306"/>
            <a:ext cx="9783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Requirement alignment</a:t>
            </a:r>
            <a:endParaRPr lang="en-US" sz="1050" dirty="0"/>
          </a:p>
        </p:txBody>
      </p:sp>
      <p:grpSp>
        <p:nvGrpSpPr>
          <p:cNvPr id="84" name="Group 83"/>
          <p:cNvGrpSpPr/>
          <p:nvPr/>
        </p:nvGrpSpPr>
        <p:grpSpPr>
          <a:xfrm>
            <a:off x="4652776" y="770576"/>
            <a:ext cx="1262869" cy="902044"/>
            <a:chOff x="779439" y="618612"/>
            <a:chExt cx="1262869" cy="902044"/>
          </a:xfrm>
        </p:grpSpPr>
        <p:sp>
          <p:nvSpPr>
            <p:cNvPr id="85" name="Oval 84"/>
            <p:cNvSpPr/>
            <p:nvPr/>
          </p:nvSpPr>
          <p:spPr>
            <a:xfrm>
              <a:off x="779439" y="618612"/>
              <a:ext cx="1262869" cy="90204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Oval 18"/>
            <p:cNvSpPr/>
            <p:nvPr/>
          </p:nvSpPr>
          <p:spPr>
            <a:xfrm>
              <a:off x="964382" y="750713"/>
              <a:ext cx="892983" cy="6378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kern="1200" dirty="0" smtClean="0"/>
                <a:t>DS PRM</a:t>
              </a:r>
              <a:endParaRPr lang="en-GB" sz="1200" kern="1200" dirty="0"/>
            </a:p>
          </p:txBody>
        </p:sp>
      </p:grpSp>
      <p:sp>
        <p:nvSpPr>
          <p:cNvPr id="88" name="Left-Right Arrow 87"/>
          <p:cNvSpPr/>
          <p:nvPr>
            <p:custDataLst>
              <p:tags r:id="rId25"/>
            </p:custDataLst>
          </p:nvPr>
        </p:nvSpPr>
        <p:spPr>
          <a:xfrm rot="7798831">
            <a:off x="4214292" y="1805095"/>
            <a:ext cx="855950" cy="319591"/>
          </a:xfrm>
          <a:prstGeom prst="leftRightArrow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9" name="Left-Right Arrow 88"/>
          <p:cNvSpPr/>
          <p:nvPr>
            <p:custDataLst>
              <p:tags r:id="rId26"/>
            </p:custDataLst>
          </p:nvPr>
        </p:nvSpPr>
        <p:spPr>
          <a:xfrm rot="3275292">
            <a:off x="2983587" y="1816091"/>
            <a:ext cx="812324" cy="319591"/>
          </a:xfrm>
          <a:prstGeom prst="leftRightArrow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90" name="Group 89"/>
          <p:cNvGrpSpPr/>
          <p:nvPr/>
        </p:nvGrpSpPr>
        <p:grpSpPr>
          <a:xfrm>
            <a:off x="3770395" y="771767"/>
            <a:ext cx="1262869" cy="902044"/>
            <a:chOff x="565473" y="1878392"/>
            <a:chExt cx="1262869" cy="902044"/>
          </a:xfrm>
        </p:grpSpPr>
        <p:sp>
          <p:nvSpPr>
            <p:cNvPr id="91" name="Oval 90"/>
            <p:cNvSpPr/>
            <p:nvPr/>
          </p:nvSpPr>
          <p:spPr>
            <a:xfrm>
              <a:off x="565473" y="1878392"/>
              <a:ext cx="1262869" cy="90204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Oval 16"/>
            <p:cNvSpPr/>
            <p:nvPr/>
          </p:nvSpPr>
          <p:spPr>
            <a:xfrm>
              <a:off x="750416" y="2010493"/>
              <a:ext cx="892983" cy="6378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/>
                <a:t>RBCD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kern="1200" dirty="0" smtClean="0"/>
                <a:t>PRM </a:t>
              </a:r>
              <a:r>
                <a:rPr lang="en-GB" sz="1200" kern="1200" dirty="0" smtClean="0"/>
                <a:t>Champion </a:t>
              </a:r>
              <a:r>
                <a:rPr lang="en-GB" sz="1200" kern="1200" dirty="0" smtClean="0"/>
                <a:t>in</a:t>
              </a:r>
              <a:endParaRPr lang="en-GB" sz="1200" kern="12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6575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lnSpc>
                <a:spcPct val="107000"/>
              </a:lnSpc>
            </a:pPr>
            <a:r>
              <a:rPr lang="en-US" sz="700" smtClean="0">
                <a:solidFill>
                  <a:srgbClr val="707070"/>
                </a:solidFill>
              </a:rPr>
              <a:t>Internal  | RBCD/ESD | 2016/01/06 | Pres16_003 | © Robert Bosch GmbH 2015. All rights reserved, also regarding any disposal, exploitation, reproduction, editing, distribution, as well as in the event of applications for industrial property rights.</a:t>
            </a:r>
            <a:endParaRPr lang="en-US" sz="700">
              <a:solidFill>
                <a:srgbClr val="707070"/>
              </a:solidFill>
            </a:endParaRPr>
          </a:p>
        </p:txBody>
      </p:sp>
      <p:sp>
        <p:nvSpPr>
          <p:cNvPr id="9" name="TextBox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</a:pPr>
            <a:r>
              <a:rPr lang="en-US" b="1" smtClean="0">
                <a:solidFill>
                  <a:srgbClr val="FFFFFF"/>
                </a:solidFill>
              </a:rPr>
              <a:t>TPM in ESD</a:t>
            </a:r>
            <a:endParaRPr lang="en-US" b="1">
              <a:solidFill>
                <a:srgbClr val="FFFFFF"/>
              </a:solidFill>
            </a:endParaRPr>
          </a:p>
        </p:txBody>
      </p:sp>
      <p:pic>
        <p:nvPicPr>
          <p:cNvPr id="8" name="Picture 7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653405"/>
            <a:ext cx="381000" cy="174625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 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r>
              <a:rPr lang="en-US" sz="1200" smtClean="0">
                <a:solidFill>
                  <a:srgbClr val="000000"/>
                </a:solidFill>
              </a:rPr>
              <a:t>Diesel Systems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0695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</a:pPr>
            <a:endParaRPr lang="en-US" sz="700"/>
          </a:p>
        </p:txBody>
      </p:sp>
      <p:sp>
        <p:nvSpPr>
          <p:cNvPr id="4" name="TextBox 3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>
            <a:noAutofit/>
          </a:bodyPr>
          <a:lstStyle/>
          <a:p>
            <a:pPr>
              <a:spcAft>
                <a:spcPct val="0"/>
              </a:spcAft>
            </a:pPr>
            <a:endParaRPr lang="en-US" sz="130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12700" rIns="0" bIns="0" anchor="t"/>
          <a:lstStyle/>
          <a:p>
            <a:r>
              <a:rPr lang="en-US" dirty="0" smtClean="0"/>
              <a:t>Responsibilities / key tasks of TPM</a:t>
            </a:r>
            <a:endParaRPr lang="en-US" dirty="0"/>
          </a:p>
        </p:txBody>
      </p:sp>
      <p:sp>
        <p:nvSpPr>
          <p:cNvPr id="70" name="Rectangle 69"/>
          <p:cNvSpPr/>
          <p:nvPr>
            <p:custDataLst>
              <p:tags r:id="rId10"/>
            </p:custDataLst>
          </p:nvPr>
        </p:nvSpPr>
        <p:spPr>
          <a:xfrm>
            <a:off x="533400" y="1510017"/>
            <a:ext cx="3099033" cy="4003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W</a:t>
            </a:r>
            <a:r>
              <a:rPr lang="en-US" sz="1400" dirty="0" smtClean="0">
                <a:solidFill>
                  <a:srgbClr val="0070C0"/>
                </a:solidFill>
              </a:rPr>
              <a:t>indow person for </a:t>
            </a:r>
            <a:r>
              <a:rPr lang="en-US" sz="1400" dirty="0" smtClean="0">
                <a:solidFill>
                  <a:srgbClr val="FFC000"/>
                </a:solidFill>
              </a:rPr>
              <a:t>PRM-SSP in DS</a:t>
            </a:r>
            <a:r>
              <a:rPr lang="en-US" sz="1400" dirty="0">
                <a:solidFill>
                  <a:srgbClr val="FFC000"/>
                </a:solidFill>
              </a:rPr>
              <a:t>, RBCD </a:t>
            </a:r>
            <a:r>
              <a:rPr lang="en-US" sz="1400" dirty="0" smtClean="0">
                <a:solidFill>
                  <a:srgbClr val="FFC000"/>
                </a:solidFill>
              </a:rPr>
              <a:t>PRM champion </a:t>
            </a:r>
            <a:r>
              <a:rPr lang="en-US" sz="1400" dirty="0" smtClean="0">
                <a:solidFill>
                  <a:srgbClr val="0070C0"/>
                </a:solidFill>
              </a:rPr>
              <a:t>and platform development activities in System-IDN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6"/>
                </a:solidFill>
              </a:rPr>
              <a:t>Support </a:t>
            </a:r>
            <a:r>
              <a:rPr lang="en-US" sz="1400" dirty="0" smtClean="0">
                <a:solidFill>
                  <a:srgbClr val="FFC000"/>
                </a:solidFill>
              </a:rPr>
              <a:t>PRM</a:t>
            </a:r>
            <a:r>
              <a:rPr lang="en-US" sz="1400" dirty="0" smtClean="0">
                <a:solidFill>
                  <a:schemeClr val="accent6"/>
                </a:solidFill>
              </a:rPr>
              <a:t> for system platform development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6"/>
                </a:solidFill>
              </a:rPr>
              <a:t>Support project acquisition</a:t>
            </a:r>
            <a:endParaRPr lang="en-US" sz="1400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6"/>
                </a:solidFill>
              </a:rPr>
              <a:t>Project </a:t>
            </a:r>
            <a:r>
              <a:rPr lang="en-US" sz="1400" dirty="0">
                <a:solidFill>
                  <a:schemeClr val="accent6"/>
                </a:solidFill>
              </a:rPr>
              <a:t>Management for special </a:t>
            </a:r>
            <a:r>
              <a:rPr lang="en-US" sz="1400" dirty="0" smtClean="0">
                <a:solidFill>
                  <a:schemeClr val="accent6"/>
                </a:solidFill>
              </a:rPr>
              <a:t>and strategic tasks </a:t>
            </a:r>
            <a:r>
              <a:rPr lang="en-US" sz="1400" dirty="0">
                <a:solidFill>
                  <a:schemeClr val="accent6"/>
                </a:solidFill>
              </a:rPr>
              <a:t>in technical area </a:t>
            </a:r>
            <a:r>
              <a:rPr lang="en-US" sz="1400" dirty="0" smtClean="0">
                <a:solidFill>
                  <a:schemeClr val="accent6"/>
                </a:solidFill>
              </a:rPr>
              <a:t>with </a:t>
            </a:r>
            <a:r>
              <a:rPr lang="en-US" sz="1400" dirty="0">
                <a:solidFill>
                  <a:schemeClr val="accent6"/>
                </a:solidFill>
              </a:rPr>
              <a:t>regular </a:t>
            </a:r>
            <a:r>
              <a:rPr lang="en-US" sz="1400" dirty="0" smtClean="0">
                <a:solidFill>
                  <a:schemeClr val="accent6"/>
                </a:solidFill>
              </a:rPr>
              <a:t>reporting </a:t>
            </a:r>
            <a:r>
              <a:rPr lang="en-US" sz="1400" dirty="0">
                <a:solidFill>
                  <a:schemeClr val="accent6"/>
                </a:solidFill>
              </a:rPr>
              <a:t>and monitoring the </a:t>
            </a:r>
            <a:r>
              <a:rPr lang="en-US" sz="1400" dirty="0" smtClean="0">
                <a:solidFill>
                  <a:schemeClr val="accent6"/>
                </a:solidFill>
              </a:rPr>
              <a:t>project progress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6"/>
                </a:solidFill>
              </a:rPr>
              <a:t>Work </a:t>
            </a:r>
            <a:r>
              <a:rPr lang="en-US" sz="1400" dirty="0">
                <a:solidFill>
                  <a:schemeClr val="accent6"/>
                </a:solidFill>
              </a:rPr>
              <a:t>closely with </a:t>
            </a:r>
            <a:r>
              <a:rPr lang="en-US" sz="1400" dirty="0" smtClean="0">
                <a:solidFill>
                  <a:srgbClr val="FFC000"/>
                </a:solidFill>
              </a:rPr>
              <a:t>PRM</a:t>
            </a:r>
            <a:r>
              <a:rPr lang="en-US" sz="1400" dirty="0" smtClean="0">
                <a:solidFill>
                  <a:schemeClr val="accent6"/>
                </a:solidFill>
              </a:rPr>
              <a:t> and DM </a:t>
            </a:r>
            <a:r>
              <a:rPr lang="en-US" sz="1400" dirty="0">
                <a:solidFill>
                  <a:schemeClr val="accent6"/>
                </a:solidFill>
              </a:rPr>
              <a:t>to transfer the plan into </a:t>
            </a:r>
            <a:r>
              <a:rPr lang="en-US" sz="1400" dirty="0" smtClean="0">
                <a:solidFill>
                  <a:schemeClr val="accent6"/>
                </a:solidFill>
              </a:rPr>
              <a:t>reality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70C0"/>
                </a:solidFill>
              </a:rPr>
              <a:t>TSP KPI owner and region input to FIE handbook for responsible segments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71" name="Rectangle 70"/>
          <p:cNvSpPr/>
          <p:nvPr>
            <p:custDataLst>
              <p:tags r:id="rId11"/>
            </p:custDataLst>
          </p:nvPr>
        </p:nvSpPr>
        <p:spPr>
          <a:xfrm>
            <a:off x="4219662" y="1510017"/>
            <a:ext cx="3931245" cy="4003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CRS platform system engineering from requirement to validation: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Define &amp; track requirements for </a:t>
            </a:r>
            <a:r>
              <a:rPr lang="en-US" sz="1400" dirty="0">
                <a:solidFill>
                  <a:schemeClr val="tx1"/>
                </a:solidFill>
              </a:rPr>
              <a:t>new </a:t>
            </a:r>
            <a:r>
              <a:rPr lang="en-US" sz="1400" dirty="0" smtClean="0">
                <a:solidFill>
                  <a:schemeClr val="tx1"/>
                </a:solidFill>
              </a:rPr>
              <a:t>platform development of system &amp; components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Plan and track capacity and cost in related development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Report progress of the project to management inside of the review committee (e.g. TSR, PRB…)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Maintain current platform in term of requirements / product description update, and integrate necessary new components in existing systems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>
            <p:custDataLst>
              <p:tags r:id="rId12"/>
            </p:custDataLst>
          </p:nvPr>
        </p:nvSpPr>
        <p:spPr>
          <a:xfrm>
            <a:off x="533401" y="1145910"/>
            <a:ext cx="3099032" cy="296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72" name="Rectangle 71"/>
          <p:cNvSpPr/>
          <p:nvPr>
            <p:custDataLst>
              <p:tags r:id="rId13"/>
            </p:custDataLst>
          </p:nvPr>
        </p:nvSpPr>
        <p:spPr>
          <a:xfrm>
            <a:off x="4219663" y="1145910"/>
            <a:ext cx="3931244" cy="296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case of CRS platform sub-PM</a:t>
            </a:r>
            <a:endParaRPr lang="en-US" dirty="0"/>
          </a:p>
        </p:txBody>
      </p:sp>
      <p:sp>
        <p:nvSpPr>
          <p:cNvPr id="16" name="TextBox 15"/>
          <p:cNvSpPr txBox="1"/>
          <p:nvPr>
            <p:custDataLst>
              <p:tags r:id="rId14"/>
            </p:custDataLst>
          </p:nvPr>
        </p:nvSpPr>
        <p:spPr>
          <a:xfrm>
            <a:off x="2884414" y="5615348"/>
            <a:ext cx="3363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TPM = </a:t>
            </a:r>
            <a:r>
              <a:rPr lang="en-US" sz="1100" u="sng" dirty="0" smtClean="0"/>
              <a:t>T</a:t>
            </a:r>
            <a:r>
              <a:rPr lang="en-US" sz="1100" dirty="0" smtClean="0"/>
              <a:t>echnical </a:t>
            </a:r>
            <a:r>
              <a:rPr lang="en-US" sz="1100" u="sng" dirty="0" smtClean="0"/>
              <a:t>P</a:t>
            </a:r>
            <a:r>
              <a:rPr lang="en-US" sz="1100" dirty="0" smtClean="0"/>
              <a:t>roject </a:t>
            </a:r>
            <a:r>
              <a:rPr lang="en-US" sz="1100" u="sng" dirty="0" smtClean="0"/>
              <a:t>M</a:t>
            </a:r>
            <a:r>
              <a:rPr lang="en-US" sz="1100" dirty="0" smtClean="0"/>
              <a:t>anager </a:t>
            </a:r>
            <a:endParaRPr lang="en-US" sz="11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C3152-37F4-4B44-8C6A-CCB9E704605B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020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lnSpc>
                <a:spcPct val="107000"/>
              </a:lnSpc>
            </a:pPr>
            <a:r>
              <a:rPr lang="en-US" sz="700" smtClean="0">
                <a:solidFill>
                  <a:srgbClr val="707070"/>
                </a:solidFill>
              </a:rPr>
              <a:t>Internal  | RBCD/ESD | 2016/01/06 | Pres16_003 | © Robert Bosch GmbH 2015. All rights reserved, also regarding any disposal, exploitation, reproduction, editing, distribution, as well as in the event of applications for industrial property rights.</a:t>
            </a:r>
            <a:endParaRPr lang="en-US" sz="700">
              <a:solidFill>
                <a:srgbClr val="707070"/>
              </a:solidFill>
            </a:endParaRPr>
          </a:p>
        </p:txBody>
      </p:sp>
      <p:sp>
        <p:nvSpPr>
          <p:cNvPr id="9" name="TextBox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</a:pPr>
            <a:r>
              <a:rPr lang="en-US" b="1" smtClean="0">
                <a:solidFill>
                  <a:srgbClr val="FFFFFF"/>
                </a:solidFill>
              </a:rPr>
              <a:t>TPM in ESD</a:t>
            </a:r>
            <a:endParaRPr lang="en-US" b="1">
              <a:solidFill>
                <a:srgbClr val="FFFFFF"/>
              </a:solidFill>
            </a:endParaRPr>
          </a:p>
        </p:txBody>
      </p:sp>
      <p:pic>
        <p:nvPicPr>
          <p:cNvPr id="8" name="Picture 7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653405"/>
            <a:ext cx="381000" cy="174625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 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r>
              <a:rPr lang="en-US" sz="1200" smtClean="0">
                <a:solidFill>
                  <a:srgbClr val="000000"/>
                </a:solidFill>
              </a:rPr>
              <a:t>Diesel Systems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0695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</a:pPr>
            <a:endParaRPr lang="en-US" sz="700"/>
          </a:p>
        </p:txBody>
      </p:sp>
      <p:sp>
        <p:nvSpPr>
          <p:cNvPr id="4" name="TextBox 3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>
            <a:noAutofit/>
          </a:bodyPr>
          <a:lstStyle/>
          <a:p>
            <a:pPr>
              <a:spcAft>
                <a:spcPct val="0"/>
              </a:spcAft>
            </a:pPr>
            <a:endParaRPr lang="en-US" sz="130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12700" rIns="0" bIns="0" anchor="t"/>
          <a:lstStyle/>
          <a:p>
            <a:r>
              <a:rPr lang="en-US" dirty="0" smtClean="0"/>
              <a:t>TPM setup in ESD</a:t>
            </a:r>
            <a:endParaRPr lang="en-US" dirty="0"/>
          </a:p>
        </p:txBody>
      </p:sp>
      <p:sp>
        <p:nvSpPr>
          <p:cNvPr id="69" name="Text Placeholder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508830" y="3658306"/>
            <a:ext cx="7516739" cy="1404497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63500" rIns="0" bIns="0"/>
          <a:lstStyle/>
          <a:p>
            <a:r>
              <a:rPr lang="en-US" sz="1600" dirty="0" smtClean="0"/>
              <a:t>xxx</a:t>
            </a:r>
            <a:endParaRPr lang="en-US" sz="1600" dirty="0"/>
          </a:p>
          <a:p>
            <a:endParaRPr lang="en-US" sz="1400" dirty="0"/>
          </a:p>
        </p:txBody>
      </p:sp>
      <p:sp>
        <p:nvSpPr>
          <p:cNvPr id="44" name="Rectangle 43"/>
          <p:cNvSpPr/>
          <p:nvPr>
            <p:custDataLst>
              <p:tags r:id="rId11"/>
            </p:custDataLst>
          </p:nvPr>
        </p:nvSpPr>
        <p:spPr>
          <a:xfrm>
            <a:off x="0" y="5086256"/>
            <a:ext cx="8534400" cy="492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TPMs installed in ESD for segment-wises incl. sub-PM for new CRS platform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839621750"/>
              </p:ext>
            </p:extLst>
          </p:nvPr>
        </p:nvGraphicFramePr>
        <p:xfrm>
          <a:off x="533400" y="1130531"/>
          <a:ext cx="6765256" cy="3866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7048"/>
                <a:gridCol w="2458208"/>
              </a:tblGrid>
              <a:tr h="4458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Segment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TPM</a:t>
                      </a:r>
                      <a:endParaRPr lang="en-US" sz="1600" dirty="0"/>
                    </a:p>
                  </a:txBody>
                  <a:tcPr/>
                </a:tc>
              </a:tr>
              <a:tr h="887701">
                <a:tc>
                  <a:txBody>
                    <a:bodyPr/>
                    <a:lstStyle/>
                    <a:p>
                      <a:pPr algn="l"/>
                      <a:r>
                        <a:rPr lang="en-US" sz="1400" b="1" u="sng" dirty="0" smtClean="0"/>
                        <a:t>PC/LD</a:t>
                      </a:r>
                    </a:p>
                    <a:p>
                      <a:pPr algn="l"/>
                      <a:r>
                        <a:rPr lang="en-US" sz="1200" b="0" dirty="0" smtClean="0"/>
                        <a:t>Incl. </a:t>
                      </a:r>
                    </a:p>
                    <a:p>
                      <a:pPr algn="l"/>
                      <a:r>
                        <a:rPr lang="en-US" sz="1200" b="0" dirty="0" smtClean="0"/>
                        <a:t>Sub-PM of CRS1-18</a:t>
                      </a:r>
                      <a:endParaRPr 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ESD-NN</a:t>
                      </a:r>
                      <a:endParaRPr lang="en-US" sz="1400" b="1" dirty="0"/>
                    </a:p>
                  </a:txBody>
                  <a:tcPr anchor="ctr"/>
                </a:tc>
              </a:tr>
              <a:tr h="887701">
                <a:tc>
                  <a:txBody>
                    <a:bodyPr/>
                    <a:lstStyle/>
                    <a:p>
                      <a:r>
                        <a:rPr lang="en-US" sz="1400" b="1" u="sng" dirty="0" smtClean="0"/>
                        <a:t>MD/HD</a:t>
                      </a:r>
                    </a:p>
                    <a:p>
                      <a:r>
                        <a:rPr lang="en-US" sz="1200" b="0" dirty="0" smtClean="0"/>
                        <a:t>Incl. </a:t>
                      </a:r>
                    </a:p>
                    <a:p>
                      <a:r>
                        <a:rPr lang="en-US" sz="1200" b="0" dirty="0" smtClean="0"/>
                        <a:t>Sub-PM of CRSN3-20-BL</a:t>
                      </a:r>
                      <a:endParaRPr 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ESD-Tang Yonghua</a:t>
                      </a:r>
                      <a:endParaRPr lang="en-US" sz="1400" b="1" dirty="0"/>
                    </a:p>
                  </a:txBody>
                  <a:tcPr anchor="ctr"/>
                </a:tc>
              </a:tr>
              <a:tr h="887701">
                <a:tc>
                  <a:txBody>
                    <a:bodyPr/>
                    <a:lstStyle/>
                    <a:p>
                      <a:r>
                        <a:rPr lang="en-US" sz="1400" b="1" u="sng" dirty="0" smtClean="0"/>
                        <a:t>OHW</a:t>
                      </a:r>
                    </a:p>
                    <a:p>
                      <a:r>
                        <a:rPr lang="en-US" sz="1200" b="0" dirty="0" smtClean="0"/>
                        <a:t>Incl.</a:t>
                      </a:r>
                    </a:p>
                    <a:p>
                      <a:r>
                        <a:rPr lang="en-US" sz="1200" b="0" dirty="0" smtClean="0"/>
                        <a:t>Sub-PM of CRS(N)14</a:t>
                      </a:r>
                      <a:r>
                        <a:rPr lang="en-US" sz="1200" b="0" baseline="0" dirty="0" smtClean="0"/>
                        <a:t> S3</a:t>
                      </a:r>
                      <a:endParaRPr 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ESD-Lin Chao</a:t>
                      </a:r>
                      <a:endParaRPr lang="en-US" sz="1400" b="1" dirty="0"/>
                    </a:p>
                  </a:txBody>
                  <a:tcPr anchor="ctr"/>
                </a:tc>
              </a:tr>
              <a:tr h="757626">
                <a:tc>
                  <a:txBody>
                    <a:bodyPr/>
                    <a:lstStyle/>
                    <a:p>
                      <a:r>
                        <a:rPr lang="en-US" sz="1400" b="1" u="sng" dirty="0" smtClean="0"/>
                        <a:t>Large</a:t>
                      </a:r>
                      <a:r>
                        <a:rPr lang="en-US" sz="1400" b="1" u="sng" baseline="0" dirty="0" smtClean="0"/>
                        <a:t> Engine</a:t>
                      </a:r>
                    </a:p>
                    <a:p>
                      <a:r>
                        <a:rPr lang="en-US" sz="1400" b="1" u="sng" baseline="0" dirty="0" smtClean="0"/>
                        <a:t>(LE)</a:t>
                      </a:r>
                      <a:endParaRPr lang="en-US" sz="14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ESD-Zhu Song</a:t>
                      </a:r>
                      <a:endParaRPr lang="en-US" sz="1400" b="1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1" name="Picture 124" descr="C:\Users\yar1wx\Pictures\components\Bosch15_Diesel.jp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3876943" y="4362857"/>
            <a:ext cx="735315" cy="517603"/>
          </a:xfrm>
          <a:prstGeom prst="rect">
            <a:avLst/>
          </a:prstGeom>
          <a:noFill/>
        </p:spPr>
      </p:pic>
      <p:pic>
        <p:nvPicPr>
          <p:cNvPr id="32" name="Picture 126" descr="C:\Users\yar1wx\Pictures\components\Bosch99_Diesel.jpg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1941587" y="4367725"/>
            <a:ext cx="740805" cy="518798"/>
          </a:xfrm>
          <a:prstGeom prst="rect">
            <a:avLst/>
          </a:prstGeom>
          <a:noFill/>
        </p:spPr>
      </p:pic>
      <p:pic>
        <p:nvPicPr>
          <p:cNvPr id="33" name="Picture 125_" descr="C:\Users\yar1wx\Pictures\components\Bosch16_Diesel.jpg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2901717" y="4367725"/>
            <a:ext cx="737245" cy="517603"/>
          </a:xfrm>
          <a:prstGeom prst="rect">
            <a:avLst/>
          </a:prstGeom>
          <a:noFill/>
        </p:spPr>
      </p:pic>
      <p:pic>
        <p:nvPicPr>
          <p:cNvPr id="34" name="Picture 70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2847963" y="2538093"/>
            <a:ext cx="588860" cy="443474"/>
          </a:xfrm>
          <a:prstGeom prst="rect">
            <a:avLst/>
          </a:prstGeom>
          <a:noFill/>
        </p:spPr>
      </p:pic>
      <p:pic>
        <p:nvPicPr>
          <p:cNvPr id="35" name="Picture 140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3665706" y="2538093"/>
            <a:ext cx="588860" cy="444472"/>
          </a:xfrm>
          <a:prstGeom prst="rect">
            <a:avLst/>
          </a:prstGeom>
          <a:noFill/>
        </p:spPr>
      </p:pic>
      <p:pic>
        <p:nvPicPr>
          <p:cNvPr id="36" name="Picture 28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36" cstate="print"/>
          <a:srcRect r="50121"/>
          <a:stretch>
            <a:fillRect/>
          </a:stretch>
        </p:blipFill>
        <p:spPr bwMode="auto">
          <a:xfrm>
            <a:off x="2078170" y="2541460"/>
            <a:ext cx="588860" cy="427348"/>
          </a:xfrm>
          <a:prstGeom prst="rect">
            <a:avLst/>
          </a:prstGeom>
          <a:noFill/>
        </p:spPr>
      </p:pic>
      <p:pic>
        <p:nvPicPr>
          <p:cNvPr id="37" name="Picture 6_"/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37" cstate="print"/>
          <a:srcRect/>
          <a:stretch>
            <a:fillRect/>
          </a:stretch>
        </p:blipFill>
        <p:spPr bwMode="auto">
          <a:xfrm>
            <a:off x="4135435" y="1658118"/>
            <a:ext cx="632617" cy="457386"/>
          </a:xfrm>
          <a:prstGeom prst="rect">
            <a:avLst/>
          </a:prstGeom>
          <a:noFill/>
        </p:spPr>
      </p:pic>
      <p:pic>
        <p:nvPicPr>
          <p:cNvPr id="38" name="Picture 8_"/>
          <p:cNvPicPr>
            <a:picLocks noChangeAspect="1" noChangeArrowheads="1"/>
          </p:cNvPicPr>
          <p:nvPr>
            <p:custDataLst>
              <p:tags r:id="rId20"/>
            </p:custDataLst>
          </p:nvPr>
        </p:nvPicPr>
        <p:blipFill>
          <a:blip r:embed="rId38" cstate="print"/>
          <a:srcRect/>
          <a:stretch>
            <a:fillRect/>
          </a:stretch>
        </p:blipFill>
        <p:spPr bwMode="auto">
          <a:xfrm>
            <a:off x="1785057" y="1658117"/>
            <a:ext cx="632617" cy="446569"/>
          </a:xfrm>
          <a:prstGeom prst="rect">
            <a:avLst/>
          </a:prstGeom>
          <a:noFill/>
        </p:spPr>
      </p:pic>
      <p:pic>
        <p:nvPicPr>
          <p:cNvPr id="39" name="Picture 9"/>
          <p:cNvPicPr>
            <a:picLocks noChangeAspect="1" noChangeArrowheads="1"/>
          </p:cNvPicPr>
          <p:nvPr>
            <p:custDataLst>
              <p:tags r:id="rId21"/>
            </p:custDataLst>
          </p:nvPr>
        </p:nvPicPr>
        <p:blipFill>
          <a:blip r:embed="rId39" cstate="print"/>
          <a:srcRect/>
          <a:stretch>
            <a:fillRect/>
          </a:stretch>
        </p:blipFill>
        <p:spPr bwMode="auto">
          <a:xfrm>
            <a:off x="3379351" y="1658118"/>
            <a:ext cx="632617" cy="457386"/>
          </a:xfrm>
          <a:prstGeom prst="rect">
            <a:avLst/>
          </a:prstGeom>
          <a:noFill/>
        </p:spPr>
      </p:pic>
      <p:pic>
        <p:nvPicPr>
          <p:cNvPr id="40" name="Picture 10_____"/>
          <p:cNvPicPr>
            <a:picLocks noChangeAspect="1" noChangeArrowheads="1"/>
          </p:cNvPicPr>
          <p:nvPr>
            <p:custDataLst>
              <p:tags r:id="rId22"/>
            </p:custDataLst>
          </p:nvPr>
        </p:nvPicPr>
        <p:blipFill>
          <a:blip r:embed="rId40" cstate="print"/>
          <a:srcRect/>
          <a:stretch>
            <a:fillRect/>
          </a:stretch>
        </p:blipFill>
        <p:spPr bwMode="auto">
          <a:xfrm>
            <a:off x="2541141" y="1658118"/>
            <a:ext cx="632617" cy="457386"/>
          </a:xfrm>
          <a:prstGeom prst="rect">
            <a:avLst/>
          </a:prstGeom>
          <a:noFill/>
        </p:spPr>
      </p:pic>
      <p:pic>
        <p:nvPicPr>
          <p:cNvPr id="41" name="Picture 3__"/>
          <p:cNvPicPr>
            <a:picLocks noChangeAspect="1" noChangeArrowheads="1"/>
          </p:cNvPicPr>
          <p:nvPr>
            <p:custDataLst>
              <p:tags r:id="rId23"/>
            </p:custDataLst>
          </p:nvPr>
        </p:nvPicPr>
        <p:blipFill>
          <a:blip r:embed="rId41" cstate="email"/>
          <a:srcRect/>
          <a:stretch>
            <a:fillRect/>
          </a:stretch>
        </p:blipFill>
        <p:spPr bwMode="auto">
          <a:xfrm>
            <a:off x="2122362" y="3442380"/>
            <a:ext cx="485933" cy="42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2_______"/>
          <p:cNvPicPr>
            <a:picLocks noChangeAspect="1" noChangeArrowheads="1"/>
          </p:cNvPicPr>
          <p:nvPr>
            <p:custDataLst>
              <p:tags r:id="rId24"/>
            </p:custDataLst>
          </p:nvPr>
        </p:nvPicPr>
        <p:blipFill>
          <a:blip r:embed="rId42" cstate="email"/>
          <a:srcRect/>
          <a:stretch>
            <a:fillRect/>
          </a:stretch>
        </p:blipFill>
        <p:spPr bwMode="auto">
          <a:xfrm>
            <a:off x="3420803" y="3442380"/>
            <a:ext cx="578819" cy="42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2_____"/>
          <p:cNvPicPr>
            <a:picLocks noChangeAspect="1" noChangeArrowheads="1"/>
          </p:cNvPicPr>
          <p:nvPr>
            <p:custDataLst>
              <p:tags r:id="rId25"/>
            </p:custDataLst>
          </p:nvPr>
        </p:nvPicPr>
        <p:blipFill>
          <a:blip r:embed="rId43" cstate="email"/>
          <a:srcRect/>
          <a:stretch>
            <a:fillRect/>
          </a:stretch>
        </p:blipFill>
        <p:spPr bwMode="auto">
          <a:xfrm>
            <a:off x="4085331" y="3442380"/>
            <a:ext cx="697701" cy="42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2___" descr="C:\Users\deo1wx\AppData\Local\Microsoft\Windows\Temporary Internet Files\Content.IE5\TS9TYGXY\gabelstapler_schrÃ¤gansicht_(links)_dunkelblau_800x600.tif"/>
          <p:cNvPicPr>
            <a:picLocks noChangeAspect="1" noChangeArrowheads="1"/>
          </p:cNvPicPr>
          <p:nvPr>
            <p:custDataLst>
              <p:tags r:id="rId26"/>
            </p:custDataLst>
          </p:nvPr>
        </p:nvPicPr>
        <p:blipFill>
          <a:blip r:embed="rId44" cstate="print"/>
          <a:srcRect/>
          <a:stretch>
            <a:fillRect/>
          </a:stretch>
        </p:blipFill>
        <p:spPr bwMode="auto">
          <a:xfrm>
            <a:off x="1476024" y="3442380"/>
            <a:ext cx="569740" cy="427305"/>
          </a:xfrm>
          <a:prstGeom prst="rect">
            <a:avLst/>
          </a:prstGeom>
          <a:noFill/>
        </p:spPr>
      </p:pic>
      <p:pic>
        <p:nvPicPr>
          <p:cNvPr id="46" name="Picture 2______"/>
          <p:cNvPicPr>
            <a:picLocks noChangeAspect="1" noChangeArrowheads="1"/>
          </p:cNvPicPr>
          <p:nvPr>
            <p:custDataLst>
              <p:tags r:id="rId27"/>
            </p:custDataLst>
          </p:nvPr>
        </p:nvPicPr>
        <p:blipFill>
          <a:blip r:embed="rId45" cstate="email"/>
          <a:srcRect/>
          <a:stretch>
            <a:fillRect/>
          </a:stretch>
        </p:blipFill>
        <p:spPr bwMode="auto">
          <a:xfrm>
            <a:off x="2705135" y="3441668"/>
            <a:ext cx="647632" cy="42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>
            <p:custDataLst>
              <p:tags r:id="rId28"/>
            </p:custDataLst>
          </p:nvPr>
        </p:nvSpPr>
        <p:spPr>
          <a:xfrm>
            <a:off x="2884414" y="5615348"/>
            <a:ext cx="3363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TPM = </a:t>
            </a:r>
            <a:r>
              <a:rPr lang="en-US" sz="1100" u="sng" dirty="0" smtClean="0"/>
              <a:t>T</a:t>
            </a:r>
            <a:r>
              <a:rPr lang="en-US" sz="1100" dirty="0" smtClean="0"/>
              <a:t>echnical </a:t>
            </a:r>
            <a:r>
              <a:rPr lang="en-US" sz="1100" u="sng" dirty="0" smtClean="0"/>
              <a:t>P</a:t>
            </a:r>
            <a:r>
              <a:rPr lang="en-US" sz="1100" dirty="0" smtClean="0"/>
              <a:t>roject </a:t>
            </a:r>
            <a:r>
              <a:rPr lang="en-US" sz="1100" u="sng" dirty="0" smtClean="0"/>
              <a:t>M</a:t>
            </a:r>
            <a:r>
              <a:rPr lang="en-US" sz="1100" dirty="0" smtClean="0"/>
              <a:t>anager </a:t>
            </a:r>
            <a:endParaRPr lang="en-US" sz="1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C3152-37F4-4B44-8C6A-CCB9E704605B}" type="slidenum">
              <a:rPr lang="en-US" smtClean="0"/>
              <a:t>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070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lnSpc>
                <a:spcPct val="107000"/>
              </a:lnSpc>
            </a:pPr>
            <a:r>
              <a:rPr lang="en-US" sz="700" smtClean="0">
                <a:solidFill>
                  <a:srgbClr val="707070"/>
                </a:solidFill>
              </a:rPr>
              <a:t>Internal  | RBCD/ESD | 2016/01/06 | Pres16_003 | © Robert Bosch GmbH 2015. All rights reserved, also regarding any disposal, exploitation, reproduction, editing, distribution, as well as in the event of applications for industrial property rights.</a:t>
            </a:r>
            <a:endParaRPr lang="en-US" sz="700">
              <a:solidFill>
                <a:srgbClr val="707070"/>
              </a:solidFill>
            </a:endParaRPr>
          </a:p>
        </p:txBody>
      </p:sp>
      <p:sp>
        <p:nvSpPr>
          <p:cNvPr id="9" name="TextBox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</a:pPr>
            <a:r>
              <a:rPr lang="en-US" b="1" smtClean="0">
                <a:solidFill>
                  <a:srgbClr val="FFFFFF"/>
                </a:solidFill>
              </a:rPr>
              <a:t>TPM in ESD</a:t>
            </a:r>
            <a:endParaRPr lang="en-US" b="1">
              <a:solidFill>
                <a:srgbClr val="FFFFFF"/>
              </a:solidFill>
            </a:endParaRPr>
          </a:p>
        </p:txBody>
      </p:sp>
      <p:pic>
        <p:nvPicPr>
          <p:cNvPr id="8" name="Picture 7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653405"/>
            <a:ext cx="381000" cy="174625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 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r>
              <a:rPr lang="en-US" sz="1200" smtClean="0">
                <a:solidFill>
                  <a:srgbClr val="000000"/>
                </a:solidFill>
              </a:rPr>
              <a:t>Diesel Systems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0695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</a:pPr>
            <a:endParaRPr lang="en-US" sz="700"/>
          </a:p>
        </p:txBody>
      </p:sp>
      <p:sp>
        <p:nvSpPr>
          <p:cNvPr id="4" name="TextBox 3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>
            <a:noAutofit/>
          </a:bodyPr>
          <a:lstStyle/>
          <a:p>
            <a:pPr>
              <a:spcAft>
                <a:spcPct val="0"/>
              </a:spcAft>
            </a:pPr>
            <a:endParaRPr lang="en-US" sz="130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533400" y="1066800"/>
            <a:ext cx="7315200" cy="3136084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63500" rIns="0" bIns="0" anchor="ctr"/>
          <a:lstStyle/>
          <a:p>
            <a:pPr marL="0" indent="0" algn="ctr">
              <a:buNone/>
            </a:pPr>
            <a:r>
              <a:rPr lang="en-US" sz="6600" dirty="0" smtClean="0"/>
              <a:t>Backup</a:t>
            </a:r>
            <a:endParaRPr lang="en-US" sz="6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C3152-37F4-4B44-8C6A-CCB9E704605B}" type="slidenum">
              <a:rPr lang="en-US" smtClean="0"/>
              <a:t>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40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lnSpc>
                <a:spcPct val="107000"/>
              </a:lnSpc>
            </a:pPr>
            <a:r>
              <a:rPr lang="en-US" sz="700" smtClean="0">
                <a:solidFill>
                  <a:srgbClr val="707070"/>
                </a:solidFill>
              </a:rPr>
              <a:t>Internal  | ESD | 2016/01/06 | Pres16_003 | © Robert Bosch GmbH 2015. All rights reserved, also regarding any disposal, exploitation, reproduction, editing, distribution, as well as in the event of applications for industrial property rights.</a:t>
            </a:r>
            <a:endParaRPr lang="en-US" sz="700">
              <a:solidFill>
                <a:srgbClr val="707070"/>
              </a:solidFill>
            </a:endParaRPr>
          </a:p>
        </p:txBody>
      </p:sp>
      <p:sp>
        <p:nvSpPr>
          <p:cNvPr id="9" name="TextBox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</a:pPr>
            <a:r>
              <a:rPr lang="en-US" b="1" smtClean="0">
                <a:solidFill>
                  <a:srgbClr val="FFFFFF"/>
                </a:solidFill>
              </a:rPr>
              <a:t>OHW workshop</a:t>
            </a:r>
            <a:endParaRPr lang="en-US" b="1">
              <a:solidFill>
                <a:srgbClr val="FFFFFF"/>
              </a:solidFill>
            </a:endParaRPr>
          </a:p>
        </p:txBody>
      </p:sp>
      <p:pic>
        <p:nvPicPr>
          <p:cNvPr id="8" name="Picture 7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653405"/>
            <a:ext cx="381000" cy="174625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 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r>
              <a:rPr lang="en-US" sz="1200" smtClean="0">
                <a:solidFill>
                  <a:srgbClr val="000000"/>
                </a:solidFill>
              </a:rPr>
              <a:t>Diesel Systems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0695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</a:pPr>
            <a:endParaRPr lang="en-US" sz="700"/>
          </a:p>
        </p:txBody>
      </p:sp>
      <p:sp>
        <p:nvSpPr>
          <p:cNvPr id="4" name="TextBox 3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>
            <a:noAutofit/>
          </a:bodyPr>
          <a:lstStyle/>
          <a:p>
            <a:pPr>
              <a:spcAft>
                <a:spcPct val="0"/>
              </a:spcAft>
            </a:pPr>
            <a:endParaRPr lang="en-US" sz="1300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9"/>
            </p:custDataLst>
          </p:nvPr>
        </p:nvSpPr>
        <p:spPr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12700" rIns="0" bIns="0" anchor="t"/>
          <a:lstStyle/>
          <a:p>
            <a:r>
              <a:rPr lang="en-US" dirty="0" smtClean="0"/>
              <a:t>Task sharing between TPM and System engineer</a:t>
            </a:r>
            <a:endParaRPr lang="en-US" dirty="0"/>
          </a:p>
        </p:txBody>
      </p:sp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10"/>
            </p:custDataLst>
          </p:nvPr>
        </p:nvSpPr>
        <p:spPr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63500" rIns="0" bIns="0"/>
          <a:lstStyle/>
          <a:p>
            <a:endParaRPr lang="en-US"/>
          </a:p>
        </p:txBody>
      </p:sp>
      <p:sp>
        <p:nvSpPr>
          <p:cNvPr id="11" name="Rectangle 10"/>
          <p:cNvSpPr/>
          <p:nvPr>
            <p:custDataLst>
              <p:tags r:id="rId11"/>
            </p:custDataLst>
          </p:nvPr>
        </p:nvSpPr>
        <p:spPr>
          <a:xfrm>
            <a:off x="808079" y="1127049"/>
            <a:ext cx="3083442" cy="40829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Technical Project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Support PRM for system platform development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Project </a:t>
            </a:r>
            <a:r>
              <a:rPr lang="en-US" sz="1600" dirty="0"/>
              <a:t>Management for special task </a:t>
            </a:r>
            <a:r>
              <a:rPr lang="en-US" sz="1600" dirty="0" smtClean="0"/>
              <a:t>and strategic </a:t>
            </a:r>
            <a:r>
              <a:rPr lang="en-US" sz="1600" dirty="0"/>
              <a:t>task in technical area </a:t>
            </a:r>
            <a:r>
              <a:rPr lang="en-US" sz="1600" dirty="0" smtClean="0"/>
              <a:t>with </a:t>
            </a:r>
            <a:r>
              <a:rPr lang="en-US" sz="1600" dirty="0"/>
              <a:t>regular reporting, and monitoring the </a:t>
            </a:r>
            <a:r>
              <a:rPr lang="en-US" sz="1600" dirty="0" smtClean="0"/>
              <a:t>project progress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</a:t>
            </a:r>
            <a:r>
              <a:rPr lang="en-US" sz="1600" dirty="0"/>
              <a:t>closely with </a:t>
            </a:r>
            <a:r>
              <a:rPr lang="en-US" sz="1600" dirty="0" smtClean="0"/>
              <a:t>PRM and DM </a:t>
            </a:r>
            <a:r>
              <a:rPr lang="en-US" sz="1600" dirty="0"/>
              <a:t>to transfer the plan into reality.</a:t>
            </a:r>
          </a:p>
        </p:txBody>
      </p:sp>
      <p:sp>
        <p:nvSpPr>
          <p:cNvPr id="14" name="Rectangle 13"/>
          <p:cNvSpPr/>
          <p:nvPr>
            <p:custDataLst>
              <p:tags r:id="rId12"/>
            </p:custDataLst>
          </p:nvPr>
        </p:nvSpPr>
        <p:spPr>
          <a:xfrm>
            <a:off x="4075819" y="1127049"/>
            <a:ext cx="3083442" cy="4082902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System 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Manage the customer project on time, on cost and on </a:t>
            </a:r>
            <a:r>
              <a:rPr lang="en-US" sz="1600" dirty="0" smtClean="0">
                <a:solidFill>
                  <a:schemeClr val="tx1"/>
                </a:solidFill>
              </a:rPr>
              <a:t>specification </a:t>
            </a:r>
            <a:r>
              <a:rPr lang="en-US" sz="1600" dirty="0">
                <a:solidFill>
                  <a:schemeClr val="tx1"/>
                </a:solidFill>
              </a:rPr>
              <a:t>according to </a:t>
            </a:r>
            <a:r>
              <a:rPr lang="en-US" sz="1600" dirty="0" smtClean="0">
                <a:solidFill>
                  <a:schemeClr val="tx1"/>
                </a:solidFill>
              </a:rPr>
              <a:t>Bosch PEP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Customer Project </a:t>
            </a:r>
            <a:r>
              <a:rPr lang="en-US" sz="1600" dirty="0">
                <a:solidFill>
                  <a:schemeClr val="tx1"/>
                </a:solidFill>
              </a:rPr>
              <a:t>status </a:t>
            </a:r>
            <a:r>
              <a:rPr lang="en-US" sz="1600" dirty="0" smtClean="0">
                <a:solidFill>
                  <a:schemeClr val="tx1"/>
                </a:solidFill>
              </a:rPr>
              <a:t>monitoring, reporting and Internal </a:t>
            </a:r>
            <a:r>
              <a:rPr lang="en-US" sz="1600" dirty="0">
                <a:solidFill>
                  <a:schemeClr val="tx1"/>
                </a:solidFill>
              </a:rPr>
              <a:t>&amp; external </a:t>
            </a:r>
            <a:r>
              <a:rPr lang="en-US" sz="1600" dirty="0" smtClean="0">
                <a:solidFill>
                  <a:schemeClr val="tx1"/>
                </a:solidFill>
              </a:rPr>
              <a:t>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Documentation of the project </a:t>
            </a:r>
            <a:r>
              <a:rPr lang="en-US" sz="1600" dirty="0" smtClean="0">
                <a:solidFill>
                  <a:schemeClr val="tx1"/>
                </a:solidFill>
              </a:rPr>
              <a:t>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Implement customer project task list…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Customer project communication and strategy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C3152-37F4-4B44-8C6A-CCB9E704605B}" type="slidenum">
              <a:rPr lang="en-US" smtClean="0"/>
              <a:pPr/>
              <a:t>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764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lnSpc>
                <a:spcPct val="107000"/>
              </a:lnSpc>
            </a:pPr>
            <a:r>
              <a:rPr lang="en-US" sz="700" smtClean="0">
                <a:solidFill>
                  <a:srgbClr val="707070"/>
                </a:solidFill>
              </a:rPr>
              <a:t>Internal  | ESD | 2016/01/06 | Pres16_003 | © Robert Bosch GmbH 2015. All rights reserved, also regarding any disposal, exploitation, reproduction, editing, distribution, as well as in the event of applications for industrial property rights.</a:t>
            </a:r>
            <a:endParaRPr lang="en-US" sz="700">
              <a:solidFill>
                <a:srgbClr val="707070"/>
              </a:solidFill>
            </a:endParaRPr>
          </a:p>
        </p:txBody>
      </p:sp>
      <p:sp>
        <p:nvSpPr>
          <p:cNvPr id="9" name="TextBox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</a:pPr>
            <a:r>
              <a:rPr lang="en-US" b="1" smtClean="0">
                <a:solidFill>
                  <a:srgbClr val="FFFFFF"/>
                </a:solidFill>
              </a:rPr>
              <a:t>OHW workshop</a:t>
            </a:r>
            <a:endParaRPr lang="en-US" b="1">
              <a:solidFill>
                <a:srgbClr val="FFFFFF"/>
              </a:solidFill>
            </a:endParaRPr>
          </a:p>
        </p:txBody>
      </p:sp>
      <p:pic>
        <p:nvPicPr>
          <p:cNvPr id="8" name="Picture 7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653405"/>
            <a:ext cx="381000" cy="174625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 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r>
              <a:rPr lang="en-US" sz="1200" smtClean="0">
                <a:solidFill>
                  <a:srgbClr val="000000"/>
                </a:solidFill>
              </a:rPr>
              <a:t>Diesel Systems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0695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</a:pPr>
            <a:endParaRPr lang="en-US" sz="700"/>
          </a:p>
        </p:txBody>
      </p:sp>
      <p:sp>
        <p:nvSpPr>
          <p:cNvPr id="4" name="TextBox 3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>
            <a:noAutofit/>
          </a:bodyPr>
          <a:lstStyle/>
          <a:p>
            <a:pPr>
              <a:spcAft>
                <a:spcPct val="0"/>
              </a:spcAft>
            </a:pPr>
            <a:endParaRPr lang="en-US" sz="1300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9"/>
            </p:custDataLst>
          </p:nvPr>
        </p:nvSpPr>
        <p:spPr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12700" rIns="0" bIns="0" anchor="t"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10"/>
            </p:custDataLst>
          </p:nvPr>
        </p:nvSpPr>
        <p:spPr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63500" rIns="0" bIns="0"/>
          <a:lstStyle/>
          <a:p>
            <a:endParaRPr lang="en-US"/>
          </a:p>
        </p:txBody>
      </p:sp>
      <p:cxnSp>
        <p:nvCxnSpPr>
          <p:cNvPr id="13" name="Straight Connector 12"/>
          <p:cNvCxnSpPr/>
          <p:nvPr>
            <p:custDataLst>
              <p:tags r:id="rId11"/>
            </p:custDataLst>
          </p:nvPr>
        </p:nvCxnSpPr>
        <p:spPr>
          <a:xfrm>
            <a:off x="244549" y="2945212"/>
            <a:ext cx="8264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>
            <p:custDataLst>
              <p:tags r:id="rId12"/>
            </p:custDataLst>
          </p:nvPr>
        </p:nvSpPr>
        <p:spPr>
          <a:xfrm>
            <a:off x="244549" y="2466747"/>
            <a:ext cx="2115879" cy="372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Inner communication </a:t>
            </a:r>
          </a:p>
          <a:p>
            <a:pPr algn="ctr"/>
            <a:r>
              <a:rPr lang="en-US" sz="1200" dirty="0" smtClean="0"/>
              <a:t>(e.g. strategy, specific topic)</a:t>
            </a:r>
            <a:endParaRPr lang="en-US" sz="1200" dirty="0"/>
          </a:p>
        </p:txBody>
      </p:sp>
      <p:sp>
        <p:nvSpPr>
          <p:cNvPr id="15" name="Rectangle 14"/>
          <p:cNvSpPr/>
          <p:nvPr>
            <p:custDataLst>
              <p:tags r:id="rId13"/>
            </p:custDataLst>
          </p:nvPr>
        </p:nvSpPr>
        <p:spPr>
          <a:xfrm>
            <a:off x="244548" y="3064015"/>
            <a:ext cx="2115880" cy="372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External communication</a:t>
            </a:r>
          </a:p>
          <a:p>
            <a:pPr algn="ctr"/>
            <a:r>
              <a:rPr lang="en-US" sz="1200" dirty="0" smtClean="0"/>
              <a:t>(e.g. customer project)</a:t>
            </a:r>
            <a:endParaRPr lang="en-US" sz="1200" dirty="0"/>
          </a:p>
        </p:txBody>
      </p:sp>
      <p:sp>
        <p:nvSpPr>
          <p:cNvPr id="16" name="Rectangle 15"/>
          <p:cNvSpPr/>
          <p:nvPr>
            <p:custDataLst>
              <p:tags r:id="rId14"/>
            </p:custDataLst>
          </p:nvPr>
        </p:nvSpPr>
        <p:spPr>
          <a:xfrm>
            <a:off x="640389" y="1657917"/>
            <a:ext cx="1456662" cy="3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System PRM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>
            <p:custDataLst>
              <p:tags r:id="rId15"/>
            </p:custDataLst>
          </p:nvPr>
        </p:nvSpPr>
        <p:spPr>
          <a:xfrm>
            <a:off x="2573079" y="921636"/>
            <a:ext cx="1456662" cy="3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>
            <p:custDataLst>
              <p:tags r:id="rId16"/>
            </p:custDataLst>
          </p:nvPr>
        </p:nvSpPr>
        <p:spPr>
          <a:xfrm>
            <a:off x="2662569" y="1663899"/>
            <a:ext cx="1242239" cy="3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TPM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Left-Right Arrow 18"/>
          <p:cNvSpPr/>
          <p:nvPr>
            <p:custDataLst>
              <p:tags r:id="rId17"/>
            </p:custDataLst>
          </p:nvPr>
        </p:nvSpPr>
        <p:spPr>
          <a:xfrm rot="782284">
            <a:off x="3989257" y="1934785"/>
            <a:ext cx="1169583" cy="2460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6" idx="3"/>
            <a:endCxn id="18" idx="1"/>
          </p:cNvCxnSpPr>
          <p:nvPr>
            <p:custDataLst>
              <p:tags r:id="rId18"/>
            </p:custDataLst>
          </p:nvPr>
        </p:nvCxnSpPr>
        <p:spPr>
          <a:xfrm>
            <a:off x="2097051" y="1843667"/>
            <a:ext cx="565518" cy="59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>
            <p:custDataLst>
              <p:tags r:id="rId19"/>
            </p:custDataLst>
          </p:nvPr>
        </p:nvSpPr>
        <p:spPr>
          <a:xfrm>
            <a:off x="691115" y="3639712"/>
            <a:ext cx="1456662" cy="38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System PRM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>
            <p:custDataLst>
              <p:tags r:id="rId20"/>
            </p:custDataLst>
          </p:nvPr>
        </p:nvSpPr>
        <p:spPr>
          <a:xfrm>
            <a:off x="691115" y="4292616"/>
            <a:ext cx="1456662" cy="38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Component PRM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>
            <p:custDataLst>
              <p:tags r:id="rId21"/>
            </p:custDataLst>
          </p:nvPr>
        </p:nvSpPr>
        <p:spPr>
          <a:xfrm>
            <a:off x="2662569" y="4029944"/>
            <a:ext cx="1242239" cy="38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TPM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>
            <p:custDataLst>
              <p:tags r:id="rId22"/>
            </p:custDataLst>
          </p:nvPr>
        </p:nvSpPr>
        <p:spPr>
          <a:xfrm>
            <a:off x="4634022" y="4036231"/>
            <a:ext cx="1242239" cy="38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System engineer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>
            <p:custDataLst>
              <p:tags r:id="rId23"/>
            </p:custDataLst>
          </p:nvPr>
        </p:nvSpPr>
        <p:spPr>
          <a:xfrm>
            <a:off x="6378203" y="3724774"/>
            <a:ext cx="1456662" cy="300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Customer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>
            <p:custDataLst>
              <p:tags r:id="rId24"/>
            </p:custDataLst>
          </p:nvPr>
        </p:nvSpPr>
        <p:spPr>
          <a:xfrm>
            <a:off x="6380421" y="4081420"/>
            <a:ext cx="1456662" cy="343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Project leader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>
            <p:custDataLst>
              <p:tags r:id="rId25"/>
            </p:custDataLst>
          </p:nvPr>
        </p:nvSpPr>
        <p:spPr>
          <a:xfrm>
            <a:off x="6378203" y="4473780"/>
            <a:ext cx="1456662" cy="381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department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Left-Right Arrow 27"/>
          <p:cNvSpPr/>
          <p:nvPr>
            <p:custDataLst>
              <p:tags r:id="rId26"/>
            </p:custDataLst>
          </p:nvPr>
        </p:nvSpPr>
        <p:spPr>
          <a:xfrm>
            <a:off x="3976575" y="4127064"/>
            <a:ext cx="616689" cy="1903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>
            <p:custDataLst>
              <p:tags r:id="rId27"/>
            </p:custDataLst>
          </p:nvPr>
        </p:nvCxnSpPr>
        <p:spPr>
          <a:xfrm flipV="1">
            <a:off x="5926988" y="3758074"/>
            <a:ext cx="413338" cy="5178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>
            <p:custDataLst>
              <p:tags r:id="rId28"/>
            </p:custDataLst>
          </p:nvPr>
        </p:nvCxnSpPr>
        <p:spPr>
          <a:xfrm flipV="1">
            <a:off x="5940278" y="4261587"/>
            <a:ext cx="400048" cy="75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>
            <p:custDataLst>
              <p:tags r:id="rId29"/>
            </p:custDataLst>
          </p:nvPr>
        </p:nvCxnSpPr>
        <p:spPr>
          <a:xfrm>
            <a:off x="5933633" y="4305669"/>
            <a:ext cx="406693" cy="4695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>
            <p:custDataLst>
              <p:tags r:id="rId30"/>
            </p:custDataLst>
          </p:nvPr>
        </p:nvCxnSpPr>
        <p:spPr>
          <a:xfrm>
            <a:off x="2176575" y="3868139"/>
            <a:ext cx="396504" cy="3115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>
            <p:custDataLst>
              <p:tags r:id="rId31"/>
            </p:custDataLst>
          </p:nvPr>
        </p:nvCxnSpPr>
        <p:spPr>
          <a:xfrm>
            <a:off x="1419446" y="4013356"/>
            <a:ext cx="0" cy="247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>
            <p:custDataLst>
              <p:tags r:id="rId32"/>
            </p:custDataLst>
          </p:nvPr>
        </p:nvSpPr>
        <p:spPr>
          <a:xfrm>
            <a:off x="698648" y="4943400"/>
            <a:ext cx="2916423" cy="5761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TPM: </a:t>
            </a:r>
          </a:p>
          <a:p>
            <a:r>
              <a:rPr lang="en-US" sz="900" dirty="0" smtClean="0">
                <a:solidFill>
                  <a:schemeClr val="tx1"/>
                </a:solidFill>
              </a:rPr>
              <a:t>1. Support PRM to transfer platform strategy into customer project</a:t>
            </a:r>
          </a:p>
          <a:p>
            <a:r>
              <a:rPr lang="en-US" sz="900" dirty="0" smtClean="0">
                <a:solidFill>
                  <a:schemeClr val="tx1"/>
                </a:solidFill>
              </a:rPr>
              <a:t>2. Platform guideline and hints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>
            <p:custDataLst>
              <p:tags r:id="rId33"/>
            </p:custDataLst>
          </p:nvPr>
        </p:nvSpPr>
        <p:spPr>
          <a:xfrm>
            <a:off x="5240965" y="1306054"/>
            <a:ext cx="1425649" cy="5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ESD2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Coordinator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 Hongmiao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>
            <p:custDataLst>
              <p:tags r:id="rId34"/>
            </p:custDataLst>
          </p:nvPr>
        </p:nvSpPr>
        <p:spPr>
          <a:xfrm>
            <a:off x="5255141" y="2126496"/>
            <a:ext cx="1425649" cy="527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ESD3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Coordinator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Gong Xuejun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Left-Right Arrow 36"/>
          <p:cNvSpPr/>
          <p:nvPr>
            <p:custDataLst>
              <p:tags r:id="rId35"/>
            </p:custDataLst>
          </p:nvPr>
        </p:nvSpPr>
        <p:spPr>
          <a:xfrm rot="21028018">
            <a:off x="3989639" y="1475066"/>
            <a:ext cx="1169583" cy="2460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endCxn id="18" idx="0"/>
          </p:cNvCxnSpPr>
          <p:nvPr>
            <p:custDataLst>
              <p:tags r:id="rId36"/>
            </p:custDataLst>
          </p:nvPr>
        </p:nvCxnSpPr>
        <p:spPr>
          <a:xfrm>
            <a:off x="3279384" y="1298929"/>
            <a:ext cx="4305" cy="3649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>
            <p:custDataLst>
              <p:tags r:id="rId37"/>
            </p:custDataLst>
          </p:nvPr>
        </p:nvSpPr>
        <p:spPr>
          <a:xfrm>
            <a:off x="7081282" y="1310616"/>
            <a:ext cx="914402" cy="3755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ESD2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section</a:t>
            </a:r>
          </a:p>
        </p:txBody>
      </p:sp>
      <p:sp>
        <p:nvSpPr>
          <p:cNvPr id="40" name="Rectangle 39"/>
          <p:cNvSpPr/>
          <p:nvPr>
            <p:custDataLst>
              <p:tags r:id="rId38"/>
            </p:custDataLst>
          </p:nvPr>
        </p:nvSpPr>
        <p:spPr>
          <a:xfrm>
            <a:off x="7081282" y="2145936"/>
            <a:ext cx="914402" cy="3755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ESD3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section</a:t>
            </a:r>
          </a:p>
        </p:txBody>
      </p:sp>
      <p:cxnSp>
        <p:nvCxnSpPr>
          <p:cNvPr id="41" name="Straight Arrow Connector 40"/>
          <p:cNvCxnSpPr/>
          <p:nvPr>
            <p:custDataLst>
              <p:tags r:id="rId39"/>
            </p:custDataLst>
          </p:nvPr>
        </p:nvCxnSpPr>
        <p:spPr>
          <a:xfrm>
            <a:off x="6680790" y="1453287"/>
            <a:ext cx="379229" cy="3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>
            <p:custDataLst>
              <p:tags r:id="rId40"/>
            </p:custDataLst>
          </p:nvPr>
        </p:nvCxnSpPr>
        <p:spPr>
          <a:xfrm>
            <a:off x="6680790" y="2309626"/>
            <a:ext cx="3792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>
            <p:custDataLst>
              <p:tags r:id="rId41"/>
            </p:custDataLst>
          </p:nvPr>
        </p:nvSpPr>
        <p:spPr>
          <a:xfrm>
            <a:off x="4876578" y="4909087"/>
            <a:ext cx="3200843" cy="7361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PM: </a:t>
            </a:r>
          </a:p>
          <a:p>
            <a:r>
              <a:rPr lang="en-US" sz="900" dirty="0" smtClean="0">
                <a:solidFill>
                  <a:schemeClr val="tx1"/>
                </a:solidFill>
              </a:rPr>
              <a:t>1. Responsible for customer Project and project strategy </a:t>
            </a:r>
          </a:p>
          <a:p>
            <a:r>
              <a:rPr lang="en-US" sz="900" dirty="0" smtClean="0">
                <a:solidFill>
                  <a:schemeClr val="tx1"/>
                </a:solidFill>
              </a:rPr>
              <a:t>2. Manage customer Project according to PEP</a:t>
            </a:r>
          </a:p>
          <a:p>
            <a:r>
              <a:rPr lang="en-US" sz="900" dirty="0" smtClean="0">
                <a:solidFill>
                  <a:schemeClr val="tx1"/>
                </a:solidFill>
              </a:rPr>
              <a:t>3. Project documentation and customer communication</a:t>
            </a:r>
          </a:p>
          <a:p>
            <a:r>
              <a:rPr lang="en-US" sz="900" dirty="0" smtClean="0">
                <a:solidFill>
                  <a:schemeClr val="tx1"/>
                </a:solidFill>
              </a:rPr>
              <a:t>4. Report project status to manager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>
            <p:custDataLst>
              <p:tags r:id="rId42"/>
            </p:custDataLst>
          </p:nvPr>
        </p:nvSpPr>
        <p:spPr>
          <a:xfrm>
            <a:off x="4512634" y="3317488"/>
            <a:ext cx="1456662" cy="3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SM and DM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>
            <p:custDataLst>
              <p:tags r:id="rId43"/>
            </p:custDataLst>
          </p:nvPr>
        </p:nvCxnSpPr>
        <p:spPr>
          <a:xfrm>
            <a:off x="5218939" y="3694781"/>
            <a:ext cx="4305" cy="3649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>
            <p:custDataLst>
              <p:tags r:id="rId44"/>
            </p:custDataLst>
          </p:nvPr>
        </p:nvSpPr>
        <p:spPr>
          <a:xfrm>
            <a:off x="640389" y="935361"/>
            <a:ext cx="1456662" cy="38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Component PRM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>
            <p:custDataLst>
              <p:tags r:id="rId45"/>
            </p:custDataLst>
          </p:nvPr>
        </p:nvCxnSpPr>
        <p:spPr>
          <a:xfrm>
            <a:off x="1331505" y="1293136"/>
            <a:ext cx="0" cy="3647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C3152-37F4-4B44-8C6A-CCB9E704605B}" type="slidenum">
              <a:rPr lang="en-US" smtClean="0"/>
              <a:pPr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042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lnSpc>
                <a:spcPct val="107000"/>
              </a:lnSpc>
            </a:pPr>
            <a:r>
              <a:rPr lang="en-US" sz="700" smtClean="0">
                <a:solidFill>
                  <a:srgbClr val="707070"/>
                </a:solidFill>
              </a:rPr>
              <a:t>Internal  | ESD | 2016/01/06 | Pres16_003 | © Robert Bosch GmbH 2015. All rights reserved, also regarding any disposal, exploitation, reproduction, editing, distribution, as well as in the event of applications for industrial property rights.</a:t>
            </a:r>
            <a:endParaRPr lang="en-US" sz="700">
              <a:solidFill>
                <a:srgbClr val="707070"/>
              </a:solidFill>
            </a:endParaRPr>
          </a:p>
        </p:txBody>
      </p:sp>
      <p:sp>
        <p:nvSpPr>
          <p:cNvPr id="9" name="TextBox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</a:pPr>
            <a:r>
              <a:rPr lang="en-US" dirty="0">
                <a:solidFill>
                  <a:schemeClr val="accent5"/>
                </a:solidFill>
              </a:rPr>
              <a:t>Task sharing between TPM and System engineer</a:t>
            </a:r>
            <a:endParaRPr lang="en-US" b="1" dirty="0">
              <a:solidFill>
                <a:schemeClr val="accent5"/>
              </a:solidFill>
            </a:endParaRPr>
          </a:p>
        </p:txBody>
      </p:sp>
      <p:pic>
        <p:nvPicPr>
          <p:cNvPr id="8" name="Picture 7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680" y="-1"/>
            <a:ext cx="716210" cy="54000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 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r>
              <a:rPr lang="en-US" sz="1200" smtClean="0">
                <a:solidFill>
                  <a:srgbClr val="000000"/>
                </a:solidFill>
              </a:rPr>
              <a:t>Diesel Systems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0695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</a:pPr>
            <a:endParaRPr lang="en-US" sz="700"/>
          </a:p>
        </p:txBody>
      </p:sp>
      <p:sp>
        <p:nvSpPr>
          <p:cNvPr id="4" name="TextBox 3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>
            <a:noAutofit/>
          </a:bodyPr>
          <a:lstStyle/>
          <a:p>
            <a:pPr>
              <a:spcAft>
                <a:spcPct val="0"/>
              </a:spcAft>
            </a:pPr>
            <a:endParaRPr lang="en-US" sz="1300"/>
          </a:p>
        </p:txBody>
      </p:sp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63500" rIns="0" bIns="0"/>
          <a:lstStyle/>
          <a:p>
            <a:endParaRPr lang="en-US"/>
          </a:p>
        </p:txBody>
      </p:sp>
      <p:sp>
        <p:nvSpPr>
          <p:cNvPr id="11" name="Rectangle 10"/>
          <p:cNvSpPr/>
          <p:nvPr>
            <p:custDataLst>
              <p:tags r:id="rId10"/>
            </p:custDataLst>
          </p:nvPr>
        </p:nvSpPr>
        <p:spPr>
          <a:xfrm>
            <a:off x="500668" y="744665"/>
            <a:ext cx="3534074" cy="40829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Technical Project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Support PRM for system platform development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Support gas project acquisition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Overall project </a:t>
            </a:r>
            <a:r>
              <a:rPr lang="en-US" sz="1600" dirty="0"/>
              <a:t>Management for special task </a:t>
            </a:r>
            <a:r>
              <a:rPr lang="en-US" sz="1600" dirty="0" smtClean="0"/>
              <a:t>and strategic </a:t>
            </a:r>
            <a:r>
              <a:rPr lang="en-US" sz="1600" dirty="0"/>
              <a:t>task in technical area </a:t>
            </a:r>
            <a:r>
              <a:rPr lang="en-US" sz="1600" dirty="0" smtClean="0"/>
              <a:t>with </a:t>
            </a:r>
            <a:r>
              <a:rPr lang="en-US" sz="1600" dirty="0"/>
              <a:t>regular reporting, and monitoring the </a:t>
            </a:r>
            <a:r>
              <a:rPr lang="en-US" sz="1600" dirty="0" smtClean="0"/>
              <a:t>project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BOT/PRC/PET?</a:t>
            </a:r>
            <a:endParaRPr lang="en-US" sz="1600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</a:t>
            </a:r>
            <a:r>
              <a:rPr lang="en-US" sz="1600" dirty="0"/>
              <a:t>closely with </a:t>
            </a:r>
            <a:r>
              <a:rPr lang="en-US" sz="1600" dirty="0" smtClean="0"/>
              <a:t>PRM-LE/DM/IDN-LE </a:t>
            </a:r>
            <a:r>
              <a:rPr lang="en-US" sz="1600" dirty="0"/>
              <a:t>to transfer the plan into reality.</a:t>
            </a:r>
          </a:p>
        </p:txBody>
      </p:sp>
      <p:sp>
        <p:nvSpPr>
          <p:cNvPr id="14" name="Rectangle 13"/>
          <p:cNvSpPr/>
          <p:nvPr>
            <p:custDataLst>
              <p:tags r:id="rId11"/>
            </p:custDataLst>
          </p:nvPr>
        </p:nvSpPr>
        <p:spPr>
          <a:xfrm>
            <a:off x="4417343" y="744665"/>
            <a:ext cx="3580203" cy="4082902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System 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Manage the customer project on time, on cost and on </a:t>
            </a:r>
            <a:r>
              <a:rPr lang="en-US" sz="1600" dirty="0" smtClean="0">
                <a:solidFill>
                  <a:schemeClr val="tx1"/>
                </a:solidFill>
              </a:rPr>
              <a:t>specification </a:t>
            </a:r>
            <a:r>
              <a:rPr lang="en-US" sz="1600" dirty="0">
                <a:solidFill>
                  <a:schemeClr val="tx1"/>
                </a:solidFill>
              </a:rPr>
              <a:t>according to </a:t>
            </a:r>
            <a:r>
              <a:rPr lang="en-US" sz="1600" dirty="0" smtClean="0">
                <a:solidFill>
                  <a:schemeClr val="tx1"/>
                </a:solidFill>
              </a:rPr>
              <a:t>Bosch PEP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Customer Project </a:t>
            </a:r>
            <a:r>
              <a:rPr lang="en-US" sz="1600" dirty="0">
                <a:solidFill>
                  <a:schemeClr val="tx1"/>
                </a:solidFill>
              </a:rPr>
              <a:t>status </a:t>
            </a:r>
            <a:r>
              <a:rPr lang="en-US" sz="1600" dirty="0" smtClean="0">
                <a:solidFill>
                  <a:schemeClr val="tx1"/>
                </a:solidFill>
              </a:rPr>
              <a:t>monitoring, reporting and Internal </a:t>
            </a:r>
            <a:r>
              <a:rPr lang="en-US" sz="1600" dirty="0">
                <a:solidFill>
                  <a:schemeClr val="tx1"/>
                </a:solidFill>
              </a:rPr>
              <a:t>&amp; external </a:t>
            </a:r>
            <a:r>
              <a:rPr lang="en-US" sz="1600" dirty="0" smtClean="0">
                <a:solidFill>
                  <a:schemeClr val="tx1"/>
                </a:solidFill>
              </a:rPr>
              <a:t>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Documentation of the project </a:t>
            </a:r>
            <a:r>
              <a:rPr lang="en-US" sz="1600" dirty="0" smtClean="0">
                <a:solidFill>
                  <a:schemeClr val="tx1"/>
                </a:solidFill>
              </a:rPr>
              <a:t>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Implement customer project task list…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Customer project communication and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Support diesel project acquisition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C3152-37F4-4B44-8C6A-CCB9E704605B}" type="slidenum">
              <a:rPr lang="en-US" smtClean="0"/>
              <a:pPr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486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I" val="1"/>
  <p:tag name="LAYOUTLANGUAGE" val="1033"/>
  <p:tag name="CFG.CUSTOMERVERSION" val="9"/>
  <p:tag name="ML_1" val="RBCD_Wx_DS"/>
  <p:tag name="ML_2" val="Bosch.mcr"/>
  <p:tag name="ML_LAYOUT_RESOURCE" val="BOSCH4_3_01.MCR "/>
  <p:tag name="FIELD.DATE.SUFFIX.CONTENT" val=" | "/>
  <p:tag name="FIELD.CONF.SUFFIX.CONTENT" val=" | "/>
  <p:tag name="FIELD.REM_ABL.SUFFIX.CONTENT" val=" | "/>
  <p:tag name="FIELD.COPY.CONTENT" val="© Robert Bosch GmbH 2015. All rights reserved, also regarding any disposal, exploitation, reproduction, editing, distribution, as well as in the event of applications for industrial property rights."/>
  <p:tag name="FIELD.COPY.VALUE" val="© Robert Bosch GmbH 2015. All rights reserved, also regarding any disposal, exploitation, reproduction, editing, distribution, as well as in the event of applications for industrial property rights."/>
  <p:tag name="FIELD.COPY.COMBOINDEX" val="0"/>
  <p:tag name="FIELD.REM_ANL.CONTENT" val=" "/>
  <p:tag name="FIELD.REM_ANL.VALUE" val=" "/>
  <p:tag name="FIELD.DPT.SUFFIX.CONTENT" val=" | "/>
  <p:tag name="FIELD.BGROUP.CONTENT" val="Diesel Systems"/>
  <p:tag name="FIELD.BGROUP.VALUE" val="Diesel Systems"/>
  <p:tag name="FIELD.BGROUP.COMBOINDEX" val="0"/>
  <p:tag name="MIWBCLNT.HOMEURL" val="\\SI41956.de.bosch.com\Folienbibliothek$\content\portal.htm"/>
  <p:tag name="FIELDS.INITIALIZED" val="1"/>
  <p:tag name="FIELD.DATE.COMBOINDEX" val="-2"/>
  <p:tag name="FIELD.CONF.CONTENT" val="Internal "/>
  <p:tag name="FIELD.CONF.VALUE" val="Internal  | "/>
  <p:tag name="FIELD.CONF.COMBOINDEX" val="1"/>
  <p:tag name="FIELD.REM_ABL.COMBOINDEX" val="-2"/>
  <p:tag name="FIELD.CHAPTER.CONTENT" val="TPM in ESD"/>
  <p:tag name="FIELD.CHAPTER.VALUE" val="TPM in ESD"/>
  <p:tag name="FIELD.CHAPTER.COMBOINDEX" val="-2"/>
  <p:tag name="FIELD.REM_ANL.COMBOINDEX" val="-2"/>
  <p:tag name="FIELD.DPT.CONTENT" val="RBCD/ESD"/>
  <p:tag name="FIELD.DPT.VALUE" val="RBCD/ESD | "/>
  <p:tag name="FIELD.DPT.COMBOINDEX" val="-2"/>
  <p:tag name="CONFIG" val="config01.xml"/>
  <p:tag name="CFG.VERSION" val="0"/>
  <p:tag name="CFG.LAYOUTID" val="Bosch Layout 4:3"/>
  <p:tag name="CFG.LAYOUTRES" val="BOSCH4_3_01"/>
  <p:tag name="CFG.LAYOUT" val="config01.xml"/>
  <p:tag name="MAPNAME" val="Map1"/>
  <p:tag name="LICENSEKEY" val="46504b9e-b1c9-48ed-967f-a36de42ae84b"/>
  <p:tag name="SLIDEMASTERMASTERNAME" val="Slide"/>
  <p:tag name="SLIDEMASTERSHAPESETGROUPCLASSNAME" val="ShapeSetGroup1"/>
  <p:tag name="SLIDEMASTERCOLORSETGROUPCLASSNAME" val="ColorSetGroup1"/>
  <p:tag name="SLIDEMASTERFONTSETGROUPCLASSNAME" val="FontSetGroup1"/>
  <p:tag name="SLIDEMASTERSTYLESETGROUPCLASSNAME" val="StyleSetGroup1"/>
  <p:tag name="SLIDEMASTERMODIFIED" val="1"/>
  <p:tag name="ML_UFSOK" val="de1e16e17e18e19e20e12e13e14e15de2de3de4de5de6de7de8de9e10e11"/>
  <p:tag name="MLOUTPUTITEM.PRINT" val="OutputItem2"/>
  <p:tag name="FIELD.DATE.CONTENT" val="2016/01/06"/>
  <p:tag name="FIELD.DATE.VALUE" val="2016/01/06 | "/>
  <p:tag name="FIELD.REM_ABL.CONTENT" val="Pres16_003"/>
  <p:tag name="FIELD.REM_ABL.VALUE" val="Pres16_003 | 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" val="-2;-2;-2;-2;TitleFontColor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TitleBox"/>
  <p:tag name="SHAPECLASSPROTECTIONTYPE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BGroupBox"/>
  <p:tag name="SHAPECLASSPROTECTIONTYPE" val="1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uthorBox"/>
  <p:tag name="SHAPECLASSPROTECTIONTYPE" val="27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Navbar"/>
  <p:tag name="SHAPECLASSPROTECTIONTYPE" val="3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Box"/>
  <p:tag name="SHAPECLASSPROTECTIONTYPE" val="0"/>
  <p:tag name="COLORS" val="-2;-2;-2;-2;-1;-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-2;-2;-1;-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2;-2;White;-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-1;-1;-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TextBox"/>
  <p:tag name="SHAPECLASSPROTECTIONTYPE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Pagefont"/>
  <p:tag name="FONTSETCLASSNAME" val="FontSet1"/>
  <p:tag name="COLORS" val="-2;-2;-2;-2;PageNumberFontColor2;-2"/>
  <p:tag name="COLORSETCLASSNAME" val="ColorSet1"/>
  <p:tag name="SCRIPT" val="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PageBox"/>
  <p:tag name="SHAPECLASSPROTECTIONTYPE" val="3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PM in ESD"/>
  <p:tag name="FIELD.CHAPTER.VALUE" val="TPM in ESD"/>
  <p:tag name="FIELD.REM_ANL.CONTENT" val=" "/>
  <p:tag name="FIELD.REM_ANL.VALUE" val=" "/>
  <p:tag name="FIELD.DPT.CONTENT" val="RBCD/ESD"/>
  <p:tag name="FIELD.DPT.VALUE" val="RBCD/ESD | "/>
  <p:tag name="FIELDS.INITIALIZED" val="1"/>
  <p:tag name="ML_1" val="RBCD_Wx_DS"/>
  <p:tag name="ML_2" val="Bosch.mcr"/>
  <p:tag name="ML_LAYOUT_RESOURCE" val="BOSCH4_3_01.MCR 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BOX 3_SHAPECLASSPROTECTIONTYPE" val="31"/>
  <p:tag name="RECTANGLE 4_SHAPECLASSPROTECTIONTYPE" val="27"/>
  <p:tag name="RECTANGLE 5_SHAPECLASSPROTECTIONTYPE" val="15"/>
  <p:tag name="RECTANGLE 6_SHAPECLASSPROTECTIONTYPE" val="27"/>
  <p:tag name="PICTURE 7_SHAPECLASSPROTECTIONTYPE" val="15"/>
  <p:tag name="TEXTBOX 8_SHAPECLASSPROTECTIONTYPE" val="27"/>
  <p:tag name="TITLE 1_SHAPECLASSPROTECTIONTYPE" val="0"/>
  <p:tag name="RECTANGLE 9_SHAPECLASSPROTECTIONTYPE" val="63"/>
  <p:tag name="TEXT PLACEHOLDER 2_SHAPECLASSPROTECTIONTYPE" val="0"/>
  <p:tag name="TEXT PLACEHOLDER 12_SHAPECLASSPROTECTIONTYPE" val="0"/>
  <p:tag name="TEXT PLACEHOLDER 13_SHAPECLASSPROTECTIONTYPE" val="0"/>
  <p:tag name="TITLE 14_SHAPECLASSPROTECTIONTYPE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opyrightline"/>
  <p:tag name="SHAPECLASSPROTECTIONTYPE" val="6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hapterbox"/>
  <p:tag name="SHAPECLASSPROTECTIONTYPE" val="27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ddNoteBox"/>
  <p:tag name="SHAPECLASSPROTECTIONTYPE" val="27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BGroupBox"/>
  <p:tag name="SHAPECLASSPROTECTIONTYPE" val="1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uthorBox"/>
  <p:tag name="SHAPECLASSPROTECTIONTYPE" val="2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" val="-2;-2;-2;-2;TitleFontColor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TitleBox"/>
  <p:tag name="SHAPECLASSPROTECTIONTYPE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Navbar"/>
  <p:tag name="SHAPECLASSPROTECTIONTYPE" val="3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-2;-2;-1;-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CD_Wx"/>
  <p:tag name="ML_2" val="Bosch.mcr"/>
  <p:tag name="ML_LAYOUT_RESOURCE" val="BOSCH4_3_01.MCR "/>
  <p:tag name="FIELD.CHAPTER.CONTENT" val="OHW workshop"/>
  <p:tag name="FIELD.CHAPTER.VALUE" val="OHW workshop"/>
  <p:tag name="FIELD.REM_ANL.CONTENT" val=" "/>
  <p:tag name="FIELD.REM_ANL.VALUE" val=" "/>
  <p:tag name="FIELD.DPT.CONTENT" val="ESD"/>
  <p:tag name="FIELD.DPT.VALUE" val="ESD | "/>
  <p:tag name="FIELDS.INITIALIZED" val="1"/>
  <p:tag name="SHAPESETGROUPCLASSNAME" val="ShapeSetGroup1"/>
  <p:tag name="SHAPESETCLASSNAME" val="Title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BOX 3_SHAPECLASSPROTECTIONTYPE" val="31"/>
  <p:tag name="RECTANGLE 4_SHAPECLASSPROTECTIONTYPE" val="27"/>
  <p:tag name="RECTANGLE 5_SHAPECLASSPROTECTIONTYPE" val="15"/>
  <p:tag name="RECTANGLE 6_SHAPECLASSPROTECTIONTYPE" val="27"/>
  <p:tag name="PICTURE 7_SHAPECLASSPROTECTIONTYPE" val="15"/>
  <p:tag name="TEXTBOX 8_SHAPECLASSPROTECTIONTYPE" val="27"/>
  <p:tag name="RECTANGLE 9_SHAPECLASSPROTECTIONTYPE" val="63"/>
  <p:tag name="SUBTITLE 2_SHAPECLASSPROTECTIONTYPE" val="0"/>
  <p:tag name="TITLE 1_SHAPECLASSPROTECTIONTYPE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opyrightline"/>
  <p:tag name="SHAPECLASSPROTECTIONTYPE" val="6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hapterbox"/>
  <p:tag name="SHAPECLASSPROTECTIONTYPE" val="27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AddNoteBox"/>
  <p:tag name="SHAPECLASSPROTECTIONTYPE" val="27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BGroupBox"/>
  <p:tag name="SHAPECLASSPROTECTIONTYPE" val="15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AuthorBox"/>
  <p:tag name="SHAPECLASSPROTECTIONTYPE" val="27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tNavbar"/>
  <p:tag name="SHAPECLASSPROTECTIONTYPE" val="3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BoschBitmapHolder"/>
  <p:tag name="SHAPECLASSFILE" val="PPTFootCol.png"/>
  <p:tag name="SHAPECLASSPROTECTIONTYPE" val="1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TitleBoxOnTitleSlide"/>
  <p:tag name="SHAPECLASSPROTECTIONTYPE" val="0"/>
  <p:tag name="COLORS" val="-2;-2;-2;-2;-1;-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Subtitle"/>
  <p:tag name="SHAPECLASSPROTECTIONTYPE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2;-2;White;-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Gray2;White;-2;-2;-1;-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CD_Wx"/>
  <p:tag name="ML_2" val="Bosch.mcr"/>
  <p:tag name="ML_LAYOUT_RESOURCE" val="BOSCH4_3_01.MCR "/>
  <p:tag name="FIELD.CHAPTER.CONTENT" val="OHW workshop"/>
  <p:tag name="FIELD.CHAPTER.VALUE" val="OHW workshop"/>
  <p:tag name="FIELD.REM_ANL.CONTENT" val=" "/>
  <p:tag name="FIELD.REM_ANL.VALUE" val=" "/>
  <p:tag name="FIELD.DPT.CONTENT" val="ESD"/>
  <p:tag name="FIELD.DPT.VALUE" val="ESD | "/>
  <p:tag name="FIELDS.INITIALIZED" val="1"/>
  <p:tag name="SHAPESETGROUPCLASSNAME" val="ShapeSetGroup1"/>
  <p:tag name="SHAPESETCLASSNAME" val="Title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BOX 3_SHAPECLASSPROTECTIONTYPE" val="31"/>
  <p:tag name="RECTANGLE 4_SHAPECLASSPROTECTIONTYPE" val="27"/>
  <p:tag name="RECTANGLE 5_SHAPECLASSPROTECTIONTYPE" val="15"/>
  <p:tag name="RECTANGLE 6_SHAPECLASSPROTECTIONTYPE" val="27"/>
  <p:tag name="PICTURE 7_SHAPECLASSPROTECTIONTYPE" val="15"/>
  <p:tag name="TEXTBOX 8_SHAPECLASSPROTECTIONTYPE" val="27"/>
  <p:tag name="RECTANGLE 9_SHAPECLASSPROTECTIONTYPE" val="63"/>
  <p:tag name="SUBTITLE 2_SHAPECLASSPROTECTIONTYPE" val="0"/>
  <p:tag name="TITLE 1_SHAPECLASSPROTECTIONTYPE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opyrightline"/>
  <p:tag name="SHAPECLASSPROTECTIONTYPE" val="6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hapterbox"/>
  <p:tag name="SHAPECLASSPROTECTIONTYPE" val="27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AddNoteBox"/>
  <p:tag name="SHAPECLASSPROTECTIONTYPE" val="27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BGroupBox"/>
  <p:tag name="SHAPECLASSPROTECTIONTYP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BoschBitmap"/>
  <p:tag name="SHAPECLASSFILE" val="BOCOL.png"/>
  <p:tag name="SHAPECLASSPROTECTIONTYPE" val="1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AuthorBox"/>
  <p:tag name="SHAPECLASSPROTECTIONTYPE" val="27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tNavbar"/>
  <p:tag name="SHAPECLASSPROTECTIONTYPE" val="3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TitleBoxOnTitleSlide"/>
  <p:tag name="SHAPECLASSPROTECTIONTYPE" val="0"/>
  <p:tag name="COLORS" val="-2;-2;-2;-2;-1;-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Subtitle"/>
  <p:tag name="SHAPECLASSPROTECTIONTYPE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2;-2;White;-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2;-2;White;-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Black;White;-1;-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Black;White;-1;-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Black;White;-1;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Logo2OnTitle"/>
  <p:tag name="SHAPECLASSFILE" val="PPTFOOTCOL.emf"/>
  <p:tag name="SHAPECLASSPROTECTIONTYPE" val="1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Black;White;-1;-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Black;White;-1;-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Black;White;-1;-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Black;White;-1;-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Black;White;-1;-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Black;White;-1;-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Black;White;-1;-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" val="-2;-2;-2;-2;TitleFontColor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TitleBoxOnTitleSlide"/>
  <p:tag name="SHAPECLASSPROTECTIONTYPE" val="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Black;White;-1;-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Black;White;-1;-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Black;White;-1;-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Subtitle"/>
  <p:tag name="SHAPECLASSPROTECTIONTYPE" val="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Black;White;-1;-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Black;White;-1;-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Black;White;-1;-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Black;White;-1;-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Black;White;-1;-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CD_Wx"/>
  <p:tag name="ML_2" val="Bosch.mcr"/>
  <p:tag name="ML_LAYOUT_RESOURCE" val="BOSCH4_3_01.MCR "/>
  <p:tag name="FIELD.CHAPTER.CONTENT" val="OHW workshop"/>
  <p:tag name="FIELD.CHAPTER.VALUE" val="OHW workshop"/>
  <p:tag name="FIELD.REM_ANL.CONTENT" val=" "/>
  <p:tag name="FIELD.REM_ANL.VALUE" val=" "/>
  <p:tag name="FIELD.DPT.CONTENT" val="ESD"/>
  <p:tag name="FIELD.DPT.VALUE" val="ESD | "/>
  <p:tag name="FIELDS.INITIALIZED" val="1"/>
  <p:tag name="SHAPESETGROUPCLASSNAME" val="ShapeSetGroup1"/>
  <p:tag name="SHAPESETCLASSNAME" val="Title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BOX 3_SHAPECLASSPROTECTIONTYPE" val="31"/>
  <p:tag name="RECTANGLE 4_SHAPECLASSPROTECTIONTYPE" val="27"/>
  <p:tag name="RECTANGLE 5_SHAPECLASSPROTECTIONTYPE" val="15"/>
  <p:tag name="RECTANGLE 6_SHAPECLASSPROTECTIONTYPE" val="27"/>
  <p:tag name="PICTURE 7_SHAPECLASSPROTECTIONTYPE" val="15"/>
  <p:tag name="TEXTBOX 8_SHAPECLASSPROTECTIONTYPE" val="27"/>
  <p:tag name="RECTANGLE 9_SHAPECLASSPROTECTIONTYPE" val="63"/>
  <p:tag name="SUBTITLE 2_SHAPECLASSPROTECTIONTYPE" val="0"/>
  <p:tag name="TITLE 1_SHAPECLASSPROTECTIONTYPE" val="0"/>
  <p:tag name="TITLE 11_SHAPECLASSPROTECTIONTYPE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Pagefont"/>
  <p:tag name="FONTSETCLASSNAME" val="FontSet1"/>
  <p:tag name="COLORS" val="-2;-2;-2;-2;PageNumberFontColor2;-2"/>
  <p:tag name="COLORSETCLASSNAME" val="ColorSet1"/>
  <p:tag name="SCRIPT" val="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PageBoxOnTitle"/>
  <p:tag name="SHAPECLASSPROTECTIONTYPE" val="3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opyrightline"/>
  <p:tag name="SHAPECLASSPROTECTIONTYPE" val="6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hapterbox"/>
  <p:tag name="SHAPECLASSPROTECTIONTYPE" val="27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AddNoteBox"/>
  <p:tag name="SHAPECLASSPROTECTIONTYPE" val="27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BGroupBox"/>
  <p:tag name="SHAPECLASSPROTECTIONTYPE" val="15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AuthorBox"/>
  <p:tag name="SHAPECLASSPROTECTIONTYPE" val="27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tNavbar"/>
  <p:tag name="SHAPECLASSPROTECTIONTYPE" val="3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Subtitle"/>
  <p:tag name="SHAPECLASSPROTECTIONTYPE" val="0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2;-2;-3;-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Gray2;White;-2;-2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BoschBitmapHolder"/>
  <p:tag name="SHAPECLASSFILE" val="PPTFootCol.png"/>
  <p:tag name="SHAPECLASSPROTECTIONTYP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ChapterBoxColor;-2;-2;-2;ChapterBoxColor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Headerbox"/>
  <p:tag name="SHAPECLASSPROTECTIONTYPE" val="15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CD_Wx"/>
  <p:tag name="ML_2" val="Bosch.mcr"/>
  <p:tag name="ML_LAYOUT_RESOURCE" val="BOSCH4_3_01.MCR "/>
  <p:tag name="FIELD.CHAPTER.CONTENT" val="OHW workshop"/>
  <p:tag name="FIELD.CHAPTER.VALUE" val="OHW workshop"/>
  <p:tag name="FIELD.REM_ANL.CONTENT" val=" "/>
  <p:tag name="FIELD.REM_ANL.VALUE" val=" "/>
  <p:tag name="FIELD.DPT.CONTENT" val="ESD"/>
  <p:tag name="FIELD.DPT.VALUE" val="ESD | "/>
  <p:tag name="FIELDS.INITIALIZED" val="1"/>
  <p:tag name="SHAPESETGROUPCLASSNAME" val="ShapeSetGroup1"/>
  <p:tag name="SHAPESETCLASSNAME" val="Title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BOX 3_SHAPECLASSPROTECTIONTYPE" val="31"/>
  <p:tag name="RECTANGLE 4_SHAPECLASSPROTECTIONTYPE" val="27"/>
  <p:tag name="RECTANGLE 5_SHAPECLASSPROTECTIONTYPE" val="15"/>
  <p:tag name="RECTANGLE 6_SHAPECLASSPROTECTIONTYPE" val="27"/>
  <p:tag name="PICTURE 7_SHAPECLASSPROTECTIONTYPE" val="15"/>
  <p:tag name="TEXTBOX 8_SHAPECLASSPROTECTIONTYPE" val="27"/>
  <p:tag name="RECTANGLE 9_SHAPECLASSPROTECTIONTYPE" val="63"/>
  <p:tag name="SUBTITLE 2_SHAPECLASSPROTECTIONTYPE" val="0"/>
  <p:tag name="TITLE 1_SHAPECLASSPROTECTIONTYPE" val="0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opyrightline"/>
  <p:tag name="SHAPECLASSPROTECTIONTYPE" val="6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hapterbox"/>
  <p:tag name="SHAPECLASSPROTECTIONTYPE" val="27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AddNoteBox"/>
  <p:tag name="SHAPECLASSPROTECTIONTYPE" val="27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BGroupBox"/>
  <p:tag name="SHAPECLASSPROTECTIONTYPE" val="15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AuthorBox"/>
  <p:tag name="SHAPECLASSPROTECTIONTYPE" val="27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tNavbar"/>
  <p:tag name="SHAPECLASSPROTECTIONTYPE" val="3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TitleBoxOnTitleSlide"/>
  <p:tag name="SHAPECLASSPROTECTIONTYPE" val="0"/>
  <p:tag name="COLORS" val="-2;-2;-2;-2;-1;-2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Subtitle"/>
  <p:tag name="SHAPECLASSPROTECTIONTYPE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ChapterBoxColor;-2;-2;-2;ChapterBoxColor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HeaderboxElement2"/>
  <p:tag name="SHAPECLASSPROTECTIONTYPE" val="15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2;-2;White;-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2;-2;White;-2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Black;White;-1;-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Black;White;-1;-2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Black;White;-1;-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Black;White;-1;-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Black;White;-1;-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Black;White;-1;-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ChapterBoxColor;-2;-2;-2;ChapterBoxColor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HeaderboxElement3"/>
  <p:tag name="SHAPECLASSPROTECTIONTYPE" val="15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Black;White;-1;-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Black;White;-1;-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Black;White;-1;-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Black;White;-1;-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HeaderLineColor;-2;-2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HeaderLine"/>
  <p:tag name="SHAPECLASSPROTECTIONTYPE" val="15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Black;White;-1;-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Black;White;-1;-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Black;White;-1;-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Black;White;-1;-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Black;White;-1;-2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Black;White;-1;-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FooterLineColor;-2;FooterLineColor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FooterLine"/>
  <p:tag name="SHAPECLASSPROTECTIONTYPE" val="15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Black;White;-1;-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Black;White;-1;-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PM in ESD"/>
  <p:tag name="FIELD.CHAPTER.VALUE" val="TPM in ESD"/>
  <p:tag name="FIELD.REM_ANL.CONTENT" val=" "/>
  <p:tag name="FIELD.REM_ANL.VALUE" val=" "/>
  <p:tag name="FIELD.DPT.CONTENT" val="RBCD/ESD"/>
  <p:tag name="FIELD.DPT.VALUE" val="RBCD/ESD | "/>
  <p:tag name="FIELDS.INITIALIZED" val="1"/>
  <p:tag name="ML_1" val="RBCD_Wx_DS"/>
  <p:tag name="ML_2" val="Bosch.mcr"/>
  <p:tag name="ML_LAYOUT_RESOURCE" val="BOSCH4_3_01.MCR 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BOX 3_SHAPECLASSPROTECTIONTYPE" val="31"/>
  <p:tag name="RECTANGLE 4_SHAPECLASSPROTECTIONTYPE" val="27"/>
  <p:tag name="RECTANGLE 5_SHAPECLASSPROTECTIONTYPE" val="15"/>
  <p:tag name="RECTANGLE 6_SHAPECLASSPROTECTIONTYPE" val="27"/>
  <p:tag name="PICTURE 7_SHAPECLASSPROTECTIONTYPE" val="15"/>
  <p:tag name="TEXTBOX 8_SHAPECLASSPROTECTIONTYPE" val="27"/>
  <p:tag name="TITLE 1_SHAPECLASSPROTECTIONTYPE" val="0"/>
  <p:tag name="RECTANGLE 9_SHAPECLASSPROTECTIONTYPE" val="63"/>
  <p:tag name="TEXT PLACEHOLDER 2_SHAPECLASSPROTECTIONTYPE" val="0"/>
  <p:tag name="TITLE 13_SHAPECLASSPROTECTIONTYPE" val="0"/>
  <p:tag name="TEXT PLACEHOLDER 1_SHAPECLASSPROTECTIONTYPE" val="0"/>
  <p:tag name="FIELD.CHAPTER.COMBOINDEX" val="-2"/>
  <p:tag name="FIELD.REM_ANL.COMBOINDEX" val="-2"/>
  <p:tag name="FIELD.DPT.COMBOINDEX" val="-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  <p:tag name="K_DON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opyrightline"/>
  <p:tag name="SHAPECLASSPROTECTIONTYPE" val="6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hapterbox"/>
  <p:tag name="SHAPECLASSPROTECTIONTYPE" val="2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Headerbox"/>
  <p:tag name="SHAPECLASSPROTECTIONTYPE" val="15"/>
  <p:tag name="COLORS" val="ChapterBoxColor;-2;-2;-2;ChapterBoxColor;-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ddNoteBox"/>
  <p:tag name="SHAPECLASSPROTECTIONTYPE" val="2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BGroupBox"/>
  <p:tag name="SHAPECLASSPROTECTIONTYPE" val="1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uthorBox"/>
  <p:tag name="SHAPECLASSPROTECTIONTYPE" val="2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Navbar"/>
  <p:tag name="SHAPECLASSPROTECTIONTYPE" val="3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2;-2;White;-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2;-2;White;-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2;-2;White;-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2;-2;White;-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PM in ESD"/>
  <p:tag name="FIELD.CHAPTER.VALUE" val="TPM in ESD"/>
  <p:tag name="FIELD.REM_ANL.CONTENT" val=" "/>
  <p:tag name="FIELD.REM_ANL.VALUE" val=" "/>
  <p:tag name="FIELD.DPT.CONTENT" val="RBCD/ESD"/>
  <p:tag name="FIELD.DPT.VALUE" val="RBCD/ESD | "/>
  <p:tag name="FIELDS.INITIALIZED" val="1"/>
  <p:tag name="ML_1" val="RBCD_Wx_DS"/>
  <p:tag name="ML_2" val="Bosch.mcr"/>
  <p:tag name="ML_LAYOUT_RESOURCE" val="BOSCH4_3_01.MCR 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BOX 3_SHAPECLASSPROTECTIONTYPE" val="31"/>
  <p:tag name="RECTANGLE 4_SHAPECLASSPROTECTIONTYPE" val="27"/>
  <p:tag name="RECTANGLE 5_SHAPECLASSPROTECTIONTYPE" val="15"/>
  <p:tag name="RECTANGLE 6_SHAPECLASSPROTECTIONTYPE" val="27"/>
  <p:tag name="PICTURE 7_SHAPECLASSPROTECTIONTYPE" val="15"/>
  <p:tag name="TEXTBOX 8_SHAPECLASSPROTECTIONTYPE" val="27"/>
  <p:tag name="TITLE 1_SHAPECLASSPROTECTIONTYPE" val="0"/>
  <p:tag name="RECTANGLE 9_SHAPECLASSPROTECTIONTYPE" val="63"/>
  <p:tag name="TEXT PLACEHOLDER 2_SHAPECLASSPROTECTIONTYP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BoschBitmap"/>
  <p:tag name="SHAPECLASSFILE" val="BOCOL.png"/>
  <p:tag name="SHAPECLASSPROTECTIONTYPE" val="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opyrightline"/>
  <p:tag name="SHAPECLASSPROTECTIONTYPE" val="6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hapterbox"/>
  <p:tag name="SHAPECLASSPROTECTIONTYPE" val="2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ddNoteBox"/>
  <p:tag name="SHAPECLASSPROTECTIONTYPE" val="2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BGroupBox"/>
  <p:tag name="SHAPECLASSPROTECTIONTYPE" val="1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uthorBox"/>
  <p:tag name="SHAPECLASSPROTECTIONTYPE" val="2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Navbar"/>
  <p:tag name="SHAPECLASSPROTECTIONTYPE" val="3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Box"/>
  <p:tag name="SHAPECLASSPROTECTIONTYPE" val="0"/>
  <p:tag name="COLORS" val="-2;-2;-2;-2;-1;-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-2;-2;-1;-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Logo2OnSlide"/>
  <p:tag name="SHAPECLASSFILE" val="PPTFOOTCOL.emf"/>
  <p:tag name="SHAPECLASSPROTECTIONTYPE" val="1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PM in ESD"/>
  <p:tag name="FIELD.CHAPTER.VALUE" val="TPM in ESD"/>
  <p:tag name="FIELD.REM_ANL.CONTENT" val=" "/>
  <p:tag name="FIELD.REM_ANL.VALUE" val=" "/>
  <p:tag name="FIELD.DPT.CONTENT" val="RBCD/ESD"/>
  <p:tag name="FIELD.DPT.VALUE" val="RBCD/ESD | "/>
  <p:tag name="FIELDS.INITIALIZED" val="1"/>
  <p:tag name="ML_1" val="RBCD_Wx_DS"/>
  <p:tag name="ML_2" val="Bosch.mcr"/>
  <p:tag name="ML_LAYOUT_RESOURCE" val="BOSCH4_3_01.MCR 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BOX 3_SHAPECLASSPROTECTIONTYPE" val="31"/>
  <p:tag name="RECTANGLE 4_SHAPECLASSPROTECTIONTYPE" val="27"/>
  <p:tag name="RECTANGLE 5_SHAPECLASSPROTECTIONTYPE" val="15"/>
  <p:tag name="RECTANGLE 6_SHAPECLASSPROTECTIONTYPE" val="27"/>
  <p:tag name="PICTURE 7_SHAPECLASSPROTECTIONTYPE" val="15"/>
  <p:tag name="TEXTBOX 8_SHAPECLASSPROTECTIONTYPE" val="27"/>
  <p:tag name="TITLE 1_SHAPECLASSPROTECTIONTYPE" val="0"/>
  <p:tag name="RECTANGLE 9_SHAPECLASSPROTECTIONTYPE" val="63"/>
  <p:tag name="TEXT PLACEHOLDER 2_SHAPECLASSPROTECTIONTYPE" val="0"/>
  <p:tag name="TEXT PLACEHOLDER 12_SHAPECLASSPROTECTIONTYPE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opyrightline"/>
  <p:tag name="SHAPECLASSPROTECTIONTYPE" val="6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hapterbox"/>
  <p:tag name="SHAPECLASSPROTECTIONTYPE" val="2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ddNoteBox"/>
  <p:tag name="SHAPECLASSPROTECTIONTYPE" val="2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HeaderLineColor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HeaderLine"/>
  <p:tag name="SHAPECLASSPROTECTIONTYPE" val="1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BGroupBox"/>
  <p:tag name="SHAPECLASSPROTECTIONTYPE" val="1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uthorBox"/>
  <p:tag name="SHAPECLASSPROTECTIONTYPE" val="2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Navbar"/>
  <p:tag name="SHAPECLASSPROTECTIONTYPE" val="3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Box"/>
  <p:tag name="SHAPECLASSPROTECTIONTYPE" val="0"/>
  <p:tag name="COLORS" val="-2;-2;-2;-2;-1;-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2;-2;-1;-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1;White;-1;-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1;White;-1;-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1;White;-1;-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1;White;-1;-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ChapterBoxColor;-2;-2;-2;ChapterBoxColor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HeaderboxElement2"/>
  <p:tag name="SHAPECLASSPROTECTIONTYPE" val="1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1;White;-1;-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1;White;-1;-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ChapterBoxColor;-2;-2;-2;ChapterBoxColor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HeaderboxElement3"/>
  <p:tag name="SHAPECLASSPROTECTIONTYPE" val="1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1;White;-1;-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PM in ESD"/>
  <p:tag name="FIELD.CHAPTER.VALUE" val="TPM in ESD"/>
  <p:tag name="FIELD.REM_ANL.CONTENT" val=" "/>
  <p:tag name="FIELD.REM_ANL.VALUE" val=" "/>
  <p:tag name="FIELD.DPT.CONTENT" val="RBCD/ESD"/>
  <p:tag name="FIELD.DPT.VALUE" val="RBCD/ESD | "/>
  <p:tag name="FIELDS.INITIALIZED" val="1"/>
  <p:tag name="ML_1" val="RBCD_Wx_DS"/>
  <p:tag name="ML_2" val="Bosch.mcr"/>
  <p:tag name="ML_LAYOUT_RESOURCE" val="BOSCH4_3_01.MCR 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BOX 3_SHAPECLASSPROTECTIONTYPE" val="31"/>
  <p:tag name="RECTANGLE 4_SHAPECLASSPROTECTIONTYPE" val="27"/>
  <p:tag name="RECTANGLE 5_SHAPECLASSPROTECTIONTYPE" val="15"/>
  <p:tag name="RECTANGLE 6_SHAPECLASSPROTECTIONTYPE" val="27"/>
  <p:tag name="PICTURE 7_SHAPECLASSPROTECTIONTYPE" val="15"/>
  <p:tag name="TEXTBOX 8_SHAPECLASSPROTECTIONTYPE" val="27"/>
  <p:tag name="TITLE 1_SHAPECLASSPROTECTIONTYPE" val="0"/>
  <p:tag name="RECTANGLE 9_SHAPECLASSPROTECTIONTYPE" val="63"/>
  <p:tag name="TEXT PLACEHOLDER 2_SHAPECLASSPROTECTIONTYPE" val="0"/>
  <p:tag name="TEXT PLACEHOLDER 12_SHAPECLASSPROTECTIONTYPE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opyrightline"/>
  <p:tag name="SHAPECLASSPROTECTIONTYPE" val="6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hapterbox"/>
  <p:tag name="SHAPECLASSPROTECTIONTYPE" val="27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ddNoteBox"/>
  <p:tag name="SHAPECLASSPROTECTIONTYPE" val="2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BGroupBox"/>
  <p:tag name="SHAPECLASSPROTECTIONTYPE" val="1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uthorBox"/>
  <p:tag name="SHAPECLASSPROTECTIONTYPE" val="27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Navbar"/>
  <p:tag name="SHAPECLASSPROTECTIONTYPE" val="3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Box"/>
  <p:tag name="SHAPECLASSPROTECTIONTYPE" val="0"/>
  <p:tag name="COLORS" val="-2;-2;-2;-2;-1;-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FooterLineColor;-2;FooterLineColor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FooterLine"/>
  <p:tag name="SHAPECLASSPROTECTIONTYPE" val="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2;-2;-3;-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2;-2;-1;-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2;-2;White;-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2;-2;White;-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PM in ESD"/>
  <p:tag name="FIELD.CHAPTER.VALUE" val="TPM in ESD"/>
  <p:tag name="FIELD.REM_ANL.CONTENT" val=" "/>
  <p:tag name="FIELD.REM_ANL.VALUE" val=" "/>
  <p:tag name="FIELD.DPT.CONTENT" val="RBCD/ESD"/>
  <p:tag name="FIELD.DPT.VALUE" val="RBCD/ESD | "/>
  <p:tag name="FIELDS.INITIALIZED" val="1"/>
  <p:tag name="ML_1" val="RBCD_Wx_DS"/>
  <p:tag name="ML_2" val="Bosch.mcr"/>
  <p:tag name="ML_LAYOUT_RESOURCE" val="BOSCH4_3_01.MCR 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BOX 3_SHAPECLASSPROTECTIONTYPE" val="31"/>
  <p:tag name="RECTANGLE 4_SHAPECLASSPROTECTIONTYPE" val="27"/>
  <p:tag name="RECTANGLE 5_SHAPECLASSPROTECTIONTYPE" val="15"/>
  <p:tag name="RECTANGLE 6_SHAPECLASSPROTECTIONTYPE" val="27"/>
  <p:tag name="PICTURE 7_SHAPECLASSPROTECTIONTYPE" val="15"/>
  <p:tag name="TEXTBOX 8_SHAPECLASSPROTECTIONTYPE" val="27"/>
  <p:tag name="TITLE 1_SHAPECLASSPROTECTIONTYPE" val="0"/>
  <p:tag name="RECTANGLE 9_SHAPECLASSPROTECTIONTYPE" val="63"/>
  <p:tag name="TEXT PLACEHOLDER 2_SHAPECLASSPROTECTIONTYPE" val="0"/>
  <p:tag name="TEXT PLACEHOLDER 12_SHAPECLASSPROTECTIONTYPE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opyrightline"/>
  <p:tag name="SHAPECLASSPROTECTIONTYPE" val="6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hapterbox"/>
  <p:tag name="SHAPECLASSPROTECTIONTYPE" val="27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ddNoteBox"/>
  <p:tag name="SHAPECLASSPROTECTIONTYPE" val="27"/>
</p:tagLst>
</file>

<file path=ppt/theme/theme1.xml><?xml version="1.0" encoding="utf-8"?>
<a:theme xmlns:a="http://schemas.openxmlformats.org/drawingml/2006/main" name="Standarddesign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264"/>
      </a:accent1>
      <a:accent2>
        <a:srgbClr val="3A5A82"/>
      </a:accent2>
      <a:accent3>
        <a:srgbClr val="6E8CB2"/>
      </a:accent3>
      <a:accent4>
        <a:srgbClr val="A8BAD2"/>
      </a:accent4>
      <a:accent5>
        <a:srgbClr val="FFFFFF"/>
      </a:accent5>
      <a:accent6>
        <a:srgbClr val="000000"/>
      </a:accent6>
      <a:hlink>
        <a:srgbClr val="6E8CB2"/>
      </a:hlink>
      <a:folHlink>
        <a:srgbClr val="A8BAD2"/>
      </a:folHlink>
    </a:clrScheme>
    <a:fontScheme name="Standarddesign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53B63"/>
        </a:accent1>
        <a:accent2>
          <a:srgbClr val="425C8F"/>
        </a:accent2>
        <a:accent3>
          <a:srgbClr val="FFFFFF"/>
        </a:accent3>
        <a:accent4>
          <a:srgbClr val="000000"/>
        </a:accent4>
        <a:accent5>
          <a:srgbClr val="AAAFB7"/>
        </a:accent5>
        <a:accent6>
          <a:srgbClr val="3B5381"/>
        </a:accent6>
        <a:hlink>
          <a:srgbClr val="738CB4"/>
        </a:hlink>
        <a:folHlink>
          <a:srgbClr val="B0BB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1292</Words>
  <Application>Microsoft Office PowerPoint</Application>
  <PresentationFormat>Custom</PresentationFormat>
  <Paragraphs>215</Paragraphs>
  <Slides>10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Bosch Office Sans</vt:lpstr>
      <vt:lpstr>Calibri</vt:lpstr>
      <vt:lpstr>Wingdings</vt:lpstr>
      <vt:lpstr>Standarddesign</vt:lpstr>
      <vt:lpstr>PowerPoint Presentation</vt:lpstr>
      <vt:lpstr>Motivation of TPM setup</vt:lpstr>
      <vt:lpstr>Roles of TPM</vt:lpstr>
      <vt:lpstr>Responsibilities / key tasks of TPM</vt:lpstr>
      <vt:lpstr>TPM setup in ESD</vt:lpstr>
      <vt:lpstr>PowerPoint Presentation</vt:lpstr>
      <vt:lpstr>Task sharing between TPM and System engineer</vt:lpstr>
      <vt:lpstr>Communication</vt:lpstr>
      <vt:lpstr>PowerPoint Presentation</vt:lpstr>
      <vt:lpstr>Communication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 Yonghua (RBCD/ESD)</dc:creator>
  <cp:lastModifiedBy>TANG Yonghua (RBCD/ESD)</cp:lastModifiedBy>
  <cp:revision>55</cp:revision>
  <dcterms:created xsi:type="dcterms:W3CDTF">2015-12-29T07:58:30Z</dcterms:created>
  <dcterms:modified xsi:type="dcterms:W3CDTF">2016-01-06T04:06:04Z</dcterms:modified>
</cp:coreProperties>
</file>