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2"/>
  </p:notesMasterIdLst>
  <p:sldIdLst>
    <p:sldId id="256" r:id="rId2"/>
    <p:sldId id="264" r:id="rId3"/>
    <p:sldId id="257" r:id="rId4"/>
    <p:sldId id="267" r:id="rId5"/>
    <p:sldId id="273" r:id="rId6"/>
    <p:sldId id="274" r:id="rId7"/>
    <p:sldId id="287" r:id="rId8"/>
    <p:sldId id="275" r:id="rId9"/>
    <p:sldId id="276" r:id="rId10"/>
    <p:sldId id="277" r:id="rId11"/>
    <p:sldId id="278" r:id="rId12"/>
    <p:sldId id="279" r:id="rId13"/>
    <p:sldId id="288" r:id="rId14"/>
    <p:sldId id="280" r:id="rId15"/>
    <p:sldId id="282" r:id="rId16"/>
    <p:sldId id="283" r:id="rId17"/>
    <p:sldId id="284" r:id="rId18"/>
    <p:sldId id="285" r:id="rId19"/>
    <p:sldId id="289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63"/>
    <a:srgbClr val="FFD579"/>
    <a:srgbClr val="FFFC00"/>
    <a:srgbClr val="FFFF00"/>
    <a:srgbClr val="00FA00"/>
    <a:srgbClr val="274D96"/>
    <a:srgbClr val="22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88356"/>
  </p:normalViewPr>
  <p:slideViewPr>
    <p:cSldViewPr snapToGrid="0">
      <p:cViewPr varScale="1">
        <p:scale>
          <a:sx n="147" d="100"/>
          <a:sy n="147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3CF6-4B09-AC41-94D4-3EA0BEB07B4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563D-06DA-C94C-9244-E3E6D4D0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D43C5E-84DC-B045-90C1-CE8917966729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5EEE-1F06-3F45-85F3-B3DCB7925E4B}" type="datetime1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C8B24-0F88-E644-9199-E2CBE93E93CF}" type="datetime1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347880"/>
            <a:ext cx="12192000" cy="11892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9E5331-9D6D-F79D-F141-057FECC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28B-0C81-6444-8A76-8318C75F4168}" type="datetime1">
              <a:rPr lang="en-US" smtClean="0"/>
              <a:t>1/15/24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B2510E-911A-8152-FA98-A8A2484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1F983-6050-1204-3602-F5F337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1841B757-A952-1942-8414-7ABFD6E180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DD9423-4B7B-894B-9EBC-D133892E5F64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CC6C-1C6A-4B46-B738-52422521FAC6}" type="datetime1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27F-56F0-E545-BC54-29F3466C3828}" type="datetime1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0F0E-3775-A843-912B-4D1D1037D249}" type="datetime1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2806-A922-3749-9987-BB696A9CEE30}" type="datetime1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C5261F-6501-2845-AB0A-AA1CEFE7525D}" type="datetime1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1D65-FD20-6C43-B64E-681C7DB0E821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7CD83-4AAF-8945-9C63-807FAEFB7C22}" type="datetime1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00FC8E-1D07-BFDE-5CE6-BD2A472CDC1D}"/>
              </a:ext>
            </a:extLst>
          </p:cNvPr>
          <p:cNvSpPr txBox="1"/>
          <p:nvPr/>
        </p:nvSpPr>
        <p:spPr>
          <a:xfrm>
            <a:off x="581191" y="3429000"/>
            <a:ext cx="1072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Sue Lim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January 16,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F6EB-63AF-3C2C-A2FF-07AAC1787FC1}"/>
              </a:ext>
            </a:extLst>
          </p:cNvPr>
          <p:cNvSpPr txBox="1"/>
          <p:nvPr/>
        </p:nvSpPr>
        <p:spPr>
          <a:xfrm>
            <a:off x="581191" y="1550095"/>
            <a:ext cx="10729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Enhance Amazon’s Product Recommendation, Search, and Reviews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42EA5-2C63-E8E2-BD96-A18E9F7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6430F36-5EB4-A7BC-39D1-1C0C4A4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6" y="3708379"/>
            <a:ext cx="3712519" cy="1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IiI</a:t>
            </a:r>
            <a:r>
              <a:rPr lang="en-US" dirty="0">
                <a:latin typeface="Georgia" panose="02040502050405020303" pitchFamily="18" charset="0"/>
              </a:rPr>
              <a:t>. Product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similar groups of products &amp; enable expanded search based on the categories.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Method: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</a:t>
            </a:r>
            <a:r>
              <a:rPr lang="en-US" sz="2800" dirty="0">
                <a:solidFill>
                  <a:schemeClr val="tx1"/>
                </a:solidFill>
              </a:rPr>
              <a:t>neural network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1) Generate categories using keywords sellers post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2) Use </a:t>
            </a:r>
            <a:r>
              <a:rPr lang="en-US" sz="2600" b="1" dirty="0">
                <a:solidFill>
                  <a:srgbClr val="C00000"/>
                </a:solidFill>
              </a:rPr>
              <a:t>product images </a:t>
            </a:r>
            <a:r>
              <a:rPr lang="en-US" sz="2600" dirty="0">
                <a:solidFill>
                  <a:schemeClr val="tx1"/>
                </a:solidFill>
              </a:rPr>
              <a:t>to predict </a:t>
            </a:r>
            <a:r>
              <a:rPr lang="en-US" sz="2600" b="1" dirty="0">
                <a:solidFill>
                  <a:srgbClr val="C00000"/>
                </a:solidFill>
              </a:rPr>
              <a:t>categories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4" name="Picture 2" descr="Main product image">
            <a:extLst>
              <a:ext uri="{FF2B5EF4-FFF2-40B4-BE49-F238E27FC236}">
                <a16:creationId xmlns:a16="http://schemas.microsoft.com/office/drawing/2014/main" id="{4DF36E41-3516-25D5-8F5E-E71DDE94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42" y="4142993"/>
            <a:ext cx="1566927" cy="1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008E9-CF6F-1901-7C0D-DBDAB719D62A}"/>
              </a:ext>
            </a:extLst>
          </p:cNvPr>
          <p:cNvSpPr txBox="1"/>
          <p:nvPr/>
        </p:nvSpPr>
        <p:spPr>
          <a:xfrm>
            <a:off x="4095092" y="4325872"/>
            <a:ext cx="199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Modern sofa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Ivory sofa</a:t>
            </a:r>
          </a:p>
        </p:txBody>
      </p:sp>
    </p:spTree>
    <p:extLst>
      <p:ext uri="{BB962C8B-B14F-4D97-AF65-F5344CB8AC3E}">
        <p14:creationId xmlns:p14="http://schemas.microsoft.com/office/powerpoint/2010/main" val="38525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Berkeley Objects ("ABO")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data contains </a:t>
            </a:r>
            <a:r>
              <a:rPr lang="en-US" sz="2800" b="1" dirty="0">
                <a:solidFill>
                  <a:srgbClr val="C00000"/>
                </a:solidFill>
              </a:rPr>
              <a:t>images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C00000"/>
                </a:solidFill>
              </a:rPr>
              <a:t>tags</a:t>
            </a:r>
            <a:r>
              <a:rPr lang="en-US" sz="2800" dirty="0">
                <a:solidFill>
                  <a:schemeClr val="tx1"/>
                </a:solidFill>
              </a:rPr>
              <a:t>, and other information for various product categories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project focuses on the category “</a:t>
            </a:r>
            <a:r>
              <a:rPr lang="en-US" sz="2800" b="1" dirty="0">
                <a:solidFill>
                  <a:srgbClr val="C00000"/>
                </a:solidFill>
              </a:rPr>
              <a:t>Shoes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9747C33-14F4-2A9B-EB5F-DDCF54DB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21" y="3647089"/>
            <a:ext cx="4935212" cy="27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A8581CF-A97B-D782-BC1B-D3073C29FEE6}"/>
              </a:ext>
            </a:extLst>
          </p:cNvPr>
          <p:cNvSpPr/>
          <p:nvPr/>
        </p:nvSpPr>
        <p:spPr>
          <a:xfrm>
            <a:off x="3909848" y="3647089"/>
            <a:ext cx="2669628" cy="1376856"/>
          </a:xfrm>
          <a:prstGeom prst="frame">
            <a:avLst>
              <a:gd name="adj1" fmla="val 31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Training &amp;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Trained using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</a:t>
            </a:r>
            <a:r>
              <a:rPr lang="en-US" sz="2800" dirty="0">
                <a:solidFill>
                  <a:schemeClr val="tx1"/>
                </a:solidFill>
              </a:rPr>
              <a:t>neural networks (allowed to have more than one target label)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Accuracy Ratios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Train Data: 0.99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Test Data: 0.96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55202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Keyword “Formal Shoes”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5423C-9D82-00F1-DA2B-D2F616FF881A}"/>
              </a:ext>
            </a:extLst>
          </p:cNvPr>
          <p:cNvSpPr txBox="1">
            <a:spLocks/>
          </p:cNvSpPr>
          <p:nvPr/>
        </p:nvSpPr>
        <p:spPr>
          <a:xfrm>
            <a:off x="581192" y="1964724"/>
            <a:ext cx="11029615" cy="435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4 categories containing </a:t>
            </a:r>
            <a:r>
              <a:rPr lang="en-US" sz="2800" b="1" dirty="0">
                <a:solidFill>
                  <a:srgbClr val="C00000"/>
                </a:solidFill>
              </a:rPr>
              <a:t>formal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men black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</a:t>
            </a:r>
            <a:r>
              <a:rPr lang="en-US" sz="2600" dirty="0" err="1">
                <a:solidFill>
                  <a:schemeClr val="tx1"/>
                </a:solidFill>
              </a:rPr>
              <a:t>mens</a:t>
            </a:r>
            <a:r>
              <a:rPr lang="en-US" sz="2600" dirty="0">
                <a:solidFill>
                  <a:schemeClr val="tx1"/>
                </a:solidFill>
              </a:rPr>
              <a:t> leather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leather shoes for men </a:t>
            </a:r>
            <a:r>
              <a:rPr lang="en-US" sz="2600" b="1" dirty="0">
                <a:solidFill>
                  <a:srgbClr val="C00000"/>
                </a:solidFill>
              </a:rPr>
              <a:t>formal </a:t>
            </a:r>
            <a:r>
              <a:rPr lang="en-US" sz="2600" dirty="0">
                <a:solidFill>
                  <a:schemeClr val="tx1"/>
                </a:solidFill>
              </a:rPr>
              <a:t>branded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shoes for men </a:t>
            </a:r>
            <a:r>
              <a:rPr lang="en-US" sz="2600" b="1" dirty="0">
                <a:solidFill>
                  <a:srgbClr val="C00000"/>
                </a:solidFill>
              </a:rPr>
              <a:t>formal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66309-F308-4083-8EBC-BBEE4A470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9" y="4991459"/>
            <a:ext cx="1329803" cy="13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936E99-7538-2E3C-E140-B25F467C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4991459"/>
            <a:ext cx="1329802" cy="13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74200-0615-B73E-436B-3AB0F93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4911661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1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IV. Product reviews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5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</a:t>
            </a:r>
            <a:r>
              <a:rPr lang="en-US" sz="2800" b="1" dirty="0">
                <a:solidFill>
                  <a:srgbClr val="C00000"/>
                </a:solidFill>
              </a:rPr>
              <a:t>key sentences </a:t>
            </a:r>
            <a:r>
              <a:rPr lang="en-US" sz="2800" dirty="0">
                <a:solidFill>
                  <a:schemeClr val="tx1"/>
                </a:solidFill>
              </a:rPr>
              <a:t>from </a:t>
            </a:r>
            <a:r>
              <a:rPr lang="en-US" sz="2800" b="1" dirty="0">
                <a:solidFill>
                  <a:srgbClr val="C00000"/>
                </a:solidFill>
              </a:rPr>
              <a:t>most popular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Method: Term Frequency-Inverse Document Frequency (TF-IDF)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1) Identify keywords from </a:t>
            </a:r>
            <a:r>
              <a:rPr lang="en-US" sz="2600" b="1" dirty="0">
                <a:solidFill>
                  <a:srgbClr val="C00000"/>
                </a:solidFill>
              </a:rPr>
              <a:t>positive/negative </a:t>
            </a:r>
            <a:r>
              <a:rPr lang="en-US" sz="2600" dirty="0">
                <a:solidFill>
                  <a:schemeClr val="tx1"/>
                </a:solidFill>
              </a:rPr>
              <a:t>reviews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2) </a:t>
            </a:r>
            <a:r>
              <a:rPr lang="en-US" sz="2600" b="1" dirty="0">
                <a:solidFill>
                  <a:srgbClr val="C00000"/>
                </a:solidFill>
              </a:rPr>
              <a:t>Extract sentences </a:t>
            </a:r>
            <a:r>
              <a:rPr lang="en-US" sz="2600" dirty="0">
                <a:solidFill>
                  <a:schemeClr val="tx1"/>
                </a:solidFill>
              </a:rPr>
              <a:t>containing such keywords from most popular reviews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871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1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4100" name="Picture 4" descr="Nylabone Dura Chew Textured Dog Chew, X-Large   - Picture 1 of 64">
            <a:extLst>
              <a:ext uri="{FF2B5EF4-FFF2-40B4-BE49-F238E27FC236}">
                <a16:creationId xmlns:a16="http://schemas.microsoft.com/office/drawing/2014/main" id="{7A44E7E8-7226-762A-B16D-6F5EF1EAA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2614956"/>
            <a:ext cx="7872548" cy="26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9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Top 5 Positive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9433"/>
            <a:ext cx="11029615" cy="45826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( 2560+ </a:t>
            </a:r>
            <a:r>
              <a:rPr lang="en-US" sz="2400" dirty="0" err="1">
                <a:solidFill>
                  <a:schemeClr val="tx1"/>
                </a:solidFill>
              </a:rPr>
              <a:t>lbs</a:t>
            </a:r>
            <a:r>
              <a:rPr lang="en-US" sz="2400" dirty="0">
                <a:solidFill>
                  <a:schemeClr val="tx1"/>
                </a:solidFill>
              </a:rPr>
              <a:t>)\</a:t>
            </a:r>
            <a:r>
              <a:rPr lang="en-US" sz="2400" dirty="0" err="1">
                <a:solidFill>
                  <a:schemeClr val="tx1"/>
                </a:solidFill>
              </a:rPr>
              <a:t>nIt's</a:t>
            </a:r>
            <a:r>
              <a:rPr lang="en-US" sz="2400" dirty="0">
                <a:solidFill>
                  <a:schemeClr val="tx1"/>
                </a:solidFill>
              </a:rPr>
              <a:t> really cute to walk along the aisle and see contented dogs happily holding their chew bones in their paws and gnawing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am so glad I got it and I suspect they are even happier!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My 60 pound boxer pit mix is a fan.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Yummy &amp; Healthy &amp; Fun ...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Wears slowly.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4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I. 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Top 5 Negative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4372"/>
            <a:ext cx="11029615" cy="48697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Like I handed her a brick.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was told that if we got her something like this, she would not tear up anything, like my Bible, anymore.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Price is very high than local store</a:t>
            </a:r>
            <a:r>
              <a:rPr lang="en-US" sz="2400" dirty="0">
                <a:solidFill>
                  <a:schemeClr val="tx1"/>
                </a:solidFill>
              </a:rPr>
              <a:t>, you may able to buy it from Marshall or other local store with better price, and my dog evening blooding after play a while with this product, after one time use, I just through it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so this is a big fat nope is our book of chew toys.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bought this when I had 4 dogs in the house (our two, and two puppies we were fostering), out of 4 dogs NONE of them wanted this!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Amazon Product Recommendation, Search, and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 anchor="t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Recommendation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Model-based algorithms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similar groups of products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key sentences in positive/negative reviews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9792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</a:t>
            </a:r>
            <a:r>
              <a:rPr lang="en-US" dirty="0">
                <a:latin typeface="Georgia" panose="02040502050405020303" pitchFamily="18" charset="0"/>
              </a:rPr>
              <a:t>. Product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7160C4-1F96-429E-945A-8B3D5A1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19" y="2981921"/>
            <a:ext cx="7554769" cy="38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Recommendation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 products based on existing ratings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Method: </a:t>
            </a:r>
            <a:r>
              <a:rPr lang="en-US" sz="2800" b="1" dirty="0">
                <a:solidFill>
                  <a:srgbClr val="C00000"/>
                </a:solidFill>
              </a:rPr>
              <a:t>Model-based</a:t>
            </a:r>
            <a:r>
              <a:rPr lang="en-US" sz="28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FDC07-82F4-01EF-4744-3FF399553CA1}"/>
              </a:ext>
            </a:extLst>
          </p:cNvPr>
          <p:cNvSpPr txBox="1"/>
          <p:nvPr/>
        </p:nvSpPr>
        <p:spPr>
          <a:xfrm>
            <a:off x="-22733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years 2013 - 2018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Training &amp;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Trained using SVD, ALS, and Neural Networks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Metrics Using 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C91DC5-B4F6-3C2C-D646-08F6DB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10157"/>
              </p:ext>
            </p:extLst>
          </p:nvPr>
        </p:nvGraphicFramePr>
        <p:xfrm>
          <a:off x="2782798" y="3544614"/>
          <a:ext cx="6778716" cy="161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572">
                  <a:extLst>
                    <a:ext uri="{9D8B030D-6E8A-4147-A177-3AD203B41FA5}">
                      <a16:colId xmlns:a16="http://schemas.microsoft.com/office/drawing/2014/main" val="382191264"/>
                    </a:ext>
                  </a:extLst>
                </a:gridCol>
                <a:gridCol w="2259572">
                  <a:extLst>
                    <a:ext uri="{9D8B030D-6E8A-4147-A177-3AD203B41FA5}">
                      <a16:colId xmlns:a16="http://schemas.microsoft.com/office/drawing/2014/main" val="1631844478"/>
                    </a:ext>
                  </a:extLst>
                </a:gridCol>
                <a:gridCol w="2259572">
                  <a:extLst>
                    <a:ext uri="{9D8B030D-6E8A-4147-A177-3AD203B41FA5}">
                      <a16:colId xmlns:a16="http://schemas.microsoft.com/office/drawing/2014/main" val="124359490"/>
                    </a:ext>
                  </a:extLst>
                </a:gridCol>
              </a:tblGrid>
              <a:tr h="53715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96539"/>
                  </a:ext>
                </a:extLst>
              </a:tr>
              <a:tr h="5371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Train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03850"/>
                  </a:ext>
                </a:extLst>
              </a:tr>
              <a:tr h="5371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Test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7194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1AC3C2-1161-7CE7-6B7D-1C65EF15DB85}"/>
              </a:ext>
            </a:extLst>
          </p:cNvPr>
          <p:cNvSpPr txBox="1"/>
          <p:nvPr/>
        </p:nvSpPr>
        <p:spPr>
          <a:xfrm>
            <a:off x="399393" y="5402317"/>
            <a:ext cx="6663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* SVD: Singular Value Decomposition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ALS: Alternating Least Squares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RMSE: Root Mean Squared Error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MAE: Mean Average Error</a:t>
            </a:r>
          </a:p>
        </p:txBody>
      </p:sp>
    </p:spTree>
    <p:extLst>
      <p:ext uri="{BB962C8B-B14F-4D97-AF65-F5344CB8AC3E}">
        <p14:creationId xmlns:p14="http://schemas.microsoft.com/office/powerpoint/2010/main" val="110892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User Ratings for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BB0F57-1C1D-3F74-F2E6-7815D2064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841412" y="1577817"/>
            <a:ext cx="9574877" cy="50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AE856C20-0C35-0BB3-1D3C-33687C881F97}"/>
              </a:ext>
            </a:extLst>
          </p:cNvPr>
          <p:cNvSpPr/>
          <p:nvPr/>
        </p:nvSpPr>
        <p:spPr>
          <a:xfrm>
            <a:off x="841412" y="2540188"/>
            <a:ext cx="9574877" cy="617682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4F84D76-7536-204E-D575-A2F4760D10C2}"/>
              </a:ext>
            </a:extLst>
          </p:cNvPr>
          <p:cNvSpPr/>
          <p:nvPr/>
        </p:nvSpPr>
        <p:spPr>
          <a:xfrm>
            <a:off x="841411" y="3509849"/>
            <a:ext cx="9574877" cy="307239"/>
          </a:xfrm>
          <a:prstGeom prst="frame">
            <a:avLst>
              <a:gd name="adj1" fmla="val 125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72623C3-EB7C-018F-33CF-29A8D41D2078}"/>
              </a:ext>
            </a:extLst>
          </p:cNvPr>
          <p:cNvSpPr/>
          <p:nvPr/>
        </p:nvSpPr>
        <p:spPr>
          <a:xfrm>
            <a:off x="841411" y="4020877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92A560-F6F0-4A1A-F40E-A47B49EA2B55}"/>
              </a:ext>
            </a:extLst>
          </p:cNvPr>
          <p:cNvSpPr/>
          <p:nvPr/>
        </p:nvSpPr>
        <p:spPr>
          <a:xfrm>
            <a:off x="841411" y="4801490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5CC17-6DE0-5B70-9D89-52DD790BF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500" y="2216944"/>
            <a:ext cx="105410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Top 10 Recommendations for the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ED51C78-48C6-DA71-5972-0A68E292DFAF}"/>
              </a:ext>
            </a:extLst>
          </p:cNvPr>
          <p:cNvSpPr/>
          <p:nvPr/>
        </p:nvSpPr>
        <p:spPr>
          <a:xfrm>
            <a:off x="10558300" y="2210936"/>
            <a:ext cx="733647" cy="3745201"/>
          </a:xfrm>
          <a:prstGeom prst="frame">
            <a:avLst>
              <a:gd name="adj1" fmla="val 52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CFEEDED-5C1B-5D45-7503-40C62DBA5D97}"/>
              </a:ext>
            </a:extLst>
          </p:cNvPr>
          <p:cNvSpPr/>
          <p:nvPr/>
        </p:nvSpPr>
        <p:spPr>
          <a:xfrm>
            <a:off x="2354317" y="2540187"/>
            <a:ext cx="6201104" cy="1013241"/>
          </a:xfrm>
          <a:prstGeom prst="frame">
            <a:avLst>
              <a:gd name="adj1" fmla="val 62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21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{494EA24E-ECA8-304F-BED2-3A57CCBBDB6C}tf10001123</Template>
  <TotalTime>52878</TotalTime>
  <Words>724</Words>
  <Application>Microsoft Macintosh PowerPoint</Application>
  <PresentationFormat>Widescreen</PresentationFormat>
  <Paragraphs>197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Gill Sans MT</vt:lpstr>
      <vt:lpstr>Times New Roman</vt:lpstr>
      <vt:lpstr>Wingdings 2</vt:lpstr>
      <vt:lpstr>Dividend</vt:lpstr>
      <vt:lpstr>PowerPoint Presentation</vt:lpstr>
      <vt:lpstr>I. Project OVERVIEW</vt:lpstr>
      <vt:lpstr>PowerPoint Presentation</vt:lpstr>
      <vt:lpstr>Ii. Product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Product search</vt:lpstr>
      <vt:lpstr>PowerPoint Presentation</vt:lpstr>
      <vt:lpstr>PowerPoint Presentation</vt:lpstr>
      <vt:lpstr>PowerPoint Presentation</vt:lpstr>
      <vt:lpstr>PowerPoint Presentation</vt:lpstr>
      <vt:lpstr>IV. Product reviews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Han</dc:creator>
  <cp:lastModifiedBy>Sang Han</cp:lastModifiedBy>
  <cp:revision>759</cp:revision>
  <dcterms:created xsi:type="dcterms:W3CDTF">2023-04-28T02:19:26Z</dcterms:created>
  <dcterms:modified xsi:type="dcterms:W3CDTF">2024-01-16T12:45:24Z</dcterms:modified>
</cp:coreProperties>
</file>