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19"/>
  </p:notesMasterIdLst>
  <p:sldIdLst>
    <p:sldId id="256" r:id="rId2"/>
    <p:sldId id="264" r:id="rId3"/>
    <p:sldId id="257" r:id="rId4"/>
    <p:sldId id="26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463"/>
    <a:srgbClr val="FFD579"/>
    <a:srgbClr val="FFFC00"/>
    <a:srgbClr val="FFFF00"/>
    <a:srgbClr val="00FA00"/>
    <a:srgbClr val="274D96"/>
    <a:srgbClr val="22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81893"/>
  </p:normalViewPr>
  <p:slideViewPr>
    <p:cSldViewPr snapToGrid="0">
      <p:cViewPr varScale="1">
        <p:scale>
          <a:sx n="122" d="100"/>
          <a:sy n="122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D3CF6-4B09-AC41-94D4-3EA0BEB07B4C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5563D-06DA-C94C-9244-E3E6D4D0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9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2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4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D43C5E-84DC-B045-90C1-CE8917966729}" type="datetime1">
              <a:rPr lang="en-US" smtClean="0"/>
              <a:t>12/24/23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5EEE-1F06-3F45-85F3-B3DCB7925E4B}" type="datetime1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7C8B24-0F88-E644-9199-E2CBE93E93CF}" type="datetime1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0" y="347880"/>
            <a:ext cx="12192000" cy="118929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59E5331-9D6D-F79D-F141-057FECC2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C28B-0C81-6444-8A76-8318C75F4168}" type="datetime1">
              <a:rPr lang="en-US" smtClean="0"/>
              <a:t>12/24/23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B2510E-911A-8152-FA98-A8A2484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21F983-6050-1204-3602-F5F337B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1841B757-A952-1942-8414-7ABFD6E180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DD9423-4B7B-894B-9EBC-D133892E5F64}" type="datetime1">
              <a:rPr lang="en-US" smtClean="0"/>
              <a:t>12/24/23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CC6C-1C6A-4B46-B738-52422521FAC6}" type="datetime1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8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27F-56F0-E545-BC54-29F3466C3828}" type="datetime1">
              <a:rPr lang="en-US" smtClean="0"/>
              <a:t>12/24/23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0F0E-3775-A843-912B-4D1D1037D249}" type="datetime1">
              <a:rPr lang="en-US" smtClean="0"/>
              <a:t>12/24/23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2806-A922-3749-9987-BB696A9CEE30}" type="datetime1">
              <a:rPr lang="en-US" smtClean="0"/>
              <a:t>12/24/23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C5261F-6501-2845-AB0A-AA1CEFE7525D}" type="datetime1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1D65-FD20-6C43-B64E-681C7DB0E821}" type="datetime1">
              <a:rPr lang="en-US" smtClean="0"/>
              <a:t>12/24/23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37CD83-4AAF-8945-9C63-807FAEFB7C22}" type="datetime1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00FC8E-1D07-BFDE-5CE6-BD2A472CDC1D}"/>
              </a:ext>
            </a:extLst>
          </p:cNvPr>
          <p:cNvSpPr txBox="1"/>
          <p:nvPr/>
        </p:nvSpPr>
        <p:spPr>
          <a:xfrm>
            <a:off x="581191" y="3429000"/>
            <a:ext cx="10729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Sue Lim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December 27,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5F6EB-63AF-3C2C-A2FF-07AAC1787FC1}"/>
              </a:ext>
            </a:extLst>
          </p:cNvPr>
          <p:cNvSpPr txBox="1"/>
          <p:nvPr/>
        </p:nvSpPr>
        <p:spPr>
          <a:xfrm>
            <a:off x="581191" y="1550095"/>
            <a:ext cx="10729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Georgia" panose="02040502050405020303" pitchFamily="18" charset="0"/>
              </a:rPr>
              <a:t>Enhance Amazon’s Product Recommendation, Search, and Reviews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42EA5-2C63-E8E2-BD96-A18E9F7D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6430F36-5EB4-A7BC-39D1-1C0C4A4F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36" y="3708379"/>
            <a:ext cx="3712519" cy="1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Product 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Uses </a:t>
            </a:r>
            <a:r>
              <a:rPr lang="en-US" sz="2800" b="1" dirty="0">
                <a:solidFill>
                  <a:srgbClr val="C00000"/>
                </a:solidFill>
              </a:rPr>
              <a:t>product images </a:t>
            </a:r>
            <a:r>
              <a:rPr lang="en-US" sz="2800" dirty="0">
                <a:solidFill>
                  <a:schemeClr val="tx1"/>
                </a:solidFill>
              </a:rPr>
              <a:t>to predict </a:t>
            </a:r>
            <a:r>
              <a:rPr lang="en-US" sz="2800" b="1" dirty="0">
                <a:solidFill>
                  <a:srgbClr val="C00000"/>
                </a:solidFill>
              </a:rPr>
              <a:t>categories </a:t>
            </a:r>
            <a:r>
              <a:rPr lang="en-US" sz="2800" dirty="0">
                <a:solidFill>
                  <a:schemeClr val="tx1"/>
                </a:solidFill>
              </a:rPr>
              <a:t>through </a:t>
            </a:r>
            <a:r>
              <a:rPr lang="en-US" sz="2800" b="1" dirty="0">
                <a:solidFill>
                  <a:srgbClr val="C00000"/>
                </a:solidFill>
              </a:rPr>
              <a:t>multi-label classification neural network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Enables expanded searches based on common categories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385255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Berkeley Objects ("ABO")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data contains images, tags, and other information for various product categories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This project focuses on the category “Shoes”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11822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Keyword “Formal Shoes”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5423C-9D82-00F1-DA2B-D2F616FF881A}"/>
              </a:ext>
            </a:extLst>
          </p:cNvPr>
          <p:cNvSpPr txBox="1">
            <a:spLocks/>
          </p:cNvSpPr>
          <p:nvPr/>
        </p:nvSpPr>
        <p:spPr>
          <a:xfrm>
            <a:off x="581192" y="1964724"/>
            <a:ext cx="11029615" cy="4356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4 categories containing </a:t>
            </a:r>
            <a:r>
              <a:rPr lang="en-US" sz="2800" b="1" dirty="0">
                <a:solidFill>
                  <a:srgbClr val="C00000"/>
                </a:solidFill>
              </a:rPr>
              <a:t>formal</a:t>
            </a:r>
            <a:endParaRPr lang="en-US" sz="2800" dirty="0">
              <a:solidFill>
                <a:srgbClr val="C00000"/>
              </a:solidFill>
            </a:endParaRP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formal</a:t>
            </a:r>
            <a:r>
              <a:rPr lang="en-US" sz="2600" dirty="0">
                <a:solidFill>
                  <a:schemeClr val="tx1"/>
                </a:solidFill>
              </a:rPr>
              <a:t> shoes for men black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formal</a:t>
            </a:r>
            <a:r>
              <a:rPr lang="en-US" sz="2600" dirty="0">
                <a:solidFill>
                  <a:schemeClr val="tx1"/>
                </a:solidFill>
              </a:rPr>
              <a:t> shoes for </a:t>
            </a:r>
            <a:r>
              <a:rPr lang="en-US" sz="2600" dirty="0" err="1">
                <a:solidFill>
                  <a:schemeClr val="tx1"/>
                </a:solidFill>
              </a:rPr>
              <a:t>mens</a:t>
            </a:r>
            <a:r>
              <a:rPr lang="en-US" sz="2600" dirty="0">
                <a:solidFill>
                  <a:schemeClr val="tx1"/>
                </a:solidFill>
              </a:rPr>
              <a:t> leather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leather shoes for men </a:t>
            </a:r>
            <a:r>
              <a:rPr lang="en-US" sz="2600" b="1" dirty="0">
                <a:solidFill>
                  <a:srgbClr val="C00000"/>
                </a:solidFill>
              </a:rPr>
              <a:t>formal </a:t>
            </a:r>
            <a:r>
              <a:rPr lang="en-US" sz="2600" dirty="0">
                <a:solidFill>
                  <a:schemeClr val="tx1"/>
                </a:solidFill>
              </a:rPr>
              <a:t>branded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shoes for men </a:t>
            </a:r>
            <a:r>
              <a:rPr lang="en-US" sz="2600" b="1" dirty="0">
                <a:solidFill>
                  <a:srgbClr val="C00000"/>
                </a:solidFill>
              </a:rPr>
              <a:t>formal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A66309-F308-4083-8EBC-BBEE4A4707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49" y="4991459"/>
            <a:ext cx="1329803" cy="13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936E99-7538-2E3C-E140-B25F467C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86" y="4991459"/>
            <a:ext cx="1329802" cy="13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974200-0615-B73E-436B-3AB0F93B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75" y="4911661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1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IV. Product reviews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5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Identify keywords from </a:t>
            </a:r>
            <a:r>
              <a:rPr lang="en-US" sz="2800" b="1" dirty="0">
                <a:solidFill>
                  <a:srgbClr val="C00000"/>
                </a:solidFill>
              </a:rPr>
              <a:t>positive/negative reviews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Extract sentences </a:t>
            </a:r>
            <a:r>
              <a:rPr lang="en-US" sz="2800" dirty="0">
                <a:solidFill>
                  <a:schemeClr val="tx1"/>
                </a:solidFill>
              </a:rPr>
              <a:t>containing the identified keywords from most </a:t>
            </a:r>
            <a:r>
              <a:rPr lang="en-US" sz="2800" b="1" dirty="0">
                <a:solidFill>
                  <a:srgbClr val="C00000"/>
                </a:solidFill>
              </a:rPr>
              <a:t>popular reviews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187149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Product Reviews from UCSD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Reviews for pet supplies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Years 2013 – 2018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Average rating is 4 stars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22960-0B0F-56B7-74DF-E204F77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03" y="1602705"/>
            <a:ext cx="5345773" cy="518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</a:t>
            </a:r>
            <a:r>
              <a:rPr lang="en-US" sz="2800" i="1" dirty="0">
                <a:solidFill>
                  <a:schemeClr val="bg1"/>
                </a:solidFill>
                <a:latin typeface="Georgia" panose="02040502050405020303" pitchFamily="18" charset="0"/>
              </a:rPr>
              <a:t>Positive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Reviews for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Nylabone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Dura Chew Textured Dog Chew, X-Large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9BC6-EA17-C1E3-E049-37755AD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9433"/>
            <a:ext cx="11029615" cy="45826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( 2560+ </a:t>
            </a:r>
            <a:r>
              <a:rPr lang="en-US" sz="2400" dirty="0" err="1">
                <a:solidFill>
                  <a:schemeClr val="tx1"/>
                </a:solidFill>
              </a:rPr>
              <a:t>lbs</a:t>
            </a:r>
            <a:r>
              <a:rPr lang="en-US" sz="2400" dirty="0">
                <a:solidFill>
                  <a:schemeClr val="tx1"/>
                </a:solidFill>
              </a:rPr>
              <a:t>)\</a:t>
            </a:r>
            <a:r>
              <a:rPr lang="en-US" sz="2400" dirty="0" err="1">
                <a:solidFill>
                  <a:schemeClr val="tx1"/>
                </a:solidFill>
              </a:rPr>
              <a:t>nIt's</a:t>
            </a:r>
            <a:r>
              <a:rPr lang="en-US" sz="2400" dirty="0">
                <a:solidFill>
                  <a:schemeClr val="tx1"/>
                </a:solidFill>
              </a:rPr>
              <a:t> really cute to walk along the aisle and see contented dogs happily holding their chew bones in their paws and gnawing away.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am so glad I got it and I suspect they are even happier!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My 60 pound boxer pit mix is a fan.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Yummy &amp; Healthy &amp; Fun ...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Wears slowly.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</a:t>
            </a:r>
            <a:r>
              <a:rPr lang="en-US" sz="2800" i="1" dirty="0">
                <a:solidFill>
                  <a:schemeClr val="bg1"/>
                </a:solidFill>
                <a:latin typeface="Georgia" panose="02040502050405020303" pitchFamily="18" charset="0"/>
              </a:rPr>
              <a:t>Negative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Reviews for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Nylabone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Dura Chew Textured Dog Chew, X-Large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9BC6-EA17-C1E3-E049-37755AD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4372"/>
            <a:ext cx="11029615" cy="486971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Like I handed her a brick.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was told that if we got her something like this, she would not tear up anything, like my Bible, anymore.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Price is very high than local store, you may able to buy it from Marshall or other local store with better price, and my dog evening blooding after play a while with this product, after one time use, I just through it away.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so this is a big fat nope is our book of chew toys.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bought this when I had 4 dogs in the house (our two, and two puppies we were fostering), out of 4 dogs NONE of them wanted this!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3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I. 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Amazon Product Recommendation, Search, and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7834"/>
            <a:ext cx="11029615" cy="3678303"/>
          </a:xfrm>
        </p:spPr>
        <p:txBody>
          <a:bodyPr anchor="t"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Recommendation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Identify similar groups of products</a:t>
            </a:r>
            <a:endParaRPr lang="en-US" sz="26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Identify key sentences in positive/negative reviews</a:t>
            </a:r>
            <a:endParaRPr lang="en-US" sz="2600" b="0" i="0" dirty="0">
              <a:solidFill>
                <a:srgbClr val="0E1116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397924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Ii</a:t>
            </a:r>
            <a:r>
              <a:rPr lang="en-US" dirty="0">
                <a:latin typeface="Georgia" panose="02040502050405020303" pitchFamily="18" charset="0"/>
              </a:rPr>
              <a:t>. Product 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4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17160C4-1F96-429E-945A-8B3D5A10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19" y="2981921"/>
            <a:ext cx="7554769" cy="38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Product Recommendation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Recommend products based on existing ratings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Model-based</a:t>
            </a:r>
            <a:r>
              <a:rPr lang="en-US" sz="2800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FDC07-82F4-01EF-4744-3FF399553CA1}"/>
              </a:ext>
            </a:extLst>
          </p:cNvPr>
          <p:cNvSpPr txBox="1"/>
          <p:nvPr/>
        </p:nvSpPr>
        <p:spPr>
          <a:xfrm>
            <a:off x="-2273300" y="435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Product Reviews from UCSD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Reviews for pet supplies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Years 2013 – 2018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Average rating is 4 stars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22960-0B0F-56B7-74DF-E204F77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03" y="1602705"/>
            <a:ext cx="5345773" cy="518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5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User Ratings for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FBB0F57-1C1D-3F74-F2E6-7815D2064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841412" y="1577817"/>
            <a:ext cx="9574877" cy="50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AE856C20-0C35-0BB3-1D3C-33687C881F97}"/>
              </a:ext>
            </a:extLst>
          </p:cNvPr>
          <p:cNvSpPr/>
          <p:nvPr/>
        </p:nvSpPr>
        <p:spPr>
          <a:xfrm>
            <a:off x="841412" y="2540188"/>
            <a:ext cx="9574877" cy="617682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4F84D76-7536-204E-D575-A2F4760D10C2}"/>
              </a:ext>
            </a:extLst>
          </p:cNvPr>
          <p:cNvSpPr/>
          <p:nvPr/>
        </p:nvSpPr>
        <p:spPr>
          <a:xfrm>
            <a:off x="841411" y="3509849"/>
            <a:ext cx="9574877" cy="307239"/>
          </a:xfrm>
          <a:prstGeom prst="frame">
            <a:avLst>
              <a:gd name="adj1" fmla="val 125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72623C3-EB7C-018F-33CF-29A8D41D2078}"/>
              </a:ext>
            </a:extLst>
          </p:cNvPr>
          <p:cNvSpPr/>
          <p:nvPr/>
        </p:nvSpPr>
        <p:spPr>
          <a:xfrm>
            <a:off x="841411" y="4020877"/>
            <a:ext cx="9574877" cy="576824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92A560-F6F0-4A1A-F40E-A47B49EA2B55}"/>
              </a:ext>
            </a:extLst>
          </p:cNvPr>
          <p:cNvSpPr/>
          <p:nvPr/>
        </p:nvSpPr>
        <p:spPr>
          <a:xfrm>
            <a:off x="841411" y="4801490"/>
            <a:ext cx="9574877" cy="576824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0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25CC17-6DE0-5B70-9D89-52DD790BF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5500" y="2216944"/>
            <a:ext cx="10541000" cy="360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Top 10 Recommendations for the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ED51C78-48C6-DA71-5972-0A68E292DFAF}"/>
              </a:ext>
            </a:extLst>
          </p:cNvPr>
          <p:cNvSpPr/>
          <p:nvPr/>
        </p:nvSpPr>
        <p:spPr>
          <a:xfrm>
            <a:off x="10558300" y="2210936"/>
            <a:ext cx="733647" cy="3745201"/>
          </a:xfrm>
          <a:prstGeom prst="frame">
            <a:avLst>
              <a:gd name="adj1" fmla="val 52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CFEEDED-5C1B-5D45-7503-40C62DBA5D97}"/>
              </a:ext>
            </a:extLst>
          </p:cNvPr>
          <p:cNvSpPr/>
          <p:nvPr/>
        </p:nvSpPr>
        <p:spPr>
          <a:xfrm>
            <a:off x="2354317" y="2540187"/>
            <a:ext cx="6201104" cy="1013241"/>
          </a:xfrm>
          <a:prstGeom prst="frame">
            <a:avLst>
              <a:gd name="adj1" fmla="val 62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2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IiI</a:t>
            </a:r>
            <a:r>
              <a:rPr lang="en-US" dirty="0">
                <a:latin typeface="Georgia" panose="02040502050405020303" pitchFamily="18" charset="0"/>
              </a:rPr>
              <a:t>. Product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19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{494EA24E-ECA8-304F-BED2-3A57CCBBDB6C}tf10001123</Template>
  <TotalTime>51937</TotalTime>
  <Words>572</Words>
  <Application>Microsoft Macintosh PowerPoint</Application>
  <PresentationFormat>Widescreen</PresentationFormat>
  <Paragraphs>151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Gill Sans MT</vt:lpstr>
      <vt:lpstr>Times New Roman</vt:lpstr>
      <vt:lpstr>Wingdings 2</vt:lpstr>
      <vt:lpstr>Dividend</vt:lpstr>
      <vt:lpstr>PowerPoint Presentation</vt:lpstr>
      <vt:lpstr>I. Project OVERVIEW</vt:lpstr>
      <vt:lpstr>PowerPoint Presentation</vt:lpstr>
      <vt:lpstr>Ii. Product recommendation</vt:lpstr>
      <vt:lpstr>PowerPoint Presentation</vt:lpstr>
      <vt:lpstr>PowerPoint Presentation</vt:lpstr>
      <vt:lpstr>PowerPoint Presentation</vt:lpstr>
      <vt:lpstr>PowerPoint Presentation</vt:lpstr>
      <vt:lpstr>IiI. Product search</vt:lpstr>
      <vt:lpstr>PowerPoint Presentation</vt:lpstr>
      <vt:lpstr>PowerPoint Presentation</vt:lpstr>
      <vt:lpstr>PowerPoint Presentation</vt:lpstr>
      <vt:lpstr>IV. Product reviews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Han</dc:creator>
  <cp:lastModifiedBy>Sang Han</cp:lastModifiedBy>
  <cp:revision>679</cp:revision>
  <dcterms:created xsi:type="dcterms:W3CDTF">2023-04-28T02:19:26Z</dcterms:created>
  <dcterms:modified xsi:type="dcterms:W3CDTF">2023-12-25T18:36:34Z</dcterms:modified>
</cp:coreProperties>
</file>