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19"/>
  </p:notesMasterIdLst>
  <p:sldIdLst>
    <p:sldId id="256" r:id="rId2"/>
    <p:sldId id="264" r:id="rId3"/>
    <p:sldId id="257" r:id="rId4"/>
    <p:sldId id="267" r:id="rId5"/>
    <p:sldId id="273" r:id="rId6"/>
    <p:sldId id="274" r:id="rId7"/>
    <p:sldId id="275" r:id="rId8"/>
    <p:sldId id="276" r:id="rId9"/>
    <p:sldId id="277" r:id="rId10"/>
    <p:sldId id="278" r:id="rId11"/>
    <p:sldId id="279" r:id="rId12"/>
    <p:sldId id="280" r:id="rId13"/>
    <p:sldId id="282" r:id="rId14"/>
    <p:sldId id="283"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C463"/>
    <a:srgbClr val="FFD579"/>
    <a:srgbClr val="FFFC00"/>
    <a:srgbClr val="FFFF00"/>
    <a:srgbClr val="00FA00"/>
    <a:srgbClr val="274D96"/>
    <a:srgbClr val="224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14"/>
    <p:restoredTop sz="81928"/>
  </p:normalViewPr>
  <p:slideViewPr>
    <p:cSldViewPr snapToGrid="0">
      <p:cViewPr>
        <p:scale>
          <a:sx n="120" d="100"/>
          <a:sy n="120" d="100"/>
        </p:scale>
        <p:origin x="181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D3CF6-4B09-AC41-94D4-3EA0BEB07B4C}" type="datetimeFigureOut">
              <a:rPr lang="en-US" smtClean="0"/>
              <a:t>11/23/23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5563D-06DA-C94C-9244-E3E6D4D096AA}" type="slidenum">
              <a:rPr lang="en-US" smtClean="0"/>
              <a:t>‹#›</a:t>
            </a:fld>
            <a:endParaRPr lang="en-US"/>
          </a:p>
        </p:txBody>
      </p:sp>
    </p:spTree>
    <p:extLst>
      <p:ext uri="{BB962C8B-B14F-4D97-AF65-F5344CB8AC3E}">
        <p14:creationId xmlns:p14="http://schemas.microsoft.com/office/powerpoint/2010/main" val="165655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55563D-06DA-C94C-9244-E3E6D4D096AA}" type="slidenum">
              <a:rPr lang="en-US" smtClean="0"/>
              <a:t>1</a:t>
            </a:fld>
            <a:endParaRPr lang="en-US"/>
          </a:p>
        </p:txBody>
      </p:sp>
    </p:spTree>
    <p:extLst>
      <p:ext uri="{BB962C8B-B14F-4D97-AF65-F5344CB8AC3E}">
        <p14:creationId xmlns:p14="http://schemas.microsoft.com/office/powerpoint/2010/main" val="367287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11</a:t>
            </a:fld>
            <a:endParaRPr lang="en-US"/>
          </a:p>
        </p:txBody>
      </p:sp>
    </p:spTree>
    <p:extLst>
      <p:ext uri="{BB962C8B-B14F-4D97-AF65-F5344CB8AC3E}">
        <p14:creationId xmlns:p14="http://schemas.microsoft.com/office/powerpoint/2010/main" val="78042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12</a:t>
            </a:fld>
            <a:endParaRPr lang="en-US"/>
          </a:p>
        </p:txBody>
      </p:sp>
    </p:spTree>
    <p:extLst>
      <p:ext uri="{BB962C8B-B14F-4D97-AF65-F5344CB8AC3E}">
        <p14:creationId xmlns:p14="http://schemas.microsoft.com/office/powerpoint/2010/main" val="277600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13</a:t>
            </a:fld>
            <a:endParaRPr lang="en-US"/>
          </a:p>
        </p:txBody>
      </p:sp>
    </p:spTree>
    <p:extLst>
      <p:ext uri="{BB962C8B-B14F-4D97-AF65-F5344CB8AC3E}">
        <p14:creationId xmlns:p14="http://schemas.microsoft.com/office/powerpoint/2010/main" val="191980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14</a:t>
            </a:fld>
            <a:endParaRPr lang="en-US"/>
          </a:p>
        </p:txBody>
      </p:sp>
    </p:spTree>
    <p:extLst>
      <p:ext uri="{BB962C8B-B14F-4D97-AF65-F5344CB8AC3E}">
        <p14:creationId xmlns:p14="http://schemas.microsoft.com/office/powerpoint/2010/main" val="259383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15</a:t>
            </a:fld>
            <a:endParaRPr lang="en-US"/>
          </a:p>
        </p:txBody>
      </p:sp>
    </p:spTree>
    <p:extLst>
      <p:ext uri="{BB962C8B-B14F-4D97-AF65-F5344CB8AC3E}">
        <p14:creationId xmlns:p14="http://schemas.microsoft.com/office/powerpoint/2010/main" val="3553422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16</a:t>
            </a:fld>
            <a:endParaRPr lang="en-US"/>
          </a:p>
        </p:txBody>
      </p:sp>
    </p:spTree>
    <p:extLst>
      <p:ext uri="{BB962C8B-B14F-4D97-AF65-F5344CB8AC3E}">
        <p14:creationId xmlns:p14="http://schemas.microsoft.com/office/powerpoint/2010/main" val="616844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17</a:t>
            </a:fld>
            <a:endParaRPr lang="en-US"/>
          </a:p>
        </p:txBody>
      </p:sp>
    </p:spTree>
    <p:extLst>
      <p:ext uri="{BB962C8B-B14F-4D97-AF65-F5344CB8AC3E}">
        <p14:creationId xmlns:p14="http://schemas.microsoft.com/office/powerpoint/2010/main" val="241454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3</a:t>
            </a:fld>
            <a:endParaRPr lang="en-US"/>
          </a:p>
        </p:txBody>
      </p:sp>
    </p:spTree>
    <p:extLst>
      <p:ext uri="{BB962C8B-B14F-4D97-AF65-F5344CB8AC3E}">
        <p14:creationId xmlns:p14="http://schemas.microsoft.com/office/powerpoint/2010/main" val="228470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4</a:t>
            </a:fld>
            <a:endParaRPr lang="en-US"/>
          </a:p>
        </p:txBody>
      </p:sp>
    </p:spTree>
    <p:extLst>
      <p:ext uri="{BB962C8B-B14F-4D97-AF65-F5344CB8AC3E}">
        <p14:creationId xmlns:p14="http://schemas.microsoft.com/office/powerpoint/2010/main" val="95072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5</a:t>
            </a:fld>
            <a:endParaRPr lang="en-US"/>
          </a:p>
        </p:txBody>
      </p:sp>
    </p:spTree>
    <p:extLst>
      <p:ext uri="{BB962C8B-B14F-4D97-AF65-F5344CB8AC3E}">
        <p14:creationId xmlns:p14="http://schemas.microsoft.com/office/powerpoint/2010/main" val="89904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6</a:t>
            </a:fld>
            <a:endParaRPr lang="en-US"/>
          </a:p>
        </p:txBody>
      </p:sp>
    </p:spTree>
    <p:extLst>
      <p:ext uri="{BB962C8B-B14F-4D97-AF65-F5344CB8AC3E}">
        <p14:creationId xmlns:p14="http://schemas.microsoft.com/office/powerpoint/2010/main" val="421342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7</a:t>
            </a:fld>
            <a:endParaRPr lang="en-US"/>
          </a:p>
        </p:txBody>
      </p:sp>
    </p:spTree>
    <p:extLst>
      <p:ext uri="{BB962C8B-B14F-4D97-AF65-F5344CB8AC3E}">
        <p14:creationId xmlns:p14="http://schemas.microsoft.com/office/powerpoint/2010/main" val="22444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8</a:t>
            </a:fld>
            <a:endParaRPr lang="en-US"/>
          </a:p>
        </p:txBody>
      </p:sp>
    </p:spTree>
    <p:extLst>
      <p:ext uri="{BB962C8B-B14F-4D97-AF65-F5344CB8AC3E}">
        <p14:creationId xmlns:p14="http://schemas.microsoft.com/office/powerpoint/2010/main" val="299841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9</a:t>
            </a:fld>
            <a:endParaRPr lang="en-US"/>
          </a:p>
        </p:txBody>
      </p:sp>
    </p:spTree>
    <p:extLst>
      <p:ext uri="{BB962C8B-B14F-4D97-AF65-F5344CB8AC3E}">
        <p14:creationId xmlns:p14="http://schemas.microsoft.com/office/powerpoint/2010/main" val="194577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5563D-06DA-C94C-9244-E3E6D4D096AA}" type="slidenum">
              <a:rPr lang="en-US" smtClean="0"/>
              <a:t>10</a:t>
            </a:fld>
            <a:endParaRPr lang="en-US"/>
          </a:p>
        </p:txBody>
      </p:sp>
    </p:spTree>
    <p:extLst>
      <p:ext uri="{BB962C8B-B14F-4D97-AF65-F5344CB8AC3E}">
        <p14:creationId xmlns:p14="http://schemas.microsoft.com/office/powerpoint/2010/main" val="254083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D43C5E-84DC-B045-90C1-CE8917966729}" type="datetime1">
              <a:rPr lang="en-US" smtClean="0"/>
              <a:t>11/23/23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1409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B5EEE-1F06-3F45-85F3-B3DCB7925E4B}" type="datetime1">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621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7C8B24-0F88-E644-9199-E2CBE93E93CF}" type="datetime1">
              <a:rPr lang="en-US" smtClean="0"/>
              <a:t>11/23/23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4609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0" y="347880"/>
            <a:ext cx="12192000" cy="1189298"/>
          </a:xfrm>
          <a:prstGeom prst="rect">
            <a:avLst/>
          </a:prstGeom>
          <a:solidFill>
            <a:schemeClr val="accent1"/>
          </a:solidFill>
          <a:ln w="19050">
            <a:solidFill>
              <a:schemeClr val="tx1">
                <a:lumMod val="75000"/>
                <a:lumOff val="2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B59E5331-9D6D-F79D-F141-057FECC27459}"/>
              </a:ext>
            </a:extLst>
          </p:cNvPr>
          <p:cNvSpPr>
            <a:spLocks noGrp="1"/>
          </p:cNvSpPr>
          <p:nvPr>
            <p:ph type="dt" sz="half" idx="10"/>
          </p:nvPr>
        </p:nvSpPr>
        <p:spPr/>
        <p:txBody>
          <a:bodyPr/>
          <a:lstStyle/>
          <a:p>
            <a:fld id="{6799C28B-0C81-6444-8A76-8318C75F4168}" type="datetime1">
              <a:rPr lang="en-US" smtClean="0"/>
              <a:t>11/23/23</a:t>
            </a:fld>
            <a:endParaRPr lang="en-US"/>
          </a:p>
        </p:txBody>
      </p:sp>
      <p:sp>
        <p:nvSpPr>
          <p:cNvPr id="11" name="Footer Placeholder 10">
            <a:extLst>
              <a:ext uri="{FF2B5EF4-FFF2-40B4-BE49-F238E27FC236}">
                <a16:creationId xmlns:a16="http://schemas.microsoft.com/office/drawing/2014/main" id="{F9B2510E-911A-8152-FA98-A8A2484E9C6E}"/>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0F21F983-6050-1204-3602-F5F337B63994}"/>
              </a:ext>
            </a:extLst>
          </p:cNvPr>
          <p:cNvSpPr>
            <a:spLocks noGrp="1"/>
          </p:cNvSpPr>
          <p:nvPr>
            <p:ph type="sldNum" sz="quarter" idx="12"/>
          </p:nvPr>
        </p:nvSpPr>
        <p:spPr/>
        <p:txBody>
          <a:bodyPr/>
          <a:lstStyle>
            <a:lvl1pPr>
              <a:defRPr>
                <a:solidFill>
                  <a:schemeClr val="accent1"/>
                </a:solidFill>
                <a:latin typeface="Georgia" panose="02040502050405020303" pitchFamily="18" charset="0"/>
              </a:defRPr>
            </a:lvl1pPr>
          </a:lstStyle>
          <a:p>
            <a:fld id="{1841B757-A952-1942-8414-7ABFD6E1806C}" type="slidenum">
              <a:rPr lang="en-US" smtClean="0"/>
              <a:pPr/>
              <a:t>‹#›</a:t>
            </a:fld>
            <a:endParaRPr lang="en-US" dirty="0"/>
          </a:p>
        </p:txBody>
      </p:sp>
    </p:spTree>
    <p:extLst>
      <p:ext uri="{BB962C8B-B14F-4D97-AF65-F5344CB8AC3E}">
        <p14:creationId xmlns:p14="http://schemas.microsoft.com/office/powerpoint/2010/main" val="7738782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DD9423-4B7B-894B-9EBC-D133892E5F64}" type="datetime1">
              <a:rPr lang="en-US" smtClean="0"/>
              <a:t>11/23/23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859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FCC6C-1C6A-4B46-B738-52422521FAC6}" type="datetime1">
              <a:rPr lang="en-US" smtClean="0"/>
              <a:t>11/23/23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2648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A427F-56F0-E545-BC54-29F3466C3828}" type="datetime1">
              <a:rPr lang="en-US" smtClean="0"/>
              <a:t>11/23/23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552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3C0F0E-3775-A843-912B-4D1D1037D249}" type="datetime1">
              <a:rPr lang="en-US" smtClean="0"/>
              <a:t>11/23/23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394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2806-A922-3749-9987-BB696A9CEE30}" type="datetime1">
              <a:rPr lang="en-US" smtClean="0"/>
              <a:t>11/23/23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470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7C5261F-6501-2845-AB0A-AA1CEFE7525D}" type="datetime1">
              <a:rPr lang="en-US" smtClean="0"/>
              <a:t>11/23/23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3372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31D65-FD20-6C43-B64E-681C7DB0E821}" type="datetime1">
              <a:rPr lang="en-US" smtClean="0"/>
              <a:t>11/23/23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253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37CD83-4AAF-8945-9C63-807FAEFB7C22}" type="datetime1">
              <a:rPr lang="en-US" smtClean="0"/>
              <a:t>11/23/23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561304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00FC8E-1D07-BFDE-5CE6-BD2A472CDC1D}"/>
              </a:ext>
            </a:extLst>
          </p:cNvPr>
          <p:cNvSpPr txBox="1"/>
          <p:nvPr/>
        </p:nvSpPr>
        <p:spPr>
          <a:xfrm>
            <a:off x="581191" y="3429000"/>
            <a:ext cx="10729812" cy="830997"/>
          </a:xfrm>
          <a:prstGeom prst="rect">
            <a:avLst/>
          </a:prstGeom>
          <a:noFill/>
        </p:spPr>
        <p:txBody>
          <a:bodyPr wrap="square" rtlCol="0">
            <a:spAutoFit/>
          </a:bodyPr>
          <a:lstStyle/>
          <a:p>
            <a:r>
              <a:rPr lang="en-US" sz="2400" dirty="0">
                <a:solidFill>
                  <a:schemeClr val="bg1"/>
                </a:solidFill>
                <a:latin typeface="Georgia" panose="02040502050405020303" pitchFamily="18" charset="0"/>
              </a:rPr>
              <a:t>Sue Lim</a:t>
            </a:r>
          </a:p>
          <a:p>
            <a:r>
              <a:rPr lang="en-US" sz="2400" dirty="0">
                <a:solidFill>
                  <a:schemeClr val="bg1"/>
                </a:solidFill>
                <a:latin typeface="Georgia" panose="02040502050405020303" pitchFamily="18" charset="0"/>
              </a:rPr>
              <a:t>November 30, 2023</a:t>
            </a:r>
          </a:p>
        </p:txBody>
      </p:sp>
      <p:sp>
        <p:nvSpPr>
          <p:cNvPr id="10" name="TextBox 9">
            <a:extLst>
              <a:ext uri="{FF2B5EF4-FFF2-40B4-BE49-F238E27FC236}">
                <a16:creationId xmlns:a16="http://schemas.microsoft.com/office/drawing/2014/main" id="{1055F6EB-63AF-3C2C-A2FF-07AAC1787FC1}"/>
              </a:ext>
            </a:extLst>
          </p:cNvPr>
          <p:cNvSpPr txBox="1"/>
          <p:nvPr/>
        </p:nvSpPr>
        <p:spPr>
          <a:xfrm>
            <a:off x="581191" y="1550095"/>
            <a:ext cx="10729812" cy="1077218"/>
          </a:xfrm>
          <a:prstGeom prst="rect">
            <a:avLst/>
          </a:prstGeom>
          <a:noFill/>
        </p:spPr>
        <p:txBody>
          <a:bodyPr wrap="square" rtlCol="0">
            <a:spAutoFit/>
          </a:bodyPr>
          <a:lstStyle/>
          <a:p>
            <a:r>
              <a:rPr lang="en-US" sz="3200" dirty="0">
                <a:solidFill>
                  <a:schemeClr val="accent1"/>
                </a:solidFill>
                <a:latin typeface="Georgia" panose="02040502050405020303" pitchFamily="18" charset="0"/>
              </a:rPr>
              <a:t>Enhance Amazon’s Product Recommendation, Search, and Reviews</a:t>
            </a:r>
          </a:p>
        </p:txBody>
      </p:sp>
      <p:sp>
        <p:nvSpPr>
          <p:cNvPr id="2" name="Slide Number Placeholder 1">
            <a:extLst>
              <a:ext uri="{FF2B5EF4-FFF2-40B4-BE49-F238E27FC236}">
                <a16:creationId xmlns:a16="http://schemas.microsoft.com/office/drawing/2014/main" id="{5B942EA5-2C63-E8E2-BD96-A18E9F7D193D}"/>
              </a:ext>
            </a:extLst>
          </p:cNvPr>
          <p:cNvSpPr>
            <a:spLocks noGrp="1"/>
          </p:cNvSpPr>
          <p:nvPr>
            <p:ph type="sldNum" sz="quarter" idx="12"/>
          </p:nvPr>
        </p:nvSpPr>
        <p:spPr/>
        <p:txBody>
          <a:bodyPr/>
          <a:lstStyle/>
          <a:p>
            <a:fld id="{34B7E4EF-A1BD-40F4-AB7B-04F084DD991D}" type="slidenum">
              <a:rPr lang="en-US" smtClean="0"/>
              <a:t>1</a:t>
            </a:fld>
            <a:endParaRPr lang="en-US" dirty="0"/>
          </a:p>
        </p:txBody>
      </p:sp>
      <p:pic>
        <p:nvPicPr>
          <p:cNvPr id="1026" name="Picture 2" descr="image">
            <a:extLst>
              <a:ext uri="{FF2B5EF4-FFF2-40B4-BE49-F238E27FC236}">
                <a16:creationId xmlns:a16="http://schemas.microsoft.com/office/drawing/2014/main" id="{A6430F36-5EB4-A7BC-39D1-1C0C4A4FE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836" y="3708379"/>
            <a:ext cx="3712519" cy="199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2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Product Search</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10</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Uses keywords sellers post about their products as target labels</a:t>
            </a:r>
          </a:p>
          <a:p>
            <a:endParaRPr lang="en-US" sz="2800" dirty="0">
              <a:solidFill>
                <a:schemeClr val="tx1"/>
              </a:solidFill>
            </a:endParaRPr>
          </a:p>
          <a:p>
            <a:r>
              <a:rPr lang="en-US" sz="2800" dirty="0">
                <a:solidFill>
                  <a:schemeClr val="tx1"/>
                </a:solidFill>
              </a:rPr>
              <a:t>Uses images to predict keywords through </a:t>
            </a:r>
            <a:r>
              <a:rPr lang="en-US" sz="2800" b="1" dirty="0">
                <a:solidFill>
                  <a:srgbClr val="C00000"/>
                </a:solidFill>
              </a:rPr>
              <a:t>multi-label classification neural network</a:t>
            </a:r>
          </a:p>
          <a:p>
            <a:endParaRPr lang="en-US" sz="2800" b="1" dirty="0">
              <a:solidFill>
                <a:srgbClr val="C00000"/>
              </a:solidFill>
            </a:endParaRPr>
          </a:p>
          <a:p>
            <a:r>
              <a:rPr lang="en-US" sz="2800" dirty="0">
                <a:solidFill>
                  <a:schemeClr val="tx1"/>
                </a:solidFill>
              </a:rPr>
              <a:t>Enables </a:t>
            </a: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Tree>
    <p:extLst>
      <p:ext uri="{BB962C8B-B14F-4D97-AF65-F5344CB8AC3E}">
        <p14:creationId xmlns:p14="http://schemas.microsoft.com/office/powerpoint/2010/main" val="385255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Data: Amazon Berkeley Objects ("ABO") data</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11</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The data contains images, tags, and other information for various product categories</a:t>
            </a:r>
          </a:p>
          <a:p>
            <a:endParaRPr lang="en-US" sz="2800" dirty="0">
              <a:solidFill>
                <a:schemeClr val="tx1"/>
              </a:solidFill>
            </a:endParaRPr>
          </a:p>
          <a:p>
            <a:r>
              <a:rPr lang="en-US" sz="2800" dirty="0">
                <a:solidFill>
                  <a:schemeClr val="tx1"/>
                </a:solidFill>
              </a:rPr>
              <a:t>This project focuses on the category “Shoes”</a:t>
            </a:r>
          </a:p>
          <a:p>
            <a:endParaRPr lang="en-US" sz="2800" dirty="0">
              <a:solidFill>
                <a:schemeClr val="tx1"/>
              </a:solidFill>
            </a:endParaRPr>
          </a:p>
          <a:p>
            <a:endParaRPr lang="en-US" sz="2800" dirty="0">
              <a:solidFill>
                <a:schemeClr val="tx1"/>
              </a:solidFill>
            </a:endParaRP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Tree>
    <p:extLst>
      <p:ext uri="{BB962C8B-B14F-4D97-AF65-F5344CB8AC3E}">
        <p14:creationId xmlns:p14="http://schemas.microsoft.com/office/powerpoint/2010/main" val="11822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Demo: “Formal Shoes”</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12</a:t>
            </a:fld>
            <a:endParaRPr lang="en-US" dirty="0"/>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pic>
        <p:nvPicPr>
          <p:cNvPr id="4" name="Content Placeholder 3">
            <a:extLst>
              <a:ext uri="{FF2B5EF4-FFF2-40B4-BE49-F238E27FC236}">
                <a16:creationId xmlns:a16="http://schemas.microsoft.com/office/drawing/2014/main" id="{1F561C49-4EEF-9326-D22B-3B6746F4E689}"/>
              </a:ext>
            </a:extLst>
          </p:cNvPr>
          <p:cNvPicPr>
            <a:picLocks noGrp="1" noChangeAspect="1"/>
          </p:cNvPicPr>
          <p:nvPr>
            <p:ph idx="1"/>
          </p:nvPr>
        </p:nvPicPr>
        <p:blipFill>
          <a:blip r:embed="rId3"/>
          <a:stretch>
            <a:fillRect/>
          </a:stretch>
        </p:blipFill>
        <p:spPr>
          <a:xfrm>
            <a:off x="2833903" y="4991806"/>
            <a:ext cx="6307048" cy="1542108"/>
          </a:xfrm>
          <a:prstGeom prst="rect">
            <a:avLst/>
          </a:prstGeom>
        </p:spPr>
      </p:pic>
      <p:sp>
        <p:nvSpPr>
          <p:cNvPr id="5" name="Content Placeholder 2">
            <a:extLst>
              <a:ext uri="{FF2B5EF4-FFF2-40B4-BE49-F238E27FC236}">
                <a16:creationId xmlns:a16="http://schemas.microsoft.com/office/drawing/2014/main" id="{2CE5423C-9D82-00F1-DA2B-D2F616FF881A}"/>
              </a:ext>
            </a:extLst>
          </p:cNvPr>
          <p:cNvSpPr txBox="1">
            <a:spLocks/>
          </p:cNvSpPr>
          <p:nvPr/>
        </p:nvSpPr>
        <p:spPr>
          <a:xfrm>
            <a:off x="581192" y="1964724"/>
            <a:ext cx="11029615" cy="435653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Georgia" panose="02040502050405020303" pitchFamily="18" charset="0"/>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Georgia" panose="02040502050405020303" pitchFamily="18" charset="0"/>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Georgia" panose="02040502050405020303" pitchFamily="18" charset="0"/>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Georgia" panose="02040502050405020303" pitchFamily="18" charset="0"/>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Georgia" panose="02040502050405020303" pitchFamily="18" charset="0"/>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dirty="0">
                <a:solidFill>
                  <a:schemeClr val="tx1"/>
                </a:solidFill>
              </a:rPr>
              <a:t>4 related labels returned:</a:t>
            </a:r>
          </a:p>
          <a:p>
            <a:pPr lvl="1"/>
            <a:r>
              <a:rPr lang="en-US" sz="2600" dirty="0">
                <a:solidFill>
                  <a:schemeClr val="tx1"/>
                </a:solidFill>
              </a:rPr>
              <a:t>formal shoes for men black</a:t>
            </a:r>
          </a:p>
          <a:p>
            <a:pPr lvl="1"/>
            <a:r>
              <a:rPr lang="en-US" sz="2600" dirty="0">
                <a:solidFill>
                  <a:schemeClr val="tx1"/>
                </a:solidFill>
              </a:rPr>
              <a:t>formal shoes for </a:t>
            </a:r>
            <a:r>
              <a:rPr lang="en-US" sz="2600" dirty="0" err="1">
                <a:solidFill>
                  <a:schemeClr val="tx1"/>
                </a:solidFill>
              </a:rPr>
              <a:t>mens</a:t>
            </a:r>
            <a:r>
              <a:rPr lang="en-US" sz="2600" dirty="0">
                <a:solidFill>
                  <a:schemeClr val="tx1"/>
                </a:solidFill>
              </a:rPr>
              <a:t> leather</a:t>
            </a:r>
          </a:p>
          <a:p>
            <a:pPr lvl="1"/>
            <a:r>
              <a:rPr lang="en-US" sz="2600" dirty="0">
                <a:solidFill>
                  <a:schemeClr val="tx1"/>
                </a:solidFill>
              </a:rPr>
              <a:t>leather shoes for men formal branded</a:t>
            </a:r>
          </a:p>
          <a:p>
            <a:pPr lvl="1"/>
            <a:r>
              <a:rPr lang="en-US" sz="2600" dirty="0">
                <a:solidFill>
                  <a:schemeClr val="tx1"/>
                </a:solidFill>
              </a:rPr>
              <a:t>shoes for men formal</a:t>
            </a:r>
          </a:p>
        </p:txBody>
      </p:sp>
    </p:spTree>
    <p:extLst>
      <p:ext uri="{BB962C8B-B14F-4D97-AF65-F5344CB8AC3E}">
        <p14:creationId xmlns:p14="http://schemas.microsoft.com/office/powerpoint/2010/main" val="393411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a:latin typeface="Georgia" panose="02040502050405020303" pitchFamily="18" charset="0"/>
              </a:rPr>
              <a:t>IV. Product reviews</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16275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Product Reviews</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14</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Identify keywords from positive/negative reviews</a:t>
            </a:r>
          </a:p>
          <a:p>
            <a:pPr lvl="1"/>
            <a:r>
              <a:rPr lang="en-US" sz="2600" dirty="0">
                <a:solidFill>
                  <a:schemeClr val="tx1"/>
                </a:solidFill>
              </a:rPr>
              <a:t>Term Frequency – Inverse Document Frequency (“TF-IDF”) is used.</a:t>
            </a:r>
          </a:p>
          <a:p>
            <a:endParaRPr lang="en-US" sz="2800" dirty="0">
              <a:solidFill>
                <a:schemeClr val="tx1"/>
              </a:solidFill>
            </a:endParaRPr>
          </a:p>
          <a:p>
            <a:r>
              <a:rPr lang="en-US" sz="2800" dirty="0">
                <a:solidFill>
                  <a:schemeClr val="tx1"/>
                </a:solidFill>
              </a:rPr>
              <a:t>Extract sentences containing the identified keywords from most popular reviews</a:t>
            </a:r>
          </a:p>
          <a:p>
            <a:endParaRPr lang="en-US" sz="2800" dirty="0">
              <a:solidFill>
                <a:schemeClr val="tx1"/>
              </a:solidFill>
            </a:endParaRPr>
          </a:p>
          <a:p>
            <a:endParaRPr lang="en-US" sz="2400" dirty="0">
              <a:solidFill>
                <a:schemeClr val="tx1"/>
              </a:solidFill>
            </a:endParaRP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Tree>
    <p:extLst>
      <p:ext uri="{BB962C8B-B14F-4D97-AF65-F5344CB8AC3E}">
        <p14:creationId xmlns:p14="http://schemas.microsoft.com/office/powerpoint/2010/main" val="187149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Data: Amazon Product Reviews from UCSD</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15</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Reviews for pet supplies</a:t>
            </a:r>
          </a:p>
          <a:p>
            <a:endParaRPr lang="en-US" sz="2800" dirty="0">
              <a:solidFill>
                <a:schemeClr val="tx1"/>
              </a:solidFill>
            </a:endParaRPr>
          </a:p>
          <a:p>
            <a:r>
              <a:rPr lang="en-US" sz="2800" dirty="0">
                <a:solidFill>
                  <a:schemeClr val="tx1"/>
                </a:solidFill>
              </a:rPr>
              <a:t>Years 2013 – 2018</a:t>
            </a:r>
          </a:p>
          <a:p>
            <a:endParaRPr lang="en-US" sz="2800" dirty="0">
              <a:solidFill>
                <a:schemeClr val="tx1"/>
              </a:solidFill>
            </a:endParaRPr>
          </a:p>
          <a:p>
            <a:r>
              <a:rPr lang="en-US" sz="2800" dirty="0">
                <a:solidFill>
                  <a:schemeClr val="tx1"/>
                </a:solidFill>
              </a:rPr>
              <a:t>Average rating is 4 stars</a:t>
            </a: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pic>
        <p:nvPicPr>
          <p:cNvPr id="7" name="Picture 6">
            <a:extLst>
              <a:ext uri="{FF2B5EF4-FFF2-40B4-BE49-F238E27FC236}">
                <a16:creationId xmlns:a16="http://schemas.microsoft.com/office/drawing/2014/main" id="{3AA22960-0B0F-56B7-74DF-E204F77F64E0}"/>
              </a:ext>
            </a:extLst>
          </p:cNvPr>
          <p:cNvPicPr>
            <a:picLocks noChangeAspect="1"/>
          </p:cNvPicPr>
          <p:nvPr/>
        </p:nvPicPr>
        <p:blipFill>
          <a:blip r:embed="rId3"/>
          <a:stretch>
            <a:fillRect/>
          </a:stretch>
        </p:blipFill>
        <p:spPr>
          <a:xfrm>
            <a:off x="5431003" y="1602705"/>
            <a:ext cx="5345773" cy="5184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1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23220"/>
          </a:xfrm>
          <a:prstGeom prst="rect">
            <a:avLst/>
          </a:prstGeom>
          <a:noFill/>
        </p:spPr>
        <p:txBody>
          <a:bodyPr wrap="square" rtlCol="0">
            <a:spAutoFit/>
          </a:bodyPr>
          <a:lstStyle/>
          <a:p>
            <a:r>
              <a:rPr lang="en-US" sz="2800" dirty="0">
                <a:solidFill>
                  <a:schemeClr val="bg1"/>
                </a:solidFill>
                <a:latin typeface="Georgia" panose="02040502050405020303" pitchFamily="18" charset="0"/>
              </a:rPr>
              <a:t>Demo: </a:t>
            </a:r>
            <a:r>
              <a:rPr lang="en-US" sz="2800" i="1" dirty="0">
                <a:solidFill>
                  <a:schemeClr val="bg1"/>
                </a:solidFill>
                <a:latin typeface="Georgia" panose="02040502050405020303" pitchFamily="18" charset="0"/>
              </a:rPr>
              <a:t>Positive</a:t>
            </a:r>
            <a:r>
              <a:rPr lang="en-US" sz="2800" dirty="0">
                <a:solidFill>
                  <a:schemeClr val="bg1"/>
                </a:solidFill>
                <a:latin typeface="Georgia" panose="02040502050405020303" pitchFamily="18" charset="0"/>
              </a:rPr>
              <a:t> Reviews for “</a:t>
            </a:r>
            <a:r>
              <a:rPr lang="en-US" sz="2800" dirty="0" err="1">
                <a:solidFill>
                  <a:schemeClr val="bg1"/>
                </a:solidFill>
                <a:latin typeface="Georgia" panose="02040502050405020303" pitchFamily="18" charset="0"/>
              </a:rPr>
              <a:t>LitterMaid</a:t>
            </a:r>
            <a:r>
              <a:rPr lang="en-US" sz="2800" dirty="0">
                <a:solidFill>
                  <a:schemeClr val="bg1"/>
                </a:solidFill>
                <a:latin typeface="Georgia" panose="02040502050405020303" pitchFamily="18" charset="0"/>
              </a:rPr>
              <a:t> LM500 Automated Litter Box”</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16</a:t>
            </a:fld>
            <a:endParaRPr lang="en-US" dirty="0"/>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
        <p:nvSpPr>
          <p:cNvPr id="3" name="Content Placeholder 2">
            <a:extLst>
              <a:ext uri="{FF2B5EF4-FFF2-40B4-BE49-F238E27FC236}">
                <a16:creationId xmlns:a16="http://schemas.microsoft.com/office/drawing/2014/main" id="{E0769BC6-EA17-C1E3-E049-37755AD1BCBF}"/>
              </a:ext>
            </a:extLst>
          </p:cNvPr>
          <p:cNvSpPr>
            <a:spLocks noGrp="1"/>
          </p:cNvSpPr>
          <p:nvPr>
            <p:ph idx="1"/>
          </p:nvPr>
        </p:nvSpPr>
        <p:spPr>
          <a:xfrm>
            <a:off x="581192" y="1839433"/>
            <a:ext cx="11029615" cy="4582631"/>
          </a:xfrm>
        </p:spPr>
        <p:txBody>
          <a:bodyPr>
            <a:normAutofit fontScale="85000" lnSpcReduction="20000"/>
          </a:bodyPr>
          <a:lstStyle/>
          <a:p>
            <a:r>
              <a:rPr lang="en-US" sz="2400" dirty="0">
                <a:solidFill>
                  <a:schemeClr val="tx1"/>
                </a:solidFill>
                <a:effectLst/>
              </a:rPr>
              <a:t>“with 4 cats, </a:t>
            </a:r>
            <a:r>
              <a:rPr lang="en-US" sz="2400" dirty="0" err="1">
                <a:solidFill>
                  <a:schemeClr val="tx1"/>
                </a:solidFill>
                <a:effectLst/>
              </a:rPr>
              <a:t>i</a:t>
            </a:r>
            <a:r>
              <a:rPr lang="en-US" sz="2400" dirty="0">
                <a:solidFill>
                  <a:schemeClr val="tx1"/>
                </a:solidFill>
                <a:effectLst/>
              </a:rPr>
              <a:t> clean the entire unit about once every two weeks.”</a:t>
            </a:r>
          </a:p>
          <a:p>
            <a:endParaRPr lang="en-US" sz="2400" dirty="0">
              <a:solidFill>
                <a:schemeClr val="tx1"/>
              </a:solidFill>
              <a:effectLst/>
            </a:endParaRPr>
          </a:p>
          <a:p>
            <a:r>
              <a:rPr lang="en-US" sz="2400" dirty="0">
                <a:solidFill>
                  <a:schemeClr val="tx1"/>
                </a:solidFill>
                <a:effectLst/>
              </a:rPr>
              <a:t>“after years of digging and scratching around in litter\</a:t>
            </a:r>
            <a:r>
              <a:rPr lang="en-US" sz="2400" dirty="0" err="1">
                <a:solidFill>
                  <a:schemeClr val="tx1"/>
                </a:solidFill>
                <a:effectLst/>
              </a:rPr>
              <a:t>nboxes</a:t>
            </a:r>
            <a:r>
              <a:rPr lang="en-US" sz="2400" dirty="0">
                <a:solidFill>
                  <a:schemeClr val="tx1"/>
                </a:solidFill>
                <a:effectLst/>
              </a:rPr>
              <a:t> myself, it's a joy to own something that brings the process into the 21st Century.”</a:t>
            </a:r>
          </a:p>
          <a:p>
            <a:endParaRPr lang="en-US" sz="2400" dirty="0">
              <a:solidFill>
                <a:schemeClr val="tx1"/>
              </a:solidFill>
              <a:effectLst/>
            </a:endParaRPr>
          </a:p>
          <a:p>
            <a:r>
              <a:rPr lang="en-US" sz="2400" dirty="0">
                <a:solidFill>
                  <a:schemeClr val="tx1"/>
                </a:solidFill>
                <a:effectLst/>
              </a:rPr>
              <a:t>“</a:t>
            </a:r>
            <a:r>
              <a:rPr lang="en-US" sz="2400" dirty="0" err="1">
                <a:solidFill>
                  <a:schemeClr val="tx1"/>
                </a:solidFill>
                <a:effectLst/>
              </a:rPr>
              <a:t>i</a:t>
            </a:r>
            <a:r>
              <a:rPr lang="en-US" sz="2400" dirty="0">
                <a:solidFill>
                  <a:schemeClr val="tx1"/>
                </a:solidFill>
                <a:effectLst/>
              </a:rPr>
              <a:t> use a lot less litter, and spend almost no time dealing with the waste itself.”</a:t>
            </a:r>
          </a:p>
          <a:p>
            <a:endParaRPr lang="en-US" sz="2400" dirty="0">
              <a:solidFill>
                <a:schemeClr val="tx1"/>
              </a:solidFill>
              <a:effectLst/>
            </a:endParaRPr>
          </a:p>
          <a:p>
            <a:r>
              <a:rPr lang="en-US" sz="2400" dirty="0">
                <a:solidFill>
                  <a:schemeClr val="tx1"/>
                </a:solidFill>
                <a:effectLst/>
              </a:rPr>
              <a:t>“(I have my unit in a carpet covered wood box because I have a dog who likes litter boxes...especially when there's a cat in it, and I keep a plastic runner at the opening of the box...it works great and I just </a:t>
            </a:r>
            <a:r>
              <a:rPr lang="en-US" sz="2400" dirty="0" err="1">
                <a:solidFill>
                  <a:schemeClr val="tx1"/>
                </a:solidFill>
                <a:effectLst/>
              </a:rPr>
              <a:t>vaccuum</a:t>
            </a:r>
            <a:r>
              <a:rPr lang="en-US" sz="2400" dirty="0">
                <a:solidFill>
                  <a:schemeClr val="tx1"/>
                </a:solidFill>
                <a:effectLst/>
              </a:rPr>
              <a:t> or sweep the runner when </a:t>
            </a:r>
            <a:r>
              <a:rPr lang="en-US" sz="2400" dirty="0" err="1">
                <a:solidFill>
                  <a:schemeClr val="tx1"/>
                </a:solidFill>
                <a:effectLst/>
              </a:rPr>
              <a:t>nec</a:t>
            </a:r>
            <a:r>
              <a:rPr lang="en-US" sz="2400" dirty="0">
                <a:solidFill>
                  <a:schemeClr val="tx1"/>
                </a:solidFill>
                <a:effectLst/>
              </a:rPr>
              <a:t>.)”</a:t>
            </a:r>
          </a:p>
          <a:p>
            <a:endParaRPr lang="en-US" sz="2400" dirty="0">
              <a:solidFill>
                <a:schemeClr val="tx1"/>
              </a:solidFill>
              <a:effectLst/>
            </a:endParaRPr>
          </a:p>
          <a:p>
            <a:r>
              <a:rPr lang="en-US" sz="2400" dirty="0">
                <a:solidFill>
                  <a:schemeClr val="tx1"/>
                </a:solidFill>
                <a:effectLst/>
              </a:rPr>
              <a:t>“I originally bought this product to help elevate this issue but it has proven to be a blessing from the litter box gods.”</a:t>
            </a:r>
          </a:p>
        </p:txBody>
      </p:sp>
    </p:spTree>
    <p:extLst>
      <p:ext uri="{BB962C8B-B14F-4D97-AF65-F5344CB8AC3E}">
        <p14:creationId xmlns:p14="http://schemas.microsoft.com/office/powerpoint/2010/main" val="407159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23220"/>
          </a:xfrm>
          <a:prstGeom prst="rect">
            <a:avLst/>
          </a:prstGeom>
          <a:noFill/>
        </p:spPr>
        <p:txBody>
          <a:bodyPr wrap="square" rtlCol="0">
            <a:spAutoFit/>
          </a:bodyPr>
          <a:lstStyle/>
          <a:p>
            <a:r>
              <a:rPr lang="en-US" sz="2800" dirty="0">
                <a:solidFill>
                  <a:schemeClr val="bg1"/>
                </a:solidFill>
                <a:latin typeface="Georgia" panose="02040502050405020303" pitchFamily="18" charset="0"/>
              </a:rPr>
              <a:t>Demo: </a:t>
            </a:r>
            <a:r>
              <a:rPr lang="en-US" sz="2800" i="1" dirty="0">
                <a:solidFill>
                  <a:schemeClr val="bg1"/>
                </a:solidFill>
                <a:latin typeface="Georgia" panose="02040502050405020303" pitchFamily="18" charset="0"/>
              </a:rPr>
              <a:t>Negative</a:t>
            </a:r>
            <a:r>
              <a:rPr lang="en-US" sz="2800" dirty="0">
                <a:solidFill>
                  <a:schemeClr val="bg1"/>
                </a:solidFill>
                <a:latin typeface="Georgia" panose="02040502050405020303" pitchFamily="18" charset="0"/>
              </a:rPr>
              <a:t> Reviews for “</a:t>
            </a:r>
            <a:r>
              <a:rPr lang="en-US" sz="2800" dirty="0" err="1">
                <a:solidFill>
                  <a:schemeClr val="bg1"/>
                </a:solidFill>
                <a:latin typeface="Georgia" panose="02040502050405020303" pitchFamily="18" charset="0"/>
              </a:rPr>
              <a:t>LitterMaid</a:t>
            </a:r>
            <a:r>
              <a:rPr lang="en-US" sz="2800" dirty="0">
                <a:solidFill>
                  <a:schemeClr val="bg1"/>
                </a:solidFill>
                <a:latin typeface="Georgia" panose="02040502050405020303" pitchFamily="18" charset="0"/>
              </a:rPr>
              <a:t> LM500 Automated Litter Box”</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17</a:t>
            </a:fld>
            <a:endParaRPr lang="en-US" dirty="0"/>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
        <p:nvSpPr>
          <p:cNvPr id="3" name="Content Placeholder 2">
            <a:extLst>
              <a:ext uri="{FF2B5EF4-FFF2-40B4-BE49-F238E27FC236}">
                <a16:creationId xmlns:a16="http://schemas.microsoft.com/office/drawing/2014/main" id="{E0769BC6-EA17-C1E3-E049-37755AD1BCBF}"/>
              </a:ext>
            </a:extLst>
          </p:cNvPr>
          <p:cNvSpPr>
            <a:spLocks noGrp="1"/>
          </p:cNvSpPr>
          <p:nvPr>
            <p:ph idx="1"/>
          </p:nvPr>
        </p:nvSpPr>
        <p:spPr>
          <a:xfrm>
            <a:off x="581192" y="1754372"/>
            <a:ext cx="11029615" cy="4869711"/>
          </a:xfrm>
        </p:spPr>
        <p:txBody>
          <a:bodyPr>
            <a:normAutofit fontScale="70000" lnSpcReduction="20000"/>
          </a:bodyPr>
          <a:lstStyle/>
          <a:p>
            <a:r>
              <a:rPr lang="en-US" sz="2400" dirty="0">
                <a:solidFill>
                  <a:schemeClr val="tx1"/>
                </a:solidFill>
                <a:effectLst/>
              </a:rPr>
              <a:t>“Therefore in conclusion, I do hope the next unit will be great since the cat seems to like it when it is "On Duty" and working, but when she is on Strike, it burns us all up and our pocketbooks from mailing them all the parts back they require and now burning our tempers that they now want to charge shipping fees for their "FREE" warranties that mean nothing really when they will only give u a problem when u point out there is no charges except the word "Free" regarding their Warranty and replacements on the Warranty information provided with the unit and on their site.”</a:t>
            </a:r>
          </a:p>
          <a:p>
            <a:endParaRPr lang="en-US" sz="2400" dirty="0">
              <a:solidFill>
                <a:schemeClr val="tx1"/>
              </a:solidFill>
              <a:effectLst/>
            </a:endParaRPr>
          </a:p>
          <a:p>
            <a:r>
              <a:rPr lang="en-US" sz="2400" dirty="0">
                <a:solidFill>
                  <a:schemeClr val="tx1"/>
                </a:solidFill>
                <a:effectLst/>
              </a:rPr>
              <a:t>“But the list of shortcomings is a long one, the most endearing of which was flinging </a:t>
            </a:r>
            <a:r>
              <a:rPr lang="en-US" sz="2400" dirty="0" err="1">
                <a:solidFill>
                  <a:schemeClr val="tx1"/>
                </a:solidFill>
                <a:effectLst/>
              </a:rPr>
              <a:t>urineladen</a:t>
            </a:r>
            <a:r>
              <a:rPr lang="en-US" sz="2400" dirty="0">
                <a:solidFill>
                  <a:schemeClr val="tx1"/>
                </a:solidFill>
                <a:effectLst/>
              </a:rPr>
              <a:t> clods of litter against the wall.”</a:t>
            </a:r>
          </a:p>
          <a:p>
            <a:endParaRPr lang="en-US" sz="2400" dirty="0">
              <a:solidFill>
                <a:schemeClr val="tx1"/>
              </a:solidFill>
              <a:effectLst/>
            </a:endParaRPr>
          </a:p>
          <a:p>
            <a:r>
              <a:rPr lang="en-US" sz="2400" dirty="0">
                <a:solidFill>
                  <a:schemeClr val="tx1"/>
                </a:solidFill>
                <a:effectLst/>
              </a:rPr>
              <a:t>“We used 3 types of premium clumping litter, yet end up cleaning the pan by hand frequently each day.”</a:t>
            </a:r>
          </a:p>
          <a:p>
            <a:endParaRPr lang="en-US" sz="2400" dirty="0">
              <a:solidFill>
                <a:schemeClr val="tx1"/>
              </a:solidFill>
              <a:effectLst/>
            </a:endParaRPr>
          </a:p>
          <a:p>
            <a:r>
              <a:rPr lang="en-US" sz="2400" dirty="0">
                <a:solidFill>
                  <a:schemeClr val="tx1"/>
                </a:solidFill>
                <a:effectLst/>
              </a:rPr>
              <a:t>“Second, less than 2 months again this time the unit starts having a huge crack from the outside of the motor assembly and along the outside of the unit all down the side of the connection where the ac dc unit is plugged in.”</a:t>
            </a:r>
          </a:p>
          <a:p>
            <a:endParaRPr lang="en-US" sz="2400" dirty="0">
              <a:solidFill>
                <a:schemeClr val="tx1"/>
              </a:solidFill>
              <a:effectLst/>
            </a:endParaRPr>
          </a:p>
          <a:p>
            <a:r>
              <a:rPr lang="en-US" sz="2400" dirty="0">
                <a:solidFill>
                  <a:schemeClr val="tx1"/>
                </a:solidFill>
                <a:effectLst/>
              </a:rPr>
              <a:t>“Finally, the little box at the end that is supposed to receive the litter is undersized for a multiple cat household, and are </a:t>
            </a:r>
            <a:r>
              <a:rPr lang="en-US" sz="2400" dirty="0" err="1">
                <a:solidFill>
                  <a:schemeClr val="tx1"/>
                </a:solidFill>
                <a:effectLst/>
              </a:rPr>
              <a:t>expen$ive</a:t>
            </a:r>
            <a:r>
              <a:rPr lang="en-US" sz="2400" dirty="0">
                <a:solidFill>
                  <a:schemeClr val="tx1"/>
                </a:solidFill>
                <a:effectLst/>
              </a:rPr>
              <a:t> to buy, so we started emptying the box and reusing it.”</a:t>
            </a:r>
          </a:p>
        </p:txBody>
      </p:sp>
    </p:spTree>
    <p:extLst>
      <p:ext uri="{BB962C8B-B14F-4D97-AF65-F5344CB8AC3E}">
        <p14:creationId xmlns:p14="http://schemas.microsoft.com/office/powerpoint/2010/main" val="198139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a:latin typeface="Georgia" panose="02040502050405020303" pitchFamily="18" charset="0"/>
              </a:rPr>
              <a:t>I. Project OVERVIEW</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65717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Enhance Amazon Product Recommendation, Search, and Reviews</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3</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2277834"/>
            <a:ext cx="11029615" cy="3678303"/>
          </a:xfrm>
        </p:spPr>
        <p:txBody>
          <a:bodyPr anchor="t">
            <a:normAutofit fontScale="92500" lnSpcReduction="10000"/>
          </a:bodyPr>
          <a:lstStyle/>
          <a:p>
            <a:pPr algn="l">
              <a:buFont typeface="Arial" panose="020B0604020202020204" pitchFamily="34" charset="0"/>
              <a:buChar char="•"/>
            </a:pPr>
            <a:r>
              <a:rPr lang="en-US" sz="2800" b="0" i="0" dirty="0">
                <a:solidFill>
                  <a:srgbClr val="0E1116"/>
                </a:solidFill>
                <a:effectLst/>
              </a:rPr>
              <a:t>Product Recommendation</a:t>
            </a:r>
          </a:p>
          <a:p>
            <a:pPr algn="l">
              <a:buFont typeface="Arial" panose="020B0604020202020204" pitchFamily="34" charset="0"/>
              <a:buChar char="•"/>
            </a:pPr>
            <a:endParaRPr lang="en-US" sz="2800" b="0" i="0" dirty="0">
              <a:solidFill>
                <a:srgbClr val="0E1116"/>
              </a:solidFill>
              <a:effectLst/>
            </a:endParaRPr>
          </a:p>
          <a:p>
            <a:pPr algn="l">
              <a:buFont typeface="Arial" panose="020B0604020202020204" pitchFamily="34" charset="0"/>
              <a:buChar char="•"/>
            </a:pPr>
            <a:r>
              <a:rPr lang="en-US" sz="2800" b="0" i="0" dirty="0">
                <a:solidFill>
                  <a:srgbClr val="0E1116"/>
                </a:solidFill>
                <a:effectLst/>
              </a:rPr>
              <a:t>Product Search</a:t>
            </a:r>
          </a:p>
          <a:p>
            <a:pPr lvl="1">
              <a:buFont typeface="Arial" panose="020B0604020202020204" pitchFamily="34" charset="0"/>
              <a:buChar char="•"/>
            </a:pPr>
            <a:r>
              <a:rPr lang="en-US" sz="2600" dirty="0">
                <a:solidFill>
                  <a:srgbClr val="0E1116"/>
                </a:solidFill>
              </a:rPr>
              <a:t>Identify similar groups of products</a:t>
            </a:r>
            <a:endParaRPr lang="en-US" sz="2600" b="0" i="0" dirty="0">
              <a:solidFill>
                <a:srgbClr val="0E1116"/>
              </a:solidFill>
              <a:effectLst/>
            </a:endParaRPr>
          </a:p>
          <a:p>
            <a:pPr algn="l">
              <a:buFont typeface="Arial" panose="020B0604020202020204" pitchFamily="34" charset="0"/>
              <a:buChar char="•"/>
            </a:pPr>
            <a:endParaRPr lang="en-US" sz="2800" b="0" i="0" dirty="0">
              <a:solidFill>
                <a:srgbClr val="0E1116"/>
              </a:solidFill>
              <a:effectLst/>
            </a:endParaRPr>
          </a:p>
          <a:p>
            <a:pPr algn="l">
              <a:buFont typeface="Arial" panose="020B0604020202020204" pitchFamily="34" charset="0"/>
              <a:buChar char="•"/>
            </a:pPr>
            <a:r>
              <a:rPr lang="en-US" sz="2800" b="0" i="0" dirty="0">
                <a:solidFill>
                  <a:srgbClr val="0E1116"/>
                </a:solidFill>
                <a:effectLst/>
              </a:rPr>
              <a:t>Product Reviews</a:t>
            </a:r>
          </a:p>
          <a:p>
            <a:pPr lvl="1">
              <a:buFont typeface="Arial" panose="020B0604020202020204" pitchFamily="34" charset="0"/>
              <a:buChar char="•"/>
            </a:pPr>
            <a:r>
              <a:rPr lang="en-US" sz="2600" dirty="0">
                <a:solidFill>
                  <a:srgbClr val="0E1116"/>
                </a:solidFill>
              </a:rPr>
              <a:t>Identify key sentences in positive/negative reviews</a:t>
            </a:r>
            <a:endParaRPr lang="en-US" sz="2600" b="0" i="0" dirty="0">
              <a:solidFill>
                <a:srgbClr val="0E1116"/>
              </a:solidFill>
              <a:effectLst/>
            </a:endParaRP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Tree>
    <p:extLst>
      <p:ext uri="{BB962C8B-B14F-4D97-AF65-F5344CB8AC3E}">
        <p14:creationId xmlns:p14="http://schemas.microsoft.com/office/powerpoint/2010/main" val="397924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err="1">
                <a:latin typeface="Georgia" panose="02040502050405020303" pitchFamily="18" charset="0"/>
              </a:rPr>
              <a:t>Ii</a:t>
            </a:r>
            <a:r>
              <a:rPr lang="en-US" dirty="0">
                <a:latin typeface="Georgia" panose="02040502050405020303" pitchFamily="18" charset="0"/>
              </a:rPr>
              <a:t>. Product recommendation</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91524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17160C4-1F96-429E-945A-8B3D5A106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917" y="3429000"/>
            <a:ext cx="6683084" cy="34276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Product Recommendation</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5</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Recommend products based on existing ratings</a:t>
            </a:r>
          </a:p>
          <a:p>
            <a:endParaRPr lang="en-US" sz="2800" dirty="0">
              <a:solidFill>
                <a:schemeClr val="tx1"/>
              </a:solidFill>
            </a:endParaRPr>
          </a:p>
          <a:p>
            <a:r>
              <a:rPr lang="en-US" sz="2800" dirty="0">
                <a:solidFill>
                  <a:schemeClr val="tx1"/>
                </a:solidFill>
              </a:rPr>
              <a:t>Model-based approaches</a:t>
            </a:r>
          </a:p>
          <a:p>
            <a:pPr lvl="1"/>
            <a:r>
              <a:rPr lang="en-US" sz="2400" dirty="0">
                <a:solidFill>
                  <a:schemeClr val="tx1"/>
                </a:solidFill>
              </a:rPr>
              <a:t>Singular Vector Decomposition (“SVD”)</a:t>
            </a:r>
          </a:p>
          <a:p>
            <a:pPr lvl="1"/>
            <a:r>
              <a:rPr lang="en-US" sz="2400" dirty="0">
                <a:solidFill>
                  <a:schemeClr val="tx1"/>
                </a:solidFill>
              </a:rPr>
              <a:t>Alternating Least Squares (“ALS”)</a:t>
            </a:r>
          </a:p>
          <a:p>
            <a:pPr lvl="1"/>
            <a:r>
              <a:rPr lang="en-US" sz="2400" dirty="0">
                <a:solidFill>
                  <a:schemeClr val="tx1"/>
                </a:solidFill>
              </a:rPr>
              <a:t>Neural Networks</a:t>
            </a: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spTree>
    <p:extLst>
      <p:ext uri="{BB962C8B-B14F-4D97-AF65-F5344CB8AC3E}">
        <p14:creationId xmlns:p14="http://schemas.microsoft.com/office/powerpoint/2010/main" val="108856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Data: Amazon Product Reviews from UCSD</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6</a:t>
            </a:fld>
            <a:endParaRPr lang="en-US" dirty="0"/>
          </a:p>
        </p:txBody>
      </p:sp>
      <p:sp>
        <p:nvSpPr>
          <p:cNvPr id="10" name="Content Placeholder 2">
            <a:extLst>
              <a:ext uri="{FF2B5EF4-FFF2-40B4-BE49-F238E27FC236}">
                <a16:creationId xmlns:a16="http://schemas.microsoft.com/office/drawing/2014/main" id="{61707D30-0745-E55D-FA57-F1B34839DF88}"/>
              </a:ext>
            </a:extLst>
          </p:cNvPr>
          <p:cNvSpPr>
            <a:spLocks noGrp="1"/>
          </p:cNvSpPr>
          <p:nvPr>
            <p:ph idx="1"/>
          </p:nvPr>
        </p:nvSpPr>
        <p:spPr>
          <a:xfrm>
            <a:off x="581192" y="1964724"/>
            <a:ext cx="11029615" cy="4356538"/>
          </a:xfrm>
        </p:spPr>
        <p:txBody>
          <a:bodyPr anchor="t">
            <a:normAutofit/>
          </a:bodyPr>
          <a:lstStyle/>
          <a:p>
            <a:r>
              <a:rPr lang="en-US" sz="2800" dirty="0">
                <a:solidFill>
                  <a:schemeClr val="tx1"/>
                </a:solidFill>
              </a:rPr>
              <a:t>Reviews for pet supplies</a:t>
            </a:r>
          </a:p>
          <a:p>
            <a:endParaRPr lang="en-US" sz="2800" dirty="0">
              <a:solidFill>
                <a:schemeClr val="tx1"/>
              </a:solidFill>
            </a:endParaRPr>
          </a:p>
          <a:p>
            <a:r>
              <a:rPr lang="en-US" sz="2800" dirty="0">
                <a:solidFill>
                  <a:schemeClr val="tx1"/>
                </a:solidFill>
              </a:rPr>
              <a:t>Years 2013 – 2018</a:t>
            </a:r>
          </a:p>
          <a:p>
            <a:endParaRPr lang="en-US" sz="2800" dirty="0">
              <a:solidFill>
                <a:schemeClr val="tx1"/>
              </a:solidFill>
            </a:endParaRPr>
          </a:p>
          <a:p>
            <a:r>
              <a:rPr lang="en-US" sz="2800" dirty="0">
                <a:solidFill>
                  <a:schemeClr val="tx1"/>
                </a:solidFill>
              </a:rPr>
              <a:t>Average rating is 4 stars</a:t>
            </a:r>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pic>
        <p:nvPicPr>
          <p:cNvPr id="7" name="Picture 6">
            <a:extLst>
              <a:ext uri="{FF2B5EF4-FFF2-40B4-BE49-F238E27FC236}">
                <a16:creationId xmlns:a16="http://schemas.microsoft.com/office/drawing/2014/main" id="{3AA22960-0B0F-56B7-74DF-E204F77F64E0}"/>
              </a:ext>
            </a:extLst>
          </p:cNvPr>
          <p:cNvPicPr>
            <a:picLocks noChangeAspect="1"/>
          </p:cNvPicPr>
          <p:nvPr/>
        </p:nvPicPr>
        <p:blipFill>
          <a:blip r:embed="rId3"/>
          <a:stretch>
            <a:fillRect/>
          </a:stretch>
        </p:blipFill>
        <p:spPr>
          <a:xfrm>
            <a:off x="5431003" y="1602705"/>
            <a:ext cx="5345773" cy="5184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951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Demo: User Ratings for Training</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7</a:t>
            </a:fld>
            <a:endParaRPr lang="en-US" dirty="0"/>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pic>
        <p:nvPicPr>
          <p:cNvPr id="5" name="Picture 2">
            <a:extLst>
              <a:ext uri="{FF2B5EF4-FFF2-40B4-BE49-F238E27FC236}">
                <a16:creationId xmlns:a16="http://schemas.microsoft.com/office/drawing/2014/main" id="{CFBB0F57-1C1D-3F74-F2E6-7815D2064F68}"/>
              </a:ext>
            </a:extLst>
          </p:cNvPr>
          <p:cNvPicPr>
            <a:picLocks noGrp="1" noChangeAspect="1" noChangeArrowheads="1"/>
          </p:cNvPicPr>
          <p:nvPr>
            <p:ph idx="1"/>
          </p:nvPr>
        </p:nvPicPr>
        <p:blipFill>
          <a:blip r:embed="rId3"/>
          <a:srcRect/>
          <a:stretch/>
        </p:blipFill>
        <p:spPr bwMode="auto">
          <a:xfrm>
            <a:off x="841412" y="1577817"/>
            <a:ext cx="9574877" cy="5099429"/>
          </a:xfrm>
          <a:prstGeom prst="rect">
            <a:avLst/>
          </a:prstGeom>
          <a:noFill/>
          <a:extLst>
            <a:ext uri="{909E8E84-426E-40DD-AFC4-6F175D3DCCD1}">
              <a14:hiddenFill xmlns:a14="http://schemas.microsoft.com/office/drawing/2010/main">
                <a:solidFill>
                  <a:srgbClr val="FFFFFF"/>
                </a:solidFill>
              </a14:hiddenFill>
            </a:ext>
          </a:extLst>
        </p:spPr>
      </p:pic>
      <p:sp>
        <p:nvSpPr>
          <p:cNvPr id="11" name="Frame 10">
            <a:extLst>
              <a:ext uri="{FF2B5EF4-FFF2-40B4-BE49-F238E27FC236}">
                <a16:creationId xmlns:a16="http://schemas.microsoft.com/office/drawing/2014/main" id="{AE856C20-0C35-0BB3-1D3C-33687C881F97}"/>
              </a:ext>
            </a:extLst>
          </p:cNvPr>
          <p:cNvSpPr/>
          <p:nvPr/>
        </p:nvSpPr>
        <p:spPr>
          <a:xfrm>
            <a:off x="841412" y="2540188"/>
            <a:ext cx="9574877" cy="617682"/>
          </a:xfrm>
          <a:prstGeom prst="frame">
            <a:avLst>
              <a:gd name="adj1" fmla="val 563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4F84D76-7536-204E-D575-A2F4760D10C2}"/>
              </a:ext>
            </a:extLst>
          </p:cNvPr>
          <p:cNvSpPr/>
          <p:nvPr/>
        </p:nvSpPr>
        <p:spPr>
          <a:xfrm>
            <a:off x="841411" y="3509849"/>
            <a:ext cx="9574877" cy="307239"/>
          </a:xfrm>
          <a:prstGeom prst="frame">
            <a:avLst>
              <a:gd name="adj1" fmla="val 12551"/>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172623C3-EB7C-018F-33CF-29A8D41D2078}"/>
              </a:ext>
            </a:extLst>
          </p:cNvPr>
          <p:cNvSpPr/>
          <p:nvPr/>
        </p:nvSpPr>
        <p:spPr>
          <a:xfrm>
            <a:off x="841411" y="3973911"/>
            <a:ext cx="9574877" cy="576824"/>
          </a:xfrm>
          <a:prstGeom prst="frame">
            <a:avLst>
              <a:gd name="adj1" fmla="val 563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5D92A560-F6F0-4A1A-F40E-A47B49EA2B55}"/>
              </a:ext>
            </a:extLst>
          </p:cNvPr>
          <p:cNvSpPr/>
          <p:nvPr/>
        </p:nvSpPr>
        <p:spPr>
          <a:xfrm>
            <a:off x="841411" y="4801490"/>
            <a:ext cx="9574877" cy="576824"/>
          </a:xfrm>
          <a:prstGeom prst="frame">
            <a:avLst>
              <a:gd name="adj1" fmla="val 563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430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CC491-B1EF-461F-93F7-8738A7DAF173}"/>
              </a:ext>
            </a:extLst>
          </p:cNvPr>
          <p:cNvSpPr txBox="1"/>
          <p:nvPr/>
        </p:nvSpPr>
        <p:spPr>
          <a:xfrm>
            <a:off x="152313" y="620459"/>
            <a:ext cx="12039687"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Demo: Top 10 Recommendations for the User</a:t>
            </a:r>
          </a:p>
        </p:txBody>
      </p:sp>
      <p:sp>
        <p:nvSpPr>
          <p:cNvPr id="2" name="Rectangle 1">
            <a:extLst>
              <a:ext uri="{FF2B5EF4-FFF2-40B4-BE49-F238E27FC236}">
                <a16:creationId xmlns:a16="http://schemas.microsoft.com/office/drawing/2014/main" id="{F3CC61EF-13BE-821A-9EBB-869CC84B0F46}"/>
              </a:ext>
            </a:extLst>
          </p:cNvPr>
          <p:cNvSpPr/>
          <p:nvPr/>
        </p:nvSpPr>
        <p:spPr>
          <a:xfrm>
            <a:off x="0" y="-1"/>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Overview</a:t>
            </a:r>
          </a:p>
        </p:txBody>
      </p:sp>
      <p:sp>
        <p:nvSpPr>
          <p:cNvPr id="8" name="Slide Number Placeholder 7">
            <a:extLst>
              <a:ext uri="{FF2B5EF4-FFF2-40B4-BE49-F238E27FC236}">
                <a16:creationId xmlns:a16="http://schemas.microsoft.com/office/drawing/2014/main" id="{D0D4B812-63F5-E7E3-E66B-C490440E64F6}"/>
              </a:ext>
            </a:extLst>
          </p:cNvPr>
          <p:cNvSpPr>
            <a:spLocks noGrp="1"/>
          </p:cNvSpPr>
          <p:nvPr>
            <p:ph type="sldNum" sz="quarter" idx="12"/>
          </p:nvPr>
        </p:nvSpPr>
        <p:spPr/>
        <p:txBody>
          <a:bodyPr/>
          <a:lstStyle/>
          <a:p>
            <a:fld id="{1841B757-A952-1942-8414-7ABFD6E1806C}" type="slidenum">
              <a:rPr lang="en-US" smtClean="0"/>
              <a:pPr/>
              <a:t>8</a:t>
            </a:fld>
            <a:endParaRPr lang="en-US" dirty="0"/>
          </a:p>
        </p:txBody>
      </p:sp>
      <p:sp>
        <p:nvSpPr>
          <p:cNvPr id="16" name="Rectangle 15">
            <a:extLst>
              <a:ext uri="{FF2B5EF4-FFF2-40B4-BE49-F238E27FC236}">
                <a16:creationId xmlns:a16="http://schemas.microsoft.com/office/drawing/2014/main" id="{D646606F-AEB2-E27E-9039-D93D1D99FE37}"/>
              </a:ext>
            </a:extLst>
          </p:cNvPr>
          <p:cNvSpPr/>
          <p:nvPr/>
        </p:nvSpPr>
        <p:spPr>
          <a:xfrm>
            <a:off x="3044952" y="1309"/>
            <a:ext cx="3044952" cy="353085"/>
          </a:xfrm>
          <a:prstGeom prst="rect">
            <a:avLst/>
          </a:prstGeom>
          <a:solidFill>
            <a:srgbClr val="EAC463"/>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Recommendation</a:t>
            </a:r>
          </a:p>
        </p:txBody>
      </p:sp>
      <p:sp>
        <p:nvSpPr>
          <p:cNvPr id="19" name="Rectangle 18">
            <a:extLst>
              <a:ext uri="{FF2B5EF4-FFF2-40B4-BE49-F238E27FC236}">
                <a16:creationId xmlns:a16="http://schemas.microsoft.com/office/drawing/2014/main" id="{2721AAE4-79CE-71F8-249A-5839468542B0}"/>
              </a:ext>
            </a:extLst>
          </p:cNvPr>
          <p:cNvSpPr/>
          <p:nvPr/>
        </p:nvSpPr>
        <p:spPr>
          <a:xfrm>
            <a:off x="6095999"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Search</a:t>
            </a:r>
          </a:p>
        </p:txBody>
      </p:sp>
      <p:sp>
        <p:nvSpPr>
          <p:cNvPr id="20" name="Rectangle 19">
            <a:extLst>
              <a:ext uri="{FF2B5EF4-FFF2-40B4-BE49-F238E27FC236}">
                <a16:creationId xmlns:a16="http://schemas.microsoft.com/office/drawing/2014/main" id="{32BBAE5D-400C-C73D-4F00-DCDDE12109BC}"/>
              </a:ext>
            </a:extLst>
          </p:cNvPr>
          <p:cNvSpPr/>
          <p:nvPr/>
        </p:nvSpPr>
        <p:spPr>
          <a:xfrm>
            <a:off x="9147048" y="0"/>
            <a:ext cx="3044952" cy="353085"/>
          </a:xfrm>
          <a:prstGeom prst="rect">
            <a:avLst/>
          </a:prstGeom>
          <a:solidFill>
            <a:schemeClr val="bg1">
              <a:lumMod val="6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Product Reviews</a:t>
            </a:r>
          </a:p>
        </p:txBody>
      </p:sp>
      <p:pic>
        <p:nvPicPr>
          <p:cNvPr id="11" name="Content Placeholder 10">
            <a:extLst>
              <a:ext uri="{FF2B5EF4-FFF2-40B4-BE49-F238E27FC236}">
                <a16:creationId xmlns:a16="http://schemas.microsoft.com/office/drawing/2014/main" id="{41902CA5-B623-968B-4395-9E41754E00E8}"/>
              </a:ext>
            </a:extLst>
          </p:cNvPr>
          <p:cNvPicPr>
            <a:picLocks noGrp="1" noChangeAspect="1"/>
          </p:cNvPicPr>
          <p:nvPr>
            <p:ph idx="1"/>
          </p:nvPr>
        </p:nvPicPr>
        <p:blipFill>
          <a:blip r:embed="rId3"/>
          <a:stretch>
            <a:fillRect/>
          </a:stretch>
        </p:blipFill>
        <p:spPr>
          <a:xfrm>
            <a:off x="581025" y="2210936"/>
            <a:ext cx="11029950" cy="3618815"/>
          </a:xfrm>
          <a:prstGeom prst="rect">
            <a:avLst/>
          </a:prstGeom>
        </p:spPr>
      </p:pic>
      <p:sp>
        <p:nvSpPr>
          <p:cNvPr id="12" name="Frame 11">
            <a:extLst>
              <a:ext uri="{FF2B5EF4-FFF2-40B4-BE49-F238E27FC236}">
                <a16:creationId xmlns:a16="http://schemas.microsoft.com/office/drawing/2014/main" id="{1ED51C78-48C6-DA71-5972-0A68E292DFAF}"/>
              </a:ext>
            </a:extLst>
          </p:cNvPr>
          <p:cNvSpPr/>
          <p:nvPr/>
        </p:nvSpPr>
        <p:spPr>
          <a:xfrm>
            <a:off x="10802679" y="2210936"/>
            <a:ext cx="733647" cy="3745201"/>
          </a:xfrm>
          <a:prstGeom prst="frame">
            <a:avLst>
              <a:gd name="adj1" fmla="val 5253"/>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6CFEEDED-5C1B-5D45-7503-40C62DBA5D97}"/>
              </a:ext>
            </a:extLst>
          </p:cNvPr>
          <p:cNvSpPr/>
          <p:nvPr/>
        </p:nvSpPr>
        <p:spPr>
          <a:xfrm>
            <a:off x="7095461" y="2540188"/>
            <a:ext cx="1772092" cy="383766"/>
          </a:xfrm>
          <a:prstGeom prst="frame">
            <a:avLst>
              <a:gd name="adj1" fmla="val 1079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A64EA5BE-D18F-FDCD-89A5-F02B451672B4}"/>
              </a:ext>
            </a:extLst>
          </p:cNvPr>
          <p:cNvSpPr/>
          <p:nvPr/>
        </p:nvSpPr>
        <p:spPr>
          <a:xfrm>
            <a:off x="4518836" y="3752299"/>
            <a:ext cx="4316819" cy="432669"/>
          </a:xfrm>
          <a:prstGeom prst="frame">
            <a:avLst>
              <a:gd name="adj1" fmla="val 1079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ame 21">
            <a:extLst>
              <a:ext uri="{FF2B5EF4-FFF2-40B4-BE49-F238E27FC236}">
                <a16:creationId xmlns:a16="http://schemas.microsoft.com/office/drawing/2014/main" id="{CD4D858E-BE27-657C-2564-A2DA7F00E420}"/>
              </a:ext>
            </a:extLst>
          </p:cNvPr>
          <p:cNvSpPr/>
          <p:nvPr/>
        </p:nvSpPr>
        <p:spPr>
          <a:xfrm>
            <a:off x="2424223" y="4136066"/>
            <a:ext cx="6411432" cy="432669"/>
          </a:xfrm>
          <a:prstGeom prst="frame">
            <a:avLst>
              <a:gd name="adj1" fmla="val 1079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022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E78-E67A-D59D-07E0-E1037D49A263}"/>
              </a:ext>
            </a:extLst>
          </p:cNvPr>
          <p:cNvSpPr>
            <a:spLocks noGrp="1"/>
          </p:cNvSpPr>
          <p:nvPr>
            <p:ph type="title"/>
          </p:nvPr>
        </p:nvSpPr>
        <p:spPr/>
        <p:txBody>
          <a:bodyPr/>
          <a:lstStyle/>
          <a:p>
            <a:r>
              <a:rPr lang="en-US" dirty="0" err="1">
                <a:latin typeface="Georgia" panose="02040502050405020303" pitchFamily="18" charset="0"/>
              </a:rPr>
              <a:t>IiI</a:t>
            </a:r>
            <a:r>
              <a:rPr lang="en-US" dirty="0">
                <a:latin typeface="Georgia" panose="02040502050405020303" pitchFamily="18" charset="0"/>
              </a:rPr>
              <a:t>. Product search</a:t>
            </a:r>
          </a:p>
        </p:txBody>
      </p:sp>
      <p:sp>
        <p:nvSpPr>
          <p:cNvPr id="3" name="Slide Number Placeholder 2">
            <a:extLst>
              <a:ext uri="{FF2B5EF4-FFF2-40B4-BE49-F238E27FC236}">
                <a16:creationId xmlns:a16="http://schemas.microsoft.com/office/drawing/2014/main" id="{382C1AF7-C071-1D77-A0F4-E9AC11792569}"/>
              </a:ext>
            </a:extLst>
          </p:cNvPr>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2510919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{494EA24E-ECA8-304F-BED2-3A57CCBBDB6C}tf10001123</Template>
  <TotalTime>49454</TotalTime>
  <Words>795</Words>
  <Application>Microsoft Macintosh PowerPoint</Application>
  <PresentationFormat>Widescreen</PresentationFormat>
  <Paragraphs>158</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Gill Sans MT</vt:lpstr>
      <vt:lpstr>Times New Roman</vt:lpstr>
      <vt:lpstr>Wingdings 2</vt:lpstr>
      <vt:lpstr>Dividend</vt:lpstr>
      <vt:lpstr>PowerPoint Presentation</vt:lpstr>
      <vt:lpstr>I. Project OVERVIEW</vt:lpstr>
      <vt:lpstr>PowerPoint Presentation</vt:lpstr>
      <vt:lpstr>Ii. Product recommendation</vt:lpstr>
      <vt:lpstr>PowerPoint Presentation</vt:lpstr>
      <vt:lpstr>PowerPoint Presentation</vt:lpstr>
      <vt:lpstr>PowerPoint Presentation</vt:lpstr>
      <vt:lpstr>PowerPoint Presentation</vt:lpstr>
      <vt:lpstr>IiI. Product search</vt:lpstr>
      <vt:lpstr>PowerPoint Presentation</vt:lpstr>
      <vt:lpstr>PowerPoint Presentation</vt:lpstr>
      <vt:lpstr>PowerPoint Presentation</vt:lpstr>
      <vt:lpstr>IV. Product reviews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Han</dc:creator>
  <cp:lastModifiedBy>Sang Han</cp:lastModifiedBy>
  <cp:revision>636</cp:revision>
  <dcterms:created xsi:type="dcterms:W3CDTF">2023-04-28T02:19:26Z</dcterms:created>
  <dcterms:modified xsi:type="dcterms:W3CDTF">2023-11-23T18:41:33Z</dcterms:modified>
</cp:coreProperties>
</file>