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19"/>
  </p:notesMasterIdLst>
  <p:sldIdLst>
    <p:sldId id="256" r:id="rId2"/>
    <p:sldId id="264" r:id="rId3"/>
    <p:sldId id="257" r:id="rId4"/>
    <p:sldId id="276" r:id="rId5"/>
    <p:sldId id="265" r:id="rId6"/>
    <p:sldId id="269" r:id="rId7"/>
    <p:sldId id="267" r:id="rId8"/>
    <p:sldId id="268" r:id="rId9"/>
    <p:sldId id="270" r:id="rId10"/>
    <p:sldId id="272" r:id="rId11"/>
    <p:sldId id="274" r:id="rId12"/>
    <p:sldId id="279" r:id="rId13"/>
    <p:sldId id="281" r:id="rId14"/>
    <p:sldId id="273" r:id="rId15"/>
    <p:sldId id="278" r:id="rId16"/>
    <p:sldId id="275"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C463"/>
    <a:srgbClr val="FFD579"/>
    <a:srgbClr val="FFFC00"/>
    <a:srgbClr val="FFFF00"/>
    <a:srgbClr val="00FA00"/>
    <a:srgbClr val="274D96"/>
    <a:srgbClr val="224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7"/>
    <p:restoredTop sz="81909"/>
  </p:normalViewPr>
  <p:slideViewPr>
    <p:cSldViewPr snapToGrid="0">
      <p:cViewPr varScale="1">
        <p:scale>
          <a:sx n="122" d="100"/>
          <a:sy n="122" d="100"/>
        </p:scale>
        <p:origin x="1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D3CF6-4B09-AC41-94D4-3EA0BEB07B4C}" type="datetimeFigureOut">
              <a:rPr lang="en-US" smtClean="0"/>
              <a:t>7/23/23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5563D-06DA-C94C-9244-E3E6D4D096AA}" type="slidenum">
              <a:rPr lang="en-US" smtClean="0"/>
              <a:t>‹#›</a:t>
            </a:fld>
            <a:endParaRPr lang="en-US"/>
          </a:p>
        </p:txBody>
      </p:sp>
    </p:spTree>
    <p:extLst>
      <p:ext uri="{BB962C8B-B14F-4D97-AF65-F5344CB8AC3E}">
        <p14:creationId xmlns:p14="http://schemas.microsoft.com/office/powerpoint/2010/main" val="1656551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imes New Roman" panose="02020603050405020304" pitchFamily="18" charset="0"/>
                <a:cs typeface="Times New Roman" panose="02020603050405020304" pitchFamily="18" charset="0"/>
              </a:rPr>
              <a:t>1. Today, I am going to discuss a project involving a machine learning model which identifies kids videos on YouTube.</a:t>
            </a:r>
          </a:p>
          <a:p>
            <a:r>
              <a:rPr lang="en-US" sz="1600" dirty="0">
                <a:latin typeface="Times New Roman" panose="02020603050405020304" pitchFamily="18" charset="0"/>
                <a:cs typeface="Times New Roman" panose="02020603050405020304" pitchFamily="18" charset="0"/>
              </a:rPr>
              <a:t>2. Kids videos are important sources of business for YouTube. </a:t>
            </a:r>
          </a:p>
          <a:p>
            <a:r>
              <a:rPr lang="en-US" sz="1600" dirty="0">
                <a:latin typeface="Times New Roman" panose="02020603050405020304" pitchFamily="18" charset="0"/>
                <a:cs typeface="Times New Roman" panose="02020603050405020304" pitchFamily="18" charset="0"/>
              </a:rPr>
              <a:t>3. YouTube tracks and requires uploaders to specify if a video is made for kids or not</a:t>
            </a:r>
          </a:p>
        </p:txBody>
      </p:sp>
      <p:sp>
        <p:nvSpPr>
          <p:cNvPr id="4" name="Slide Number Placeholder 3"/>
          <p:cNvSpPr>
            <a:spLocks noGrp="1"/>
          </p:cNvSpPr>
          <p:nvPr>
            <p:ph type="sldNum" sz="quarter" idx="5"/>
          </p:nvPr>
        </p:nvSpPr>
        <p:spPr/>
        <p:txBody>
          <a:bodyPr/>
          <a:lstStyle/>
          <a:p>
            <a:fld id="{CE55563D-06DA-C94C-9244-E3E6D4D096AA}" type="slidenum">
              <a:rPr lang="en-US" smtClean="0"/>
              <a:t>1</a:t>
            </a:fld>
            <a:endParaRPr lang="en-US"/>
          </a:p>
        </p:txBody>
      </p:sp>
    </p:spTree>
    <p:extLst>
      <p:ext uri="{BB962C8B-B14F-4D97-AF65-F5344CB8AC3E}">
        <p14:creationId xmlns:p14="http://schemas.microsoft.com/office/powerpoint/2010/main" val="3672876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training result. </a:t>
            </a:r>
          </a:p>
          <a:p>
            <a:r>
              <a:rPr lang="en-US" dirty="0"/>
              <a:t>By applying the model for the test videos, I am seeing that 92% of the videos that are actually made for kids are identified correctly.</a:t>
            </a:r>
          </a:p>
          <a:p>
            <a:r>
              <a:rPr lang="en-US" dirty="0"/>
              <a:t>Also, it is important that the model does not flag too many videos that are not made for kids as kids videos, and the model is successful at flagging only 2% of the non-kids videos as kids videos.</a:t>
            </a:r>
          </a:p>
        </p:txBody>
      </p:sp>
      <p:sp>
        <p:nvSpPr>
          <p:cNvPr id="4" name="Slide Number Placeholder 3"/>
          <p:cNvSpPr>
            <a:spLocks noGrp="1"/>
          </p:cNvSpPr>
          <p:nvPr>
            <p:ph type="sldNum" sz="quarter" idx="5"/>
          </p:nvPr>
        </p:nvSpPr>
        <p:spPr/>
        <p:txBody>
          <a:bodyPr/>
          <a:lstStyle/>
          <a:p>
            <a:fld id="{CE55563D-06DA-C94C-9244-E3E6D4D096AA}" type="slidenum">
              <a:rPr lang="en-US" smtClean="0"/>
              <a:t>11</a:t>
            </a:fld>
            <a:endParaRPr lang="en-US"/>
          </a:p>
        </p:txBody>
      </p:sp>
    </p:spTree>
    <p:extLst>
      <p:ext uri="{BB962C8B-B14F-4D97-AF65-F5344CB8AC3E}">
        <p14:creationId xmlns:p14="http://schemas.microsoft.com/office/powerpoint/2010/main" val="3932810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training result. </a:t>
            </a:r>
          </a:p>
          <a:p>
            <a:r>
              <a:rPr lang="en-US" dirty="0"/>
              <a:t>By applying the model for the test videos, I am seeing that 92% of the videos that are actually made for kids are identified correctly.</a:t>
            </a:r>
          </a:p>
          <a:p>
            <a:r>
              <a:rPr lang="en-US" dirty="0"/>
              <a:t>Also, it is important that the model does not flag too many videos that are not made for kids as kids videos, and the model is successful at flagging only 2% of the non-kids videos as kids videos.</a:t>
            </a:r>
          </a:p>
        </p:txBody>
      </p:sp>
      <p:sp>
        <p:nvSpPr>
          <p:cNvPr id="4" name="Slide Number Placeholder 3"/>
          <p:cNvSpPr>
            <a:spLocks noGrp="1"/>
          </p:cNvSpPr>
          <p:nvPr>
            <p:ph type="sldNum" sz="quarter" idx="5"/>
          </p:nvPr>
        </p:nvSpPr>
        <p:spPr/>
        <p:txBody>
          <a:bodyPr/>
          <a:lstStyle/>
          <a:p>
            <a:fld id="{CE55563D-06DA-C94C-9244-E3E6D4D096AA}" type="slidenum">
              <a:rPr lang="en-US" smtClean="0"/>
              <a:t>12</a:t>
            </a:fld>
            <a:endParaRPr lang="en-US"/>
          </a:p>
        </p:txBody>
      </p:sp>
    </p:spTree>
    <p:extLst>
      <p:ext uri="{BB962C8B-B14F-4D97-AF65-F5344CB8AC3E}">
        <p14:creationId xmlns:p14="http://schemas.microsoft.com/office/powerpoint/2010/main" val="2124921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training result. </a:t>
            </a:r>
          </a:p>
          <a:p>
            <a:r>
              <a:rPr lang="en-US" dirty="0"/>
              <a:t>By applying the model for the test videos, I am seeing that 92% of the videos that are actually made for kids are identified correctly.</a:t>
            </a:r>
          </a:p>
          <a:p>
            <a:r>
              <a:rPr lang="en-US" dirty="0"/>
              <a:t>Also, it is important that the model does not flag too many videos that are not made for kids as kids videos, and the model is successful at flagging only 2% of the non-kids videos as kids videos.</a:t>
            </a:r>
          </a:p>
        </p:txBody>
      </p:sp>
      <p:sp>
        <p:nvSpPr>
          <p:cNvPr id="4" name="Slide Number Placeholder 3"/>
          <p:cNvSpPr>
            <a:spLocks noGrp="1"/>
          </p:cNvSpPr>
          <p:nvPr>
            <p:ph type="sldNum" sz="quarter" idx="5"/>
          </p:nvPr>
        </p:nvSpPr>
        <p:spPr/>
        <p:txBody>
          <a:bodyPr/>
          <a:lstStyle/>
          <a:p>
            <a:fld id="{CE55563D-06DA-C94C-9244-E3E6D4D096AA}" type="slidenum">
              <a:rPr lang="en-US" smtClean="0"/>
              <a:t>13</a:t>
            </a:fld>
            <a:endParaRPr lang="en-US"/>
          </a:p>
        </p:txBody>
      </p:sp>
    </p:spTree>
    <p:extLst>
      <p:ext uri="{BB962C8B-B14F-4D97-AF65-F5344CB8AC3E}">
        <p14:creationId xmlns:p14="http://schemas.microsoft.com/office/powerpoint/2010/main" val="4149896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the Naïve Bayes model has prediction accuracy high enough to be used for practical purposes, </a:t>
            </a:r>
          </a:p>
          <a:p>
            <a:r>
              <a:rPr lang="en-US" dirty="0"/>
              <a:t>and employing such model is going to save a lot of human efforts to review individual videos.</a:t>
            </a:r>
          </a:p>
        </p:txBody>
      </p:sp>
      <p:sp>
        <p:nvSpPr>
          <p:cNvPr id="4" name="Slide Number Placeholder 3"/>
          <p:cNvSpPr>
            <a:spLocks noGrp="1"/>
          </p:cNvSpPr>
          <p:nvPr>
            <p:ph type="sldNum" sz="quarter" idx="5"/>
          </p:nvPr>
        </p:nvSpPr>
        <p:spPr/>
        <p:txBody>
          <a:bodyPr/>
          <a:lstStyle/>
          <a:p>
            <a:fld id="{CE55563D-06DA-C94C-9244-E3E6D4D096AA}" type="slidenum">
              <a:rPr lang="en-US" smtClean="0"/>
              <a:t>15</a:t>
            </a:fld>
            <a:endParaRPr lang="en-US"/>
          </a:p>
        </p:txBody>
      </p:sp>
    </p:spTree>
    <p:extLst>
      <p:ext uri="{BB962C8B-B14F-4D97-AF65-F5344CB8AC3E}">
        <p14:creationId xmlns:p14="http://schemas.microsoft.com/office/powerpoint/2010/main" val="215386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following are possible next steps.</a:t>
            </a:r>
          </a:p>
          <a:p>
            <a:r>
              <a:rPr lang="en-US" dirty="0"/>
              <a:t>First, include more videos for training and testing, so the model can learn from and adjust to a wide variety of videos.</a:t>
            </a:r>
          </a:p>
          <a:p>
            <a:r>
              <a:rPr lang="en-US" dirty="0"/>
              <a:t>Second, along with the title, description, and tags, we can attempt to use comments as an additional data point. The idea is that comments made for kids videos are likely to be distinct from other videos in terms of the word usage.</a:t>
            </a:r>
          </a:p>
        </p:txBody>
      </p:sp>
      <p:sp>
        <p:nvSpPr>
          <p:cNvPr id="4" name="Slide Number Placeholder 3"/>
          <p:cNvSpPr>
            <a:spLocks noGrp="1"/>
          </p:cNvSpPr>
          <p:nvPr>
            <p:ph type="sldNum" sz="quarter" idx="5"/>
          </p:nvPr>
        </p:nvSpPr>
        <p:spPr/>
        <p:txBody>
          <a:bodyPr/>
          <a:lstStyle/>
          <a:p>
            <a:fld id="{CE55563D-06DA-C94C-9244-E3E6D4D096AA}" type="slidenum">
              <a:rPr lang="en-US" smtClean="0"/>
              <a:t>16</a:t>
            </a:fld>
            <a:endParaRPr lang="en-US"/>
          </a:p>
        </p:txBody>
      </p:sp>
    </p:spTree>
    <p:extLst>
      <p:ext uri="{BB962C8B-B14F-4D97-AF65-F5344CB8AC3E}">
        <p14:creationId xmlns:p14="http://schemas.microsoft.com/office/powerpoint/2010/main" val="3625272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17</a:t>
            </a:fld>
            <a:endParaRPr lang="en-US"/>
          </a:p>
        </p:txBody>
      </p:sp>
    </p:spTree>
    <p:extLst>
      <p:ext uri="{BB962C8B-B14F-4D97-AF65-F5344CB8AC3E}">
        <p14:creationId xmlns:p14="http://schemas.microsoft.com/office/powerpoint/2010/main" val="194776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YouTube track and identify videos “made for kids”?</a:t>
            </a:r>
          </a:p>
          <a:p>
            <a:r>
              <a:rPr lang="en-US" dirty="0"/>
              <a:t>--- Slide --- </a:t>
            </a:r>
          </a:p>
          <a:p>
            <a:r>
              <a:rPr lang="en-US" dirty="0"/>
              <a:t>It is important to flag videos correctly, and that is the value and the motivation behind this project.</a:t>
            </a:r>
          </a:p>
        </p:txBody>
      </p:sp>
      <p:sp>
        <p:nvSpPr>
          <p:cNvPr id="4" name="Slide Number Placeholder 3"/>
          <p:cNvSpPr>
            <a:spLocks noGrp="1"/>
          </p:cNvSpPr>
          <p:nvPr>
            <p:ph type="sldNum" sz="quarter" idx="5"/>
          </p:nvPr>
        </p:nvSpPr>
        <p:spPr/>
        <p:txBody>
          <a:bodyPr/>
          <a:lstStyle/>
          <a:p>
            <a:fld id="{CE55563D-06DA-C94C-9244-E3E6D4D096AA}" type="slidenum">
              <a:rPr lang="en-US" smtClean="0"/>
              <a:t>3</a:t>
            </a:fld>
            <a:endParaRPr lang="en-US"/>
          </a:p>
        </p:txBody>
      </p:sp>
    </p:spTree>
    <p:extLst>
      <p:ext uri="{BB962C8B-B14F-4D97-AF65-F5344CB8AC3E}">
        <p14:creationId xmlns:p14="http://schemas.microsoft.com/office/powerpoint/2010/main" val="228470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the Naïve Bayes model has prediction accuracy high enough to be used for practical purposes, </a:t>
            </a:r>
          </a:p>
          <a:p>
            <a:r>
              <a:rPr lang="en-US" dirty="0"/>
              <a:t>and employing such model is going to save a lot of human efforts to review individual videos.</a:t>
            </a:r>
          </a:p>
        </p:txBody>
      </p:sp>
      <p:sp>
        <p:nvSpPr>
          <p:cNvPr id="4" name="Slide Number Placeholder 3"/>
          <p:cNvSpPr>
            <a:spLocks noGrp="1"/>
          </p:cNvSpPr>
          <p:nvPr>
            <p:ph type="sldNum" sz="quarter" idx="5"/>
          </p:nvPr>
        </p:nvSpPr>
        <p:spPr/>
        <p:txBody>
          <a:bodyPr/>
          <a:lstStyle/>
          <a:p>
            <a:fld id="{CE55563D-06DA-C94C-9244-E3E6D4D096AA}" type="slidenum">
              <a:rPr lang="en-US" smtClean="0"/>
              <a:t>4</a:t>
            </a:fld>
            <a:endParaRPr lang="en-US"/>
          </a:p>
        </p:txBody>
      </p:sp>
    </p:spTree>
    <p:extLst>
      <p:ext uri="{BB962C8B-B14F-4D97-AF65-F5344CB8AC3E}">
        <p14:creationId xmlns:p14="http://schemas.microsoft.com/office/powerpoint/2010/main" val="1095274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talk about the data used for this project for a moment.</a:t>
            </a:r>
          </a:p>
          <a:p>
            <a:r>
              <a:rPr lang="en-US" dirty="0"/>
              <a:t>YouTube provides their data through API and there are various fields.</a:t>
            </a:r>
          </a:p>
          <a:p>
            <a:r>
              <a:rPr lang="en-US" dirty="0"/>
              <a:t>Example</a:t>
            </a:r>
          </a:p>
        </p:txBody>
      </p:sp>
      <p:sp>
        <p:nvSpPr>
          <p:cNvPr id="4" name="Slide Number Placeholder 3"/>
          <p:cNvSpPr>
            <a:spLocks noGrp="1"/>
          </p:cNvSpPr>
          <p:nvPr>
            <p:ph type="sldNum" sz="quarter" idx="5"/>
          </p:nvPr>
        </p:nvSpPr>
        <p:spPr/>
        <p:txBody>
          <a:bodyPr/>
          <a:lstStyle/>
          <a:p>
            <a:fld id="{CE55563D-06DA-C94C-9244-E3E6D4D096AA}" type="slidenum">
              <a:rPr lang="en-US" smtClean="0"/>
              <a:t>5</a:t>
            </a:fld>
            <a:endParaRPr lang="en-US"/>
          </a:p>
        </p:txBody>
      </p:sp>
    </p:spTree>
    <p:extLst>
      <p:ext uri="{BB962C8B-B14F-4D97-AF65-F5344CB8AC3E}">
        <p14:creationId xmlns:p14="http://schemas.microsoft.com/office/powerpoint/2010/main" val="816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use a machine learning model for this flagging task for a few following reasons.</a:t>
            </a:r>
          </a:p>
          <a:p>
            <a:r>
              <a:rPr lang="en-US" dirty="0"/>
              <a:t>---Slide---</a:t>
            </a:r>
          </a:p>
        </p:txBody>
      </p:sp>
      <p:sp>
        <p:nvSpPr>
          <p:cNvPr id="4" name="Slide Number Placeholder 3"/>
          <p:cNvSpPr>
            <a:spLocks noGrp="1"/>
          </p:cNvSpPr>
          <p:nvPr>
            <p:ph type="sldNum" sz="quarter" idx="5"/>
          </p:nvPr>
        </p:nvSpPr>
        <p:spPr/>
        <p:txBody>
          <a:bodyPr/>
          <a:lstStyle/>
          <a:p>
            <a:fld id="{CE55563D-06DA-C94C-9244-E3E6D4D096AA}" type="slidenum">
              <a:rPr lang="en-US" smtClean="0"/>
              <a:t>6</a:t>
            </a:fld>
            <a:endParaRPr lang="en-US"/>
          </a:p>
        </p:txBody>
      </p:sp>
    </p:spTree>
    <p:extLst>
      <p:ext uri="{BB962C8B-B14F-4D97-AF65-F5344CB8AC3E}">
        <p14:creationId xmlns:p14="http://schemas.microsoft.com/office/powerpoint/2010/main" val="2283074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let me talk the main model.</a:t>
            </a:r>
          </a:p>
        </p:txBody>
      </p:sp>
      <p:sp>
        <p:nvSpPr>
          <p:cNvPr id="4" name="Slide Number Placeholder 3"/>
          <p:cNvSpPr>
            <a:spLocks noGrp="1"/>
          </p:cNvSpPr>
          <p:nvPr>
            <p:ph type="sldNum" sz="quarter" idx="5"/>
          </p:nvPr>
        </p:nvSpPr>
        <p:spPr/>
        <p:txBody>
          <a:bodyPr/>
          <a:lstStyle/>
          <a:p>
            <a:fld id="{CE55563D-06DA-C94C-9244-E3E6D4D096AA}" type="slidenum">
              <a:rPr lang="en-US" smtClean="0"/>
              <a:t>7</a:t>
            </a:fld>
            <a:endParaRPr lang="en-US"/>
          </a:p>
        </p:txBody>
      </p:sp>
    </p:spTree>
    <p:extLst>
      <p:ext uri="{BB962C8B-B14F-4D97-AF65-F5344CB8AC3E}">
        <p14:creationId xmlns:p14="http://schemas.microsoft.com/office/powerpoint/2010/main" val="950723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using a classifier model called “Naïve Bayes Classifier”.</a:t>
            </a:r>
          </a:p>
          <a:p>
            <a:r>
              <a:rPr lang="en-US" dirty="0"/>
              <a:t>Naïve Bayes Classifier is widely used for text classification like spam detection. In simple terms, it works by analyzing the distribution of words for individual categories, and determining how likely some text is a certain category.</a:t>
            </a:r>
          </a:p>
          <a:p>
            <a:r>
              <a:rPr lang="en-US" dirty="0"/>
              <a:t>For example, we are frequently seeing words like Money, Free, Win for spam emails. Based on this prior knowledge, we can determine that an email saying “Win $30” is likely to be a spam email.</a:t>
            </a:r>
          </a:p>
        </p:txBody>
      </p:sp>
      <p:sp>
        <p:nvSpPr>
          <p:cNvPr id="4" name="Slide Number Placeholder 3"/>
          <p:cNvSpPr>
            <a:spLocks noGrp="1"/>
          </p:cNvSpPr>
          <p:nvPr>
            <p:ph type="sldNum" sz="quarter" idx="5"/>
          </p:nvPr>
        </p:nvSpPr>
        <p:spPr/>
        <p:txBody>
          <a:bodyPr/>
          <a:lstStyle/>
          <a:p>
            <a:fld id="{CE55563D-06DA-C94C-9244-E3E6D4D096AA}" type="slidenum">
              <a:rPr lang="en-US" smtClean="0"/>
              <a:t>8</a:t>
            </a:fld>
            <a:endParaRPr lang="en-US"/>
          </a:p>
        </p:txBody>
      </p:sp>
    </p:spTree>
    <p:extLst>
      <p:ext uri="{BB962C8B-B14F-4D97-AF65-F5344CB8AC3E}">
        <p14:creationId xmlns:p14="http://schemas.microsoft.com/office/powerpoint/2010/main" val="1929453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YouTube video example earlier, the analysis will be something like this.</a:t>
            </a:r>
          </a:p>
          <a:p>
            <a:r>
              <a:rPr lang="en-US" dirty="0"/>
              <a:t>We will train a Naïve Bayes classifier by making it learn the distribution of words for videos made for kids vs not made for kids.</a:t>
            </a:r>
          </a:p>
          <a:p>
            <a:r>
              <a:rPr lang="en-US" dirty="0"/>
              <a:t>And then, when we feed the model the video’s title, description, and tags, the model can determine if this video is more likely to be a video made for kids or not.</a:t>
            </a:r>
          </a:p>
        </p:txBody>
      </p:sp>
      <p:sp>
        <p:nvSpPr>
          <p:cNvPr id="4" name="Slide Number Placeholder 3"/>
          <p:cNvSpPr>
            <a:spLocks noGrp="1"/>
          </p:cNvSpPr>
          <p:nvPr>
            <p:ph type="sldNum" sz="quarter" idx="5"/>
          </p:nvPr>
        </p:nvSpPr>
        <p:spPr/>
        <p:txBody>
          <a:bodyPr/>
          <a:lstStyle/>
          <a:p>
            <a:fld id="{CE55563D-06DA-C94C-9244-E3E6D4D096AA}" type="slidenum">
              <a:rPr lang="en-US" smtClean="0"/>
              <a:t>9</a:t>
            </a:fld>
            <a:endParaRPr lang="en-US"/>
          </a:p>
        </p:txBody>
      </p:sp>
    </p:spTree>
    <p:extLst>
      <p:ext uri="{BB962C8B-B14F-4D97-AF65-F5344CB8AC3E}">
        <p14:creationId xmlns:p14="http://schemas.microsoft.com/office/powerpoint/2010/main" val="83408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order to save some examples for testing later on, I am using only 75% of videos for training the model.</a:t>
            </a:r>
          </a:p>
        </p:txBody>
      </p:sp>
      <p:sp>
        <p:nvSpPr>
          <p:cNvPr id="4" name="Slide Number Placeholder 3"/>
          <p:cNvSpPr>
            <a:spLocks noGrp="1"/>
          </p:cNvSpPr>
          <p:nvPr>
            <p:ph type="sldNum" sz="quarter" idx="5"/>
          </p:nvPr>
        </p:nvSpPr>
        <p:spPr/>
        <p:txBody>
          <a:bodyPr/>
          <a:lstStyle/>
          <a:p>
            <a:fld id="{CE55563D-06DA-C94C-9244-E3E6D4D096AA}" type="slidenum">
              <a:rPr lang="en-US" smtClean="0"/>
              <a:t>10</a:t>
            </a:fld>
            <a:endParaRPr lang="en-US"/>
          </a:p>
        </p:txBody>
      </p:sp>
    </p:spTree>
    <p:extLst>
      <p:ext uri="{BB962C8B-B14F-4D97-AF65-F5344CB8AC3E}">
        <p14:creationId xmlns:p14="http://schemas.microsoft.com/office/powerpoint/2010/main" val="245465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5D43C5E-84DC-B045-90C1-CE8917966729}" type="datetime1">
              <a:rPr lang="en-US" smtClean="0"/>
              <a:t>7/23/23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1409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B5EEE-1F06-3F45-85F3-B3DCB7925E4B}" type="datetime1">
              <a:rPr lang="en-US" smtClean="0"/>
              <a:t>7/23/23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621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7C8B24-0F88-E644-9199-E2CBE93E93CF}" type="datetime1">
              <a:rPr lang="en-US" smtClean="0"/>
              <a:t>7/23/23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4609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0" y="347880"/>
            <a:ext cx="12192000" cy="1189298"/>
          </a:xfrm>
          <a:prstGeom prst="rect">
            <a:avLst/>
          </a:prstGeom>
          <a:solidFill>
            <a:schemeClr val="accent1"/>
          </a:solidFill>
          <a:ln w="19050">
            <a:solidFill>
              <a:schemeClr val="tx1">
                <a:lumMod val="75000"/>
                <a:lumOff val="2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B59E5331-9D6D-F79D-F141-057FECC27459}"/>
              </a:ext>
            </a:extLst>
          </p:cNvPr>
          <p:cNvSpPr>
            <a:spLocks noGrp="1"/>
          </p:cNvSpPr>
          <p:nvPr>
            <p:ph type="dt" sz="half" idx="10"/>
          </p:nvPr>
        </p:nvSpPr>
        <p:spPr/>
        <p:txBody>
          <a:bodyPr/>
          <a:lstStyle/>
          <a:p>
            <a:fld id="{6799C28B-0C81-6444-8A76-8318C75F4168}" type="datetime1">
              <a:rPr lang="en-US" smtClean="0"/>
              <a:t>7/23/23</a:t>
            </a:fld>
            <a:endParaRPr lang="en-US"/>
          </a:p>
        </p:txBody>
      </p:sp>
      <p:sp>
        <p:nvSpPr>
          <p:cNvPr id="11" name="Footer Placeholder 10">
            <a:extLst>
              <a:ext uri="{FF2B5EF4-FFF2-40B4-BE49-F238E27FC236}">
                <a16:creationId xmlns:a16="http://schemas.microsoft.com/office/drawing/2014/main" id="{F9B2510E-911A-8152-FA98-A8A2484E9C6E}"/>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0F21F983-6050-1204-3602-F5F337B63994}"/>
              </a:ext>
            </a:extLst>
          </p:cNvPr>
          <p:cNvSpPr>
            <a:spLocks noGrp="1"/>
          </p:cNvSpPr>
          <p:nvPr>
            <p:ph type="sldNum" sz="quarter" idx="12"/>
          </p:nvPr>
        </p:nvSpPr>
        <p:spPr/>
        <p:txBody>
          <a:bodyPr/>
          <a:lstStyle>
            <a:lvl1pPr>
              <a:defRPr>
                <a:solidFill>
                  <a:schemeClr val="accent1"/>
                </a:solidFill>
                <a:latin typeface="Georgia" panose="02040502050405020303" pitchFamily="18" charset="0"/>
              </a:defRPr>
            </a:lvl1pPr>
          </a:lstStyle>
          <a:p>
            <a:fld id="{1841B757-A952-1942-8414-7ABFD6E1806C}" type="slidenum">
              <a:rPr lang="en-US" smtClean="0"/>
              <a:pPr/>
              <a:t>‹#›</a:t>
            </a:fld>
            <a:endParaRPr lang="en-US" dirty="0"/>
          </a:p>
        </p:txBody>
      </p:sp>
    </p:spTree>
    <p:extLst>
      <p:ext uri="{BB962C8B-B14F-4D97-AF65-F5344CB8AC3E}">
        <p14:creationId xmlns:p14="http://schemas.microsoft.com/office/powerpoint/2010/main" val="7738782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3DD9423-4B7B-894B-9EBC-D133892E5F64}" type="datetime1">
              <a:rPr lang="en-US" smtClean="0"/>
              <a:t>7/23/23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859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0FCC6C-1C6A-4B46-B738-52422521FAC6}" type="datetime1">
              <a:rPr lang="en-US" smtClean="0"/>
              <a:t>7/23/23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2648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A427F-56F0-E545-BC54-29F3466C3828}" type="datetime1">
              <a:rPr lang="en-US" smtClean="0"/>
              <a:t>7/23/23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5552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3C0F0E-3775-A843-912B-4D1D1037D249}" type="datetime1">
              <a:rPr lang="en-US" smtClean="0"/>
              <a:t>7/23/23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394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42806-A922-3749-9987-BB696A9CEE30}" type="datetime1">
              <a:rPr lang="en-US" smtClean="0"/>
              <a:t>7/23/23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0470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7C5261F-6501-2845-AB0A-AA1CEFE7525D}" type="datetime1">
              <a:rPr lang="en-US" smtClean="0"/>
              <a:t>7/23/23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3372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31D65-FD20-6C43-B64E-681C7DB0E821}" type="datetime1">
              <a:rPr lang="en-US" smtClean="0"/>
              <a:t>7/23/23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7253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337CD83-4AAF-8945-9C63-807FAEFB7C22}" type="datetime1">
              <a:rPr lang="en-US" smtClean="0"/>
              <a:t>7/23/23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5613048"/>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sue.suyeonlim@gmail.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linkedin.com/in/suelim/" TargetMode="External"/><Relationship Id="rId4" Type="http://schemas.openxmlformats.org/officeDocument/2006/relationships/hyperlink" Target="https://github.com/suesuyeonli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000FC8E-1D07-BFDE-5CE6-BD2A472CDC1D}"/>
              </a:ext>
            </a:extLst>
          </p:cNvPr>
          <p:cNvSpPr txBox="1"/>
          <p:nvPr/>
        </p:nvSpPr>
        <p:spPr>
          <a:xfrm>
            <a:off x="581191" y="3429000"/>
            <a:ext cx="10729812" cy="830997"/>
          </a:xfrm>
          <a:prstGeom prst="rect">
            <a:avLst/>
          </a:prstGeom>
          <a:noFill/>
        </p:spPr>
        <p:txBody>
          <a:bodyPr wrap="square" rtlCol="0">
            <a:spAutoFit/>
          </a:bodyPr>
          <a:lstStyle/>
          <a:p>
            <a:r>
              <a:rPr lang="en-US" sz="2400" dirty="0">
                <a:solidFill>
                  <a:schemeClr val="bg1"/>
                </a:solidFill>
                <a:latin typeface="Georgia" panose="02040502050405020303" pitchFamily="18" charset="0"/>
              </a:rPr>
              <a:t>Sue Lim</a:t>
            </a:r>
          </a:p>
          <a:p>
            <a:r>
              <a:rPr lang="en-US" sz="2400" dirty="0">
                <a:solidFill>
                  <a:schemeClr val="bg1"/>
                </a:solidFill>
                <a:latin typeface="Georgia" panose="02040502050405020303" pitchFamily="18" charset="0"/>
              </a:rPr>
              <a:t>July 23, 2023</a:t>
            </a:r>
          </a:p>
        </p:txBody>
      </p:sp>
      <p:sp>
        <p:nvSpPr>
          <p:cNvPr id="10" name="TextBox 9">
            <a:extLst>
              <a:ext uri="{FF2B5EF4-FFF2-40B4-BE49-F238E27FC236}">
                <a16:creationId xmlns:a16="http://schemas.microsoft.com/office/drawing/2014/main" id="{1055F6EB-63AF-3C2C-A2FF-07AAC1787FC1}"/>
              </a:ext>
            </a:extLst>
          </p:cNvPr>
          <p:cNvSpPr txBox="1"/>
          <p:nvPr/>
        </p:nvSpPr>
        <p:spPr>
          <a:xfrm>
            <a:off x="581191" y="1550095"/>
            <a:ext cx="10729812" cy="584775"/>
          </a:xfrm>
          <a:prstGeom prst="rect">
            <a:avLst/>
          </a:prstGeom>
          <a:noFill/>
        </p:spPr>
        <p:txBody>
          <a:bodyPr wrap="square" rtlCol="0">
            <a:spAutoFit/>
          </a:bodyPr>
          <a:lstStyle/>
          <a:p>
            <a:r>
              <a:rPr lang="en-US" sz="3200" dirty="0">
                <a:solidFill>
                  <a:schemeClr val="accent1"/>
                </a:solidFill>
                <a:latin typeface="Georgia" panose="02040502050405020303" pitchFamily="18" charset="0"/>
              </a:rPr>
              <a:t>Identifying YouTube Videos “Made for Kids”</a:t>
            </a:r>
          </a:p>
        </p:txBody>
      </p:sp>
      <p:sp>
        <p:nvSpPr>
          <p:cNvPr id="2" name="Slide Number Placeholder 1">
            <a:extLst>
              <a:ext uri="{FF2B5EF4-FFF2-40B4-BE49-F238E27FC236}">
                <a16:creationId xmlns:a16="http://schemas.microsoft.com/office/drawing/2014/main" id="{5B942EA5-2C63-E8E2-BD96-A18E9F7D193D}"/>
              </a:ext>
            </a:extLst>
          </p:cNvPr>
          <p:cNvSpPr>
            <a:spLocks noGrp="1"/>
          </p:cNvSpPr>
          <p:nvPr>
            <p:ph type="sldNum" sz="quarter" idx="12"/>
          </p:nvPr>
        </p:nvSpPr>
        <p:spPr/>
        <p:txBody>
          <a:bodyPr/>
          <a:lstStyle/>
          <a:p>
            <a:fld id="{34B7E4EF-A1BD-40F4-AB7B-04F084DD991D}" type="slidenum">
              <a:rPr lang="en-US" smtClean="0"/>
              <a:t>1</a:t>
            </a:fld>
            <a:endParaRPr lang="en-US" dirty="0"/>
          </a:p>
        </p:txBody>
      </p:sp>
    </p:spTree>
    <p:extLst>
      <p:ext uri="{BB962C8B-B14F-4D97-AF65-F5344CB8AC3E}">
        <p14:creationId xmlns:p14="http://schemas.microsoft.com/office/powerpoint/2010/main" val="91082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4" y="620459"/>
            <a:ext cx="10729812"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Naïve Bayes Classifier – Training</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4261A850-802C-3962-B8F9-AE31EC8D85C0}"/>
              </a:ext>
            </a:extLst>
          </p:cNvPr>
          <p:cNvSpPr>
            <a:spLocks noGrp="1"/>
          </p:cNvSpPr>
          <p:nvPr>
            <p:ph type="sldNum" sz="quarter" idx="12"/>
          </p:nvPr>
        </p:nvSpPr>
        <p:spPr/>
        <p:txBody>
          <a:bodyPr/>
          <a:lstStyle/>
          <a:p>
            <a:fld id="{1841B757-A952-1942-8414-7ABFD6E1806C}" type="slidenum">
              <a:rPr lang="en-US" smtClean="0"/>
              <a:pPr/>
              <a:t>10</a:t>
            </a:fld>
            <a:endParaRPr lang="en-US" dirty="0"/>
          </a:p>
        </p:txBody>
      </p:sp>
      <p:sp>
        <p:nvSpPr>
          <p:cNvPr id="3" name="Content Placeholder 2">
            <a:extLst>
              <a:ext uri="{FF2B5EF4-FFF2-40B4-BE49-F238E27FC236}">
                <a16:creationId xmlns:a16="http://schemas.microsoft.com/office/drawing/2014/main" id="{8781D66E-B4B4-2A56-ADB9-358A4A272FB0}"/>
              </a:ext>
            </a:extLst>
          </p:cNvPr>
          <p:cNvSpPr>
            <a:spLocks noGrp="1"/>
          </p:cNvSpPr>
          <p:nvPr>
            <p:ph idx="1"/>
          </p:nvPr>
        </p:nvSpPr>
        <p:spPr>
          <a:xfrm>
            <a:off x="581192" y="2180496"/>
            <a:ext cx="11029615" cy="3678303"/>
          </a:xfrm>
        </p:spPr>
        <p:txBody>
          <a:bodyPr anchor="t">
            <a:normAutofit lnSpcReduction="10000"/>
          </a:bodyPr>
          <a:lstStyle/>
          <a:p>
            <a:r>
              <a:rPr lang="en-US" sz="2800" dirty="0">
                <a:solidFill>
                  <a:schemeClr val="tx1"/>
                </a:solidFill>
              </a:rPr>
              <a:t>Only </a:t>
            </a:r>
            <a:r>
              <a:rPr lang="en-US" sz="2800" b="1" dirty="0">
                <a:solidFill>
                  <a:srgbClr val="C00000"/>
                </a:solidFill>
              </a:rPr>
              <a:t>5%</a:t>
            </a:r>
            <a:r>
              <a:rPr lang="en-US" sz="2800" dirty="0">
                <a:solidFill>
                  <a:schemeClr val="tx1"/>
                </a:solidFill>
              </a:rPr>
              <a:t> of all videos are made for kids</a:t>
            </a:r>
          </a:p>
          <a:p>
            <a:pPr lvl="1"/>
            <a:r>
              <a:rPr lang="en-US" sz="2600" dirty="0">
                <a:solidFill>
                  <a:schemeClr val="tx1"/>
                </a:solidFill>
              </a:rPr>
              <a:t>In order to handle class imbalance, the same number of non-kids videos (5%, or around 200 videos) is used for training</a:t>
            </a:r>
          </a:p>
          <a:p>
            <a:endParaRPr lang="en-US" sz="2800" b="1" dirty="0">
              <a:solidFill>
                <a:srgbClr val="C00000"/>
              </a:solidFill>
            </a:endParaRPr>
          </a:p>
          <a:p>
            <a:r>
              <a:rPr lang="en-US" sz="2800" dirty="0">
                <a:solidFill>
                  <a:schemeClr val="tx1"/>
                </a:solidFill>
              </a:rPr>
              <a:t>Data is split further</a:t>
            </a:r>
          </a:p>
          <a:p>
            <a:pPr lvl="1"/>
            <a:r>
              <a:rPr lang="en-US" sz="2600" b="1" dirty="0">
                <a:solidFill>
                  <a:srgbClr val="C00000"/>
                </a:solidFill>
              </a:rPr>
              <a:t>75% </a:t>
            </a:r>
            <a:r>
              <a:rPr lang="en-US" sz="2600" dirty="0"/>
              <a:t>of videos are assigned for </a:t>
            </a:r>
            <a:r>
              <a:rPr lang="en-US" sz="2600" b="1" dirty="0">
                <a:solidFill>
                  <a:srgbClr val="C00000"/>
                </a:solidFill>
              </a:rPr>
              <a:t>training </a:t>
            </a:r>
            <a:endParaRPr lang="en-US" sz="2800" dirty="0"/>
          </a:p>
          <a:p>
            <a:pPr lvl="1"/>
            <a:r>
              <a:rPr lang="en-US" sz="2600" b="1" dirty="0">
                <a:solidFill>
                  <a:srgbClr val="C00000"/>
                </a:solidFill>
                <a:latin typeface="Georgia" panose="02040502050405020303" pitchFamily="18" charset="0"/>
              </a:rPr>
              <a:t>25% </a:t>
            </a:r>
            <a:r>
              <a:rPr lang="en-US" sz="2600" dirty="0">
                <a:latin typeface="Georgia" panose="02040502050405020303" pitchFamily="18" charset="0"/>
              </a:rPr>
              <a:t>of videos are </a:t>
            </a:r>
            <a:r>
              <a:rPr lang="en-US" sz="2600" dirty="0"/>
              <a:t>reserved for </a:t>
            </a:r>
            <a:r>
              <a:rPr lang="en-US" sz="2600" b="1" dirty="0">
                <a:solidFill>
                  <a:srgbClr val="C00000"/>
                </a:solidFill>
              </a:rPr>
              <a:t>testing</a:t>
            </a:r>
          </a:p>
          <a:p>
            <a:endParaRPr lang="en-US" sz="2800" dirty="0">
              <a:latin typeface="Georgia" panose="02040502050405020303" pitchFamily="18" charset="0"/>
            </a:endParaRPr>
          </a:p>
        </p:txBody>
      </p:sp>
    </p:spTree>
    <p:extLst>
      <p:ext uri="{BB962C8B-B14F-4D97-AF65-F5344CB8AC3E}">
        <p14:creationId xmlns:p14="http://schemas.microsoft.com/office/powerpoint/2010/main" val="244713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4" y="620459"/>
            <a:ext cx="10729812"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Naïve Bayes Classifier – Result</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4261A850-802C-3962-B8F9-AE31EC8D85C0}"/>
              </a:ext>
            </a:extLst>
          </p:cNvPr>
          <p:cNvSpPr>
            <a:spLocks noGrp="1"/>
          </p:cNvSpPr>
          <p:nvPr>
            <p:ph type="sldNum" sz="quarter" idx="12"/>
          </p:nvPr>
        </p:nvSpPr>
        <p:spPr/>
        <p:txBody>
          <a:bodyPr/>
          <a:lstStyle/>
          <a:p>
            <a:fld id="{1841B757-A952-1942-8414-7ABFD6E1806C}" type="slidenum">
              <a:rPr lang="en-US" smtClean="0"/>
              <a:pPr/>
              <a:t>11</a:t>
            </a:fld>
            <a:endParaRPr lang="en-US" dirty="0"/>
          </a:p>
        </p:txBody>
      </p:sp>
      <p:sp>
        <p:nvSpPr>
          <p:cNvPr id="3" name="Content Placeholder 2">
            <a:extLst>
              <a:ext uri="{FF2B5EF4-FFF2-40B4-BE49-F238E27FC236}">
                <a16:creationId xmlns:a16="http://schemas.microsoft.com/office/drawing/2014/main" id="{8781D66E-B4B4-2A56-ADB9-358A4A272FB0}"/>
              </a:ext>
            </a:extLst>
          </p:cNvPr>
          <p:cNvSpPr>
            <a:spLocks noGrp="1"/>
          </p:cNvSpPr>
          <p:nvPr>
            <p:ph idx="1"/>
          </p:nvPr>
        </p:nvSpPr>
        <p:spPr>
          <a:xfrm>
            <a:off x="581192" y="2180496"/>
            <a:ext cx="11029615" cy="3678303"/>
          </a:xfrm>
        </p:spPr>
        <p:txBody>
          <a:bodyPr anchor="t">
            <a:normAutofit/>
          </a:bodyPr>
          <a:lstStyle/>
          <a:p>
            <a:r>
              <a:rPr lang="en-US" sz="2800" b="1" dirty="0">
                <a:solidFill>
                  <a:srgbClr val="C00000"/>
                </a:solidFill>
              </a:rPr>
              <a:t>92% </a:t>
            </a:r>
            <a:r>
              <a:rPr lang="en-US" sz="2800" dirty="0"/>
              <a:t>of videos “made for kids” are identified accurately</a:t>
            </a:r>
          </a:p>
          <a:p>
            <a:r>
              <a:rPr lang="en-US" sz="2800" b="1" dirty="0">
                <a:solidFill>
                  <a:srgbClr val="C00000"/>
                </a:solidFill>
                <a:latin typeface="Georgia" panose="02040502050405020303" pitchFamily="18" charset="0"/>
              </a:rPr>
              <a:t>98% </a:t>
            </a:r>
            <a:r>
              <a:rPr lang="en-US" sz="2800" dirty="0">
                <a:latin typeface="Georgia" panose="02040502050405020303" pitchFamily="18" charset="0"/>
              </a:rPr>
              <a:t>of videos “not made for kids” are not </a:t>
            </a:r>
            <a:r>
              <a:rPr lang="en-US" sz="2800" dirty="0"/>
              <a:t>flagged</a:t>
            </a:r>
            <a:endParaRPr lang="en-US" sz="2800" dirty="0">
              <a:latin typeface="Georgia" panose="02040502050405020303" pitchFamily="18" charset="0"/>
            </a:endParaRPr>
          </a:p>
        </p:txBody>
      </p:sp>
      <p:graphicFrame>
        <p:nvGraphicFramePr>
          <p:cNvPr id="8" name="Table 8">
            <a:extLst>
              <a:ext uri="{FF2B5EF4-FFF2-40B4-BE49-F238E27FC236}">
                <a16:creationId xmlns:a16="http://schemas.microsoft.com/office/drawing/2014/main" id="{1F661EF1-2239-94F2-8A0C-609998812DFA}"/>
              </a:ext>
            </a:extLst>
          </p:cNvPr>
          <p:cNvGraphicFramePr>
            <a:graphicFrameLocks noGrp="1"/>
          </p:cNvGraphicFramePr>
          <p:nvPr>
            <p:extLst>
              <p:ext uri="{D42A27DB-BD31-4B8C-83A1-F6EECF244321}">
                <p14:modId xmlns:p14="http://schemas.microsoft.com/office/powerpoint/2010/main" val="3314048905"/>
              </p:ext>
            </p:extLst>
          </p:nvPr>
        </p:nvGraphicFramePr>
        <p:xfrm>
          <a:off x="1830551" y="4146039"/>
          <a:ext cx="8530896" cy="1483360"/>
        </p:xfrm>
        <a:graphic>
          <a:graphicData uri="http://schemas.openxmlformats.org/drawingml/2006/table">
            <a:tbl>
              <a:tblPr firstRow="1" firstCol="1" bandRow="1">
                <a:tableStyleId>{5C22544A-7EE6-4342-B048-85BDC9FD1C3A}</a:tableStyleId>
              </a:tblPr>
              <a:tblGrid>
                <a:gridCol w="2843632">
                  <a:extLst>
                    <a:ext uri="{9D8B030D-6E8A-4147-A177-3AD203B41FA5}">
                      <a16:colId xmlns:a16="http://schemas.microsoft.com/office/drawing/2014/main" val="894541666"/>
                    </a:ext>
                  </a:extLst>
                </a:gridCol>
                <a:gridCol w="2843632">
                  <a:extLst>
                    <a:ext uri="{9D8B030D-6E8A-4147-A177-3AD203B41FA5}">
                      <a16:colId xmlns:a16="http://schemas.microsoft.com/office/drawing/2014/main" val="2232995344"/>
                    </a:ext>
                  </a:extLst>
                </a:gridCol>
                <a:gridCol w="2843632">
                  <a:extLst>
                    <a:ext uri="{9D8B030D-6E8A-4147-A177-3AD203B41FA5}">
                      <a16:colId xmlns:a16="http://schemas.microsoft.com/office/drawing/2014/main" val="439737746"/>
                    </a:ext>
                  </a:extLst>
                </a:gridCol>
              </a:tblGrid>
              <a:tr h="370840">
                <a:tc>
                  <a:txBody>
                    <a:bodyPr/>
                    <a:lstStyle/>
                    <a:p>
                      <a:endParaRPr lang="en-US" dirty="0">
                        <a:latin typeface="Georgia" panose="02040502050405020303" pitchFamily="18" charset="0"/>
                      </a:endParaRPr>
                    </a:p>
                  </a:txBody>
                  <a:tcPr/>
                </a:tc>
                <a:tc>
                  <a:txBody>
                    <a:bodyPr/>
                    <a:lstStyle/>
                    <a:p>
                      <a:pPr algn="ctr"/>
                      <a:r>
                        <a:rPr lang="en-US" dirty="0">
                          <a:latin typeface="Georgia" panose="02040502050405020303" pitchFamily="18" charset="0"/>
                        </a:rPr>
                        <a:t>Kids</a:t>
                      </a:r>
                    </a:p>
                  </a:txBody>
                  <a:tcPr/>
                </a:tc>
                <a:tc>
                  <a:txBody>
                    <a:bodyPr/>
                    <a:lstStyle/>
                    <a:p>
                      <a:pPr algn="ctr"/>
                      <a:r>
                        <a:rPr lang="en-US" dirty="0">
                          <a:latin typeface="Georgia" panose="02040502050405020303" pitchFamily="18" charset="0"/>
                        </a:rPr>
                        <a:t>Non-Kids</a:t>
                      </a:r>
                    </a:p>
                  </a:txBody>
                  <a:tcPr/>
                </a:tc>
                <a:extLst>
                  <a:ext uri="{0D108BD9-81ED-4DB2-BD59-A6C34878D82A}">
                    <a16:rowId xmlns:a16="http://schemas.microsoft.com/office/drawing/2014/main" val="3133873978"/>
                  </a:ext>
                </a:extLst>
              </a:tr>
              <a:tr h="370840">
                <a:tc>
                  <a:txBody>
                    <a:bodyPr/>
                    <a:lstStyle/>
                    <a:p>
                      <a:r>
                        <a:rPr lang="en-US" dirty="0">
                          <a:latin typeface="Georgia" panose="02040502050405020303" pitchFamily="18" charset="0"/>
                        </a:rPr>
                        <a:t>Predicted as Kids</a:t>
                      </a:r>
                    </a:p>
                  </a:txBody>
                  <a:tcPr/>
                </a:tc>
                <a:tc>
                  <a:txBody>
                    <a:bodyPr/>
                    <a:lstStyle/>
                    <a:p>
                      <a:pPr algn="ctr"/>
                      <a:r>
                        <a:rPr lang="en-US" dirty="0">
                          <a:latin typeface="Georgia" panose="02040502050405020303" pitchFamily="18" charset="0"/>
                        </a:rPr>
                        <a:t>49 (</a:t>
                      </a:r>
                      <a:r>
                        <a:rPr lang="en-US" b="1" dirty="0">
                          <a:solidFill>
                            <a:srgbClr val="C00000"/>
                          </a:solidFill>
                          <a:latin typeface="Georgia" panose="02040502050405020303" pitchFamily="18" charset="0"/>
                        </a:rPr>
                        <a:t>92%</a:t>
                      </a:r>
                      <a:r>
                        <a:rPr lang="en-US" dirty="0">
                          <a:latin typeface="Georgia" panose="02040502050405020303" pitchFamily="18" charset="0"/>
                        </a:rPr>
                        <a:t>)</a:t>
                      </a:r>
                    </a:p>
                  </a:txBody>
                  <a:tcPr/>
                </a:tc>
                <a:tc>
                  <a:txBody>
                    <a:bodyPr/>
                    <a:lstStyle/>
                    <a:p>
                      <a:pPr algn="ctr"/>
                      <a:r>
                        <a:rPr lang="en-US" dirty="0">
                          <a:latin typeface="Georgia" panose="02040502050405020303" pitchFamily="18" charset="0"/>
                        </a:rPr>
                        <a:t>51 (</a:t>
                      </a:r>
                      <a:r>
                        <a:rPr lang="en-US" b="1" dirty="0">
                          <a:solidFill>
                            <a:srgbClr val="C00000"/>
                          </a:solidFill>
                          <a:latin typeface="Georgia" panose="02040502050405020303" pitchFamily="18" charset="0"/>
                        </a:rPr>
                        <a:t>98%</a:t>
                      </a:r>
                      <a:r>
                        <a:rPr lang="en-US" dirty="0">
                          <a:latin typeface="Georgia" panose="02040502050405020303" pitchFamily="18" charset="0"/>
                        </a:rPr>
                        <a:t>)</a:t>
                      </a:r>
                    </a:p>
                  </a:txBody>
                  <a:tcPr/>
                </a:tc>
                <a:extLst>
                  <a:ext uri="{0D108BD9-81ED-4DB2-BD59-A6C34878D82A}">
                    <a16:rowId xmlns:a16="http://schemas.microsoft.com/office/drawing/2014/main" val="1412583922"/>
                  </a:ext>
                </a:extLst>
              </a:tr>
              <a:tr h="370840">
                <a:tc>
                  <a:txBody>
                    <a:bodyPr/>
                    <a:lstStyle/>
                    <a:p>
                      <a:r>
                        <a:rPr lang="en-US" dirty="0">
                          <a:latin typeface="Georgia" panose="02040502050405020303" pitchFamily="18" charset="0"/>
                        </a:rPr>
                        <a:t>Predicted as Non-Kids</a:t>
                      </a:r>
                    </a:p>
                  </a:txBody>
                  <a:tcPr/>
                </a:tc>
                <a:tc>
                  <a:txBody>
                    <a:bodyPr/>
                    <a:lstStyle/>
                    <a:p>
                      <a:pPr algn="ctr"/>
                      <a:r>
                        <a:rPr lang="en-US" dirty="0">
                          <a:latin typeface="Georgia" panose="02040502050405020303" pitchFamily="18" charset="0"/>
                        </a:rPr>
                        <a:t>4 (8%)</a:t>
                      </a:r>
                    </a:p>
                  </a:txBody>
                  <a:tcPr/>
                </a:tc>
                <a:tc>
                  <a:txBody>
                    <a:bodyPr/>
                    <a:lstStyle/>
                    <a:p>
                      <a:pPr algn="ctr"/>
                      <a:r>
                        <a:rPr lang="en-US" dirty="0">
                          <a:latin typeface="Georgia" panose="02040502050405020303" pitchFamily="18" charset="0"/>
                        </a:rPr>
                        <a:t>2 (2%)</a:t>
                      </a:r>
                    </a:p>
                  </a:txBody>
                  <a:tcPr/>
                </a:tc>
                <a:extLst>
                  <a:ext uri="{0D108BD9-81ED-4DB2-BD59-A6C34878D82A}">
                    <a16:rowId xmlns:a16="http://schemas.microsoft.com/office/drawing/2014/main" val="588777306"/>
                  </a:ext>
                </a:extLst>
              </a:tr>
              <a:tr h="370840">
                <a:tc>
                  <a:txBody>
                    <a:bodyPr/>
                    <a:lstStyle/>
                    <a:p>
                      <a:r>
                        <a:rPr lang="en-US" dirty="0">
                          <a:latin typeface="Georgia" panose="02040502050405020303" pitchFamily="18" charset="0"/>
                        </a:rPr>
                        <a:t>Total</a:t>
                      </a:r>
                    </a:p>
                  </a:txBody>
                  <a:tcPr/>
                </a:tc>
                <a:tc>
                  <a:txBody>
                    <a:bodyPr/>
                    <a:lstStyle/>
                    <a:p>
                      <a:pPr algn="ctr"/>
                      <a:r>
                        <a:rPr lang="en-US" dirty="0">
                          <a:latin typeface="Georgia" panose="02040502050405020303" pitchFamily="18" charset="0"/>
                        </a:rPr>
                        <a:t>53 (100%)</a:t>
                      </a:r>
                    </a:p>
                  </a:txBody>
                  <a:tcPr/>
                </a:tc>
                <a:tc>
                  <a:txBody>
                    <a:bodyPr/>
                    <a:lstStyle/>
                    <a:p>
                      <a:pPr algn="ctr"/>
                      <a:r>
                        <a:rPr lang="en-US" dirty="0">
                          <a:latin typeface="Georgia" panose="02040502050405020303" pitchFamily="18" charset="0"/>
                        </a:rPr>
                        <a:t>53 (100%)</a:t>
                      </a:r>
                    </a:p>
                  </a:txBody>
                  <a:tcPr/>
                </a:tc>
                <a:extLst>
                  <a:ext uri="{0D108BD9-81ED-4DB2-BD59-A6C34878D82A}">
                    <a16:rowId xmlns:a16="http://schemas.microsoft.com/office/drawing/2014/main" val="2890359610"/>
                  </a:ext>
                </a:extLst>
              </a:tr>
            </a:tbl>
          </a:graphicData>
        </a:graphic>
      </p:graphicFrame>
    </p:spTree>
    <p:extLst>
      <p:ext uri="{BB962C8B-B14F-4D97-AF65-F5344CB8AC3E}">
        <p14:creationId xmlns:p14="http://schemas.microsoft.com/office/powerpoint/2010/main" val="353248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4" y="620459"/>
            <a:ext cx="12039686"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Naïve Bayes Classifier – Top Words for Kids Videos</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4261A850-802C-3962-B8F9-AE31EC8D85C0}"/>
              </a:ext>
            </a:extLst>
          </p:cNvPr>
          <p:cNvSpPr>
            <a:spLocks noGrp="1"/>
          </p:cNvSpPr>
          <p:nvPr>
            <p:ph type="sldNum" sz="quarter" idx="12"/>
          </p:nvPr>
        </p:nvSpPr>
        <p:spPr/>
        <p:txBody>
          <a:bodyPr/>
          <a:lstStyle/>
          <a:p>
            <a:fld id="{1841B757-A952-1942-8414-7ABFD6E1806C}" type="slidenum">
              <a:rPr lang="en-US" smtClean="0"/>
              <a:pPr/>
              <a:t>12</a:t>
            </a:fld>
            <a:endParaRPr lang="en-US" dirty="0"/>
          </a:p>
        </p:txBody>
      </p:sp>
      <p:pic>
        <p:nvPicPr>
          <p:cNvPr id="1030" name="Picture 6">
            <a:extLst>
              <a:ext uri="{FF2B5EF4-FFF2-40B4-BE49-F238E27FC236}">
                <a16:creationId xmlns:a16="http://schemas.microsoft.com/office/drawing/2014/main" id="{82A83FA0-918B-D2E3-D8C4-FE75EFCAF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351" y="1749973"/>
            <a:ext cx="4813737" cy="481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6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302446"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Naïve Bayes Classifier – Top Words for Non-Kids Videos</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4261A850-802C-3962-B8F9-AE31EC8D85C0}"/>
              </a:ext>
            </a:extLst>
          </p:cNvPr>
          <p:cNvSpPr>
            <a:spLocks noGrp="1"/>
          </p:cNvSpPr>
          <p:nvPr>
            <p:ph type="sldNum" sz="quarter" idx="12"/>
          </p:nvPr>
        </p:nvSpPr>
        <p:spPr/>
        <p:txBody>
          <a:bodyPr/>
          <a:lstStyle/>
          <a:p>
            <a:fld id="{1841B757-A952-1942-8414-7ABFD6E1806C}" type="slidenum">
              <a:rPr lang="en-US" smtClean="0"/>
              <a:pPr/>
              <a:t>13</a:t>
            </a:fld>
            <a:endParaRPr lang="en-US" dirty="0"/>
          </a:p>
        </p:txBody>
      </p:sp>
      <p:pic>
        <p:nvPicPr>
          <p:cNvPr id="1028" name="Picture 4">
            <a:extLst>
              <a:ext uri="{FF2B5EF4-FFF2-40B4-BE49-F238E27FC236}">
                <a16:creationId xmlns:a16="http://schemas.microsoft.com/office/drawing/2014/main" id="{546B16CC-0D34-9E82-4BEF-C0E36CBB9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351" y="1813035"/>
            <a:ext cx="4813737" cy="481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37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0E78-E67A-D59D-07E0-E1037D49A263}"/>
              </a:ext>
            </a:extLst>
          </p:cNvPr>
          <p:cNvSpPr>
            <a:spLocks noGrp="1"/>
          </p:cNvSpPr>
          <p:nvPr>
            <p:ph type="title"/>
          </p:nvPr>
        </p:nvSpPr>
        <p:spPr/>
        <p:txBody>
          <a:bodyPr/>
          <a:lstStyle/>
          <a:p>
            <a:r>
              <a:rPr lang="en-US" dirty="0" err="1">
                <a:latin typeface="Georgia" panose="02040502050405020303" pitchFamily="18" charset="0"/>
              </a:rPr>
              <a:t>Ii</a:t>
            </a:r>
            <a:r>
              <a:rPr lang="en-US" dirty="0">
                <a:latin typeface="Georgia" panose="02040502050405020303" pitchFamily="18" charset="0"/>
              </a:rPr>
              <a:t>. conclusion</a:t>
            </a:r>
          </a:p>
        </p:txBody>
      </p:sp>
      <p:sp>
        <p:nvSpPr>
          <p:cNvPr id="3" name="Slide Number Placeholder 2">
            <a:extLst>
              <a:ext uri="{FF2B5EF4-FFF2-40B4-BE49-F238E27FC236}">
                <a16:creationId xmlns:a16="http://schemas.microsoft.com/office/drawing/2014/main" id="{382C1AF7-C071-1D77-A0F4-E9AC11792569}"/>
              </a:ext>
            </a:extLst>
          </p:cNvPr>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405679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490DF-B448-84B9-519C-A752D7771ACC}"/>
              </a:ext>
            </a:extLst>
          </p:cNvPr>
          <p:cNvSpPr>
            <a:spLocks noGrp="1"/>
          </p:cNvSpPr>
          <p:nvPr>
            <p:ph idx="1"/>
          </p:nvPr>
        </p:nvSpPr>
        <p:spPr/>
        <p:txBody>
          <a:bodyPr anchor="t">
            <a:normAutofit fontScale="92500" lnSpcReduction="10000"/>
          </a:bodyPr>
          <a:lstStyle/>
          <a:p>
            <a:r>
              <a:rPr lang="en-US" sz="2800" dirty="0">
                <a:latin typeface="Georgia" panose="02040502050405020303" pitchFamily="18" charset="0"/>
              </a:rPr>
              <a:t>Use a Naïve Bayes model </a:t>
            </a:r>
          </a:p>
          <a:p>
            <a:pPr lvl="1"/>
            <a:endParaRPr lang="en-US" sz="2600" dirty="0"/>
          </a:p>
          <a:p>
            <a:pPr marL="838350" lvl="1" indent="-514350">
              <a:buFont typeface="+mj-lt"/>
              <a:buAutoNum type="arabicPeriod"/>
            </a:pPr>
            <a:r>
              <a:rPr lang="en-US" sz="2600" dirty="0"/>
              <a:t>It </a:t>
            </a:r>
            <a:r>
              <a:rPr lang="en-US" sz="2600" dirty="0">
                <a:latin typeface="Georgia" panose="02040502050405020303" pitchFamily="18" charset="0"/>
              </a:rPr>
              <a:t>has high prediction accuracy</a:t>
            </a:r>
          </a:p>
          <a:p>
            <a:pPr marL="1108350" lvl="2" indent="-514350"/>
            <a:r>
              <a:rPr lang="en-US" sz="2600" dirty="0">
                <a:latin typeface="Georgia" panose="02040502050405020303" pitchFamily="18" charset="0"/>
              </a:rPr>
              <a:t>Words such as </a:t>
            </a:r>
            <a:r>
              <a:rPr lang="en-US" sz="2600" b="1" dirty="0">
                <a:solidFill>
                  <a:srgbClr val="C00000"/>
                </a:solidFill>
                <a:latin typeface="Georgia" panose="02040502050405020303" pitchFamily="18" charset="0"/>
              </a:rPr>
              <a:t>kid</a:t>
            </a:r>
            <a:r>
              <a:rPr lang="en-US" sz="2600" dirty="0">
                <a:latin typeface="Georgia" panose="02040502050405020303" pitchFamily="18" charset="0"/>
              </a:rPr>
              <a:t>, </a:t>
            </a:r>
            <a:r>
              <a:rPr lang="en-US" sz="2600" b="1" dirty="0">
                <a:solidFill>
                  <a:srgbClr val="C00000"/>
                </a:solidFill>
                <a:latin typeface="Georgia" panose="02040502050405020303" pitchFamily="18" charset="0"/>
              </a:rPr>
              <a:t>song</a:t>
            </a:r>
            <a:r>
              <a:rPr lang="en-US" sz="2600" dirty="0">
                <a:latin typeface="Georgia" panose="02040502050405020303" pitchFamily="18" charset="0"/>
              </a:rPr>
              <a:t>, and </a:t>
            </a:r>
            <a:r>
              <a:rPr lang="en-US" sz="2600" b="1" dirty="0">
                <a:solidFill>
                  <a:srgbClr val="C00000"/>
                </a:solidFill>
                <a:latin typeface="Georgia" panose="02040502050405020303" pitchFamily="18" charset="0"/>
              </a:rPr>
              <a:t>miraculous</a:t>
            </a:r>
            <a:r>
              <a:rPr lang="en-US" sz="2600" dirty="0">
                <a:latin typeface="Georgia" panose="02040502050405020303" pitchFamily="18" charset="0"/>
              </a:rPr>
              <a:t> are highly associated with kids videos</a:t>
            </a:r>
          </a:p>
          <a:p>
            <a:pPr marL="1108350" lvl="2" indent="-514350"/>
            <a:endParaRPr lang="en-US" sz="2600" dirty="0">
              <a:latin typeface="Georgia" panose="02040502050405020303" pitchFamily="18" charset="0"/>
            </a:endParaRPr>
          </a:p>
          <a:p>
            <a:pPr marL="838350" lvl="1" indent="-514350">
              <a:buFont typeface="+mj-lt"/>
              <a:buAutoNum type="arabicPeriod"/>
            </a:pPr>
            <a:r>
              <a:rPr lang="en-US" sz="2600" dirty="0">
                <a:latin typeface="Georgia" panose="02040502050405020303" pitchFamily="18" charset="0"/>
              </a:rPr>
              <a:t>The model can save manual human efforts in identifying videos “made for kids”</a:t>
            </a:r>
          </a:p>
        </p:txBody>
      </p:sp>
      <p:sp>
        <p:nvSpPr>
          <p:cNvPr id="6" name="TextBox 5">
            <a:extLst>
              <a:ext uri="{FF2B5EF4-FFF2-40B4-BE49-F238E27FC236}">
                <a16:creationId xmlns:a16="http://schemas.microsoft.com/office/drawing/2014/main" id="{195CC491-B1EF-461F-93F7-8738A7DAF173}"/>
              </a:ext>
            </a:extLst>
          </p:cNvPr>
          <p:cNvSpPr txBox="1"/>
          <p:nvPr/>
        </p:nvSpPr>
        <p:spPr>
          <a:xfrm>
            <a:off x="152314" y="620459"/>
            <a:ext cx="10729812"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Recommendation &amp; Key Takeaways</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4261A850-802C-3962-B8F9-AE31EC8D85C0}"/>
              </a:ext>
            </a:extLst>
          </p:cNvPr>
          <p:cNvSpPr>
            <a:spLocks noGrp="1"/>
          </p:cNvSpPr>
          <p:nvPr>
            <p:ph type="sldNum" sz="quarter" idx="12"/>
          </p:nvPr>
        </p:nvSpPr>
        <p:spPr/>
        <p:txBody>
          <a:bodyPr/>
          <a:lstStyle/>
          <a:p>
            <a:fld id="{1841B757-A952-1942-8414-7ABFD6E1806C}" type="slidenum">
              <a:rPr lang="en-US" smtClean="0"/>
              <a:pPr/>
              <a:t>15</a:t>
            </a:fld>
            <a:endParaRPr lang="en-US" dirty="0"/>
          </a:p>
        </p:txBody>
      </p:sp>
    </p:spTree>
    <p:extLst>
      <p:ext uri="{BB962C8B-B14F-4D97-AF65-F5344CB8AC3E}">
        <p14:creationId xmlns:p14="http://schemas.microsoft.com/office/powerpoint/2010/main" val="324429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490DF-B448-84B9-519C-A752D7771ACC}"/>
              </a:ext>
            </a:extLst>
          </p:cNvPr>
          <p:cNvSpPr>
            <a:spLocks noGrp="1"/>
          </p:cNvSpPr>
          <p:nvPr>
            <p:ph idx="1"/>
          </p:nvPr>
        </p:nvSpPr>
        <p:spPr/>
        <p:txBody>
          <a:bodyPr anchor="t">
            <a:normAutofit/>
          </a:bodyPr>
          <a:lstStyle/>
          <a:p>
            <a:r>
              <a:rPr lang="en-US" sz="2800" dirty="0"/>
              <a:t>Include </a:t>
            </a:r>
            <a:r>
              <a:rPr lang="en-US" sz="2800" b="1" dirty="0">
                <a:solidFill>
                  <a:srgbClr val="C00000"/>
                </a:solidFill>
              </a:rPr>
              <a:t>more videos </a:t>
            </a:r>
            <a:r>
              <a:rPr lang="en-US" sz="2800" dirty="0"/>
              <a:t>for training and testing</a:t>
            </a:r>
          </a:p>
          <a:p>
            <a:endParaRPr lang="en-US" sz="2800" dirty="0"/>
          </a:p>
          <a:p>
            <a:r>
              <a:rPr lang="en-US" sz="2800" dirty="0">
                <a:latin typeface="Georgia" panose="02040502050405020303" pitchFamily="18" charset="0"/>
              </a:rPr>
              <a:t>Potentially use </a:t>
            </a:r>
            <a:r>
              <a:rPr lang="en-US" sz="2800" b="1" dirty="0">
                <a:solidFill>
                  <a:srgbClr val="C00000"/>
                </a:solidFill>
                <a:latin typeface="Georgia" panose="02040502050405020303" pitchFamily="18" charset="0"/>
              </a:rPr>
              <a:t>comments </a:t>
            </a:r>
            <a:r>
              <a:rPr lang="en-US" sz="2800" dirty="0">
                <a:latin typeface="Georgia" panose="02040502050405020303" pitchFamily="18" charset="0"/>
              </a:rPr>
              <a:t>as an additional data point</a:t>
            </a:r>
          </a:p>
        </p:txBody>
      </p:sp>
      <p:sp>
        <p:nvSpPr>
          <p:cNvPr id="6" name="TextBox 5">
            <a:extLst>
              <a:ext uri="{FF2B5EF4-FFF2-40B4-BE49-F238E27FC236}">
                <a16:creationId xmlns:a16="http://schemas.microsoft.com/office/drawing/2014/main" id="{195CC491-B1EF-461F-93F7-8738A7DAF173}"/>
              </a:ext>
            </a:extLst>
          </p:cNvPr>
          <p:cNvSpPr txBox="1"/>
          <p:nvPr/>
        </p:nvSpPr>
        <p:spPr>
          <a:xfrm>
            <a:off x="152314" y="620459"/>
            <a:ext cx="10729812"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Next Steps</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4261A850-802C-3962-B8F9-AE31EC8D85C0}"/>
              </a:ext>
            </a:extLst>
          </p:cNvPr>
          <p:cNvSpPr>
            <a:spLocks noGrp="1"/>
          </p:cNvSpPr>
          <p:nvPr>
            <p:ph type="sldNum" sz="quarter" idx="12"/>
          </p:nvPr>
        </p:nvSpPr>
        <p:spPr/>
        <p:txBody>
          <a:bodyPr/>
          <a:lstStyle/>
          <a:p>
            <a:fld id="{1841B757-A952-1942-8414-7ABFD6E1806C}" type="slidenum">
              <a:rPr lang="en-US" smtClean="0"/>
              <a:pPr/>
              <a:t>16</a:t>
            </a:fld>
            <a:endParaRPr lang="en-US" dirty="0"/>
          </a:p>
        </p:txBody>
      </p:sp>
    </p:spTree>
    <p:extLst>
      <p:ext uri="{BB962C8B-B14F-4D97-AF65-F5344CB8AC3E}">
        <p14:creationId xmlns:p14="http://schemas.microsoft.com/office/powerpoint/2010/main" val="401776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490DF-B448-84B9-519C-A752D7771ACC}"/>
              </a:ext>
            </a:extLst>
          </p:cNvPr>
          <p:cNvSpPr>
            <a:spLocks noGrp="1"/>
          </p:cNvSpPr>
          <p:nvPr>
            <p:ph idx="1"/>
          </p:nvPr>
        </p:nvSpPr>
        <p:spPr/>
        <p:txBody>
          <a:bodyPr anchor="t">
            <a:normAutofit/>
          </a:bodyPr>
          <a:lstStyle/>
          <a:p>
            <a:pPr marL="0" indent="0">
              <a:buNone/>
            </a:pPr>
            <a:r>
              <a:rPr lang="en-US" sz="2800" b="1" dirty="0">
                <a:latin typeface="Georgia" panose="02040502050405020303" pitchFamily="18" charset="0"/>
              </a:rPr>
              <a:t>Sue Lim</a:t>
            </a:r>
            <a:endParaRPr lang="en-US" sz="2400" b="1" dirty="0">
              <a:latin typeface="Georgia" panose="02040502050405020303" pitchFamily="18" charset="0"/>
            </a:endParaRPr>
          </a:p>
          <a:p>
            <a:r>
              <a:rPr lang="en-US" sz="2400" dirty="0">
                <a:latin typeface="Georgia" panose="02040502050405020303" pitchFamily="18" charset="0"/>
              </a:rPr>
              <a:t>Email: </a:t>
            </a:r>
            <a:r>
              <a:rPr lang="en-US" sz="2400" dirty="0">
                <a:latin typeface="Georgia" panose="02040502050405020303" pitchFamily="18" charset="0"/>
                <a:hlinkClick r:id="rId3"/>
              </a:rPr>
              <a:t>sue.suyeonlim@gmail.com</a:t>
            </a:r>
            <a:endParaRPr lang="en-US" sz="2400" dirty="0">
              <a:latin typeface="Georgia" panose="02040502050405020303" pitchFamily="18" charset="0"/>
            </a:endParaRPr>
          </a:p>
          <a:p>
            <a:r>
              <a:rPr lang="en-US" sz="2400" dirty="0">
                <a:latin typeface="Georgia" panose="02040502050405020303" pitchFamily="18" charset="0"/>
              </a:rPr>
              <a:t>GitHub: </a:t>
            </a:r>
            <a:r>
              <a:rPr lang="en-US" sz="2400" dirty="0">
                <a:latin typeface="Georgia" panose="02040502050405020303" pitchFamily="18" charset="0"/>
                <a:hlinkClick r:id="rId4"/>
              </a:rPr>
              <a:t>https://github.com/suesuyeonlim</a:t>
            </a:r>
            <a:endParaRPr lang="en-US" sz="2400" dirty="0">
              <a:latin typeface="Georgia" panose="02040502050405020303" pitchFamily="18" charset="0"/>
            </a:endParaRPr>
          </a:p>
          <a:p>
            <a:r>
              <a:rPr lang="en-US" sz="2400" dirty="0">
                <a:latin typeface="Georgia" panose="02040502050405020303" pitchFamily="18" charset="0"/>
              </a:rPr>
              <a:t>LinkedIn: </a:t>
            </a:r>
            <a:r>
              <a:rPr lang="en-US" sz="2400" dirty="0">
                <a:latin typeface="Georgia" panose="02040502050405020303" pitchFamily="18" charset="0"/>
                <a:hlinkClick r:id="rId5"/>
              </a:rPr>
              <a:t>https://www.linkedin.com/in/suelim/</a:t>
            </a:r>
            <a:endParaRPr lang="en-US" sz="2400" dirty="0">
              <a:latin typeface="Georgia" panose="02040502050405020303" pitchFamily="18" charset="0"/>
            </a:endParaRPr>
          </a:p>
          <a:p>
            <a:endParaRPr lang="en-US" sz="2400" dirty="0">
              <a:latin typeface="Georgia" panose="02040502050405020303" pitchFamily="18" charset="0"/>
            </a:endParaRPr>
          </a:p>
        </p:txBody>
      </p:sp>
      <p:sp>
        <p:nvSpPr>
          <p:cNvPr id="6" name="TextBox 5">
            <a:extLst>
              <a:ext uri="{FF2B5EF4-FFF2-40B4-BE49-F238E27FC236}">
                <a16:creationId xmlns:a16="http://schemas.microsoft.com/office/drawing/2014/main" id="{195CC491-B1EF-461F-93F7-8738A7DAF173}"/>
              </a:ext>
            </a:extLst>
          </p:cNvPr>
          <p:cNvSpPr txBox="1"/>
          <p:nvPr/>
        </p:nvSpPr>
        <p:spPr>
          <a:xfrm>
            <a:off x="152314" y="620459"/>
            <a:ext cx="10729812"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Thank You</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4261A850-802C-3962-B8F9-AE31EC8D85C0}"/>
              </a:ext>
            </a:extLst>
          </p:cNvPr>
          <p:cNvSpPr>
            <a:spLocks noGrp="1"/>
          </p:cNvSpPr>
          <p:nvPr>
            <p:ph type="sldNum" sz="quarter" idx="12"/>
          </p:nvPr>
        </p:nvSpPr>
        <p:spPr/>
        <p:txBody>
          <a:bodyPr/>
          <a:lstStyle/>
          <a:p>
            <a:fld id="{1841B757-A952-1942-8414-7ABFD6E1806C}" type="slidenum">
              <a:rPr lang="en-US" smtClean="0"/>
              <a:pPr/>
              <a:t>17</a:t>
            </a:fld>
            <a:endParaRPr lang="en-US" dirty="0"/>
          </a:p>
        </p:txBody>
      </p:sp>
    </p:spTree>
    <p:extLst>
      <p:ext uri="{BB962C8B-B14F-4D97-AF65-F5344CB8AC3E}">
        <p14:creationId xmlns:p14="http://schemas.microsoft.com/office/powerpoint/2010/main" val="164446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0E78-E67A-D59D-07E0-E1037D49A263}"/>
              </a:ext>
            </a:extLst>
          </p:cNvPr>
          <p:cNvSpPr>
            <a:spLocks noGrp="1"/>
          </p:cNvSpPr>
          <p:nvPr>
            <p:ph type="title"/>
          </p:nvPr>
        </p:nvSpPr>
        <p:spPr/>
        <p:txBody>
          <a:bodyPr/>
          <a:lstStyle/>
          <a:p>
            <a:r>
              <a:rPr lang="en-US" dirty="0">
                <a:latin typeface="Georgia" panose="02040502050405020303" pitchFamily="18" charset="0"/>
              </a:rPr>
              <a:t>I. Project background</a:t>
            </a:r>
          </a:p>
        </p:txBody>
      </p:sp>
      <p:sp>
        <p:nvSpPr>
          <p:cNvPr id="3" name="Slide Number Placeholder 2">
            <a:extLst>
              <a:ext uri="{FF2B5EF4-FFF2-40B4-BE49-F238E27FC236}">
                <a16:creationId xmlns:a16="http://schemas.microsoft.com/office/drawing/2014/main" id="{382C1AF7-C071-1D77-A0F4-E9AC11792569}"/>
              </a:ext>
            </a:extLst>
          </p:cNvPr>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65717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490DF-B448-84B9-519C-A752D7771ACC}"/>
              </a:ext>
            </a:extLst>
          </p:cNvPr>
          <p:cNvSpPr>
            <a:spLocks noGrp="1"/>
          </p:cNvSpPr>
          <p:nvPr>
            <p:ph idx="1"/>
          </p:nvPr>
        </p:nvSpPr>
        <p:spPr>
          <a:xfrm>
            <a:off x="581193" y="2180496"/>
            <a:ext cx="6034212" cy="3678303"/>
          </a:xfrm>
        </p:spPr>
        <p:txBody>
          <a:bodyPr anchor="t">
            <a:normAutofit/>
          </a:bodyPr>
          <a:lstStyle/>
          <a:p>
            <a:r>
              <a:rPr lang="en-US" sz="2000" dirty="0">
                <a:latin typeface="Georgia" panose="02040502050405020303" pitchFamily="18" charset="0"/>
              </a:rPr>
              <a:t>FTC requires identifying YouTube videos “made for kids” under COPPA (Children’s Online Privacy Protection Act)</a:t>
            </a:r>
          </a:p>
          <a:p>
            <a:endParaRPr lang="en-US" sz="2000" dirty="0"/>
          </a:p>
          <a:p>
            <a:r>
              <a:rPr lang="en-US" sz="2000" dirty="0"/>
              <a:t>Such videos are under certain restrictions</a:t>
            </a:r>
          </a:p>
          <a:p>
            <a:endParaRPr lang="en-US" sz="2000" dirty="0"/>
          </a:p>
          <a:p>
            <a:r>
              <a:rPr lang="en-US" sz="2000" dirty="0"/>
              <a:t>YouTube may face </a:t>
            </a:r>
            <a:r>
              <a:rPr lang="en-US" sz="2000" b="1" dirty="0">
                <a:solidFill>
                  <a:srgbClr val="C00000"/>
                </a:solidFill>
              </a:rPr>
              <a:t>legal consequences</a:t>
            </a:r>
            <a:r>
              <a:rPr lang="en-US" sz="2000" b="1" dirty="0"/>
              <a:t> </a:t>
            </a:r>
            <a:r>
              <a:rPr lang="en-US" sz="2000" dirty="0"/>
              <a:t>if content is not categorized correctly</a:t>
            </a:r>
          </a:p>
          <a:p>
            <a:pPr marL="324000" lvl="1" indent="0">
              <a:buNone/>
            </a:pPr>
            <a:r>
              <a:rPr lang="en-US" sz="1800" b="1" dirty="0">
                <a:solidFill>
                  <a:srgbClr val="C00000"/>
                </a:solidFill>
              </a:rPr>
              <a:t>    </a:t>
            </a:r>
            <a:r>
              <a:rPr lang="en-US" sz="2000" b="1" dirty="0">
                <a:solidFill>
                  <a:srgbClr val="C00000"/>
                </a:solidFill>
              </a:rPr>
              <a:t>The need to flag videos correctly</a:t>
            </a:r>
          </a:p>
          <a:p>
            <a:endParaRPr lang="en-US" sz="2000" dirty="0">
              <a:latin typeface="Georgia" panose="02040502050405020303" pitchFamily="18" charset="0"/>
            </a:endParaRPr>
          </a:p>
          <a:p>
            <a:endParaRPr lang="en-US" sz="2000" dirty="0">
              <a:latin typeface="Georgia" panose="02040502050405020303" pitchFamily="18" charset="0"/>
            </a:endParaRPr>
          </a:p>
        </p:txBody>
      </p:sp>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1753547"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YouTube Videos “Made for Kids”</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3</a:t>
            </a:fld>
            <a:endParaRPr lang="en-US" dirty="0"/>
          </a:p>
        </p:txBody>
      </p:sp>
      <p:pic>
        <p:nvPicPr>
          <p:cNvPr id="11" name="Picture 10">
            <a:extLst>
              <a:ext uri="{FF2B5EF4-FFF2-40B4-BE49-F238E27FC236}">
                <a16:creationId xmlns:a16="http://schemas.microsoft.com/office/drawing/2014/main" id="{5AB5874B-AF8A-C694-F895-7072987F8773}"/>
              </a:ext>
            </a:extLst>
          </p:cNvPr>
          <p:cNvPicPr>
            <a:picLocks noChangeAspect="1"/>
          </p:cNvPicPr>
          <p:nvPr/>
        </p:nvPicPr>
        <p:blipFill>
          <a:blip r:embed="rId3"/>
          <a:stretch>
            <a:fillRect/>
          </a:stretch>
        </p:blipFill>
        <p:spPr>
          <a:xfrm>
            <a:off x="6951281" y="2180496"/>
            <a:ext cx="4577006" cy="3399210"/>
          </a:xfrm>
          <a:prstGeom prst="rect">
            <a:avLst/>
          </a:prstGeom>
          <a:ln>
            <a:solidFill>
              <a:schemeClr val="tx1">
                <a:lumMod val="75000"/>
                <a:lumOff val="25000"/>
              </a:schemeClr>
            </a:solidFill>
          </a:ln>
        </p:spPr>
      </p:pic>
      <p:sp>
        <p:nvSpPr>
          <p:cNvPr id="12" name="Right Arrow 11">
            <a:extLst>
              <a:ext uri="{FF2B5EF4-FFF2-40B4-BE49-F238E27FC236}">
                <a16:creationId xmlns:a16="http://schemas.microsoft.com/office/drawing/2014/main" id="{2CDA816D-1D17-7714-C81A-759D69276976}"/>
              </a:ext>
            </a:extLst>
          </p:cNvPr>
          <p:cNvSpPr/>
          <p:nvPr/>
        </p:nvSpPr>
        <p:spPr>
          <a:xfrm>
            <a:off x="914400" y="5430416"/>
            <a:ext cx="233265" cy="149290"/>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24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490DF-B448-84B9-519C-A752D7771ACC}"/>
              </a:ext>
            </a:extLst>
          </p:cNvPr>
          <p:cNvSpPr>
            <a:spLocks noGrp="1"/>
          </p:cNvSpPr>
          <p:nvPr>
            <p:ph idx="1"/>
          </p:nvPr>
        </p:nvSpPr>
        <p:spPr/>
        <p:txBody>
          <a:bodyPr anchor="t">
            <a:normAutofit/>
          </a:bodyPr>
          <a:lstStyle/>
          <a:p>
            <a:r>
              <a:rPr lang="en-US" sz="2800" dirty="0">
                <a:latin typeface="Georgia" panose="02040502050405020303" pitchFamily="18" charset="0"/>
              </a:rPr>
              <a:t>Use a Naïve Bayes model </a:t>
            </a:r>
          </a:p>
          <a:p>
            <a:pPr lvl="1"/>
            <a:endParaRPr lang="en-US" sz="2600" dirty="0"/>
          </a:p>
          <a:p>
            <a:pPr marL="838350" lvl="1" indent="-514350">
              <a:buFont typeface="+mj-lt"/>
              <a:buAutoNum type="arabicPeriod"/>
            </a:pPr>
            <a:r>
              <a:rPr lang="en-US" sz="2600" dirty="0"/>
              <a:t>It </a:t>
            </a:r>
            <a:r>
              <a:rPr lang="en-US" sz="2600" dirty="0">
                <a:latin typeface="Georgia" panose="02040502050405020303" pitchFamily="18" charset="0"/>
              </a:rPr>
              <a:t>has high prediction accuracy</a:t>
            </a:r>
          </a:p>
          <a:p>
            <a:pPr marL="838350" lvl="1" indent="-514350">
              <a:buFont typeface="+mj-lt"/>
              <a:buAutoNum type="arabicPeriod"/>
            </a:pPr>
            <a:endParaRPr lang="en-US" sz="2800" dirty="0">
              <a:latin typeface="Georgia" panose="02040502050405020303" pitchFamily="18" charset="0"/>
            </a:endParaRPr>
          </a:p>
          <a:p>
            <a:pPr marL="838350" lvl="1" indent="-514350">
              <a:buFont typeface="+mj-lt"/>
              <a:buAutoNum type="arabicPeriod"/>
            </a:pPr>
            <a:r>
              <a:rPr lang="en-US" sz="2600" dirty="0">
                <a:latin typeface="Georgia" panose="02040502050405020303" pitchFamily="18" charset="0"/>
              </a:rPr>
              <a:t>The model can save manual human efforts in identifying videos “made for kids”</a:t>
            </a:r>
          </a:p>
        </p:txBody>
      </p:sp>
      <p:sp>
        <p:nvSpPr>
          <p:cNvPr id="6" name="TextBox 5">
            <a:extLst>
              <a:ext uri="{FF2B5EF4-FFF2-40B4-BE49-F238E27FC236}">
                <a16:creationId xmlns:a16="http://schemas.microsoft.com/office/drawing/2014/main" id="{195CC491-B1EF-461F-93F7-8738A7DAF173}"/>
              </a:ext>
            </a:extLst>
          </p:cNvPr>
          <p:cNvSpPr txBox="1"/>
          <p:nvPr/>
        </p:nvSpPr>
        <p:spPr>
          <a:xfrm>
            <a:off x="152314" y="620459"/>
            <a:ext cx="10729812"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Recommendation</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4261A850-802C-3962-B8F9-AE31EC8D85C0}"/>
              </a:ext>
            </a:extLst>
          </p:cNvPr>
          <p:cNvSpPr>
            <a:spLocks noGrp="1"/>
          </p:cNvSpPr>
          <p:nvPr>
            <p:ph type="sldNum" sz="quarter" idx="12"/>
          </p:nvPr>
        </p:nvSpPr>
        <p:spPr/>
        <p:txBody>
          <a:bodyPr/>
          <a:lstStyle/>
          <a:p>
            <a:fld id="{1841B757-A952-1942-8414-7ABFD6E1806C}" type="slidenum">
              <a:rPr lang="en-US" smtClean="0"/>
              <a:pPr/>
              <a:t>4</a:t>
            </a:fld>
            <a:endParaRPr lang="en-US" dirty="0"/>
          </a:p>
        </p:txBody>
      </p:sp>
    </p:spTree>
    <p:extLst>
      <p:ext uri="{BB962C8B-B14F-4D97-AF65-F5344CB8AC3E}">
        <p14:creationId xmlns:p14="http://schemas.microsoft.com/office/powerpoint/2010/main" val="72615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4" y="620459"/>
            <a:ext cx="10729812"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YouTube API Data</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CD1CF78A-79AF-E92C-6FE2-6C723794B560}"/>
              </a:ext>
            </a:extLst>
          </p:cNvPr>
          <p:cNvSpPr>
            <a:spLocks noGrp="1"/>
          </p:cNvSpPr>
          <p:nvPr>
            <p:ph type="sldNum" sz="quarter" idx="12"/>
          </p:nvPr>
        </p:nvSpPr>
        <p:spPr/>
        <p:txBody>
          <a:bodyPr/>
          <a:lstStyle/>
          <a:p>
            <a:fld id="{1841B757-A952-1942-8414-7ABFD6E1806C}" type="slidenum">
              <a:rPr lang="en-US" smtClean="0"/>
              <a:pPr/>
              <a:t>5</a:t>
            </a:fld>
            <a:endParaRPr lang="en-US" dirty="0"/>
          </a:p>
        </p:txBody>
      </p:sp>
      <p:pic>
        <p:nvPicPr>
          <p:cNvPr id="8" name="Picture 7">
            <a:extLst>
              <a:ext uri="{FF2B5EF4-FFF2-40B4-BE49-F238E27FC236}">
                <a16:creationId xmlns:a16="http://schemas.microsoft.com/office/drawing/2014/main" id="{AB710EC7-6FFF-80D7-AD3F-8BC66083E129}"/>
              </a:ext>
            </a:extLst>
          </p:cNvPr>
          <p:cNvPicPr>
            <a:picLocks noChangeAspect="1"/>
          </p:cNvPicPr>
          <p:nvPr/>
        </p:nvPicPr>
        <p:blipFill rotWithShape="1">
          <a:blip r:embed="rId3"/>
          <a:srcRect b="76677"/>
          <a:stretch/>
        </p:blipFill>
        <p:spPr>
          <a:xfrm>
            <a:off x="5152618" y="1567163"/>
            <a:ext cx="6963342" cy="1569716"/>
          </a:xfrm>
          <a:prstGeom prst="rect">
            <a:avLst/>
          </a:prstGeom>
        </p:spPr>
      </p:pic>
      <p:pic>
        <p:nvPicPr>
          <p:cNvPr id="9" name="Picture 8">
            <a:extLst>
              <a:ext uri="{FF2B5EF4-FFF2-40B4-BE49-F238E27FC236}">
                <a16:creationId xmlns:a16="http://schemas.microsoft.com/office/drawing/2014/main" id="{CC168B58-DAF0-35E9-C33A-A4BCD39EF912}"/>
              </a:ext>
            </a:extLst>
          </p:cNvPr>
          <p:cNvPicPr>
            <a:picLocks noChangeAspect="1"/>
          </p:cNvPicPr>
          <p:nvPr/>
        </p:nvPicPr>
        <p:blipFill rotWithShape="1">
          <a:blip r:embed="rId3"/>
          <a:srcRect t="47477"/>
          <a:stretch/>
        </p:blipFill>
        <p:spPr>
          <a:xfrm>
            <a:off x="5144526" y="3130934"/>
            <a:ext cx="7039382" cy="3573625"/>
          </a:xfrm>
          <a:prstGeom prst="rect">
            <a:avLst/>
          </a:prstGeom>
        </p:spPr>
      </p:pic>
      <p:pic>
        <p:nvPicPr>
          <p:cNvPr id="13" name="Picture 12">
            <a:extLst>
              <a:ext uri="{FF2B5EF4-FFF2-40B4-BE49-F238E27FC236}">
                <a16:creationId xmlns:a16="http://schemas.microsoft.com/office/drawing/2014/main" id="{DF035976-9005-4629-C8C2-BDA76D0ACB10}"/>
              </a:ext>
            </a:extLst>
          </p:cNvPr>
          <p:cNvPicPr>
            <a:picLocks noChangeAspect="1"/>
          </p:cNvPicPr>
          <p:nvPr/>
        </p:nvPicPr>
        <p:blipFill>
          <a:blip r:embed="rId4"/>
          <a:stretch>
            <a:fillRect/>
          </a:stretch>
        </p:blipFill>
        <p:spPr>
          <a:xfrm>
            <a:off x="0" y="1909661"/>
            <a:ext cx="5216779" cy="4411601"/>
          </a:xfrm>
          <a:prstGeom prst="rect">
            <a:avLst/>
          </a:prstGeom>
          <a:ln>
            <a:solidFill>
              <a:schemeClr val="tx1">
                <a:lumMod val="75000"/>
                <a:lumOff val="25000"/>
              </a:schemeClr>
            </a:solidFill>
          </a:ln>
        </p:spPr>
      </p:pic>
      <p:sp>
        <p:nvSpPr>
          <p:cNvPr id="14" name="Frame 13">
            <a:extLst>
              <a:ext uri="{FF2B5EF4-FFF2-40B4-BE49-F238E27FC236}">
                <a16:creationId xmlns:a16="http://schemas.microsoft.com/office/drawing/2014/main" id="{844C9795-F64F-D1B1-990F-7A1EA878627D}"/>
              </a:ext>
            </a:extLst>
          </p:cNvPr>
          <p:cNvSpPr/>
          <p:nvPr/>
        </p:nvSpPr>
        <p:spPr>
          <a:xfrm>
            <a:off x="5363332" y="3228392"/>
            <a:ext cx="2202025" cy="1847461"/>
          </a:xfrm>
          <a:prstGeom prst="frame">
            <a:avLst>
              <a:gd name="adj1" fmla="val 254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Frame 14">
            <a:extLst>
              <a:ext uri="{FF2B5EF4-FFF2-40B4-BE49-F238E27FC236}">
                <a16:creationId xmlns:a16="http://schemas.microsoft.com/office/drawing/2014/main" id="{B86D7774-F5C5-789E-F596-8C9A28A0720C}"/>
              </a:ext>
            </a:extLst>
          </p:cNvPr>
          <p:cNvSpPr/>
          <p:nvPr/>
        </p:nvSpPr>
        <p:spPr>
          <a:xfrm>
            <a:off x="5216779" y="2352021"/>
            <a:ext cx="6899181" cy="689759"/>
          </a:xfrm>
          <a:prstGeom prst="frame">
            <a:avLst>
              <a:gd name="adj1" fmla="val 6606"/>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ame 15">
            <a:extLst>
              <a:ext uri="{FF2B5EF4-FFF2-40B4-BE49-F238E27FC236}">
                <a16:creationId xmlns:a16="http://schemas.microsoft.com/office/drawing/2014/main" id="{75D2E7FB-F5E7-C932-A649-C6A16528823F}"/>
              </a:ext>
            </a:extLst>
          </p:cNvPr>
          <p:cNvSpPr/>
          <p:nvPr/>
        </p:nvSpPr>
        <p:spPr>
          <a:xfrm>
            <a:off x="5363332" y="6456784"/>
            <a:ext cx="2202025" cy="162674"/>
          </a:xfrm>
          <a:prstGeom prst="frame">
            <a:avLst>
              <a:gd name="adj1" fmla="val 14826"/>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A0F8CBFD-AD1D-1700-0DF5-7ECA84D7BECD}"/>
              </a:ext>
            </a:extLst>
          </p:cNvPr>
          <p:cNvSpPr/>
          <p:nvPr/>
        </p:nvSpPr>
        <p:spPr>
          <a:xfrm>
            <a:off x="5430416" y="2406222"/>
            <a:ext cx="457200" cy="150365"/>
          </a:xfrm>
          <a:prstGeom prst="rect">
            <a:avLst/>
          </a:prstGeom>
          <a:solidFill>
            <a:srgbClr val="FFFC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7C81CD-C14B-A8EA-1E99-AA7991AC5207}"/>
              </a:ext>
            </a:extLst>
          </p:cNvPr>
          <p:cNvSpPr/>
          <p:nvPr/>
        </p:nvSpPr>
        <p:spPr>
          <a:xfrm>
            <a:off x="5430416" y="3289041"/>
            <a:ext cx="457200" cy="150365"/>
          </a:xfrm>
          <a:prstGeom prst="rect">
            <a:avLst/>
          </a:prstGeom>
          <a:solidFill>
            <a:srgbClr val="FFFC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191CF4-C151-F0F5-4C3B-462F767F6DE8}"/>
              </a:ext>
            </a:extLst>
          </p:cNvPr>
          <p:cNvSpPr/>
          <p:nvPr/>
        </p:nvSpPr>
        <p:spPr>
          <a:xfrm>
            <a:off x="5430416" y="6444553"/>
            <a:ext cx="755780" cy="162675"/>
          </a:xfrm>
          <a:prstGeom prst="rect">
            <a:avLst/>
          </a:prstGeom>
          <a:solidFill>
            <a:srgbClr val="FFFC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6EA918-1F56-CC84-07EC-F5D81878568E}"/>
              </a:ext>
            </a:extLst>
          </p:cNvPr>
          <p:cNvSpPr/>
          <p:nvPr/>
        </p:nvSpPr>
        <p:spPr>
          <a:xfrm>
            <a:off x="5430416" y="2560308"/>
            <a:ext cx="755780" cy="101618"/>
          </a:xfrm>
          <a:prstGeom prst="rect">
            <a:avLst/>
          </a:prstGeom>
          <a:solidFill>
            <a:srgbClr val="FFFC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09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490DF-B448-84B9-519C-A752D7771ACC}"/>
              </a:ext>
            </a:extLst>
          </p:cNvPr>
          <p:cNvSpPr>
            <a:spLocks noGrp="1"/>
          </p:cNvSpPr>
          <p:nvPr>
            <p:ph idx="1"/>
          </p:nvPr>
        </p:nvSpPr>
        <p:spPr>
          <a:xfrm>
            <a:off x="581192" y="2180496"/>
            <a:ext cx="10566705" cy="3678303"/>
          </a:xfrm>
        </p:spPr>
        <p:txBody>
          <a:bodyPr anchor="t">
            <a:normAutofit/>
          </a:bodyPr>
          <a:lstStyle/>
          <a:p>
            <a:r>
              <a:rPr lang="en-US" sz="2400" dirty="0">
                <a:latin typeface="Georgia" panose="02040502050405020303" pitchFamily="18" charset="0"/>
              </a:rPr>
              <a:t>Highly scalable </a:t>
            </a:r>
          </a:p>
          <a:p>
            <a:endParaRPr lang="en-US" sz="2400" dirty="0"/>
          </a:p>
          <a:p>
            <a:r>
              <a:rPr lang="en-US" sz="2400" dirty="0">
                <a:latin typeface="Georgia" panose="02040502050405020303" pitchFamily="18" charset="0"/>
              </a:rPr>
              <a:t>Reduce manual human efforts</a:t>
            </a:r>
          </a:p>
          <a:p>
            <a:endParaRPr lang="en-US" sz="2400" b="1" dirty="0">
              <a:solidFill>
                <a:srgbClr val="C00000"/>
              </a:solidFill>
            </a:endParaRPr>
          </a:p>
          <a:p>
            <a:r>
              <a:rPr lang="en-US" sz="2400" dirty="0"/>
              <a:t>Consistent criteria in identifying videos</a:t>
            </a:r>
          </a:p>
          <a:p>
            <a:endParaRPr lang="en-US" sz="2400" dirty="0">
              <a:latin typeface="Georgia" panose="02040502050405020303" pitchFamily="18" charset="0"/>
            </a:endParaRPr>
          </a:p>
          <a:p>
            <a:endParaRPr lang="en-US" sz="2400" dirty="0">
              <a:latin typeface="Georgia" panose="02040502050405020303" pitchFamily="18" charset="0"/>
            </a:endParaRPr>
          </a:p>
        </p:txBody>
      </p:sp>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1753547"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Benefits of Machine Learning</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6</a:t>
            </a:fld>
            <a:endParaRPr lang="en-US" dirty="0"/>
          </a:p>
        </p:txBody>
      </p:sp>
    </p:spTree>
    <p:extLst>
      <p:ext uri="{BB962C8B-B14F-4D97-AF65-F5344CB8AC3E}">
        <p14:creationId xmlns:p14="http://schemas.microsoft.com/office/powerpoint/2010/main" val="246001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0E78-E67A-D59D-07E0-E1037D49A263}"/>
              </a:ext>
            </a:extLst>
          </p:cNvPr>
          <p:cNvSpPr>
            <a:spLocks noGrp="1"/>
          </p:cNvSpPr>
          <p:nvPr>
            <p:ph type="title"/>
          </p:nvPr>
        </p:nvSpPr>
        <p:spPr/>
        <p:txBody>
          <a:bodyPr/>
          <a:lstStyle/>
          <a:p>
            <a:r>
              <a:rPr lang="en-US" dirty="0" err="1">
                <a:latin typeface="Georgia" panose="02040502050405020303" pitchFamily="18" charset="0"/>
              </a:rPr>
              <a:t>Ii</a:t>
            </a:r>
            <a:r>
              <a:rPr lang="en-US" dirty="0">
                <a:latin typeface="Georgia" panose="02040502050405020303" pitchFamily="18" charset="0"/>
              </a:rPr>
              <a:t>. Main model</a:t>
            </a:r>
          </a:p>
        </p:txBody>
      </p:sp>
      <p:sp>
        <p:nvSpPr>
          <p:cNvPr id="3" name="Slide Number Placeholder 2">
            <a:extLst>
              <a:ext uri="{FF2B5EF4-FFF2-40B4-BE49-F238E27FC236}">
                <a16:creationId xmlns:a16="http://schemas.microsoft.com/office/drawing/2014/main" id="{382C1AF7-C071-1D77-A0F4-E9AC11792569}"/>
              </a:ext>
            </a:extLst>
          </p:cNvPr>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391524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4" y="620459"/>
            <a:ext cx="10729812"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Naïve Bayes Classifier</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4261A850-802C-3962-B8F9-AE31EC8D85C0}"/>
              </a:ext>
            </a:extLst>
          </p:cNvPr>
          <p:cNvSpPr>
            <a:spLocks noGrp="1"/>
          </p:cNvSpPr>
          <p:nvPr>
            <p:ph type="sldNum" sz="quarter" idx="12"/>
          </p:nvPr>
        </p:nvSpPr>
        <p:spPr/>
        <p:txBody>
          <a:bodyPr/>
          <a:lstStyle/>
          <a:p>
            <a:fld id="{1841B757-A952-1942-8414-7ABFD6E1806C}" type="slidenum">
              <a:rPr lang="en-US" smtClean="0"/>
              <a:pPr/>
              <a:t>8</a:t>
            </a:fld>
            <a:endParaRPr lang="en-US" dirty="0"/>
          </a:p>
        </p:txBody>
      </p:sp>
      <p:grpSp>
        <p:nvGrpSpPr>
          <p:cNvPr id="3" name="Group 2">
            <a:extLst>
              <a:ext uri="{FF2B5EF4-FFF2-40B4-BE49-F238E27FC236}">
                <a16:creationId xmlns:a16="http://schemas.microsoft.com/office/drawing/2014/main" id="{A6C8D86E-C81E-31D3-2CB7-BD0723B23055}"/>
              </a:ext>
            </a:extLst>
          </p:cNvPr>
          <p:cNvGrpSpPr/>
          <p:nvPr/>
        </p:nvGrpSpPr>
        <p:grpSpPr>
          <a:xfrm>
            <a:off x="642991" y="1692613"/>
            <a:ext cx="7393682" cy="4941650"/>
            <a:chOff x="642991" y="1692613"/>
            <a:chExt cx="7393682" cy="4941650"/>
          </a:xfrm>
        </p:grpSpPr>
        <p:sp>
          <p:nvSpPr>
            <p:cNvPr id="10" name="TextBox 9">
              <a:extLst>
                <a:ext uri="{FF2B5EF4-FFF2-40B4-BE49-F238E27FC236}">
                  <a16:creationId xmlns:a16="http://schemas.microsoft.com/office/drawing/2014/main" id="{1836D1DD-1BDF-76DF-4161-5BDFE07B0DE2}"/>
                </a:ext>
              </a:extLst>
            </p:cNvPr>
            <p:cNvSpPr txBox="1"/>
            <p:nvPr/>
          </p:nvSpPr>
          <p:spPr>
            <a:xfrm>
              <a:off x="1824909" y="1692613"/>
              <a:ext cx="2198451" cy="400110"/>
            </a:xfrm>
            <a:prstGeom prst="rect">
              <a:avLst/>
            </a:prstGeom>
            <a:noFill/>
          </p:spPr>
          <p:txBody>
            <a:bodyPr wrap="square" rtlCol="0">
              <a:spAutoFit/>
            </a:bodyPr>
            <a:lstStyle/>
            <a:p>
              <a:r>
                <a:rPr lang="en-US" sz="2000" b="1" dirty="0">
                  <a:solidFill>
                    <a:schemeClr val="tx2"/>
                  </a:solidFill>
                  <a:latin typeface="Georgia" panose="02040502050405020303" pitchFamily="18" charset="0"/>
                </a:rPr>
                <a:t>Spam</a:t>
              </a:r>
            </a:p>
          </p:txBody>
        </p:sp>
        <p:sp>
          <p:nvSpPr>
            <p:cNvPr id="11" name="TextBox 10">
              <a:extLst>
                <a:ext uri="{FF2B5EF4-FFF2-40B4-BE49-F238E27FC236}">
                  <a16:creationId xmlns:a16="http://schemas.microsoft.com/office/drawing/2014/main" id="{6233AFB2-7A5C-892C-FFC6-D0E8C71D4E1D}"/>
                </a:ext>
              </a:extLst>
            </p:cNvPr>
            <p:cNvSpPr txBox="1"/>
            <p:nvPr/>
          </p:nvSpPr>
          <p:spPr>
            <a:xfrm>
              <a:off x="5838222" y="1692613"/>
              <a:ext cx="2198451" cy="400110"/>
            </a:xfrm>
            <a:prstGeom prst="rect">
              <a:avLst/>
            </a:prstGeom>
            <a:noFill/>
          </p:spPr>
          <p:txBody>
            <a:bodyPr wrap="square" rtlCol="0">
              <a:spAutoFit/>
            </a:bodyPr>
            <a:lstStyle/>
            <a:p>
              <a:r>
                <a:rPr lang="en-US" sz="2000" b="1" dirty="0">
                  <a:solidFill>
                    <a:schemeClr val="tx2"/>
                  </a:solidFill>
                  <a:latin typeface="Georgia" panose="02040502050405020303" pitchFamily="18" charset="0"/>
                </a:rPr>
                <a:t>Ham</a:t>
              </a:r>
            </a:p>
          </p:txBody>
        </p:sp>
        <p:grpSp>
          <p:nvGrpSpPr>
            <p:cNvPr id="33" name="Group 32">
              <a:extLst>
                <a:ext uri="{FF2B5EF4-FFF2-40B4-BE49-F238E27FC236}">
                  <a16:creationId xmlns:a16="http://schemas.microsoft.com/office/drawing/2014/main" id="{7E4D32A1-A9E3-F2DF-FCE3-174082BCE714}"/>
                </a:ext>
              </a:extLst>
            </p:cNvPr>
            <p:cNvGrpSpPr/>
            <p:nvPr/>
          </p:nvGrpSpPr>
          <p:grpSpPr>
            <a:xfrm>
              <a:off x="642991" y="2166606"/>
              <a:ext cx="7393682" cy="4467657"/>
              <a:chOff x="2368678" y="2166606"/>
              <a:chExt cx="7393682" cy="4467657"/>
            </a:xfrm>
          </p:grpSpPr>
          <p:pic>
            <p:nvPicPr>
              <p:cNvPr id="1026" name="Picture 2" descr="Burlap sack bag png illustration 8513855 PNG">
                <a:extLst>
                  <a:ext uri="{FF2B5EF4-FFF2-40B4-BE49-F238E27FC236}">
                    <a16:creationId xmlns:a16="http://schemas.microsoft.com/office/drawing/2014/main" id="{1FAD0CCF-55CC-D990-4D62-126F2CDAA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678" y="2166606"/>
                <a:ext cx="3309363" cy="44676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urlap sack bag png illustration 8513855 PNG">
                <a:extLst>
                  <a:ext uri="{FF2B5EF4-FFF2-40B4-BE49-F238E27FC236}">
                    <a16:creationId xmlns:a16="http://schemas.microsoft.com/office/drawing/2014/main" id="{346FCAE2-9525-76C4-9BD5-2B186552D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997" y="2166606"/>
                <a:ext cx="3309363" cy="44676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D32E07C-8ED9-3BFE-A7DC-4691EEA707D4}"/>
                  </a:ext>
                </a:extLst>
              </p:cNvPr>
              <p:cNvSpPr txBox="1"/>
              <p:nvPr/>
            </p:nvSpPr>
            <p:spPr>
              <a:xfrm>
                <a:off x="2956352" y="3501957"/>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Money</a:t>
                </a:r>
              </a:p>
            </p:txBody>
          </p:sp>
          <p:sp>
            <p:nvSpPr>
              <p:cNvPr id="13" name="TextBox 12">
                <a:extLst>
                  <a:ext uri="{FF2B5EF4-FFF2-40B4-BE49-F238E27FC236}">
                    <a16:creationId xmlns:a16="http://schemas.microsoft.com/office/drawing/2014/main" id="{BEC63EA6-3EE2-63E7-C466-955196D55F22}"/>
                  </a:ext>
                </a:extLst>
              </p:cNvPr>
              <p:cNvSpPr txBox="1"/>
              <p:nvPr/>
            </p:nvSpPr>
            <p:spPr>
              <a:xfrm>
                <a:off x="2956352" y="4225655"/>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Free</a:t>
                </a:r>
              </a:p>
            </p:txBody>
          </p:sp>
          <p:sp>
            <p:nvSpPr>
              <p:cNvPr id="14" name="TextBox 13">
                <a:extLst>
                  <a:ext uri="{FF2B5EF4-FFF2-40B4-BE49-F238E27FC236}">
                    <a16:creationId xmlns:a16="http://schemas.microsoft.com/office/drawing/2014/main" id="{E556FE8F-7C1C-23EE-B27E-1C057A595944}"/>
                  </a:ext>
                </a:extLst>
              </p:cNvPr>
              <p:cNvSpPr txBox="1"/>
              <p:nvPr/>
            </p:nvSpPr>
            <p:spPr>
              <a:xfrm>
                <a:off x="2956352" y="4980720"/>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Free</a:t>
                </a:r>
              </a:p>
            </p:txBody>
          </p:sp>
          <p:sp>
            <p:nvSpPr>
              <p:cNvPr id="15" name="TextBox 14">
                <a:extLst>
                  <a:ext uri="{FF2B5EF4-FFF2-40B4-BE49-F238E27FC236}">
                    <a16:creationId xmlns:a16="http://schemas.microsoft.com/office/drawing/2014/main" id="{26C42A18-71B0-4AF4-736F-1BD7E0ECE7A3}"/>
                  </a:ext>
                </a:extLst>
              </p:cNvPr>
              <p:cNvSpPr txBox="1"/>
              <p:nvPr/>
            </p:nvSpPr>
            <p:spPr>
              <a:xfrm>
                <a:off x="2956352" y="5710294"/>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Win</a:t>
                </a:r>
              </a:p>
            </p:txBody>
          </p:sp>
          <p:sp>
            <p:nvSpPr>
              <p:cNvPr id="16" name="TextBox 15">
                <a:extLst>
                  <a:ext uri="{FF2B5EF4-FFF2-40B4-BE49-F238E27FC236}">
                    <a16:creationId xmlns:a16="http://schemas.microsoft.com/office/drawing/2014/main" id="{ECECA3C6-7A03-DF3A-219D-2A71A3BA7278}"/>
                  </a:ext>
                </a:extLst>
              </p:cNvPr>
              <p:cNvSpPr txBox="1"/>
              <p:nvPr/>
            </p:nvSpPr>
            <p:spPr>
              <a:xfrm>
                <a:off x="4067250" y="5710294"/>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Win</a:t>
                </a:r>
              </a:p>
            </p:txBody>
          </p:sp>
          <p:sp>
            <p:nvSpPr>
              <p:cNvPr id="21" name="TextBox 20">
                <a:extLst>
                  <a:ext uri="{FF2B5EF4-FFF2-40B4-BE49-F238E27FC236}">
                    <a16:creationId xmlns:a16="http://schemas.microsoft.com/office/drawing/2014/main" id="{85B050D8-EE44-758A-DEE7-1B8A895A3675}"/>
                  </a:ext>
                </a:extLst>
              </p:cNvPr>
              <p:cNvSpPr txBox="1"/>
              <p:nvPr/>
            </p:nvSpPr>
            <p:spPr>
              <a:xfrm>
                <a:off x="4067250" y="4990608"/>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Claim</a:t>
                </a:r>
              </a:p>
            </p:txBody>
          </p:sp>
          <p:sp>
            <p:nvSpPr>
              <p:cNvPr id="22" name="TextBox 21">
                <a:extLst>
                  <a:ext uri="{FF2B5EF4-FFF2-40B4-BE49-F238E27FC236}">
                    <a16:creationId xmlns:a16="http://schemas.microsoft.com/office/drawing/2014/main" id="{FFB89BFD-4CE6-0621-49C7-76E222E27553}"/>
                  </a:ext>
                </a:extLst>
              </p:cNvPr>
              <p:cNvSpPr txBox="1"/>
              <p:nvPr/>
            </p:nvSpPr>
            <p:spPr>
              <a:xfrm>
                <a:off x="4067250" y="4225655"/>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Free</a:t>
                </a:r>
              </a:p>
            </p:txBody>
          </p:sp>
          <p:sp>
            <p:nvSpPr>
              <p:cNvPr id="23" name="TextBox 22">
                <a:extLst>
                  <a:ext uri="{FF2B5EF4-FFF2-40B4-BE49-F238E27FC236}">
                    <a16:creationId xmlns:a16="http://schemas.microsoft.com/office/drawing/2014/main" id="{5A37912E-C0B0-C90C-D06E-E5E04DD024B9}"/>
                  </a:ext>
                </a:extLst>
              </p:cNvPr>
              <p:cNvSpPr txBox="1"/>
              <p:nvPr/>
            </p:nvSpPr>
            <p:spPr>
              <a:xfrm>
                <a:off x="4067250" y="3502116"/>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Money</a:t>
                </a:r>
              </a:p>
            </p:txBody>
          </p:sp>
          <p:sp>
            <p:nvSpPr>
              <p:cNvPr id="25" name="TextBox 24">
                <a:extLst>
                  <a:ext uri="{FF2B5EF4-FFF2-40B4-BE49-F238E27FC236}">
                    <a16:creationId xmlns:a16="http://schemas.microsoft.com/office/drawing/2014/main" id="{EC2B736D-45AF-93D8-63EE-1CCCD2CC927A}"/>
                  </a:ext>
                </a:extLst>
              </p:cNvPr>
              <p:cNvSpPr txBox="1"/>
              <p:nvPr/>
            </p:nvSpPr>
            <p:spPr>
              <a:xfrm>
                <a:off x="6996781" y="3501957"/>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Now</a:t>
                </a:r>
              </a:p>
            </p:txBody>
          </p:sp>
          <p:sp>
            <p:nvSpPr>
              <p:cNvPr id="26" name="TextBox 25">
                <a:extLst>
                  <a:ext uri="{FF2B5EF4-FFF2-40B4-BE49-F238E27FC236}">
                    <a16:creationId xmlns:a16="http://schemas.microsoft.com/office/drawing/2014/main" id="{37D11393-114F-2B9D-B51D-29BC4A01A5D8}"/>
                  </a:ext>
                </a:extLst>
              </p:cNvPr>
              <p:cNvSpPr txBox="1"/>
              <p:nvPr/>
            </p:nvSpPr>
            <p:spPr>
              <a:xfrm>
                <a:off x="6996781" y="4225655"/>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Sorry</a:t>
                </a:r>
              </a:p>
            </p:txBody>
          </p:sp>
          <p:sp>
            <p:nvSpPr>
              <p:cNvPr id="27" name="TextBox 26">
                <a:extLst>
                  <a:ext uri="{FF2B5EF4-FFF2-40B4-BE49-F238E27FC236}">
                    <a16:creationId xmlns:a16="http://schemas.microsoft.com/office/drawing/2014/main" id="{39F2B93C-395C-FC46-4B3B-5968EBA9CB70}"/>
                  </a:ext>
                </a:extLst>
              </p:cNvPr>
              <p:cNvSpPr txBox="1"/>
              <p:nvPr/>
            </p:nvSpPr>
            <p:spPr>
              <a:xfrm>
                <a:off x="6996781" y="4980720"/>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Sorry</a:t>
                </a:r>
              </a:p>
            </p:txBody>
          </p:sp>
          <p:sp>
            <p:nvSpPr>
              <p:cNvPr id="28" name="TextBox 27">
                <a:extLst>
                  <a:ext uri="{FF2B5EF4-FFF2-40B4-BE49-F238E27FC236}">
                    <a16:creationId xmlns:a16="http://schemas.microsoft.com/office/drawing/2014/main" id="{CDA0D7D2-5BF1-56D2-C8BF-C00C1B5EC0C9}"/>
                  </a:ext>
                </a:extLst>
              </p:cNvPr>
              <p:cNvSpPr txBox="1"/>
              <p:nvPr/>
            </p:nvSpPr>
            <p:spPr>
              <a:xfrm>
                <a:off x="6996781" y="5710294"/>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Go</a:t>
                </a:r>
              </a:p>
            </p:txBody>
          </p:sp>
          <p:sp>
            <p:nvSpPr>
              <p:cNvPr id="29" name="TextBox 28">
                <a:extLst>
                  <a:ext uri="{FF2B5EF4-FFF2-40B4-BE49-F238E27FC236}">
                    <a16:creationId xmlns:a16="http://schemas.microsoft.com/office/drawing/2014/main" id="{C4FE2875-496E-E945-5E98-CB61CA2C3930}"/>
                  </a:ext>
                </a:extLst>
              </p:cNvPr>
              <p:cNvSpPr txBox="1"/>
              <p:nvPr/>
            </p:nvSpPr>
            <p:spPr>
              <a:xfrm>
                <a:off x="8107679" y="5710294"/>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Go</a:t>
                </a:r>
              </a:p>
            </p:txBody>
          </p:sp>
          <p:sp>
            <p:nvSpPr>
              <p:cNvPr id="30" name="TextBox 29">
                <a:extLst>
                  <a:ext uri="{FF2B5EF4-FFF2-40B4-BE49-F238E27FC236}">
                    <a16:creationId xmlns:a16="http://schemas.microsoft.com/office/drawing/2014/main" id="{E4C079C3-1CD4-829A-1150-204DFCB29F60}"/>
                  </a:ext>
                </a:extLst>
              </p:cNvPr>
              <p:cNvSpPr txBox="1"/>
              <p:nvPr/>
            </p:nvSpPr>
            <p:spPr>
              <a:xfrm>
                <a:off x="8107679" y="4990608"/>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Think</a:t>
                </a:r>
              </a:p>
            </p:txBody>
          </p:sp>
          <p:sp>
            <p:nvSpPr>
              <p:cNvPr id="31" name="TextBox 30">
                <a:extLst>
                  <a:ext uri="{FF2B5EF4-FFF2-40B4-BE49-F238E27FC236}">
                    <a16:creationId xmlns:a16="http://schemas.microsoft.com/office/drawing/2014/main" id="{F40DAD9E-3B32-7D98-A125-389B1B86214F}"/>
                  </a:ext>
                </a:extLst>
              </p:cNvPr>
              <p:cNvSpPr txBox="1"/>
              <p:nvPr/>
            </p:nvSpPr>
            <p:spPr>
              <a:xfrm>
                <a:off x="8107679" y="4225655"/>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Sorry</a:t>
                </a:r>
              </a:p>
            </p:txBody>
          </p:sp>
          <p:sp>
            <p:nvSpPr>
              <p:cNvPr id="32" name="TextBox 31">
                <a:extLst>
                  <a:ext uri="{FF2B5EF4-FFF2-40B4-BE49-F238E27FC236}">
                    <a16:creationId xmlns:a16="http://schemas.microsoft.com/office/drawing/2014/main" id="{B106F73A-FB28-9958-E067-1A6AC0542954}"/>
                  </a:ext>
                </a:extLst>
              </p:cNvPr>
              <p:cNvSpPr txBox="1"/>
              <p:nvPr/>
            </p:nvSpPr>
            <p:spPr>
              <a:xfrm>
                <a:off x="8107679" y="3502116"/>
                <a:ext cx="968875" cy="369332"/>
              </a:xfrm>
              <a:prstGeom prst="rect">
                <a:avLst/>
              </a:prstGeom>
              <a:solidFill>
                <a:schemeClr val="bg1"/>
              </a:solidFill>
            </p:spPr>
            <p:txBody>
              <a:bodyPr wrap="square" rtlCol="0">
                <a:spAutoFit/>
              </a:bodyPr>
              <a:lstStyle/>
              <a:p>
                <a:r>
                  <a:rPr lang="en-US" dirty="0">
                    <a:latin typeface="Georgia" panose="02040502050405020303" pitchFamily="18" charset="0"/>
                  </a:rPr>
                  <a:t>Work</a:t>
                </a:r>
              </a:p>
            </p:txBody>
          </p:sp>
        </p:grpSp>
      </p:grpSp>
      <p:sp>
        <p:nvSpPr>
          <p:cNvPr id="34" name="TextBox 33">
            <a:extLst>
              <a:ext uri="{FF2B5EF4-FFF2-40B4-BE49-F238E27FC236}">
                <a16:creationId xmlns:a16="http://schemas.microsoft.com/office/drawing/2014/main" id="{E376DBE3-65EE-3E48-6B0B-0D881AB32078}"/>
              </a:ext>
            </a:extLst>
          </p:cNvPr>
          <p:cNvSpPr txBox="1"/>
          <p:nvPr/>
        </p:nvSpPr>
        <p:spPr>
          <a:xfrm>
            <a:off x="8011909" y="2791838"/>
            <a:ext cx="3677056" cy="954107"/>
          </a:xfrm>
          <a:prstGeom prst="rect">
            <a:avLst/>
          </a:prstGeom>
          <a:noFill/>
        </p:spPr>
        <p:txBody>
          <a:bodyPr wrap="square" rtlCol="0">
            <a:spAutoFit/>
          </a:bodyPr>
          <a:lstStyle/>
          <a:p>
            <a:r>
              <a:rPr lang="en-US" sz="2800" b="1" dirty="0">
                <a:solidFill>
                  <a:srgbClr val="C00000"/>
                </a:solidFill>
                <a:latin typeface="Georgia" panose="02040502050405020303" pitchFamily="18" charset="0"/>
              </a:rPr>
              <a:t>Then, is “Win $30” Spam or Ham?</a:t>
            </a:r>
          </a:p>
        </p:txBody>
      </p:sp>
    </p:spTree>
    <p:extLst>
      <p:ext uri="{BB962C8B-B14F-4D97-AF65-F5344CB8AC3E}">
        <p14:creationId xmlns:p14="http://schemas.microsoft.com/office/powerpoint/2010/main" val="2569592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4" y="620459"/>
            <a:ext cx="10729812" cy="646331"/>
          </a:xfrm>
          <a:prstGeom prst="rect">
            <a:avLst/>
          </a:prstGeom>
          <a:noFill/>
        </p:spPr>
        <p:txBody>
          <a:bodyPr wrap="square" rtlCol="0">
            <a:spAutoFit/>
          </a:bodyPr>
          <a:lstStyle/>
          <a:p>
            <a:r>
              <a:rPr lang="en-US" sz="3600" dirty="0">
                <a:solidFill>
                  <a:schemeClr val="bg1"/>
                </a:solidFill>
                <a:latin typeface="Georgia" panose="02040502050405020303" pitchFamily="18" charset="0"/>
              </a:rPr>
              <a:t>Naïve Bayes Classifier – </a:t>
            </a:r>
            <a:r>
              <a:rPr lang="en-US" sz="3600" dirty="0" err="1">
                <a:solidFill>
                  <a:schemeClr val="bg1"/>
                </a:solidFill>
                <a:latin typeface="Georgia" panose="02040502050405020303" pitchFamily="18" charset="0"/>
              </a:rPr>
              <a:t>Nastya</a:t>
            </a:r>
            <a:r>
              <a:rPr lang="en-US" sz="3600" dirty="0">
                <a:solidFill>
                  <a:schemeClr val="bg1"/>
                </a:solidFill>
                <a:latin typeface="Georgia" panose="02040502050405020303" pitchFamily="18" charset="0"/>
              </a:rPr>
              <a:t> Example</a:t>
            </a:r>
          </a:p>
        </p:txBody>
      </p:sp>
      <p:sp>
        <p:nvSpPr>
          <p:cNvPr id="2" name="Rectangle 1">
            <a:extLst>
              <a:ext uri="{FF2B5EF4-FFF2-40B4-BE49-F238E27FC236}">
                <a16:creationId xmlns:a16="http://schemas.microsoft.com/office/drawing/2014/main" id="{F3CC61EF-13BE-821A-9EBB-869CC84B0F46}"/>
              </a:ext>
            </a:extLst>
          </p:cNvPr>
          <p:cNvSpPr/>
          <p:nvPr/>
        </p:nvSpPr>
        <p:spPr>
          <a:xfrm>
            <a:off x="0" y="0"/>
            <a:ext cx="4023360"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4" name="Rectangle 3">
            <a:extLst>
              <a:ext uri="{FF2B5EF4-FFF2-40B4-BE49-F238E27FC236}">
                <a16:creationId xmlns:a16="http://schemas.microsoft.com/office/drawing/2014/main" id="{0453502E-0553-387B-E6DB-9CCDF680F0A8}"/>
              </a:ext>
            </a:extLst>
          </p:cNvPr>
          <p:cNvSpPr/>
          <p:nvPr/>
        </p:nvSpPr>
        <p:spPr>
          <a:xfrm>
            <a:off x="4023360" y="0"/>
            <a:ext cx="4084319"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Main Model</a:t>
            </a:r>
          </a:p>
        </p:txBody>
      </p:sp>
      <p:sp>
        <p:nvSpPr>
          <p:cNvPr id="5" name="Rectangle 4">
            <a:extLst>
              <a:ext uri="{FF2B5EF4-FFF2-40B4-BE49-F238E27FC236}">
                <a16:creationId xmlns:a16="http://schemas.microsoft.com/office/drawing/2014/main" id="{0F3948CC-0EE7-0A6C-92F2-1BF12BFA69BC}"/>
              </a:ext>
            </a:extLst>
          </p:cNvPr>
          <p:cNvSpPr/>
          <p:nvPr/>
        </p:nvSpPr>
        <p:spPr>
          <a:xfrm>
            <a:off x="8107679" y="0"/>
            <a:ext cx="4084321"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Conclusion</a:t>
            </a:r>
          </a:p>
        </p:txBody>
      </p:sp>
      <p:sp>
        <p:nvSpPr>
          <p:cNvPr id="7" name="Slide Number Placeholder 6">
            <a:extLst>
              <a:ext uri="{FF2B5EF4-FFF2-40B4-BE49-F238E27FC236}">
                <a16:creationId xmlns:a16="http://schemas.microsoft.com/office/drawing/2014/main" id="{4261A850-802C-3962-B8F9-AE31EC8D85C0}"/>
              </a:ext>
            </a:extLst>
          </p:cNvPr>
          <p:cNvSpPr>
            <a:spLocks noGrp="1"/>
          </p:cNvSpPr>
          <p:nvPr>
            <p:ph type="sldNum" sz="quarter" idx="12"/>
          </p:nvPr>
        </p:nvSpPr>
        <p:spPr/>
        <p:txBody>
          <a:bodyPr/>
          <a:lstStyle/>
          <a:p>
            <a:fld id="{1841B757-A952-1942-8414-7ABFD6E1806C}" type="slidenum">
              <a:rPr lang="en-US" smtClean="0"/>
              <a:pPr/>
              <a:t>9</a:t>
            </a:fld>
            <a:endParaRPr lang="en-US" dirty="0"/>
          </a:p>
        </p:txBody>
      </p:sp>
      <p:pic>
        <p:nvPicPr>
          <p:cNvPr id="8" name="Picture 7">
            <a:extLst>
              <a:ext uri="{FF2B5EF4-FFF2-40B4-BE49-F238E27FC236}">
                <a16:creationId xmlns:a16="http://schemas.microsoft.com/office/drawing/2014/main" id="{4F6EF5CC-C43B-35F8-6929-F0909AB41369}"/>
              </a:ext>
            </a:extLst>
          </p:cNvPr>
          <p:cNvPicPr>
            <a:picLocks noChangeAspect="1"/>
          </p:cNvPicPr>
          <p:nvPr/>
        </p:nvPicPr>
        <p:blipFill>
          <a:blip r:embed="rId3"/>
          <a:stretch>
            <a:fillRect/>
          </a:stretch>
        </p:blipFill>
        <p:spPr>
          <a:xfrm>
            <a:off x="0" y="1534164"/>
            <a:ext cx="6295508" cy="5323835"/>
          </a:xfrm>
          <a:prstGeom prst="rect">
            <a:avLst/>
          </a:prstGeom>
          <a:ln>
            <a:solidFill>
              <a:schemeClr val="tx1">
                <a:lumMod val="75000"/>
                <a:lumOff val="25000"/>
              </a:schemeClr>
            </a:solidFill>
          </a:ln>
        </p:spPr>
      </p:pic>
      <p:sp>
        <p:nvSpPr>
          <p:cNvPr id="13" name="TextBox 12">
            <a:extLst>
              <a:ext uri="{FF2B5EF4-FFF2-40B4-BE49-F238E27FC236}">
                <a16:creationId xmlns:a16="http://schemas.microsoft.com/office/drawing/2014/main" id="{056EDF5E-4167-5A7C-B023-905247BA6F39}"/>
              </a:ext>
            </a:extLst>
          </p:cNvPr>
          <p:cNvSpPr txBox="1"/>
          <p:nvPr/>
        </p:nvSpPr>
        <p:spPr>
          <a:xfrm>
            <a:off x="6398367" y="2415947"/>
            <a:ext cx="5411012" cy="1569660"/>
          </a:xfrm>
          <a:prstGeom prst="rect">
            <a:avLst/>
          </a:prstGeom>
          <a:noFill/>
        </p:spPr>
        <p:txBody>
          <a:bodyPr wrap="square">
            <a:spAutoFit/>
          </a:bodyPr>
          <a:lstStyle/>
          <a:p>
            <a:pPr algn="ctr"/>
            <a:r>
              <a:rPr lang="en-US" sz="2400" u="sng" dirty="0">
                <a:latin typeface="Georgia" panose="02040502050405020303" pitchFamily="18" charset="0"/>
              </a:rPr>
              <a:t>Keywords from </a:t>
            </a:r>
            <a:r>
              <a:rPr lang="en-US" sz="2400" u="sng" dirty="0" err="1">
                <a:latin typeface="Georgia" panose="02040502050405020303" pitchFamily="18" charset="0"/>
              </a:rPr>
              <a:t>Nastya</a:t>
            </a:r>
            <a:r>
              <a:rPr lang="en-US" sz="2400" u="sng" dirty="0">
                <a:latin typeface="Georgia" panose="02040502050405020303" pitchFamily="18" charset="0"/>
              </a:rPr>
              <a:t> Example:</a:t>
            </a:r>
          </a:p>
          <a:p>
            <a:pPr algn="ctr"/>
            <a:r>
              <a:rPr lang="en-US" sz="2400" dirty="0" err="1">
                <a:latin typeface="Georgia" panose="02040502050405020303" pitchFamily="18" charset="0"/>
              </a:rPr>
              <a:t>nastya</a:t>
            </a:r>
            <a:r>
              <a:rPr lang="en-US" sz="2400" dirty="0">
                <a:latin typeface="Georgia" panose="02040502050405020303" pitchFamily="18" charset="0"/>
              </a:rPr>
              <a:t>, dad, best, story, </a:t>
            </a:r>
            <a:r>
              <a:rPr lang="en-US" sz="2400" b="1" dirty="0">
                <a:solidFill>
                  <a:srgbClr val="C00000"/>
                </a:solidFill>
                <a:latin typeface="Georgia" panose="02040502050405020303" pitchFamily="18" charset="0"/>
              </a:rPr>
              <a:t>kids</a:t>
            </a:r>
            <a:r>
              <a:rPr lang="en-US" sz="2400" dirty="0">
                <a:latin typeface="Georgia" panose="02040502050405020303" pitchFamily="18" charset="0"/>
              </a:rPr>
              <a:t>, video, collection, whole, </a:t>
            </a:r>
            <a:r>
              <a:rPr lang="en-US" sz="2400" b="1" dirty="0">
                <a:solidFill>
                  <a:srgbClr val="C00000"/>
                </a:solidFill>
                <a:latin typeface="Georgia" panose="02040502050405020303" pitchFamily="18" charset="0"/>
              </a:rPr>
              <a:t>family</a:t>
            </a:r>
            <a:r>
              <a:rPr lang="en-US" sz="2400" dirty="0">
                <a:latin typeface="Georgia" panose="02040502050405020303" pitchFamily="18" charset="0"/>
              </a:rPr>
              <a:t>, popular, </a:t>
            </a:r>
            <a:r>
              <a:rPr lang="en-US" sz="2400" b="1" dirty="0">
                <a:solidFill>
                  <a:srgbClr val="C00000"/>
                </a:solidFill>
                <a:latin typeface="Georgia" panose="02040502050405020303" pitchFamily="18" charset="0"/>
              </a:rPr>
              <a:t>friend</a:t>
            </a:r>
            <a:r>
              <a:rPr lang="en-US" sz="2400" dirty="0">
                <a:latin typeface="Georgia" panose="02040502050405020303" pitchFamily="18" charset="0"/>
              </a:rPr>
              <a:t>, </a:t>
            </a:r>
            <a:r>
              <a:rPr lang="en-US" sz="2400" b="1" dirty="0">
                <a:solidFill>
                  <a:srgbClr val="C00000"/>
                </a:solidFill>
                <a:latin typeface="Georgia" panose="02040502050405020303" pitchFamily="18" charset="0"/>
              </a:rPr>
              <a:t>play</a:t>
            </a:r>
            <a:r>
              <a:rPr lang="en-US" sz="2400" dirty="0">
                <a:latin typeface="Georgia" panose="02040502050405020303" pitchFamily="18" charset="0"/>
              </a:rPr>
              <a:t>, </a:t>
            </a:r>
            <a:r>
              <a:rPr lang="en-US" sz="2400" b="1" dirty="0">
                <a:solidFill>
                  <a:srgbClr val="C00000"/>
                </a:solidFill>
                <a:latin typeface="Georgia" panose="02040502050405020303" pitchFamily="18" charset="0"/>
              </a:rPr>
              <a:t>toy</a:t>
            </a:r>
            <a:r>
              <a:rPr lang="en-US" sz="2400" dirty="0">
                <a:latin typeface="Georgia" panose="02040502050405020303" pitchFamily="18" charset="0"/>
              </a:rPr>
              <a:t>, etc.</a:t>
            </a:r>
          </a:p>
        </p:txBody>
      </p:sp>
      <p:sp>
        <p:nvSpPr>
          <p:cNvPr id="14" name="Right Arrow 13">
            <a:extLst>
              <a:ext uri="{FF2B5EF4-FFF2-40B4-BE49-F238E27FC236}">
                <a16:creationId xmlns:a16="http://schemas.microsoft.com/office/drawing/2014/main" id="{68B42AA3-0986-2607-66B0-4838BF78FE84}"/>
              </a:ext>
            </a:extLst>
          </p:cNvPr>
          <p:cNvSpPr/>
          <p:nvPr/>
        </p:nvSpPr>
        <p:spPr>
          <a:xfrm>
            <a:off x="7101191" y="4434562"/>
            <a:ext cx="233265" cy="149290"/>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A584CE0-37FA-6345-41B0-F8AF47AB51FE}"/>
              </a:ext>
            </a:extLst>
          </p:cNvPr>
          <p:cNvSpPr txBox="1"/>
          <p:nvPr/>
        </p:nvSpPr>
        <p:spPr>
          <a:xfrm>
            <a:off x="7402748" y="4278374"/>
            <a:ext cx="4601183" cy="461665"/>
          </a:xfrm>
          <a:prstGeom prst="rect">
            <a:avLst/>
          </a:prstGeom>
          <a:noFill/>
        </p:spPr>
        <p:txBody>
          <a:bodyPr wrap="square" rtlCol="0">
            <a:spAutoFit/>
          </a:bodyPr>
          <a:lstStyle/>
          <a:p>
            <a:r>
              <a:rPr lang="en-US" sz="2400" b="1" dirty="0">
                <a:solidFill>
                  <a:srgbClr val="C00000"/>
                </a:solidFill>
                <a:latin typeface="Georgia" panose="02040502050405020303" pitchFamily="18" charset="0"/>
              </a:rPr>
              <a:t>Is this video made for kids?</a:t>
            </a:r>
          </a:p>
        </p:txBody>
      </p:sp>
    </p:spTree>
    <p:extLst>
      <p:ext uri="{BB962C8B-B14F-4D97-AF65-F5344CB8AC3E}">
        <p14:creationId xmlns:p14="http://schemas.microsoft.com/office/powerpoint/2010/main" val="38018197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{494EA24E-ECA8-304F-BED2-3A57CCBBDB6C}tf10001123</Template>
  <TotalTime>11975</TotalTime>
  <Words>1248</Words>
  <Application>Microsoft Macintosh PowerPoint</Application>
  <PresentationFormat>Widescreen</PresentationFormat>
  <Paragraphs>195</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Georgia</vt:lpstr>
      <vt:lpstr>Gill Sans MT</vt:lpstr>
      <vt:lpstr>Times New Roman</vt:lpstr>
      <vt:lpstr>Wingdings 2</vt:lpstr>
      <vt:lpstr>Dividend</vt:lpstr>
      <vt:lpstr>PowerPoint Presentation</vt:lpstr>
      <vt:lpstr>I. Project background</vt:lpstr>
      <vt:lpstr>PowerPoint Presentation</vt:lpstr>
      <vt:lpstr>PowerPoint Presentation</vt:lpstr>
      <vt:lpstr>PowerPoint Presentation</vt:lpstr>
      <vt:lpstr>PowerPoint Presentation</vt:lpstr>
      <vt:lpstr>Ii. Main model</vt:lpstr>
      <vt:lpstr>PowerPoint Presentation</vt:lpstr>
      <vt:lpstr>PowerPoint Presentation</vt:lpstr>
      <vt:lpstr>PowerPoint Presentation</vt:lpstr>
      <vt:lpstr>PowerPoint Presentation</vt:lpstr>
      <vt:lpstr>PowerPoint Presentation</vt:lpstr>
      <vt:lpstr>PowerPoint Presentation</vt:lpstr>
      <vt:lpstr>Ii. 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Han</dc:creator>
  <cp:lastModifiedBy>Sang Han</cp:lastModifiedBy>
  <cp:revision>347</cp:revision>
  <dcterms:created xsi:type="dcterms:W3CDTF">2023-04-28T02:19:26Z</dcterms:created>
  <dcterms:modified xsi:type="dcterms:W3CDTF">2023-07-23T22:46:29Z</dcterms:modified>
</cp:coreProperties>
</file>