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3"/>
  </p:notesMasterIdLst>
  <p:sldIdLst>
    <p:sldId id="256" r:id="rId2"/>
    <p:sldId id="286" r:id="rId3"/>
    <p:sldId id="332" r:id="rId4"/>
    <p:sldId id="278" r:id="rId5"/>
    <p:sldId id="330" r:id="rId6"/>
    <p:sldId id="331" r:id="rId7"/>
    <p:sldId id="333" r:id="rId8"/>
    <p:sldId id="335" r:id="rId9"/>
    <p:sldId id="336" r:id="rId10"/>
    <p:sldId id="337" r:id="rId11"/>
    <p:sldId id="338" r:id="rId12"/>
    <p:sldId id="350" r:id="rId13"/>
    <p:sldId id="265" r:id="rId14"/>
    <p:sldId id="369" r:id="rId15"/>
    <p:sldId id="322" r:id="rId16"/>
    <p:sldId id="306" r:id="rId17"/>
    <p:sldId id="305" r:id="rId18"/>
    <p:sldId id="324" r:id="rId19"/>
    <p:sldId id="291" r:id="rId20"/>
    <p:sldId id="323" r:id="rId21"/>
    <p:sldId id="269" r:id="rId22"/>
    <p:sldId id="292" r:id="rId23"/>
    <p:sldId id="287" r:id="rId24"/>
    <p:sldId id="325" r:id="rId25"/>
    <p:sldId id="326" r:id="rId26"/>
    <p:sldId id="327" r:id="rId27"/>
    <p:sldId id="375" r:id="rId28"/>
    <p:sldId id="376" r:id="rId29"/>
    <p:sldId id="288" r:id="rId30"/>
    <p:sldId id="316" r:id="rId31"/>
    <p:sldId id="290" r:id="rId32"/>
    <p:sldId id="365" r:id="rId33"/>
    <p:sldId id="302" r:id="rId34"/>
    <p:sldId id="303" r:id="rId35"/>
    <p:sldId id="371" r:id="rId36"/>
    <p:sldId id="370" r:id="rId37"/>
    <p:sldId id="372" r:id="rId38"/>
    <p:sldId id="275" r:id="rId39"/>
    <p:sldId id="276" r:id="rId40"/>
    <p:sldId id="368" r:id="rId41"/>
    <p:sldId id="373" r:id="rId42"/>
    <p:sldId id="268" r:id="rId43"/>
    <p:sldId id="307" r:id="rId44"/>
    <p:sldId id="308" r:id="rId45"/>
    <p:sldId id="309" r:id="rId46"/>
    <p:sldId id="299" r:id="rId47"/>
    <p:sldId id="310" r:id="rId48"/>
    <p:sldId id="257" r:id="rId49"/>
    <p:sldId id="258" r:id="rId50"/>
    <p:sldId id="384" r:id="rId51"/>
    <p:sldId id="294" r:id="rId52"/>
    <p:sldId id="259" r:id="rId53"/>
    <p:sldId id="260" r:id="rId54"/>
    <p:sldId id="272" r:id="rId55"/>
    <p:sldId id="315" r:id="rId56"/>
    <p:sldId id="293" r:id="rId57"/>
    <p:sldId id="295" r:id="rId58"/>
    <p:sldId id="296" r:id="rId59"/>
    <p:sldId id="298" r:id="rId60"/>
    <p:sldId id="297" r:id="rId61"/>
    <p:sldId id="319" r:id="rId62"/>
    <p:sldId id="320" r:id="rId63"/>
    <p:sldId id="300" r:id="rId64"/>
    <p:sldId id="262" r:id="rId65"/>
    <p:sldId id="361" r:id="rId66"/>
    <p:sldId id="367" r:id="rId67"/>
    <p:sldId id="381" r:id="rId68"/>
    <p:sldId id="354" r:id="rId69"/>
    <p:sldId id="352" r:id="rId70"/>
    <p:sldId id="353" r:id="rId71"/>
    <p:sldId id="329" r:id="rId72"/>
    <p:sldId id="339" r:id="rId73"/>
    <p:sldId id="340" r:id="rId74"/>
    <p:sldId id="341" r:id="rId75"/>
    <p:sldId id="342" r:id="rId76"/>
    <p:sldId id="357" r:id="rId77"/>
    <p:sldId id="360" r:id="rId78"/>
    <p:sldId id="362" r:id="rId79"/>
    <p:sldId id="343" r:id="rId80"/>
    <p:sldId id="334" r:id="rId81"/>
    <p:sldId id="356" r:id="rId82"/>
    <p:sldId id="358" r:id="rId83"/>
    <p:sldId id="382" r:id="rId84"/>
    <p:sldId id="359" r:id="rId85"/>
    <p:sldId id="363" r:id="rId86"/>
    <p:sldId id="364" r:id="rId87"/>
    <p:sldId id="379" r:id="rId88"/>
    <p:sldId id="281" r:id="rId89"/>
    <p:sldId id="285" r:id="rId90"/>
    <p:sldId id="282" r:id="rId91"/>
    <p:sldId id="284" r:id="rId92"/>
    <p:sldId id="283" r:id="rId93"/>
    <p:sldId id="380" r:id="rId94"/>
    <p:sldId id="346" r:id="rId95"/>
    <p:sldId id="347" r:id="rId96"/>
    <p:sldId id="348" r:id="rId97"/>
    <p:sldId id="349" r:id="rId98"/>
    <p:sldId id="374" r:id="rId99"/>
    <p:sldId id="355" r:id="rId100"/>
    <p:sldId id="383" r:id="rId101"/>
    <p:sldId id="317" r:id="rId102"/>
    <p:sldId id="318" r:id="rId103"/>
    <p:sldId id="311" r:id="rId104"/>
    <p:sldId id="321" r:id="rId105"/>
    <p:sldId id="378" r:id="rId106"/>
    <p:sldId id="277" r:id="rId107"/>
    <p:sldId id="314" r:id="rId108"/>
    <p:sldId id="377" r:id="rId109"/>
    <p:sldId id="328" r:id="rId110"/>
    <p:sldId id="266" r:id="rId111"/>
    <p:sldId id="261" r:id="rId11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67" autoAdjust="0"/>
    <p:restoredTop sz="86377" autoAdjust="0"/>
  </p:normalViewPr>
  <p:slideViewPr>
    <p:cSldViewPr>
      <p:cViewPr varScale="1">
        <p:scale>
          <a:sx n="89" d="100"/>
          <a:sy n="89" d="100"/>
        </p:scale>
        <p:origin x="-234" y="-108"/>
      </p:cViewPr>
      <p:guideLst>
        <p:guide orient="horz" pos="2160"/>
        <p:guide pos="2880"/>
      </p:guideLst>
    </p:cSldViewPr>
  </p:slideViewPr>
  <p:outlineViewPr>
    <p:cViewPr>
      <p:scale>
        <a:sx n="33" d="100"/>
        <a:sy n="33" d="100"/>
      </p:scale>
      <p:origin x="48" y="81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E5AEEF-8D7A-4FBC-A60A-E69D888CAA20}" type="datetimeFigureOut">
              <a:rPr lang="de-DE" smtClean="0"/>
              <a:pPr/>
              <a:t>04.12.2015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0690C-282E-4095-BB52-28B1F9A63C08}"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4588" y="695325"/>
            <a:ext cx="4568825" cy="3427413"/>
          </a:xfrm>
          <a:solidFill>
            <a:srgbClr val="5B9BD5"/>
          </a:solidFill>
          <a:ln w="25402">
            <a:solidFill>
              <a:srgbClr val="41719C"/>
            </a:solidFill>
            <a:prstDash val="solid"/>
          </a:ln>
        </p:spPr>
      </p:sp>
      <p:sp>
        <p:nvSpPr>
          <p:cNvPr id="3" name="Notizenplatzhalter 2"/>
          <p:cNvSpPr txBox="1">
            <a:spLocks noGrp="1"/>
          </p:cNvSpPr>
          <p:nvPr>
            <p:ph type="body" sz="quarter" idx="1"/>
          </p:nvPr>
        </p:nvSpPr>
        <p:spPr>
          <a:xfrm>
            <a:off x="685800" y="4343400"/>
            <a:ext cx="5486043" cy="4114800"/>
          </a:xfrm>
        </p:spPr>
        <p:txBody>
          <a:bodyPr/>
          <a:lstStyle/>
          <a:p>
            <a:endParaRPr lang="de-DE"/>
          </a:p>
        </p:txBody>
      </p:sp>
    </p:spTree>
    <p:extLst>
      <p:ext uri="{BB962C8B-B14F-4D97-AF65-F5344CB8AC3E}">
        <p14:creationId xmlns="" xmlns:p14="http://schemas.microsoft.com/office/powerpoint/2010/main" val="1671514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87CF3239-A205-4875-BFBD-00423EB6F383}" type="datetimeFigureOut">
              <a:rPr lang="de-AT" smtClean="0"/>
              <a:pPr/>
              <a:t>04.12.2015</a:t>
            </a:fld>
            <a:endParaRPr lang="de-AT"/>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endParaRPr lang="de-AT"/>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9310D33B-80BA-46E1-BF88-F3466022B61F}" type="slidenum">
              <a:rPr lang="de-AT" smtClean="0"/>
              <a:pPr/>
              <a:t>‹#›</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87CF3239-A205-4875-BFBD-00423EB6F383}" type="datetimeFigureOut">
              <a:rPr lang="de-AT" smtClean="0"/>
              <a:pPr/>
              <a:t>04.12.2015</a:t>
            </a:fld>
            <a:endParaRPr lang="de-AT"/>
          </a:p>
        </p:txBody>
      </p:sp>
      <p:sp>
        <p:nvSpPr>
          <p:cNvPr id="5" name="Fußzeilenplatzhalter 4"/>
          <p:cNvSpPr>
            <a:spLocks noGrp="1"/>
          </p:cNvSpPr>
          <p:nvPr>
            <p:ph type="ftr" sz="quarter" idx="11"/>
          </p:nvPr>
        </p:nvSpPr>
        <p:spPr/>
        <p:txBody>
          <a:bodyPr/>
          <a:lstStyle>
            <a:extLst/>
          </a:lstStyle>
          <a:p>
            <a:endParaRPr lang="de-AT"/>
          </a:p>
        </p:txBody>
      </p:sp>
      <p:sp>
        <p:nvSpPr>
          <p:cNvPr id="6" name="Foliennummernplatzhalter 5"/>
          <p:cNvSpPr>
            <a:spLocks noGrp="1"/>
          </p:cNvSpPr>
          <p:nvPr>
            <p:ph type="sldNum" sz="quarter" idx="12"/>
          </p:nvPr>
        </p:nvSpPr>
        <p:spPr/>
        <p:txBody>
          <a:bodyPr/>
          <a:lstStyle>
            <a:extLst/>
          </a:lstStyle>
          <a:p>
            <a:fld id="{9310D33B-80BA-46E1-BF88-F3466022B61F}" type="slidenum">
              <a:rPr lang="de-AT" smtClean="0"/>
              <a:pPr/>
              <a:t>‹#›</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87CF3239-A205-4875-BFBD-00423EB6F383}" type="datetimeFigureOut">
              <a:rPr lang="de-AT" smtClean="0"/>
              <a:pPr/>
              <a:t>04.12.2015</a:t>
            </a:fld>
            <a:endParaRPr lang="de-AT"/>
          </a:p>
        </p:txBody>
      </p:sp>
      <p:sp>
        <p:nvSpPr>
          <p:cNvPr id="5" name="Fußzeilenplatzhalter 4"/>
          <p:cNvSpPr>
            <a:spLocks noGrp="1"/>
          </p:cNvSpPr>
          <p:nvPr>
            <p:ph type="ftr" sz="quarter" idx="11"/>
          </p:nvPr>
        </p:nvSpPr>
        <p:spPr/>
        <p:txBody>
          <a:bodyPr/>
          <a:lstStyle>
            <a:extLst/>
          </a:lstStyle>
          <a:p>
            <a:endParaRPr lang="de-AT"/>
          </a:p>
        </p:txBody>
      </p:sp>
      <p:sp>
        <p:nvSpPr>
          <p:cNvPr id="6" name="Foliennummernplatzhalter 5"/>
          <p:cNvSpPr>
            <a:spLocks noGrp="1"/>
          </p:cNvSpPr>
          <p:nvPr>
            <p:ph type="sldNum" sz="quarter" idx="12"/>
          </p:nvPr>
        </p:nvSpPr>
        <p:spPr/>
        <p:txBody>
          <a:bodyPr/>
          <a:lstStyle>
            <a:extLst/>
          </a:lstStyle>
          <a:p>
            <a:fld id="{9310D33B-80BA-46E1-BF88-F3466022B61F}" type="slidenum">
              <a:rPr lang="de-AT" smtClean="0"/>
              <a:pPr/>
              <a:t>‹#›</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87CF3239-A205-4875-BFBD-00423EB6F383}" type="datetimeFigureOut">
              <a:rPr lang="de-AT" smtClean="0"/>
              <a:pPr/>
              <a:t>04.12.2015</a:t>
            </a:fld>
            <a:endParaRPr lang="de-AT"/>
          </a:p>
        </p:txBody>
      </p:sp>
      <p:sp>
        <p:nvSpPr>
          <p:cNvPr id="5" name="Fußzeilenplatzhalter 4"/>
          <p:cNvSpPr>
            <a:spLocks noGrp="1"/>
          </p:cNvSpPr>
          <p:nvPr>
            <p:ph type="ftr" sz="quarter" idx="11"/>
          </p:nvPr>
        </p:nvSpPr>
        <p:spPr/>
        <p:txBody>
          <a:bodyPr/>
          <a:lstStyle>
            <a:extLst/>
          </a:lstStyle>
          <a:p>
            <a:endParaRPr lang="de-AT"/>
          </a:p>
        </p:txBody>
      </p:sp>
      <p:sp>
        <p:nvSpPr>
          <p:cNvPr id="6" name="Foliennummernplatzhalter 5"/>
          <p:cNvSpPr>
            <a:spLocks noGrp="1"/>
          </p:cNvSpPr>
          <p:nvPr>
            <p:ph type="sldNum" sz="quarter" idx="12"/>
          </p:nvPr>
        </p:nvSpPr>
        <p:spPr/>
        <p:txBody>
          <a:bodyPr/>
          <a:lstStyle>
            <a:extLst/>
          </a:lstStyle>
          <a:p>
            <a:fld id="{9310D33B-80BA-46E1-BF88-F3466022B61F}" type="slidenum">
              <a:rPr lang="de-AT" smtClean="0"/>
              <a:pPr/>
              <a:t>‹#›</a:t>
            </a:fld>
            <a:endParaRPr lang="de-AT"/>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Textmasterformate durch Klicken bearbeiten</a:t>
            </a:r>
          </a:p>
        </p:txBody>
      </p:sp>
      <p:sp>
        <p:nvSpPr>
          <p:cNvPr id="4" name="Datumsplatzhalter 3"/>
          <p:cNvSpPr>
            <a:spLocks noGrp="1"/>
          </p:cNvSpPr>
          <p:nvPr>
            <p:ph type="dt" sz="half" idx="10"/>
          </p:nvPr>
        </p:nvSpPr>
        <p:spPr/>
        <p:txBody>
          <a:bodyPr/>
          <a:lstStyle>
            <a:extLst/>
          </a:lstStyle>
          <a:p>
            <a:fld id="{87CF3239-A205-4875-BFBD-00423EB6F383}" type="datetimeFigureOut">
              <a:rPr lang="de-AT" smtClean="0"/>
              <a:pPr/>
              <a:t>04.12.2015</a:t>
            </a:fld>
            <a:endParaRPr lang="de-AT"/>
          </a:p>
        </p:txBody>
      </p:sp>
      <p:sp>
        <p:nvSpPr>
          <p:cNvPr id="5" name="Fußzeilenplatzhalter 4"/>
          <p:cNvSpPr>
            <a:spLocks noGrp="1"/>
          </p:cNvSpPr>
          <p:nvPr>
            <p:ph type="ftr" sz="quarter" idx="11"/>
          </p:nvPr>
        </p:nvSpPr>
        <p:spPr/>
        <p:txBody>
          <a:bodyPr/>
          <a:lstStyle>
            <a:extLst/>
          </a:lstStyle>
          <a:p>
            <a:endParaRPr lang="de-AT"/>
          </a:p>
        </p:txBody>
      </p:sp>
      <p:sp>
        <p:nvSpPr>
          <p:cNvPr id="6" name="Foliennummernplatzhalter 5"/>
          <p:cNvSpPr>
            <a:spLocks noGrp="1"/>
          </p:cNvSpPr>
          <p:nvPr>
            <p:ph type="sldNum" sz="quarter" idx="12"/>
          </p:nvPr>
        </p:nvSpPr>
        <p:spPr/>
        <p:txBody>
          <a:bodyPr/>
          <a:lstStyle>
            <a:extLst/>
          </a:lstStyle>
          <a:p>
            <a:fld id="{9310D33B-80BA-46E1-BF88-F3466022B61F}" type="slidenum">
              <a:rPr lang="de-AT" smtClean="0"/>
              <a:pPr/>
              <a:t>‹#›</a:t>
            </a:fld>
            <a:endParaRPr lang="de-AT"/>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87CF3239-A205-4875-BFBD-00423EB6F383}" type="datetimeFigureOut">
              <a:rPr lang="de-AT" smtClean="0"/>
              <a:pPr/>
              <a:t>04.12.2015</a:t>
            </a:fld>
            <a:endParaRPr lang="de-AT"/>
          </a:p>
        </p:txBody>
      </p:sp>
      <p:sp>
        <p:nvSpPr>
          <p:cNvPr id="6" name="Fußzeilenplatzhalter 5"/>
          <p:cNvSpPr>
            <a:spLocks noGrp="1"/>
          </p:cNvSpPr>
          <p:nvPr>
            <p:ph type="ftr" sz="quarter" idx="11"/>
          </p:nvPr>
        </p:nvSpPr>
        <p:spPr/>
        <p:txBody>
          <a:bodyPr/>
          <a:lstStyle>
            <a:extLst/>
          </a:lstStyle>
          <a:p>
            <a:endParaRPr lang="de-AT"/>
          </a:p>
        </p:txBody>
      </p:sp>
      <p:sp>
        <p:nvSpPr>
          <p:cNvPr id="7" name="Foliennummernplatzhalter 6"/>
          <p:cNvSpPr>
            <a:spLocks noGrp="1"/>
          </p:cNvSpPr>
          <p:nvPr>
            <p:ph type="sldNum" sz="quarter" idx="12"/>
          </p:nvPr>
        </p:nvSpPr>
        <p:spPr/>
        <p:txBody>
          <a:bodyPr/>
          <a:lstStyle>
            <a:extLst/>
          </a:lstStyle>
          <a:p>
            <a:fld id="{9310D33B-80BA-46E1-BF88-F3466022B61F}" type="slidenum">
              <a:rPr lang="de-AT" smtClean="0"/>
              <a:pPr/>
              <a:t>‹#›</a:t>
            </a:fld>
            <a:endParaRPr lang="de-AT"/>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Textmasterformate durch Klicken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Textmasterformate durch Klicken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87CF3239-A205-4875-BFBD-00423EB6F383}" type="datetimeFigureOut">
              <a:rPr lang="de-AT" smtClean="0"/>
              <a:pPr/>
              <a:t>04.12.2015</a:t>
            </a:fld>
            <a:endParaRPr lang="de-AT"/>
          </a:p>
        </p:txBody>
      </p:sp>
      <p:sp>
        <p:nvSpPr>
          <p:cNvPr id="8" name="Fußzeilenplatzhalter 7"/>
          <p:cNvSpPr>
            <a:spLocks noGrp="1"/>
          </p:cNvSpPr>
          <p:nvPr>
            <p:ph type="ftr" sz="quarter" idx="11"/>
          </p:nvPr>
        </p:nvSpPr>
        <p:spPr/>
        <p:txBody>
          <a:bodyPr/>
          <a:lstStyle>
            <a:extLst/>
          </a:lstStyle>
          <a:p>
            <a:endParaRPr lang="de-AT"/>
          </a:p>
        </p:txBody>
      </p:sp>
      <p:sp>
        <p:nvSpPr>
          <p:cNvPr id="9" name="Foliennummernplatzhalter 8"/>
          <p:cNvSpPr>
            <a:spLocks noGrp="1"/>
          </p:cNvSpPr>
          <p:nvPr>
            <p:ph type="sldNum" sz="quarter" idx="12"/>
          </p:nvPr>
        </p:nvSpPr>
        <p:spPr/>
        <p:txBody>
          <a:bodyPr/>
          <a:lstStyle>
            <a:extLst/>
          </a:lstStyle>
          <a:p>
            <a:fld id="{9310D33B-80BA-46E1-BF88-F3466022B61F}" type="slidenum">
              <a:rPr lang="de-AT" smtClean="0"/>
              <a:pPr/>
              <a:t>‹#›</a:t>
            </a:fld>
            <a:endParaRPr lang="de-A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87CF3239-A205-4875-BFBD-00423EB6F383}" type="datetimeFigureOut">
              <a:rPr lang="de-AT" smtClean="0"/>
              <a:pPr/>
              <a:t>04.12.2015</a:t>
            </a:fld>
            <a:endParaRPr lang="de-AT"/>
          </a:p>
        </p:txBody>
      </p:sp>
      <p:sp>
        <p:nvSpPr>
          <p:cNvPr id="4" name="Fußzeilenplatzhalter 3"/>
          <p:cNvSpPr>
            <a:spLocks noGrp="1"/>
          </p:cNvSpPr>
          <p:nvPr>
            <p:ph type="ftr" sz="quarter" idx="11"/>
          </p:nvPr>
        </p:nvSpPr>
        <p:spPr/>
        <p:txBody>
          <a:bodyPr/>
          <a:lstStyle>
            <a:extLst/>
          </a:lstStyle>
          <a:p>
            <a:endParaRPr lang="de-AT"/>
          </a:p>
        </p:txBody>
      </p:sp>
      <p:sp>
        <p:nvSpPr>
          <p:cNvPr id="5" name="Foliennummernplatzhalter 4"/>
          <p:cNvSpPr>
            <a:spLocks noGrp="1"/>
          </p:cNvSpPr>
          <p:nvPr>
            <p:ph type="sldNum" sz="quarter" idx="12"/>
          </p:nvPr>
        </p:nvSpPr>
        <p:spPr/>
        <p:txBody>
          <a:bodyPr/>
          <a:lstStyle>
            <a:extLst/>
          </a:lstStyle>
          <a:p>
            <a:fld id="{9310D33B-80BA-46E1-BF88-F3466022B61F}" type="slidenum">
              <a:rPr lang="de-AT" smtClean="0"/>
              <a:pPr/>
              <a:t>‹#›</a:t>
            </a:fld>
            <a:endParaRPr lang="de-AT"/>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87CF3239-A205-4875-BFBD-00423EB6F383}" type="datetimeFigureOut">
              <a:rPr lang="de-AT" smtClean="0"/>
              <a:pPr/>
              <a:t>04.12.2015</a:t>
            </a:fld>
            <a:endParaRPr lang="de-AT"/>
          </a:p>
        </p:txBody>
      </p:sp>
      <p:sp>
        <p:nvSpPr>
          <p:cNvPr id="3" name="Fußzeilenplatzhalter 2"/>
          <p:cNvSpPr>
            <a:spLocks noGrp="1"/>
          </p:cNvSpPr>
          <p:nvPr>
            <p:ph type="ftr" sz="quarter" idx="11"/>
          </p:nvPr>
        </p:nvSpPr>
        <p:spPr/>
        <p:txBody>
          <a:bodyPr/>
          <a:lstStyle>
            <a:extLst/>
          </a:lstStyle>
          <a:p>
            <a:endParaRPr lang="de-AT"/>
          </a:p>
        </p:txBody>
      </p:sp>
      <p:sp>
        <p:nvSpPr>
          <p:cNvPr id="4" name="Foliennummernplatzhalter 3"/>
          <p:cNvSpPr>
            <a:spLocks noGrp="1"/>
          </p:cNvSpPr>
          <p:nvPr>
            <p:ph type="sldNum" sz="quarter" idx="12"/>
          </p:nvPr>
        </p:nvSpPr>
        <p:spPr/>
        <p:txBody>
          <a:bodyPr/>
          <a:lstStyle>
            <a:extLst/>
          </a:lstStyle>
          <a:p>
            <a:fld id="{9310D33B-80BA-46E1-BF88-F3466022B61F}" type="slidenum">
              <a:rPr lang="de-AT" smtClean="0"/>
              <a:pPr/>
              <a:t>‹#›</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87CF3239-A205-4875-BFBD-00423EB6F383}" type="datetimeFigureOut">
              <a:rPr lang="de-AT" smtClean="0"/>
              <a:pPr/>
              <a:t>04.12.2015</a:t>
            </a:fld>
            <a:endParaRPr lang="de-AT"/>
          </a:p>
        </p:txBody>
      </p:sp>
      <p:sp>
        <p:nvSpPr>
          <p:cNvPr id="6" name="Fußzeilenplatzhalter 5"/>
          <p:cNvSpPr>
            <a:spLocks noGrp="1"/>
          </p:cNvSpPr>
          <p:nvPr>
            <p:ph type="ftr" sz="quarter" idx="11"/>
          </p:nvPr>
        </p:nvSpPr>
        <p:spPr/>
        <p:txBody>
          <a:bodyPr/>
          <a:lstStyle>
            <a:extLst/>
          </a:lstStyle>
          <a:p>
            <a:endParaRPr lang="de-AT"/>
          </a:p>
        </p:txBody>
      </p:sp>
      <p:sp>
        <p:nvSpPr>
          <p:cNvPr id="7" name="Foliennummernplatzhalter 6"/>
          <p:cNvSpPr>
            <a:spLocks noGrp="1"/>
          </p:cNvSpPr>
          <p:nvPr>
            <p:ph type="sldNum" sz="quarter" idx="12"/>
          </p:nvPr>
        </p:nvSpPr>
        <p:spPr/>
        <p:txBody>
          <a:bodyPr/>
          <a:lstStyle>
            <a:extLst/>
          </a:lstStyle>
          <a:p>
            <a:fld id="{9310D33B-80BA-46E1-BF88-F3466022B61F}" type="slidenum">
              <a:rPr lang="de-AT" smtClean="0"/>
              <a:pPr/>
              <a:t>‹#›</a:t>
            </a:fld>
            <a:endParaRPr lang="de-A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Textmasterformate durch Klicken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87CF3239-A205-4875-BFBD-00423EB6F383}" type="datetimeFigureOut">
              <a:rPr lang="de-AT" smtClean="0"/>
              <a:pPr/>
              <a:t>04.12.2015</a:t>
            </a:fld>
            <a:endParaRPr lang="de-AT"/>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de-AT"/>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9310D33B-80BA-46E1-BF88-F3466022B61F}" type="slidenum">
              <a:rPr lang="de-AT" smtClean="0"/>
              <a:pPr/>
              <a:t>‹#›</a:t>
            </a:fld>
            <a:endParaRPr lang="de-AT"/>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7CF3239-A205-4875-BFBD-00423EB6F383}" type="datetimeFigureOut">
              <a:rPr lang="de-AT" smtClean="0"/>
              <a:pPr/>
              <a:t>04.12.2015</a:t>
            </a:fld>
            <a:endParaRPr lang="de-AT"/>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e-AT"/>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310D33B-80BA-46E1-BF88-F3466022B61F}" type="slidenum">
              <a:rPr lang="de-AT" smtClean="0"/>
              <a:pPr/>
              <a:t>‹#›</a:t>
            </a:fld>
            <a:endParaRPr lang="de-AT"/>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youtu.be/xpXmf0Pb-Wg"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s://youtu.be/O_jV3eJdgzg"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4.xml"/><Relationship Id="rId4" Type="http://schemas.openxmlformats.org/officeDocument/2006/relationships/image" Target="../media/image39.jpeg"/></Relationships>
</file>

<file path=ppt/slides/_rels/slide3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youtu.be/UExOMuzEhFY"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0.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8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jpeg"/><Relationship Id="rId1" Type="http://schemas.openxmlformats.org/officeDocument/2006/relationships/slideLayout" Target="../slideLayouts/slideLayout4.xml"/><Relationship Id="rId4" Type="http://schemas.openxmlformats.org/officeDocument/2006/relationships/image" Target="../media/image70.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hyperlink" Target="https://youtu.be/xpXmf0Pb-Wg"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youtu.be/T67GSx3m2f8"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Kinderimpfungen</a:t>
            </a:r>
            <a:br>
              <a:rPr lang="de-DE" dirty="0" smtClean="0"/>
            </a:br>
            <a:r>
              <a:rPr lang="de-DE" dirty="0" smtClean="0"/>
              <a:t>pro /kontra</a:t>
            </a:r>
            <a:endParaRPr lang="de-AT" dirty="0"/>
          </a:p>
        </p:txBody>
      </p:sp>
      <p:sp>
        <p:nvSpPr>
          <p:cNvPr id="3" name="Untertitel 2"/>
          <p:cNvSpPr>
            <a:spLocks noGrp="1"/>
          </p:cNvSpPr>
          <p:nvPr>
            <p:ph type="subTitle" idx="1"/>
          </p:nvPr>
        </p:nvSpPr>
        <p:spPr/>
        <p:txBody>
          <a:bodyPr>
            <a:normAutofit fontScale="92500"/>
          </a:bodyPr>
          <a:lstStyle/>
          <a:p>
            <a:r>
              <a:rPr lang="de-DE" dirty="0" smtClean="0"/>
              <a:t>Dr. Alexander Gallee</a:t>
            </a:r>
          </a:p>
          <a:p>
            <a:r>
              <a:rPr lang="de-DE" dirty="0" smtClean="0"/>
              <a:t>Arzt für Allgemeinmedizin </a:t>
            </a:r>
            <a:r>
              <a:rPr lang="de-DE" dirty="0" err="1" smtClean="0"/>
              <a:t>Vorderweissenbach</a:t>
            </a:r>
            <a:endParaRPr lang="de-A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Schon am zweiten Tage stellte sich der Ausschlag ein, das Fieber währte fort und steigerte sich am dritten Tage derart, dass der Arzt nicht umhin konnte, die Mutter des Kindes aufmerksam zu machen, dass man bei dem Scharlachfieber auf alles gefasst sein müsse: das hieß ,sein Latein war am Ende- der Junge unrettbar verloren-, denn er verschrieb nichts, als , man solle das Kind ja in Acht nehmen! Denn Zugluft sei tödlich“</a:t>
            </a:r>
            <a:endParaRPr lang="de-DE" dirty="0"/>
          </a:p>
        </p:txBody>
      </p:sp>
      <p:sp>
        <p:nvSpPr>
          <p:cNvPr id="2" name="Titel 1"/>
          <p:cNvSpPr>
            <a:spLocks noGrp="1"/>
          </p:cNvSpPr>
          <p:nvPr>
            <p:ph type="title"/>
          </p:nvPr>
        </p:nvSpPr>
        <p:spPr/>
        <p:txBody>
          <a:bodyPr>
            <a:normAutofit fontScale="90000"/>
          </a:bodyPr>
          <a:lstStyle/>
          <a:p>
            <a:r>
              <a:rPr lang="de-DE" dirty="0" smtClean="0"/>
              <a:t>29.November 1862- Deutschland</a:t>
            </a:r>
            <a:endParaRPr lang="de-DE"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tiefer Schlaf.bmp"/>
          <p:cNvPicPr>
            <a:picLocks noGrp="1" noChangeAspect="1"/>
          </p:cNvPicPr>
          <p:nvPr>
            <p:ph idx="1"/>
          </p:nvPr>
        </p:nvPicPr>
        <p:blipFill>
          <a:blip r:embed="rId2" cstate="print"/>
          <a:stretch>
            <a:fillRect/>
          </a:stretch>
        </p:blipFill>
        <p:spPr>
          <a:xfrm>
            <a:off x="2483768" y="2348880"/>
            <a:ext cx="3394799" cy="2271429"/>
          </a:xfrm>
        </p:spPr>
      </p:pic>
      <p:sp>
        <p:nvSpPr>
          <p:cNvPr id="5" name="Titel 4"/>
          <p:cNvSpPr>
            <a:spLocks noGrp="1"/>
          </p:cNvSpPr>
          <p:nvPr>
            <p:ph type="title"/>
          </p:nvPr>
        </p:nvSpPr>
        <p:spPr/>
        <p:txBody>
          <a:bodyPr/>
          <a:lstStyle/>
          <a:p>
            <a:r>
              <a:rPr lang="de-DE" dirty="0" smtClean="0"/>
              <a:t>Danke fürs Zuhören</a:t>
            </a:r>
            <a:endParaRPr lang="de-DE"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Hauptrisikogruppen: 6.-24 LM</a:t>
            </a:r>
          </a:p>
          <a:p>
            <a:r>
              <a:rPr lang="de-DE" dirty="0" smtClean="0"/>
              <a:t>Jugendliche: 15-19LJ</a:t>
            </a:r>
          </a:p>
          <a:p>
            <a:endParaRPr lang="de-DE" dirty="0" smtClean="0"/>
          </a:p>
          <a:p>
            <a:r>
              <a:rPr lang="de-DE" dirty="0" smtClean="0"/>
              <a:t>Verschiedene </a:t>
            </a:r>
            <a:r>
              <a:rPr lang="de-DE" dirty="0" err="1" smtClean="0"/>
              <a:t>Serotypen</a:t>
            </a:r>
            <a:r>
              <a:rPr lang="de-DE" dirty="0" smtClean="0"/>
              <a:t>: A,B,C,W,Y</a:t>
            </a:r>
          </a:p>
          <a:p>
            <a:endParaRPr lang="de-DE" dirty="0" smtClean="0"/>
          </a:p>
          <a:p>
            <a:r>
              <a:rPr lang="de-DE" dirty="0" smtClean="0"/>
              <a:t>Deutschland: 400-500 Fälle</a:t>
            </a:r>
          </a:p>
          <a:p>
            <a:r>
              <a:rPr lang="de-DE" dirty="0" smtClean="0"/>
              <a:t>Österreich: 50-80 Fälle</a:t>
            </a:r>
          </a:p>
          <a:p>
            <a:r>
              <a:rPr lang="de-DE" dirty="0" smtClean="0"/>
              <a:t>2010:  25 schwere </a:t>
            </a:r>
            <a:r>
              <a:rPr lang="de-DE" dirty="0" err="1" smtClean="0"/>
              <a:t>Meningokokken</a:t>
            </a:r>
            <a:r>
              <a:rPr lang="de-DE" dirty="0" smtClean="0"/>
              <a:t> C Infektionen, 4 Todesfälle</a:t>
            </a:r>
            <a:endParaRPr lang="de-AT" dirty="0"/>
          </a:p>
        </p:txBody>
      </p:sp>
      <p:sp>
        <p:nvSpPr>
          <p:cNvPr id="2" name="Titel 1"/>
          <p:cNvSpPr>
            <a:spLocks noGrp="1"/>
          </p:cNvSpPr>
          <p:nvPr>
            <p:ph type="title"/>
          </p:nvPr>
        </p:nvSpPr>
        <p:spPr/>
        <p:txBody>
          <a:bodyPr>
            <a:normAutofit fontScale="90000"/>
          </a:bodyPr>
          <a:lstStyle/>
          <a:p>
            <a:r>
              <a:rPr lang="de-DE" dirty="0" smtClean="0"/>
              <a:t>Risikogruppen/ Typen/ Prävalenz</a:t>
            </a:r>
            <a:endParaRPr lang="de-AT"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A,C,W,Y    </a:t>
            </a:r>
            <a:r>
              <a:rPr lang="de-DE" dirty="0" err="1" smtClean="0"/>
              <a:t>Mencevac</a:t>
            </a:r>
            <a:r>
              <a:rPr lang="de-DE" dirty="0" smtClean="0"/>
              <a:t> ACWY ab 18LM </a:t>
            </a:r>
          </a:p>
          <a:p>
            <a:pPr>
              <a:buNone/>
            </a:pPr>
            <a:r>
              <a:rPr lang="de-DE" dirty="0" smtClean="0"/>
              <a:t>                     </a:t>
            </a:r>
            <a:r>
              <a:rPr lang="de-DE" dirty="0" err="1" smtClean="0"/>
              <a:t>Menveo</a:t>
            </a:r>
            <a:r>
              <a:rPr lang="de-DE" dirty="0" smtClean="0"/>
              <a:t>                 ab 12 LJ</a:t>
            </a:r>
          </a:p>
          <a:p>
            <a:pPr>
              <a:buNone/>
            </a:pPr>
            <a:r>
              <a:rPr lang="de-DE" dirty="0" smtClean="0"/>
              <a:t>B                  derzeit in Entwicklung</a:t>
            </a:r>
          </a:p>
          <a:p>
            <a:pPr>
              <a:buNone/>
            </a:pPr>
            <a:r>
              <a:rPr lang="de-DE" dirty="0" err="1" smtClean="0"/>
              <a:t>Neis</a:t>
            </a:r>
            <a:r>
              <a:rPr lang="de-DE" dirty="0" smtClean="0"/>
              <a:t> </a:t>
            </a:r>
            <a:r>
              <a:rPr lang="de-DE" dirty="0" err="1" smtClean="0"/>
              <a:t>Vac</a:t>
            </a:r>
            <a:r>
              <a:rPr lang="de-DE" dirty="0" smtClean="0"/>
              <a:t> C   2.-4.LM 2 Impfungen</a:t>
            </a:r>
          </a:p>
          <a:p>
            <a:pPr>
              <a:buNone/>
            </a:pPr>
            <a:r>
              <a:rPr lang="de-DE" dirty="0" smtClean="0"/>
              <a:t>                       ab 4.LM 1 Impfung</a:t>
            </a:r>
            <a:endParaRPr lang="de-AT" dirty="0"/>
          </a:p>
        </p:txBody>
      </p:sp>
      <p:sp>
        <p:nvSpPr>
          <p:cNvPr id="2" name="Titel 1"/>
          <p:cNvSpPr>
            <a:spLocks noGrp="1"/>
          </p:cNvSpPr>
          <p:nvPr>
            <p:ph type="title"/>
          </p:nvPr>
        </p:nvSpPr>
        <p:spPr/>
        <p:txBody>
          <a:bodyPr/>
          <a:lstStyle/>
          <a:p>
            <a:r>
              <a:rPr lang="de-DE" dirty="0" smtClean="0"/>
              <a:t>Impfungen</a:t>
            </a:r>
            <a:endParaRPr lang="de-AT"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Fieberkrämpfe</a:t>
            </a:r>
          </a:p>
          <a:p>
            <a:r>
              <a:rPr lang="de-DE" dirty="0" smtClean="0"/>
              <a:t>Allergische Reaktionen, allergischer Schock</a:t>
            </a:r>
          </a:p>
          <a:p>
            <a:r>
              <a:rPr lang="de-DE" dirty="0" smtClean="0"/>
              <a:t>Gerinnungsstörungen</a:t>
            </a:r>
          </a:p>
          <a:p>
            <a:r>
              <a:rPr lang="de-DE" dirty="0" smtClean="0"/>
              <a:t>Nervenentzündungen, </a:t>
            </a:r>
            <a:r>
              <a:rPr lang="de-DE" dirty="0" err="1" smtClean="0"/>
              <a:t>Guillain</a:t>
            </a:r>
            <a:r>
              <a:rPr lang="de-DE" dirty="0" smtClean="0"/>
              <a:t> Barre Syndrom</a:t>
            </a:r>
          </a:p>
          <a:p>
            <a:r>
              <a:rPr lang="de-DE" dirty="0" smtClean="0"/>
              <a:t>Nierenentzündungen</a:t>
            </a:r>
            <a:endParaRPr lang="de-AT" dirty="0"/>
          </a:p>
        </p:txBody>
      </p:sp>
      <p:sp>
        <p:nvSpPr>
          <p:cNvPr id="2" name="Titel 1"/>
          <p:cNvSpPr>
            <a:spLocks noGrp="1"/>
          </p:cNvSpPr>
          <p:nvPr>
            <p:ph type="title"/>
          </p:nvPr>
        </p:nvSpPr>
        <p:spPr/>
        <p:txBody>
          <a:bodyPr/>
          <a:lstStyle/>
          <a:p>
            <a:r>
              <a:rPr lang="de-DE" dirty="0" smtClean="0"/>
              <a:t>Impfkomplikationen</a:t>
            </a:r>
            <a:endParaRPr lang="de-AT"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Autofit/>
          </a:bodyPr>
          <a:lstStyle/>
          <a:p>
            <a:pPr>
              <a:buNone/>
            </a:pPr>
            <a:r>
              <a:rPr lang="de-DE" sz="1600" dirty="0" smtClean="0"/>
              <a:t>„…. Die Fortschritte in der Chemie, Physiologie und namentlich in der Mikroskopie haben eine ganze Menge neuer Ansichten gezeigt, und darauf ist eine ganz neue Therapie aufgebaut, die sich hauptsächlich auf die Annahme, </a:t>
            </a:r>
            <a:r>
              <a:rPr lang="de-DE" sz="1600" dirty="0" err="1" smtClean="0"/>
              <a:t>daß</a:t>
            </a:r>
            <a:r>
              <a:rPr lang="de-DE" sz="1600" dirty="0" smtClean="0"/>
              <a:t> die Krankheiten durch Mikroorganismen erregt werden, gründet und durch Impfungen  und Einspritzungen, also durch Einführung  der neu entdeckten Heilmittel in den </a:t>
            </a:r>
            <a:r>
              <a:rPr lang="de-DE" sz="1600" dirty="0" err="1" smtClean="0"/>
              <a:t>Säftestrom</a:t>
            </a:r>
            <a:r>
              <a:rPr lang="de-DE" sz="1600" dirty="0" smtClean="0"/>
              <a:t>, </a:t>
            </a:r>
            <a:r>
              <a:rPr lang="de-DE" sz="1600" dirty="0" err="1" smtClean="0"/>
              <a:t>bewerktstelligt</a:t>
            </a:r>
            <a:r>
              <a:rPr lang="de-DE" sz="1600" dirty="0" smtClean="0"/>
              <a:t> werden soll.</a:t>
            </a:r>
          </a:p>
          <a:p>
            <a:r>
              <a:rPr lang="de-DE" sz="1600" dirty="0" smtClean="0"/>
              <a:t> Aber haben sich diese sogenannten Heilmittel bis jetzt wirklich  bewährt und der leidenden Menschheit und der Tierwelt einen Nutzen gebracht?</a:t>
            </a:r>
          </a:p>
          <a:p>
            <a:r>
              <a:rPr lang="de-DE" sz="1600" dirty="0" smtClean="0"/>
              <a:t>Ich erinnere mich an die Impfungen des französischen Professors Pasteur gegen die </a:t>
            </a:r>
            <a:r>
              <a:rPr lang="de-DE" sz="1600" dirty="0" err="1" smtClean="0"/>
              <a:t>Hundswut</a:t>
            </a:r>
            <a:r>
              <a:rPr lang="de-DE" sz="1600" dirty="0" smtClean="0"/>
              <a:t>, deren Erfolge selbst in seinem eigenen Vaterlande durchaus angezweifelt werden und bei uns keine Nachahmung gefunden haben. Ebenso an die  Anpreisungen desselben Mannes, den Milzbrand durch Impfungen zu heilen, zu deren Prüfung die preußische Regierung in dem Mannsfelder Gebirgsstreifen, wo der Milzbrand epidemisch herrschte , eine Kommission ernannte. Der Bericht dieser </a:t>
            </a:r>
            <a:r>
              <a:rPr lang="de-DE" sz="1600" dirty="0" err="1" smtClean="0"/>
              <a:t>Kommision</a:t>
            </a:r>
            <a:r>
              <a:rPr lang="de-DE" sz="1600" dirty="0" smtClean="0"/>
              <a:t> verwarf das Mittel. Ich erinnere ferner an die in den Himmel erhobenen und in der ganzen Welt ausposaunten Einspritzungen des </a:t>
            </a:r>
            <a:r>
              <a:rPr lang="de-DE" sz="1600" dirty="0" err="1" smtClean="0"/>
              <a:t>Koch`schen</a:t>
            </a:r>
            <a:r>
              <a:rPr lang="de-DE" sz="1600" dirty="0" smtClean="0"/>
              <a:t> Tuberkulins, die……..</a:t>
            </a:r>
          </a:p>
        </p:txBody>
      </p:sp>
      <p:sp>
        <p:nvSpPr>
          <p:cNvPr id="2" name="Titel 1"/>
          <p:cNvSpPr>
            <a:spLocks noGrp="1"/>
          </p:cNvSpPr>
          <p:nvPr>
            <p:ph type="title"/>
          </p:nvPr>
        </p:nvSpPr>
        <p:spPr/>
        <p:txBody>
          <a:bodyPr/>
          <a:lstStyle/>
          <a:p>
            <a:r>
              <a:rPr lang="de-DE" dirty="0" smtClean="0"/>
              <a:t>Impfgegner 1893</a:t>
            </a:r>
            <a:endParaRPr lang="de-AT"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hlinkClick r:id="rId2"/>
              </a:rPr>
              <a:t>https://youtu.be/xpXmf0Pb-Wg</a:t>
            </a:r>
            <a:endParaRPr lang="de-DE" dirty="0"/>
          </a:p>
        </p:txBody>
      </p:sp>
      <p:sp>
        <p:nvSpPr>
          <p:cNvPr id="3" name="Titel 2"/>
          <p:cNvSpPr>
            <a:spLocks noGrp="1"/>
          </p:cNvSpPr>
          <p:nvPr>
            <p:ph type="title"/>
          </p:nvPr>
        </p:nvSpPr>
        <p:spPr/>
        <p:txBody>
          <a:bodyPr/>
          <a:lstStyle/>
          <a:p>
            <a:endParaRPr lang="de-DE"/>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70000" lnSpcReduction="20000"/>
          </a:bodyPr>
          <a:lstStyle/>
          <a:p>
            <a:r>
              <a:rPr lang="de-DE" dirty="0" smtClean="0"/>
              <a:t>Nach Eindringen des Impfstoffs in den Körper werden seine Eiweißstoffe  von immunkompetenten weißen Blutkörperchen als körperfremde Antigene erkannt. Es folgt die </a:t>
            </a:r>
            <a:r>
              <a:rPr lang="de-DE" b="1" dirty="0" smtClean="0"/>
              <a:t>primäre Immunantwort </a:t>
            </a:r>
            <a:r>
              <a:rPr lang="de-DE" dirty="0" smtClean="0"/>
              <a:t>durch erregerspezifische Prägung immunkompetenter Lymphozyten in Form langlebiger </a:t>
            </a:r>
            <a:r>
              <a:rPr lang="de-DE" b="1" dirty="0" smtClean="0"/>
              <a:t>Gedächtniszellen</a:t>
            </a:r>
            <a:r>
              <a:rPr lang="de-DE" dirty="0" smtClean="0"/>
              <a:t>. </a:t>
            </a:r>
          </a:p>
          <a:p>
            <a:r>
              <a:rPr lang="de-DE" dirty="0" smtClean="0"/>
              <a:t>Kommt es nun zur </a:t>
            </a:r>
            <a:r>
              <a:rPr lang="de-DE" b="1" dirty="0" smtClean="0"/>
              <a:t>Infektion</a:t>
            </a:r>
            <a:r>
              <a:rPr lang="de-DE" dirty="0" smtClean="0"/>
              <a:t>, so erkennen die Gedächtniszellen am eingedrungenen Erreger die Antigene des früheren Impfstoffes und bewirken, dass sich einerseits Lymphozyten zu kurzlebigen Plasmazellen differenzieren, die Antikörper produzieren, andererseits zu T-Lymphozyten und NK-Zellen, welche die zelluläre Abwehr darstellen.</a:t>
            </a:r>
            <a:endParaRPr lang="de-DE" baseline="30000" dirty="0" smtClean="0"/>
          </a:p>
          <a:p>
            <a:r>
              <a:rPr lang="de-DE" dirty="0" smtClean="0"/>
              <a:t>Die Impfung soll also das Vorbestehen einer Immunität gegen den Erreger bewirken, so dass es auf Grund spezifischer und schneller Immunantwort nach Infektion nicht zur Infektionskrankheit kommt.</a:t>
            </a:r>
            <a:endParaRPr lang="de-AT" dirty="0"/>
          </a:p>
        </p:txBody>
      </p:sp>
      <p:sp>
        <p:nvSpPr>
          <p:cNvPr id="2" name="Titel 1"/>
          <p:cNvSpPr>
            <a:spLocks noGrp="1"/>
          </p:cNvSpPr>
          <p:nvPr>
            <p:ph type="title"/>
          </p:nvPr>
        </p:nvSpPr>
        <p:spPr/>
        <p:txBody>
          <a:bodyPr/>
          <a:lstStyle/>
          <a:p>
            <a:r>
              <a:rPr lang="de-DE" dirty="0" smtClean="0"/>
              <a:t>Was passiert bei der Impfung?</a:t>
            </a:r>
            <a:endParaRPr lang="de-AT"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Nach Angaben der Vereinten Nationen sterben noch immer „</a:t>
            </a:r>
            <a:r>
              <a:rPr lang="de-DE" i="1" dirty="0" smtClean="0"/>
              <a:t>jedes Jahr rund drei Millionen Kinder an Krankheiten, die mit einer bis drei Einheiten einfach erhältlicher Impfstoffe leicht hätten verhindert werden können, vor allem in Entwicklungsländern. Millionen weiterer Kinder werden durch diese Krankheiten geschwächt oder schwerbehindert</a:t>
            </a:r>
            <a:r>
              <a:rPr lang="de-DE" dirty="0" smtClean="0"/>
              <a:t>“.</a:t>
            </a:r>
            <a:r>
              <a:rPr lang="de-DE" baseline="30000" dirty="0" smtClean="0">
                <a:hlinkClick r:id="" action="ppaction://hlinkfile"/>
              </a:rPr>
              <a:t>]</a:t>
            </a:r>
            <a:endParaRPr lang="de-DE" dirty="0" smtClean="0"/>
          </a:p>
          <a:p>
            <a:endParaRPr lang="de-DE" dirty="0" smtClean="0"/>
          </a:p>
          <a:p>
            <a:endParaRPr lang="de-AT" dirty="0"/>
          </a:p>
        </p:txBody>
      </p:sp>
      <p:sp>
        <p:nvSpPr>
          <p:cNvPr id="2" name="Titel 1"/>
          <p:cNvSpPr>
            <a:spLocks noGrp="1"/>
          </p:cNvSpPr>
          <p:nvPr>
            <p:ph type="title"/>
          </p:nvPr>
        </p:nvSpPr>
        <p:spPr/>
        <p:txBody>
          <a:bodyPr/>
          <a:lstStyle/>
          <a:p>
            <a:endParaRPr lang="de-AT"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hlinkClick r:id="rId2"/>
              </a:rPr>
              <a:t>https://youtu.be/O_jV3eJdgzg</a:t>
            </a:r>
            <a:endParaRPr lang="de-DE" dirty="0"/>
          </a:p>
        </p:txBody>
      </p:sp>
      <p:sp>
        <p:nvSpPr>
          <p:cNvPr id="3" name="Titel 2"/>
          <p:cNvSpPr>
            <a:spLocks noGrp="1"/>
          </p:cNvSpPr>
          <p:nvPr>
            <p:ph type="title"/>
          </p:nvPr>
        </p:nvSpPr>
        <p:spPr/>
        <p:txBody>
          <a:bodyPr/>
          <a:lstStyle/>
          <a:p>
            <a:r>
              <a:rPr lang="de-DE" dirty="0" smtClean="0"/>
              <a:t>SSPE</a:t>
            </a:r>
            <a:endParaRPr lang="de-DE"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fontScale="77500" lnSpcReduction="20000"/>
          </a:bodyPr>
          <a:lstStyle/>
          <a:p>
            <a:r>
              <a:rPr lang="de-DE" dirty="0" smtClean="0"/>
              <a:t>Am 24. März 1882 stellte er seine Entdeckung in seinem berühmt gewordenen Vortrag über die „</a:t>
            </a:r>
            <a:r>
              <a:rPr lang="de-DE" dirty="0" err="1" smtClean="0"/>
              <a:t>Aetiologie</a:t>
            </a:r>
            <a:r>
              <a:rPr lang="de-DE" dirty="0" smtClean="0"/>
              <a:t> der </a:t>
            </a:r>
            <a:r>
              <a:rPr lang="de-DE" dirty="0" err="1" smtClean="0"/>
              <a:t>Tuberculose</a:t>
            </a:r>
            <a:r>
              <a:rPr lang="de-DE" dirty="0" smtClean="0"/>
              <a:t>“ vor der Berliner Physiologischen Gesellschaft vor.</a:t>
            </a:r>
            <a:endParaRPr lang="de-DE" baseline="30000" dirty="0" smtClean="0"/>
          </a:p>
          <a:p>
            <a:r>
              <a:rPr lang="de-DE" dirty="0" smtClean="0"/>
              <a:t>Nach dem Vortrag herrschte Stille, weil allen Anwesenden bewusst war, dass sie soeben ein historisches Ereignis miterlebt hatten. </a:t>
            </a:r>
            <a:endParaRPr lang="de-DE" dirty="0"/>
          </a:p>
        </p:txBody>
      </p:sp>
      <p:pic>
        <p:nvPicPr>
          <p:cNvPr id="5" name="Inhaltsplatzhalter 4" descr="Mykobakterium tuberculosis.jpg"/>
          <p:cNvPicPr>
            <a:picLocks noGrp="1" noChangeAspect="1"/>
          </p:cNvPicPr>
          <p:nvPr>
            <p:ph sz="half" idx="2"/>
          </p:nvPr>
        </p:nvPicPr>
        <p:blipFill>
          <a:blip r:embed="rId2" cstate="print"/>
          <a:stretch>
            <a:fillRect/>
          </a:stretch>
        </p:blipFill>
        <p:spPr>
          <a:xfrm>
            <a:off x="4716016" y="1700808"/>
            <a:ext cx="4206074" cy="2791302"/>
          </a:xfrm>
        </p:spPr>
      </p:pic>
      <p:sp>
        <p:nvSpPr>
          <p:cNvPr id="2" name="Titel 1"/>
          <p:cNvSpPr>
            <a:spLocks noGrp="1"/>
          </p:cNvSpPr>
          <p:nvPr>
            <p:ph type="title"/>
          </p:nvPr>
        </p:nvSpPr>
        <p:spPr/>
        <p:txBody>
          <a:bodyPr/>
          <a:lstStyle/>
          <a:p>
            <a:r>
              <a:rPr lang="de-DE" dirty="0" err="1" smtClean="0"/>
              <a:t>Äthiologie</a:t>
            </a:r>
            <a:r>
              <a:rPr lang="de-DE" dirty="0" smtClean="0"/>
              <a:t> der Tuberkulose</a:t>
            </a:r>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lnSpcReduction="10000"/>
          </a:bodyPr>
          <a:lstStyle/>
          <a:p>
            <a:r>
              <a:rPr lang="de-DE" dirty="0" smtClean="0"/>
              <a:t>Zu Mittag komme ich von meinen Berufsgeschäften in die Wohnung  und finde mein Kind in höchster Fieberhitze, den Hals verschwollen, </a:t>
            </a:r>
            <a:r>
              <a:rPr lang="de-DE" dirty="0" err="1" smtClean="0"/>
              <a:t>sodaß</a:t>
            </a:r>
            <a:r>
              <a:rPr lang="de-DE" dirty="0" smtClean="0"/>
              <a:t> dasselbe nicht mehr in der Lage war, auch nur einen Tropfen zu schlingen; die Sprache war vollständig weg, die Augen waren halboffen und krampfhaft verdreht. Da mir nun meine Frau  die Äußerung des Arztes mitteilte, so </a:t>
            </a:r>
            <a:r>
              <a:rPr lang="de-DE" dirty="0" err="1" smtClean="0"/>
              <a:t>empfiel</a:t>
            </a:r>
            <a:r>
              <a:rPr lang="de-DE" dirty="0" smtClean="0"/>
              <a:t> mich ein Gefühl der höchsten Wehmut, da wir schon zwei Jungen verloren hatten………??!</a:t>
            </a:r>
          </a:p>
        </p:txBody>
      </p:sp>
      <p:sp>
        <p:nvSpPr>
          <p:cNvPr id="2" name="Titel 1"/>
          <p:cNvSpPr>
            <a:spLocks noGrp="1"/>
          </p:cNvSpPr>
          <p:nvPr>
            <p:ph type="title"/>
          </p:nvPr>
        </p:nvSpPr>
        <p:spPr/>
        <p:txBody>
          <a:bodyPr>
            <a:normAutofit fontScale="90000"/>
          </a:bodyPr>
          <a:lstStyle/>
          <a:p>
            <a:r>
              <a:rPr lang="de-DE" dirty="0" smtClean="0"/>
              <a:t>30.November1862-Deutschland</a:t>
            </a:r>
            <a:endParaRPr lang="de-DE"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normAutofit/>
          </a:bodyPr>
          <a:lstStyle/>
          <a:p>
            <a:r>
              <a:rPr lang="de-DE" dirty="0" smtClean="0"/>
              <a:t>Von Gesundheitsministerin Lore Hostasch vor 20 Jahren eingeführt</a:t>
            </a:r>
          </a:p>
          <a:p>
            <a:r>
              <a:rPr lang="de-DE" dirty="0" smtClean="0"/>
              <a:t>Kostenlos</a:t>
            </a:r>
          </a:p>
          <a:p>
            <a:r>
              <a:rPr lang="de-DE" dirty="0" smtClean="0"/>
              <a:t>Herdenschutz bei entsprechender </a:t>
            </a:r>
            <a:r>
              <a:rPr lang="de-DE" dirty="0" err="1" smtClean="0"/>
              <a:t>Durchimpfungsrate</a:t>
            </a:r>
            <a:endParaRPr lang="de-DE" dirty="0" smtClean="0"/>
          </a:p>
          <a:p>
            <a:r>
              <a:rPr lang="de-DE" dirty="0" smtClean="0"/>
              <a:t>Kinder haben das Recht auf die beste Gesundheitsversorgung</a:t>
            </a:r>
            <a:endParaRPr lang="de-AT" dirty="0"/>
          </a:p>
        </p:txBody>
      </p:sp>
      <p:sp>
        <p:nvSpPr>
          <p:cNvPr id="7" name="Titel 6"/>
          <p:cNvSpPr>
            <a:spLocks noGrp="1"/>
          </p:cNvSpPr>
          <p:nvPr>
            <p:ph type="title"/>
          </p:nvPr>
        </p:nvSpPr>
        <p:spPr/>
        <p:txBody>
          <a:bodyPr/>
          <a:lstStyle/>
          <a:p>
            <a:r>
              <a:rPr lang="de-DE" dirty="0" err="1" smtClean="0"/>
              <a:t>Impfplan</a:t>
            </a:r>
            <a:endParaRPr lang="de-AT"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normAutofit/>
          </a:bodyPr>
          <a:lstStyle/>
          <a:p>
            <a:r>
              <a:rPr lang="de-AT" b="1" dirty="0" smtClean="0"/>
              <a:t>Masern vs.                            Masern-Impfung</a:t>
            </a:r>
          </a:p>
          <a:p>
            <a:r>
              <a:rPr lang="de-AT" b="1" dirty="0" smtClean="0"/>
              <a:t>Bakterielle Superinfektion 7%  :  0</a:t>
            </a:r>
          </a:p>
          <a:p>
            <a:r>
              <a:rPr lang="de-AT" b="1" dirty="0" smtClean="0"/>
              <a:t>Fieberkrämpfe 8%   :                &lt; 0,02%</a:t>
            </a:r>
          </a:p>
          <a:p>
            <a:r>
              <a:rPr lang="de-AT" b="1" dirty="0" smtClean="0"/>
              <a:t>EEG-Veränderungen 50%  :        0</a:t>
            </a:r>
          </a:p>
          <a:p>
            <a:r>
              <a:rPr lang="de-AT" b="1" dirty="0" smtClean="0"/>
              <a:t>Enzephalitis 0,05-0,1%          &lt; 1/1 </a:t>
            </a:r>
            <a:r>
              <a:rPr lang="de-AT" b="1" dirty="0" err="1" smtClean="0"/>
              <a:t>Mio</a:t>
            </a:r>
            <a:r>
              <a:rPr lang="de-AT" b="1" dirty="0" smtClean="0"/>
              <a:t> ?</a:t>
            </a:r>
          </a:p>
          <a:p>
            <a:r>
              <a:rPr lang="da-DK" b="1" dirty="0" smtClean="0"/>
              <a:t>SSPE 5/ 1 Mio Kranke                 0</a:t>
            </a:r>
          </a:p>
          <a:p>
            <a:r>
              <a:rPr lang="de-AT" dirty="0" smtClean="0"/>
              <a:t>Ohne Impfung erkranken 95 - 100% der Kinder an Masern !</a:t>
            </a:r>
            <a:endParaRPr lang="de-AT" dirty="0"/>
          </a:p>
        </p:txBody>
      </p:sp>
      <p:sp>
        <p:nvSpPr>
          <p:cNvPr id="10" name="Titel 9"/>
          <p:cNvSpPr>
            <a:spLocks noGrp="1"/>
          </p:cNvSpPr>
          <p:nvPr>
            <p:ph type="title"/>
          </p:nvPr>
        </p:nvSpPr>
        <p:spPr/>
        <p:txBody>
          <a:bodyPr/>
          <a:lstStyle/>
          <a:p>
            <a:r>
              <a:rPr lang="de-DE" dirty="0" smtClean="0"/>
              <a:t>Masern            Masernimpfung</a:t>
            </a:r>
            <a:endParaRPr lang="de-A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3600" dirty="0" smtClean="0"/>
              <a:t>Hals-und Brustwickel</a:t>
            </a:r>
          </a:p>
          <a:p>
            <a:r>
              <a:rPr lang="de-DE" sz="3600" dirty="0" smtClean="0"/>
              <a:t>Akupunktur</a:t>
            </a:r>
          </a:p>
          <a:p>
            <a:r>
              <a:rPr lang="de-DE" sz="3600" dirty="0" err="1" smtClean="0"/>
              <a:t>Kneipp`sche</a:t>
            </a:r>
            <a:r>
              <a:rPr lang="de-DE" sz="3600" dirty="0" smtClean="0"/>
              <a:t> Kälteanwendungen</a:t>
            </a:r>
          </a:p>
          <a:p>
            <a:r>
              <a:rPr lang="de-DE" sz="3600" dirty="0" smtClean="0"/>
              <a:t>Salbei-Inhalationen</a:t>
            </a:r>
          </a:p>
          <a:p>
            <a:r>
              <a:rPr lang="de-DE" sz="3600" dirty="0" err="1" smtClean="0"/>
              <a:t>Essigpatscherl`n</a:t>
            </a:r>
            <a:endParaRPr lang="de-DE" sz="3600" dirty="0" smtClean="0"/>
          </a:p>
          <a:p>
            <a:r>
              <a:rPr lang="de-DE" sz="3600" dirty="0" smtClean="0"/>
              <a:t>???????????????????????</a:t>
            </a:r>
            <a:endParaRPr lang="de-DE" sz="3600" dirty="0"/>
          </a:p>
        </p:txBody>
      </p:sp>
      <p:sp>
        <p:nvSpPr>
          <p:cNvPr id="3" name="Titel 2"/>
          <p:cNvSpPr>
            <a:spLocks noGrp="1"/>
          </p:cNvSpPr>
          <p:nvPr>
            <p:ph type="title"/>
          </p:nvPr>
        </p:nvSpPr>
        <p:spPr/>
        <p:txBody>
          <a:bodyPr/>
          <a:lstStyle/>
          <a:p>
            <a:r>
              <a:rPr lang="de-DE" dirty="0" smtClean="0"/>
              <a:t>Was tun?</a:t>
            </a: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de-DE" b="1" u="sng" dirty="0" smtClean="0"/>
              <a:t>Geschichte der Medizin </a:t>
            </a:r>
            <a:endParaRPr lang="de-AT" b="1" u="sng" dirty="0"/>
          </a:p>
        </p:txBody>
      </p:sp>
      <p:sp>
        <p:nvSpPr>
          <p:cNvPr id="6" name="Textplatzhalter 5"/>
          <p:cNvSpPr>
            <a:spLocks noGrp="1"/>
          </p:cNvSpPr>
          <p:nvPr>
            <p:ph type="body" idx="1"/>
          </p:nvPr>
        </p:nvSpPr>
        <p:spPr/>
        <p:txBody>
          <a:bodyPr/>
          <a:lstStyle/>
          <a:p>
            <a:r>
              <a:rPr lang="de-DE" dirty="0" smtClean="0"/>
              <a:t>Früher:  Kriegszeiten</a:t>
            </a:r>
            <a:endParaRPr lang="de-AT" dirty="0"/>
          </a:p>
        </p:txBody>
      </p:sp>
      <p:sp>
        <p:nvSpPr>
          <p:cNvPr id="8" name="Textplatzhalter 7"/>
          <p:cNvSpPr>
            <a:spLocks noGrp="1"/>
          </p:cNvSpPr>
          <p:nvPr>
            <p:ph type="body" sz="half" idx="3"/>
          </p:nvPr>
        </p:nvSpPr>
        <p:spPr/>
        <p:txBody>
          <a:bodyPr/>
          <a:lstStyle/>
          <a:p>
            <a:r>
              <a:rPr lang="de-DE" dirty="0" smtClean="0"/>
              <a:t>Heute: Friedenszeiten</a:t>
            </a:r>
            <a:endParaRPr lang="de-AT" dirty="0"/>
          </a:p>
        </p:txBody>
      </p:sp>
      <p:sp>
        <p:nvSpPr>
          <p:cNvPr id="7" name="Inhaltsplatzhalter 6"/>
          <p:cNvSpPr>
            <a:spLocks noGrp="1"/>
          </p:cNvSpPr>
          <p:nvPr>
            <p:ph sz="quarter" idx="2"/>
          </p:nvPr>
        </p:nvSpPr>
        <p:spPr/>
        <p:txBody>
          <a:bodyPr>
            <a:normAutofit fontScale="92500" lnSpcReduction="10000"/>
          </a:bodyPr>
          <a:lstStyle/>
          <a:p>
            <a:endParaRPr lang="de-DE" dirty="0" smtClean="0"/>
          </a:p>
          <a:p>
            <a:r>
              <a:rPr lang="de-DE" sz="2600" b="1" u="sng" dirty="0" smtClean="0"/>
              <a:t>Unterernährung</a:t>
            </a:r>
          </a:p>
          <a:p>
            <a:r>
              <a:rPr lang="de-DE" sz="2600" b="1" dirty="0" smtClean="0"/>
              <a:t>Hypovitaminosen- Skorbut , Rachitis </a:t>
            </a:r>
            <a:r>
              <a:rPr lang="de-DE" sz="2600" b="1" dirty="0" err="1" smtClean="0"/>
              <a:t>etc</a:t>
            </a:r>
            <a:endParaRPr lang="de-DE" sz="2600" b="1" dirty="0" smtClean="0"/>
          </a:p>
          <a:p>
            <a:r>
              <a:rPr lang="de-DE" sz="2600" b="1" u="sng" dirty="0" smtClean="0"/>
              <a:t>Tod durch Infektionen</a:t>
            </a:r>
            <a:r>
              <a:rPr lang="de-DE" sz="2600" b="1" dirty="0" smtClean="0"/>
              <a:t>: Keine Antibiotika- Scharlach + Kinderkrankheiten, TBC, Lungenentzündung</a:t>
            </a:r>
          </a:p>
          <a:p>
            <a:r>
              <a:rPr lang="de-DE" sz="2600" b="1" dirty="0" smtClean="0"/>
              <a:t>Lues</a:t>
            </a:r>
            <a:endParaRPr lang="de-AT" sz="2600" b="1" dirty="0"/>
          </a:p>
        </p:txBody>
      </p:sp>
      <p:sp>
        <p:nvSpPr>
          <p:cNvPr id="9" name="Inhaltsplatzhalter 8"/>
          <p:cNvSpPr>
            <a:spLocks noGrp="1"/>
          </p:cNvSpPr>
          <p:nvPr>
            <p:ph sz="quarter" idx="4"/>
          </p:nvPr>
        </p:nvSpPr>
        <p:spPr/>
        <p:txBody>
          <a:bodyPr>
            <a:normAutofit/>
          </a:bodyPr>
          <a:lstStyle/>
          <a:p>
            <a:endParaRPr lang="de-DE" sz="2000" b="1" i="1" u="sng" dirty="0" smtClean="0"/>
          </a:p>
          <a:p>
            <a:r>
              <a:rPr lang="de-DE" b="1" u="sng" dirty="0" smtClean="0"/>
              <a:t>Überernährung</a:t>
            </a:r>
          </a:p>
          <a:p>
            <a:r>
              <a:rPr lang="de-DE" b="1" dirty="0" smtClean="0"/>
              <a:t>Erhöhte Blutfette, Bluthochdruck</a:t>
            </a:r>
          </a:p>
          <a:p>
            <a:r>
              <a:rPr lang="de-DE" b="1" dirty="0" smtClean="0"/>
              <a:t>Diabetes mellitus II</a:t>
            </a:r>
          </a:p>
          <a:p>
            <a:r>
              <a:rPr lang="de-DE" b="1" dirty="0" smtClean="0"/>
              <a:t>Schlaganfälle</a:t>
            </a:r>
          </a:p>
          <a:p>
            <a:r>
              <a:rPr lang="de-DE" b="1" u="sng" dirty="0" smtClean="0"/>
              <a:t>Herzinfarkte</a:t>
            </a:r>
          </a:p>
          <a:p>
            <a:r>
              <a:rPr lang="de-DE" b="1" u="sng" dirty="0" smtClean="0"/>
              <a:t>Tod durch Krebserkrankungen</a:t>
            </a:r>
          </a:p>
          <a:p>
            <a:r>
              <a:rPr lang="de-DE" b="1" dirty="0" smtClean="0"/>
              <a:t> (Aids)</a:t>
            </a:r>
          </a:p>
          <a:p>
            <a:endParaRPr lang="de-AT" b="1" dirty="0"/>
          </a:p>
        </p:txBody>
      </p:sp>
    </p:spTree>
  </p:cSld>
  <p:clrMapOvr>
    <a:masterClrMapping/>
  </p:clrMapOvr>
  <p:transition>
    <p:pull dir="l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lvl="0">
              <a:spcBef>
                <a:spcPts val="500"/>
              </a:spcBef>
            </a:pPr>
            <a:r>
              <a:rPr lang="de-DE" sz="2800" b="1" dirty="0" smtClean="0">
                <a:solidFill>
                  <a:srgbClr val="000000"/>
                </a:solidFill>
              </a:rPr>
              <a:t> </a:t>
            </a:r>
            <a:r>
              <a:rPr lang="de-DE" sz="2800" dirty="0" smtClean="0">
                <a:solidFill>
                  <a:srgbClr val="000000"/>
                </a:solidFill>
              </a:rPr>
              <a:t>1800 - 2000: deutlicher Anstieg der Lebenserwartung in westlichen industrialisierten Ländern durch </a:t>
            </a:r>
            <a:r>
              <a:rPr lang="de-DE" sz="2800" b="1" dirty="0" smtClean="0">
                <a:solidFill>
                  <a:srgbClr val="000000"/>
                </a:solidFill>
              </a:rPr>
              <a:t>drei hygienische Errungenschaften, </a:t>
            </a:r>
            <a:r>
              <a:rPr lang="de-DE" sz="2800" dirty="0" smtClean="0">
                <a:solidFill>
                  <a:srgbClr val="000000"/>
                </a:solidFill>
              </a:rPr>
              <a:t>welche vor allem die</a:t>
            </a:r>
            <a:r>
              <a:rPr lang="de-DE" sz="2800" b="1" dirty="0" smtClean="0">
                <a:solidFill>
                  <a:srgbClr val="000000"/>
                </a:solidFill>
              </a:rPr>
              <a:t> Kindersterblichkeit reduziert</a:t>
            </a:r>
            <a:r>
              <a:rPr lang="de-DE" sz="2800" dirty="0" smtClean="0">
                <a:solidFill>
                  <a:srgbClr val="000000"/>
                </a:solidFill>
              </a:rPr>
              <a:t> haben:</a:t>
            </a:r>
          </a:p>
          <a:p>
            <a:pPr marL="0" lvl="0" indent="0">
              <a:spcBef>
                <a:spcPts val="500"/>
              </a:spcBef>
              <a:buClr>
                <a:srgbClr val="000000"/>
              </a:buClr>
              <a:buSzPct val="100000"/>
              <a:buFont typeface="Wingdings" pitchFamily="2"/>
              <a:buChar char=""/>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Sauberes Wasser</a:t>
            </a:r>
          </a:p>
          <a:p>
            <a:pPr marL="0" lvl="0" indent="0">
              <a:spcBef>
                <a:spcPts val="500"/>
              </a:spcBef>
              <a:buClr>
                <a:srgbClr val="000000"/>
              </a:buClr>
              <a:buSzPct val="100000"/>
              <a:buFont typeface="Wingdings" pitchFamily="2"/>
              <a:buChar char=""/>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Ausreichende Ernährung</a:t>
            </a:r>
          </a:p>
          <a:p>
            <a:pPr marL="0" lvl="0" indent="0">
              <a:spcBef>
                <a:spcPts val="500"/>
              </a:spcBef>
              <a:buClr>
                <a:srgbClr val="000000"/>
              </a:buClr>
              <a:buSzPct val="100000"/>
              <a:buFont typeface="Wingdings" pitchFamily="2"/>
              <a:buChar char=""/>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Impfungen</a:t>
            </a:r>
          </a:p>
          <a:p>
            <a:endParaRPr lang="de-DE" dirty="0"/>
          </a:p>
        </p:txBody>
      </p:sp>
      <p:sp>
        <p:nvSpPr>
          <p:cNvPr id="3" name="Titel 2"/>
          <p:cNvSpPr>
            <a:spLocks noGrp="1"/>
          </p:cNvSpPr>
          <p:nvPr>
            <p:ph type="title"/>
          </p:nvPr>
        </p:nvSpPr>
        <p:spPr/>
        <p:txBody>
          <a:bodyPr/>
          <a:lstStyle/>
          <a:p>
            <a:r>
              <a:rPr lang="de-DE" dirty="0" smtClean="0"/>
              <a:t>HYGIENE-Erfolge</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normAutofit/>
          </a:bodyPr>
          <a:lstStyle/>
          <a:p>
            <a:r>
              <a:rPr lang="de-AT" b="1" dirty="0" smtClean="0"/>
              <a:t>Lebenserwartung</a:t>
            </a:r>
            <a:r>
              <a:rPr lang="de-AT" dirty="0" smtClean="0"/>
              <a:t>  </a:t>
            </a:r>
            <a:r>
              <a:rPr lang="de-AT" b="1" dirty="0" smtClean="0"/>
              <a:t>heute</a:t>
            </a:r>
            <a:r>
              <a:rPr lang="de-AT" dirty="0" smtClean="0"/>
              <a:t> : 77,7 Jahre für die Männer und 83,2 Jahre für Frauen</a:t>
            </a:r>
          </a:p>
          <a:p>
            <a:r>
              <a:rPr lang="de-AT" b="1" dirty="0" smtClean="0"/>
              <a:t>Jahrgang 1871 –Lebenserwartung (Sterbetafeln)</a:t>
            </a:r>
            <a:r>
              <a:rPr lang="de-AT" dirty="0" smtClean="0"/>
              <a:t/>
            </a:r>
            <a:br>
              <a:rPr lang="de-AT" dirty="0" smtClean="0"/>
            </a:br>
            <a:r>
              <a:rPr lang="de-AT" dirty="0" smtClean="0"/>
              <a:t/>
            </a:r>
            <a:br>
              <a:rPr lang="de-AT" dirty="0" smtClean="0"/>
            </a:br>
            <a:r>
              <a:rPr lang="de-AT" sz="4000" dirty="0" smtClean="0"/>
              <a:t>Männer: 39,1 Jahre</a:t>
            </a:r>
            <a:br>
              <a:rPr lang="de-AT" sz="4000" dirty="0" smtClean="0"/>
            </a:br>
            <a:r>
              <a:rPr lang="de-AT" sz="4000" dirty="0" smtClean="0"/>
              <a:t>Frauen: 42,1 Jahre </a:t>
            </a:r>
            <a:r>
              <a:rPr lang="de-AT" dirty="0" smtClean="0"/>
              <a:t/>
            </a:r>
            <a:br>
              <a:rPr lang="de-AT" dirty="0" smtClean="0"/>
            </a:br>
            <a:endParaRPr lang="de-AT" dirty="0" smtClean="0"/>
          </a:p>
          <a:p>
            <a:pPr>
              <a:buNone/>
            </a:pPr>
            <a:endParaRPr lang="de-AT" dirty="0"/>
          </a:p>
        </p:txBody>
      </p:sp>
      <p:sp>
        <p:nvSpPr>
          <p:cNvPr id="7" name="Titel 6"/>
          <p:cNvSpPr>
            <a:spLocks noGrp="1"/>
          </p:cNvSpPr>
          <p:nvPr>
            <p:ph type="title"/>
          </p:nvPr>
        </p:nvSpPr>
        <p:spPr/>
        <p:txBody>
          <a:bodyPr/>
          <a:lstStyle/>
          <a:p>
            <a:r>
              <a:rPr lang="de-DE" dirty="0" smtClean="0"/>
              <a:t>Lebenserwartung in Österreich</a:t>
            </a:r>
            <a:endParaRPr lang="de-A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lnSpcReduction="10000"/>
          </a:bodyPr>
          <a:lstStyle/>
          <a:p>
            <a:endParaRPr lang="de-DE" dirty="0" smtClean="0"/>
          </a:p>
          <a:p>
            <a:r>
              <a:rPr lang="de-DE" dirty="0" smtClean="0"/>
              <a:t>Bis in das 19. Jahrhundert waren Ärzte in Europa in der Regel machtlos gegen die weitverbreiteten und immer wiederkehrenden großen Seuchen und Epidemien. </a:t>
            </a:r>
          </a:p>
          <a:p>
            <a:endParaRPr lang="de-AT" dirty="0"/>
          </a:p>
        </p:txBody>
      </p:sp>
      <p:pic>
        <p:nvPicPr>
          <p:cNvPr id="5" name="Inhaltsplatzhalter 4" descr="Pest 1.jpg"/>
          <p:cNvPicPr>
            <a:picLocks noGrp="1" noChangeAspect="1"/>
          </p:cNvPicPr>
          <p:nvPr>
            <p:ph sz="half" idx="2"/>
          </p:nvPr>
        </p:nvPicPr>
        <p:blipFill>
          <a:blip r:embed="rId2" cstate="print"/>
          <a:stretch>
            <a:fillRect/>
          </a:stretch>
        </p:blipFill>
        <p:spPr>
          <a:xfrm>
            <a:off x="4571999" y="1628800"/>
            <a:ext cx="4118361" cy="3044006"/>
          </a:xfrm>
        </p:spPr>
      </p:pic>
      <p:sp>
        <p:nvSpPr>
          <p:cNvPr id="2" name="Titel 1"/>
          <p:cNvSpPr>
            <a:spLocks noGrp="1"/>
          </p:cNvSpPr>
          <p:nvPr>
            <p:ph type="title"/>
          </p:nvPr>
        </p:nvSpPr>
        <p:spPr/>
        <p:txBody>
          <a:bodyPr/>
          <a:lstStyle/>
          <a:p>
            <a:r>
              <a:rPr lang="de-DE" dirty="0" smtClean="0"/>
              <a:t>Geschichte der Impfungen</a:t>
            </a:r>
            <a:endParaRPr lang="de-A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lstStyle/>
          <a:p>
            <a:r>
              <a:rPr lang="de-DE" dirty="0" smtClean="0"/>
              <a:t>Pocken</a:t>
            </a:r>
          </a:p>
          <a:p>
            <a:r>
              <a:rPr lang="de-DE" dirty="0" smtClean="0"/>
              <a:t>Tollwut</a:t>
            </a:r>
          </a:p>
          <a:p>
            <a:r>
              <a:rPr lang="de-DE" dirty="0" smtClean="0"/>
              <a:t>Pest</a:t>
            </a:r>
          </a:p>
          <a:p>
            <a:r>
              <a:rPr lang="de-DE" dirty="0" err="1" smtClean="0"/>
              <a:t>Thyphus</a:t>
            </a:r>
            <a:endParaRPr lang="de-DE" dirty="0" smtClean="0"/>
          </a:p>
          <a:p>
            <a:r>
              <a:rPr lang="de-DE" dirty="0" smtClean="0"/>
              <a:t>Diphterie</a:t>
            </a:r>
          </a:p>
          <a:p>
            <a:r>
              <a:rPr lang="de-DE" dirty="0" smtClean="0"/>
              <a:t>Syphilis</a:t>
            </a:r>
          </a:p>
          <a:p>
            <a:r>
              <a:rPr lang="de-DE" dirty="0" smtClean="0"/>
              <a:t>Tuberkulose</a:t>
            </a:r>
          </a:p>
          <a:p>
            <a:r>
              <a:rPr lang="de-DE" dirty="0" smtClean="0"/>
              <a:t>Tetanus</a:t>
            </a:r>
          </a:p>
          <a:p>
            <a:pPr>
              <a:buNone/>
            </a:pPr>
            <a:endParaRPr lang="de-AT" dirty="0"/>
          </a:p>
        </p:txBody>
      </p:sp>
      <p:pic>
        <p:nvPicPr>
          <p:cNvPr id="5" name="Inhaltsplatzhalter 4" descr="Pestsäule.jpg"/>
          <p:cNvPicPr>
            <a:picLocks noGrp="1" noChangeAspect="1"/>
          </p:cNvPicPr>
          <p:nvPr>
            <p:ph sz="half" idx="2"/>
          </p:nvPr>
        </p:nvPicPr>
        <p:blipFill>
          <a:blip r:embed="rId2" cstate="print"/>
          <a:stretch>
            <a:fillRect/>
          </a:stretch>
        </p:blipFill>
        <p:spPr>
          <a:xfrm>
            <a:off x="6588224" y="5417840"/>
            <a:ext cx="1948452" cy="1440160"/>
          </a:xfrm>
        </p:spPr>
      </p:pic>
      <p:sp>
        <p:nvSpPr>
          <p:cNvPr id="2" name="Titel 1"/>
          <p:cNvSpPr>
            <a:spLocks noGrp="1"/>
          </p:cNvSpPr>
          <p:nvPr>
            <p:ph type="title"/>
          </p:nvPr>
        </p:nvSpPr>
        <p:spPr>
          <a:xfrm>
            <a:off x="467544" y="260648"/>
            <a:ext cx="8229600" cy="1143000"/>
          </a:xfrm>
        </p:spPr>
        <p:txBody>
          <a:bodyPr/>
          <a:lstStyle/>
          <a:p>
            <a:r>
              <a:rPr lang="de-DE" dirty="0" smtClean="0"/>
              <a:t>Seuchen</a:t>
            </a:r>
            <a:endParaRPr lang="de-AT" dirty="0"/>
          </a:p>
        </p:txBody>
      </p:sp>
      <p:pic>
        <p:nvPicPr>
          <p:cNvPr id="6" name="Grafik 5" descr="Pest 2.jpg"/>
          <p:cNvPicPr>
            <a:picLocks noChangeAspect="1"/>
          </p:cNvPicPr>
          <p:nvPr/>
        </p:nvPicPr>
        <p:blipFill>
          <a:blip r:embed="rId3" cstate="print"/>
          <a:stretch>
            <a:fillRect/>
          </a:stretch>
        </p:blipFill>
        <p:spPr>
          <a:xfrm>
            <a:off x="5436096" y="3212976"/>
            <a:ext cx="2952328" cy="2182155"/>
          </a:xfrm>
          <a:prstGeom prst="rect">
            <a:avLst/>
          </a:prstGeom>
        </p:spPr>
      </p:pic>
      <p:pic>
        <p:nvPicPr>
          <p:cNvPr id="7" name="Grafik 6" descr="Pest.jpg"/>
          <p:cNvPicPr>
            <a:picLocks noChangeAspect="1"/>
          </p:cNvPicPr>
          <p:nvPr/>
        </p:nvPicPr>
        <p:blipFill>
          <a:blip r:embed="rId4" cstate="print"/>
          <a:stretch>
            <a:fillRect/>
          </a:stretch>
        </p:blipFill>
        <p:spPr>
          <a:xfrm>
            <a:off x="3491880" y="3212976"/>
            <a:ext cx="2568285" cy="1926214"/>
          </a:xfrm>
          <a:prstGeom prst="rect">
            <a:avLst/>
          </a:prstGeom>
        </p:spPr>
      </p:pic>
      <p:pic>
        <p:nvPicPr>
          <p:cNvPr id="8" name="Grafik 7" descr="Syphilis.jpg"/>
          <p:cNvPicPr>
            <a:picLocks noChangeAspect="1"/>
          </p:cNvPicPr>
          <p:nvPr/>
        </p:nvPicPr>
        <p:blipFill>
          <a:blip r:embed="rId5" cstate="print"/>
          <a:stretch>
            <a:fillRect/>
          </a:stretch>
        </p:blipFill>
        <p:spPr>
          <a:xfrm>
            <a:off x="4067944" y="1340768"/>
            <a:ext cx="2809039" cy="1866409"/>
          </a:xfrm>
          <a:prstGeom prst="rect">
            <a:avLst/>
          </a:prstGeom>
        </p:spPr>
      </p:pic>
      <p:pic>
        <p:nvPicPr>
          <p:cNvPr id="10" name="Grafik 9" descr="Pocken 7.png"/>
          <p:cNvPicPr>
            <a:picLocks noChangeAspect="1"/>
          </p:cNvPicPr>
          <p:nvPr/>
        </p:nvPicPr>
        <p:blipFill>
          <a:blip r:embed="rId6" cstate="print"/>
          <a:stretch>
            <a:fillRect/>
          </a:stretch>
        </p:blipFill>
        <p:spPr>
          <a:xfrm>
            <a:off x="7020272" y="1484784"/>
            <a:ext cx="1656184" cy="1305838"/>
          </a:xfrm>
          <a:prstGeom prst="rect">
            <a:avLst/>
          </a:prstGeom>
        </p:spPr>
      </p:pic>
      <p:pic>
        <p:nvPicPr>
          <p:cNvPr id="11" name="Grafik 10" descr="Tollwut.jpg"/>
          <p:cNvPicPr>
            <a:picLocks noChangeAspect="1"/>
          </p:cNvPicPr>
          <p:nvPr/>
        </p:nvPicPr>
        <p:blipFill>
          <a:blip r:embed="rId7" cstate="print"/>
          <a:stretch>
            <a:fillRect/>
          </a:stretch>
        </p:blipFill>
        <p:spPr>
          <a:xfrm>
            <a:off x="7668344" y="2924944"/>
            <a:ext cx="1320484" cy="2232248"/>
          </a:xfrm>
          <a:prstGeom prst="rect">
            <a:avLst/>
          </a:prstGeom>
        </p:spPr>
      </p:pic>
      <p:pic>
        <p:nvPicPr>
          <p:cNvPr id="12" name="Grafik 11" descr="Tetanus 3.png"/>
          <p:cNvPicPr>
            <a:picLocks noChangeAspect="1"/>
          </p:cNvPicPr>
          <p:nvPr/>
        </p:nvPicPr>
        <p:blipFill>
          <a:blip r:embed="rId8" cstate="print"/>
          <a:stretch>
            <a:fillRect/>
          </a:stretch>
        </p:blipFill>
        <p:spPr>
          <a:xfrm>
            <a:off x="3131840" y="5085184"/>
            <a:ext cx="2457450" cy="1371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p:txBody>
          <a:bodyPr>
            <a:normAutofit/>
          </a:bodyPr>
          <a:lstStyle/>
          <a:p>
            <a:r>
              <a:rPr lang="de-DE" dirty="0" smtClean="0"/>
              <a:t>Wolfgang Amadeus Mozart wurde am 27. Jänner 1756 in Salzburg geboren. </a:t>
            </a:r>
          </a:p>
          <a:p>
            <a:endParaRPr lang="de-DE" dirty="0" smtClean="0"/>
          </a:p>
          <a:p>
            <a:r>
              <a:rPr lang="de-DE" dirty="0" smtClean="0"/>
              <a:t>Er war das siebte Kind seiner Eltern, aber erst das zweite, das überlebte.</a:t>
            </a:r>
          </a:p>
          <a:p>
            <a:endParaRPr lang="de-DE" dirty="0" smtClean="0"/>
          </a:p>
        </p:txBody>
      </p:sp>
      <p:pic>
        <p:nvPicPr>
          <p:cNvPr id="7" name="Inhaltsplatzhalter 6" descr="Mozart.jpg"/>
          <p:cNvPicPr>
            <a:picLocks noGrp="1" noChangeAspect="1"/>
          </p:cNvPicPr>
          <p:nvPr>
            <p:ph sz="half" idx="2"/>
          </p:nvPr>
        </p:nvPicPr>
        <p:blipFill>
          <a:blip r:embed="rId2" cstate="print"/>
          <a:stretch>
            <a:fillRect/>
          </a:stretch>
        </p:blipFill>
        <p:spPr>
          <a:xfrm>
            <a:off x="5076056" y="1772816"/>
            <a:ext cx="2952328" cy="2182156"/>
          </a:xfrm>
        </p:spPr>
      </p:pic>
      <p:sp>
        <p:nvSpPr>
          <p:cNvPr id="4" name="Titel 3"/>
          <p:cNvSpPr>
            <a:spLocks noGrp="1"/>
          </p:cNvSpPr>
          <p:nvPr>
            <p:ph type="title"/>
          </p:nvPr>
        </p:nvSpPr>
        <p:spPr/>
        <p:txBody>
          <a:bodyPr/>
          <a:lstStyle/>
          <a:p>
            <a:r>
              <a:rPr lang="de-DE" dirty="0" smtClean="0"/>
              <a:t>Wolfgang Amadeus Mozart</a:t>
            </a:r>
            <a:endParaRPr lang="de-A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a:bodyPr>
          <a:lstStyle/>
          <a:p>
            <a:r>
              <a:rPr lang="de-DE" sz="2000" dirty="0" smtClean="0"/>
              <a:t>Er wurde als dreizehntes von sechzehn Kindern geboren. </a:t>
            </a:r>
          </a:p>
          <a:p>
            <a:r>
              <a:rPr lang="de-DE" sz="2000" dirty="0" smtClean="0"/>
              <a:t>Von diesen sechzehn Kindern wurden nur fünf älter als ein Jahr, nur vier erreichten das Erwachsenenalter. </a:t>
            </a:r>
          </a:p>
          <a:p>
            <a:r>
              <a:rPr lang="de-AT" dirty="0" smtClean="0"/>
              <a:t>„</a:t>
            </a:r>
            <a:r>
              <a:rPr lang="de-AT" sz="1500" dirty="0" err="1" smtClean="0"/>
              <a:t>Ruhn</a:t>
            </a:r>
            <a:r>
              <a:rPr lang="de-AT" sz="1500" dirty="0" smtClean="0"/>
              <a:t> in Frieden alle Seelen,…</a:t>
            </a:r>
          </a:p>
          <a:p>
            <a:r>
              <a:rPr lang="de-AT" sz="1500" b="1" u="sng" dirty="0" smtClean="0"/>
              <a:t>Lebenssatt, geboren kaum,</a:t>
            </a:r>
          </a:p>
          <a:p>
            <a:r>
              <a:rPr lang="de-AT" sz="1500" b="1" u="sng" dirty="0" smtClean="0"/>
              <a:t>Aus der Welt </a:t>
            </a:r>
            <a:r>
              <a:rPr lang="de-AT" sz="1500" b="1" u="sng" dirty="0" err="1" smtClean="0"/>
              <a:t>hinüberschieden</a:t>
            </a:r>
            <a:r>
              <a:rPr lang="de-AT" sz="1500" dirty="0" smtClean="0"/>
              <a:t>:</a:t>
            </a:r>
          </a:p>
          <a:p>
            <a:r>
              <a:rPr lang="de-AT" sz="1500" dirty="0" smtClean="0"/>
              <a:t>Alle Seelen </a:t>
            </a:r>
            <a:r>
              <a:rPr lang="de-AT" sz="1500" dirty="0" err="1" smtClean="0"/>
              <a:t>ruhn</a:t>
            </a:r>
            <a:r>
              <a:rPr lang="de-AT" sz="1500" dirty="0" smtClean="0"/>
              <a:t> in Frieden! “</a:t>
            </a:r>
          </a:p>
          <a:p>
            <a:endParaRPr lang="de-DE" sz="1500" dirty="0" smtClean="0"/>
          </a:p>
          <a:p>
            <a:endParaRPr lang="de-AT" sz="1500" dirty="0" smtClean="0"/>
          </a:p>
          <a:p>
            <a:endParaRPr lang="de-AT" sz="1500" dirty="0"/>
          </a:p>
        </p:txBody>
      </p:sp>
      <p:pic>
        <p:nvPicPr>
          <p:cNvPr id="5" name="Inhaltsplatzhalter 4" descr="Franz Schubert.jpg"/>
          <p:cNvPicPr>
            <a:picLocks noGrp="1" noChangeAspect="1"/>
          </p:cNvPicPr>
          <p:nvPr>
            <p:ph sz="half" idx="2"/>
          </p:nvPr>
        </p:nvPicPr>
        <p:blipFill>
          <a:blip r:embed="rId2" cstate="print"/>
          <a:stretch>
            <a:fillRect/>
          </a:stretch>
        </p:blipFill>
        <p:spPr>
          <a:xfrm>
            <a:off x="5004048" y="2204864"/>
            <a:ext cx="3096344" cy="2288602"/>
          </a:xfrm>
        </p:spPr>
      </p:pic>
      <p:sp>
        <p:nvSpPr>
          <p:cNvPr id="2" name="Titel 1"/>
          <p:cNvSpPr>
            <a:spLocks noGrp="1"/>
          </p:cNvSpPr>
          <p:nvPr>
            <p:ph type="title"/>
          </p:nvPr>
        </p:nvSpPr>
        <p:spPr/>
        <p:txBody>
          <a:bodyPr/>
          <a:lstStyle/>
          <a:p>
            <a:r>
              <a:rPr lang="de-DE" dirty="0" smtClean="0"/>
              <a:t>Franz Schubert (1797-1828)</a:t>
            </a:r>
            <a:endParaRPr lang="de-A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Kinder haben das Recht auf beste Gesundheitsversorgung. </a:t>
            </a:r>
          </a:p>
          <a:p>
            <a:endParaRPr lang="de-DE" dirty="0" smtClean="0"/>
          </a:p>
          <a:p>
            <a:r>
              <a:rPr lang="de-DE" dirty="0" smtClean="0"/>
              <a:t>Dazu gehört auch der Schutz vor Erkrankungen, die durch Impfung vermeidbar sind. </a:t>
            </a:r>
          </a:p>
          <a:p>
            <a:endParaRPr lang="de-DE" dirty="0" smtClean="0"/>
          </a:p>
          <a:p>
            <a:r>
              <a:rPr lang="de-DE" dirty="0" smtClean="0"/>
              <a:t>Den Eltern obliegt es , die Schutzimpfungen bei ihren Kindern vornehmen zu lassen.</a:t>
            </a:r>
            <a:endParaRPr lang="de-AT" dirty="0"/>
          </a:p>
        </p:txBody>
      </p:sp>
      <p:sp>
        <p:nvSpPr>
          <p:cNvPr id="2" name="Titel 1"/>
          <p:cNvSpPr>
            <a:spLocks noGrp="1"/>
          </p:cNvSpPr>
          <p:nvPr>
            <p:ph type="title"/>
          </p:nvPr>
        </p:nvSpPr>
        <p:spPr/>
        <p:txBody>
          <a:bodyPr>
            <a:normAutofit fontScale="90000"/>
          </a:bodyPr>
          <a:lstStyle/>
          <a:p>
            <a:r>
              <a:rPr lang="de-DE" dirty="0" smtClean="0"/>
              <a:t>UN Konvention vom 20.November 1989</a:t>
            </a:r>
            <a:endParaRPr lang="de-AT"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fontScale="62500" lnSpcReduction="20000"/>
          </a:bodyPr>
          <a:lstStyle/>
          <a:p>
            <a:r>
              <a:rPr lang="de-DE" dirty="0" smtClean="0"/>
              <a:t>Ab 1900 war Mahlers Liedschaffen von Texten Friedrich Rückerts bestimmt. Dieser verfasste eine Sammlung von 428 Kindertotengedichten kurz nach dem Tod zweier seiner zehn Kinder. </a:t>
            </a:r>
          </a:p>
          <a:p>
            <a:endParaRPr lang="de-DE" dirty="0" smtClean="0"/>
          </a:p>
          <a:p>
            <a:r>
              <a:rPr lang="de-DE" dirty="0" smtClean="0"/>
              <a:t>Mahler hatte 11 Geschwister, von denen sechs im Kindesalter starben. 1901 komponierte er die Lieder ..</a:t>
            </a:r>
          </a:p>
          <a:p>
            <a:pPr>
              <a:buNone/>
            </a:pPr>
            <a:endParaRPr lang="de-DE" dirty="0" smtClean="0"/>
          </a:p>
          <a:p>
            <a:r>
              <a:rPr lang="de-DE" dirty="0" smtClean="0"/>
              <a:t>Die Tochter von Gustav und Alma Mahler starb 1907 an Scharlach-Diphtherie.</a:t>
            </a:r>
          </a:p>
          <a:p>
            <a:endParaRPr lang="de-AT" dirty="0"/>
          </a:p>
        </p:txBody>
      </p:sp>
      <p:pic>
        <p:nvPicPr>
          <p:cNvPr id="5" name="Inhaltsplatzhalter 4" descr="Mahler.jpg"/>
          <p:cNvPicPr>
            <a:picLocks noGrp="1" noChangeAspect="1"/>
          </p:cNvPicPr>
          <p:nvPr>
            <p:ph sz="half" idx="2"/>
          </p:nvPr>
        </p:nvPicPr>
        <p:blipFill>
          <a:blip r:embed="rId2" cstate="print"/>
          <a:stretch>
            <a:fillRect/>
          </a:stretch>
        </p:blipFill>
        <p:spPr>
          <a:xfrm>
            <a:off x="5436096" y="1340768"/>
            <a:ext cx="3134941" cy="2317130"/>
          </a:xfrm>
        </p:spPr>
      </p:pic>
      <p:sp>
        <p:nvSpPr>
          <p:cNvPr id="2" name="Titel 1"/>
          <p:cNvSpPr>
            <a:spLocks noGrp="1"/>
          </p:cNvSpPr>
          <p:nvPr>
            <p:ph type="title"/>
          </p:nvPr>
        </p:nvSpPr>
        <p:spPr/>
        <p:txBody>
          <a:bodyPr>
            <a:normAutofit fontScale="90000"/>
          </a:bodyPr>
          <a:lstStyle/>
          <a:p>
            <a:r>
              <a:rPr lang="de-DE" dirty="0" smtClean="0"/>
              <a:t>„Kindertotenlieder“ von Gustav Mahler</a:t>
            </a:r>
            <a:endParaRPr lang="de-AT" dirty="0"/>
          </a:p>
        </p:txBody>
      </p:sp>
      <p:pic>
        <p:nvPicPr>
          <p:cNvPr id="7" name="Grafik 6" descr="Kind tot.jpg"/>
          <p:cNvPicPr>
            <a:picLocks noChangeAspect="1"/>
          </p:cNvPicPr>
          <p:nvPr/>
        </p:nvPicPr>
        <p:blipFill>
          <a:blip r:embed="rId3" cstate="print"/>
          <a:stretch>
            <a:fillRect/>
          </a:stretch>
        </p:blipFill>
        <p:spPr>
          <a:xfrm>
            <a:off x="5436096" y="3645024"/>
            <a:ext cx="3154680" cy="1981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sz="half" idx="1"/>
          </p:nvPr>
        </p:nvSpPr>
        <p:spPr/>
        <p:txBody>
          <a:bodyPr>
            <a:noAutofit/>
          </a:bodyPr>
          <a:lstStyle/>
          <a:p>
            <a:pPr>
              <a:buNone/>
            </a:pPr>
            <a:r>
              <a:rPr lang="de-DE" dirty="0" smtClean="0"/>
              <a:t>Berühmt durch den Leichnam der </a:t>
            </a:r>
            <a:r>
              <a:rPr lang="de-DE" b="1" u="sng" dirty="0" smtClean="0"/>
              <a:t>zweijährigen Rosalia Lombardo</a:t>
            </a:r>
            <a:r>
              <a:rPr lang="de-DE" dirty="0" smtClean="0"/>
              <a:t>, die am 6. Dezember 1920 an der Spanischen Grippe starb. </a:t>
            </a:r>
          </a:p>
          <a:p>
            <a:endParaRPr lang="de-DE" sz="1400" u="sng" dirty="0" smtClean="0"/>
          </a:p>
        </p:txBody>
      </p:sp>
      <p:pic>
        <p:nvPicPr>
          <p:cNvPr id="13" name="Inhaltsplatzhalter 12" descr="Rosalia Lombardo.jpg"/>
          <p:cNvPicPr>
            <a:picLocks noGrp="1" noChangeAspect="1"/>
          </p:cNvPicPr>
          <p:nvPr>
            <p:ph sz="half" idx="2"/>
          </p:nvPr>
        </p:nvPicPr>
        <p:blipFill>
          <a:blip r:embed="rId2" cstate="print"/>
          <a:stretch>
            <a:fillRect/>
          </a:stretch>
        </p:blipFill>
        <p:spPr>
          <a:xfrm>
            <a:off x="4932040" y="2420888"/>
            <a:ext cx="3199201" cy="2364626"/>
          </a:xfrm>
        </p:spPr>
      </p:pic>
      <p:sp>
        <p:nvSpPr>
          <p:cNvPr id="11" name="Titel 10"/>
          <p:cNvSpPr>
            <a:spLocks noGrp="1"/>
          </p:cNvSpPr>
          <p:nvPr>
            <p:ph type="title"/>
          </p:nvPr>
        </p:nvSpPr>
        <p:spPr/>
        <p:txBody>
          <a:bodyPr/>
          <a:lstStyle/>
          <a:p>
            <a:r>
              <a:rPr lang="de-DE" dirty="0" smtClean="0"/>
              <a:t>Kapuzinergruft in Palermo</a:t>
            </a:r>
            <a:endParaRPr lang="de-A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7544" y="1700808"/>
            <a:ext cx="4038600" cy="4525963"/>
          </a:xfrm>
        </p:spPr>
        <p:txBody>
          <a:bodyPr>
            <a:normAutofit/>
          </a:bodyPr>
          <a:lstStyle/>
          <a:p>
            <a:r>
              <a:rPr lang="de-DE" dirty="0" smtClean="0"/>
              <a:t>war eine Pandemie, die zwischen 1918 und 1920 durch einen ungewöhnlich virulenten Abkömmling des Influenzavirus verursacht wurde </a:t>
            </a:r>
            <a:endParaRPr lang="de-DE" u="sng" dirty="0" smtClean="0"/>
          </a:p>
          <a:p>
            <a:r>
              <a:rPr lang="de-DE" b="1" u="sng" dirty="0" smtClean="0"/>
              <a:t>25 -50 Millionen Tote</a:t>
            </a:r>
            <a:endParaRPr lang="de-DE" b="1" dirty="0" smtClean="0"/>
          </a:p>
          <a:p>
            <a:endParaRPr lang="de-AT" dirty="0"/>
          </a:p>
        </p:txBody>
      </p:sp>
      <p:pic>
        <p:nvPicPr>
          <p:cNvPr id="5" name="Inhaltsplatzhalter 4" descr="Spanische Grippe.jpg"/>
          <p:cNvPicPr>
            <a:picLocks noGrp="1" noChangeAspect="1"/>
          </p:cNvPicPr>
          <p:nvPr>
            <p:ph sz="half" idx="2"/>
          </p:nvPr>
        </p:nvPicPr>
        <p:blipFill>
          <a:blip r:embed="rId2" cstate="print"/>
          <a:stretch>
            <a:fillRect/>
          </a:stretch>
        </p:blipFill>
        <p:spPr>
          <a:xfrm>
            <a:off x="5076056" y="908720"/>
            <a:ext cx="3384376" cy="2374705"/>
          </a:xfrm>
        </p:spPr>
      </p:pic>
      <p:sp>
        <p:nvSpPr>
          <p:cNvPr id="2" name="Titel 1"/>
          <p:cNvSpPr>
            <a:spLocks noGrp="1"/>
          </p:cNvSpPr>
          <p:nvPr>
            <p:ph type="title"/>
          </p:nvPr>
        </p:nvSpPr>
        <p:spPr/>
        <p:txBody>
          <a:bodyPr>
            <a:normAutofit fontScale="90000"/>
          </a:bodyPr>
          <a:lstStyle/>
          <a:p>
            <a:r>
              <a:rPr lang="de-DE" u="sng" dirty="0" smtClean="0"/>
              <a:t/>
            </a:r>
            <a:br>
              <a:rPr lang="de-DE" u="sng" dirty="0" smtClean="0"/>
            </a:br>
            <a:r>
              <a:rPr lang="de-DE" u="sng" dirty="0" smtClean="0"/>
              <a:t/>
            </a:r>
            <a:br>
              <a:rPr lang="de-DE" u="sng" dirty="0" smtClean="0"/>
            </a:br>
            <a:r>
              <a:rPr lang="de-DE" u="sng" dirty="0" smtClean="0"/>
              <a:t/>
            </a:r>
            <a:br>
              <a:rPr lang="de-DE" u="sng" dirty="0" smtClean="0"/>
            </a:br>
            <a:r>
              <a:rPr lang="de-DE" u="sng" dirty="0" smtClean="0"/>
              <a:t>Spanische Grippe:</a:t>
            </a:r>
            <a:br>
              <a:rPr lang="de-DE" u="sng" dirty="0" smtClean="0"/>
            </a:br>
            <a:r>
              <a:rPr lang="de-DE" u="sng" dirty="0" smtClean="0"/>
              <a:t/>
            </a:r>
            <a:br>
              <a:rPr lang="de-DE" u="sng" dirty="0" smtClean="0"/>
            </a:br>
            <a:r>
              <a:rPr lang="de-DE" u="sng" dirty="0" smtClean="0"/>
              <a:t/>
            </a:r>
            <a:br>
              <a:rPr lang="de-DE" u="sng" dirty="0" smtClean="0"/>
            </a:br>
            <a:r>
              <a:rPr lang="de-DE" u="sng" dirty="0" smtClean="0"/>
              <a:t/>
            </a:r>
            <a:br>
              <a:rPr lang="de-DE" u="sng" dirty="0" smtClean="0"/>
            </a:br>
            <a:endParaRPr lang="de-AT" dirty="0"/>
          </a:p>
        </p:txBody>
      </p:sp>
      <p:pic>
        <p:nvPicPr>
          <p:cNvPr id="6" name="Grafik 5" descr="Kapuzinergruft in Palermo 3.jpg"/>
          <p:cNvPicPr>
            <a:picLocks noChangeAspect="1"/>
          </p:cNvPicPr>
          <p:nvPr/>
        </p:nvPicPr>
        <p:blipFill>
          <a:blip r:embed="rId3" cstate="print"/>
          <a:stretch>
            <a:fillRect/>
          </a:stretch>
        </p:blipFill>
        <p:spPr>
          <a:xfrm>
            <a:off x="4483048" y="3212976"/>
            <a:ext cx="4481440" cy="331236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1"/>
          </p:nvPr>
        </p:nvSpPr>
        <p:spPr/>
        <p:txBody>
          <a:bodyPr>
            <a:normAutofit lnSpcReduction="10000"/>
          </a:bodyPr>
          <a:lstStyle/>
          <a:p>
            <a:r>
              <a:rPr lang="de-DE" u="sng" dirty="0" smtClean="0"/>
              <a:t/>
            </a:r>
            <a:br>
              <a:rPr lang="de-DE" u="sng" dirty="0" smtClean="0"/>
            </a:br>
            <a:r>
              <a:rPr lang="de-DE" sz="2800" u="sng" dirty="0" smtClean="0"/>
              <a:t>HOHE KINDERSTERBLICH-KEIT</a:t>
            </a:r>
            <a:endParaRPr lang="de-DE" u="sng" dirty="0" smtClean="0"/>
          </a:p>
          <a:p>
            <a:r>
              <a:rPr lang="de-DE" u="sng" dirty="0" smtClean="0"/>
              <a:t>KEINE</a:t>
            </a:r>
            <a:r>
              <a:rPr lang="de-DE" dirty="0" smtClean="0"/>
              <a:t>  ANTIBIOTIKA          </a:t>
            </a:r>
          </a:p>
          <a:p>
            <a:endParaRPr lang="de-DE" u="sng" dirty="0" smtClean="0"/>
          </a:p>
          <a:p>
            <a:r>
              <a:rPr lang="de-DE" u="sng" dirty="0" smtClean="0"/>
              <a:t>KEINE</a:t>
            </a:r>
            <a:r>
              <a:rPr lang="de-DE" dirty="0" smtClean="0"/>
              <a:t>  FIEBERSENKER           </a:t>
            </a:r>
          </a:p>
          <a:p>
            <a:endParaRPr lang="de-DE" u="sng" dirty="0" smtClean="0"/>
          </a:p>
          <a:p>
            <a:r>
              <a:rPr lang="de-DE" u="sng" dirty="0" smtClean="0"/>
              <a:t>KEINE</a:t>
            </a:r>
            <a:r>
              <a:rPr lang="de-DE" dirty="0" smtClean="0"/>
              <a:t> IMPFUNGEN</a:t>
            </a:r>
            <a:endParaRPr lang="de-AT" dirty="0"/>
          </a:p>
        </p:txBody>
      </p:sp>
      <p:pic>
        <p:nvPicPr>
          <p:cNvPr id="8" name="Inhaltsplatzhalter 7" descr="Kapuzinergruft in Palermo 2.jpg"/>
          <p:cNvPicPr>
            <a:picLocks noGrp="1" noChangeAspect="1"/>
          </p:cNvPicPr>
          <p:nvPr>
            <p:ph sz="half" idx="2"/>
          </p:nvPr>
        </p:nvPicPr>
        <p:blipFill>
          <a:blip r:embed="rId2" cstate="print"/>
          <a:stretch>
            <a:fillRect/>
          </a:stretch>
        </p:blipFill>
        <p:spPr>
          <a:xfrm>
            <a:off x="4590141" y="2060848"/>
            <a:ext cx="4189170" cy="3096344"/>
          </a:xfrm>
        </p:spPr>
      </p:pic>
      <p:sp>
        <p:nvSpPr>
          <p:cNvPr id="5" name="Titel 4"/>
          <p:cNvSpPr>
            <a:spLocks noGrp="1"/>
          </p:cNvSpPr>
          <p:nvPr>
            <p:ph type="title"/>
          </p:nvPr>
        </p:nvSpPr>
        <p:spPr/>
        <p:txBody>
          <a:bodyPr/>
          <a:lstStyle/>
          <a:p>
            <a:r>
              <a:rPr lang="de-DE" dirty="0" smtClean="0"/>
              <a:t>Medizin bis 1900</a:t>
            </a:r>
            <a:endParaRPr lang="de-A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Robert_Koch.jpg"/>
          <p:cNvPicPr>
            <a:picLocks noGrp="1" noChangeAspect="1"/>
          </p:cNvPicPr>
          <p:nvPr>
            <p:ph sz="half" idx="1"/>
          </p:nvPr>
        </p:nvPicPr>
        <p:blipFill>
          <a:blip r:embed="rId2" cstate="print"/>
          <a:stretch>
            <a:fillRect/>
          </a:stretch>
        </p:blipFill>
        <p:spPr>
          <a:xfrm>
            <a:off x="827584" y="1666992"/>
            <a:ext cx="2808312" cy="3484859"/>
          </a:xfrm>
        </p:spPr>
      </p:pic>
      <p:sp>
        <p:nvSpPr>
          <p:cNvPr id="4" name="Inhaltsplatzhalter 3"/>
          <p:cNvSpPr>
            <a:spLocks noGrp="1"/>
          </p:cNvSpPr>
          <p:nvPr>
            <p:ph sz="half" idx="2"/>
          </p:nvPr>
        </p:nvSpPr>
        <p:spPr/>
        <p:txBody>
          <a:bodyPr>
            <a:normAutofit fontScale="62500" lnSpcReduction="20000"/>
          </a:bodyPr>
          <a:lstStyle/>
          <a:p>
            <a:r>
              <a:rPr lang="de-DE" b="1" dirty="0" smtClean="0"/>
              <a:t>Robert Koch</a:t>
            </a:r>
            <a:r>
              <a:rPr lang="de-DE" dirty="0" smtClean="0"/>
              <a:t>) war ein deutscher Mediziner und Mikrobiologe. </a:t>
            </a:r>
          </a:p>
          <a:p>
            <a:endParaRPr lang="de-DE" dirty="0" smtClean="0"/>
          </a:p>
          <a:p>
            <a:r>
              <a:rPr lang="de-DE" dirty="0" smtClean="0"/>
              <a:t>1876 kultivierte er den Erreger des Milzbrands außerhalb des Organismus und beschrieb seinen Lebenszyklus zu beschreiben. </a:t>
            </a:r>
          </a:p>
          <a:p>
            <a:endParaRPr lang="de-DE" dirty="0" smtClean="0"/>
          </a:p>
          <a:p>
            <a:r>
              <a:rPr lang="de-DE" dirty="0" smtClean="0"/>
              <a:t>Zum ersten Mal wurde lückenlos die Rolle eines Krankheitserregers beim Entstehen einer Krankheit beschrieben. </a:t>
            </a:r>
          </a:p>
          <a:p>
            <a:endParaRPr lang="de-DE" dirty="0" smtClean="0"/>
          </a:p>
          <a:p>
            <a:r>
              <a:rPr lang="de-DE" dirty="0" smtClean="0"/>
              <a:t>1905 erhielt er den Nobelpreis für Physiologie oder Medizin. </a:t>
            </a:r>
          </a:p>
        </p:txBody>
      </p:sp>
      <p:sp>
        <p:nvSpPr>
          <p:cNvPr id="2" name="Titel 1"/>
          <p:cNvSpPr>
            <a:spLocks noGrp="1"/>
          </p:cNvSpPr>
          <p:nvPr>
            <p:ph type="title"/>
          </p:nvPr>
        </p:nvSpPr>
        <p:spPr/>
        <p:txBody>
          <a:bodyPr/>
          <a:lstStyle/>
          <a:p>
            <a:r>
              <a:rPr lang="de-DE" dirty="0" smtClean="0"/>
              <a:t>Robert Koch</a:t>
            </a:r>
            <a:endParaRPr lang="de-D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lnSpcReduction="10000"/>
          </a:bodyPr>
          <a:lstStyle/>
          <a:p>
            <a:r>
              <a:rPr lang="de-DE" dirty="0" smtClean="0"/>
              <a:t>Er konnte Bakterien im Blut von infizierten Tieren nachweisen .</a:t>
            </a:r>
          </a:p>
          <a:p>
            <a:r>
              <a:rPr lang="de-DE" dirty="0" smtClean="0"/>
              <a:t>Wenn er Versuchstiere – wie Meerschweinchen oder Kaninchen – künstlich infizierte, starben sie an Milzbrand. </a:t>
            </a:r>
            <a:endParaRPr lang="de-DE" dirty="0"/>
          </a:p>
        </p:txBody>
      </p:sp>
      <p:pic>
        <p:nvPicPr>
          <p:cNvPr id="5" name="Inhaltsplatzhalter 4" descr="Bacillus anthracis 2.jpg"/>
          <p:cNvPicPr>
            <a:picLocks noGrp="1" noChangeAspect="1"/>
          </p:cNvPicPr>
          <p:nvPr>
            <p:ph sz="half" idx="2"/>
          </p:nvPr>
        </p:nvPicPr>
        <p:blipFill>
          <a:blip r:embed="rId2" cstate="print"/>
          <a:stretch>
            <a:fillRect/>
          </a:stretch>
        </p:blipFill>
        <p:spPr>
          <a:xfrm>
            <a:off x="4932040" y="2060848"/>
            <a:ext cx="3600400" cy="2307531"/>
          </a:xfrm>
        </p:spPr>
      </p:pic>
      <p:sp>
        <p:nvSpPr>
          <p:cNvPr id="2" name="Titel 1"/>
          <p:cNvSpPr>
            <a:spLocks noGrp="1"/>
          </p:cNvSpPr>
          <p:nvPr>
            <p:ph type="title"/>
          </p:nvPr>
        </p:nvSpPr>
        <p:spPr/>
        <p:txBody>
          <a:bodyPr/>
          <a:lstStyle/>
          <a:p>
            <a:r>
              <a:rPr lang="de-DE" dirty="0" smtClean="0"/>
              <a:t>Robert Koch</a:t>
            </a:r>
            <a:endParaRPr lang="de-D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fontScale="85000" lnSpcReduction="20000"/>
          </a:bodyPr>
          <a:lstStyle/>
          <a:p>
            <a:r>
              <a:rPr lang="de-DE" dirty="0" smtClean="0"/>
              <a:t>Mit seiner Arbeit konnte Koch erklären, warum sich Vieh auf bestimmten Weiden immer wieder mit Milzbrand infizierte. Die Bauern hatten die Kadaver verstorbener Tiere nicht tief genug im Boden vergraben. Auch aus solchen Kadavern konnte Koch Milzbrand-Sporen gewinnen. </a:t>
            </a:r>
            <a:endParaRPr lang="de-DE" dirty="0"/>
          </a:p>
        </p:txBody>
      </p:sp>
      <p:pic>
        <p:nvPicPr>
          <p:cNvPr id="5" name="Inhaltsplatzhalter 4" descr="Milzbrand.jpg"/>
          <p:cNvPicPr>
            <a:picLocks noGrp="1" noChangeAspect="1"/>
          </p:cNvPicPr>
          <p:nvPr>
            <p:ph sz="half" idx="2"/>
          </p:nvPr>
        </p:nvPicPr>
        <p:blipFill>
          <a:blip r:embed="rId2" cstate="print"/>
          <a:stretch>
            <a:fillRect/>
          </a:stretch>
        </p:blipFill>
        <p:spPr>
          <a:xfrm>
            <a:off x="5292080" y="2348880"/>
            <a:ext cx="2857500" cy="1600200"/>
          </a:xfrm>
        </p:spPr>
      </p:pic>
      <p:sp>
        <p:nvSpPr>
          <p:cNvPr id="2" name="Titel 1"/>
          <p:cNvSpPr>
            <a:spLocks noGrp="1"/>
          </p:cNvSpPr>
          <p:nvPr>
            <p:ph type="title"/>
          </p:nvPr>
        </p:nvSpPr>
        <p:spPr/>
        <p:txBody>
          <a:bodyPr/>
          <a:lstStyle/>
          <a:p>
            <a:r>
              <a:rPr lang="de-DE" dirty="0" smtClean="0"/>
              <a:t>Robert Koch</a:t>
            </a:r>
            <a:endParaRPr lang="de-D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fontScale="92500" lnSpcReduction="20000"/>
          </a:bodyPr>
          <a:lstStyle/>
          <a:p>
            <a:r>
              <a:rPr lang="de-DE" dirty="0" smtClean="0"/>
              <a:t>weltweit verbreitete bakterielle Infektionskrankheit</a:t>
            </a:r>
          </a:p>
          <a:p>
            <a:r>
              <a:rPr lang="de-DE" dirty="0" smtClean="0"/>
              <a:t>Verursacher: </a:t>
            </a:r>
            <a:r>
              <a:rPr lang="de-DE" dirty="0" err="1" smtClean="0"/>
              <a:t>Mycobakterium</a:t>
            </a:r>
            <a:r>
              <a:rPr lang="de-DE" dirty="0" smtClean="0"/>
              <a:t> </a:t>
            </a:r>
            <a:r>
              <a:rPr lang="de-DE" dirty="0" err="1" smtClean="0"/>
              <a:t>tuberculosis</a:t>
            </a:r>
            <a:endParaRPr lang="de-DE" dirty="0" smtClean="0"/>
          </a:p>
          <a:p>
            <a:r>
              <a:rPr lang="de-DE" dirty="0" smtClean="0"/>
              <a:t>Lungenerkrankung</a:t>
            </a:r>
          </a:p>
          <a:p>
            <a:r>
              <a:rPr lang="de-DE" dirty="0" smtClean="0"/>
              <a:t>1815 ¼ der </a:t>
            </a:r>
            <a:r>
              <a:rPr lang="de-DE" dirty="0" err="1" smtClean="0"/>
              <a:t>Todefälle</a:t>
            </a:r>
            <a:r>
              <a:rPr lang="de-DE" dirty="0" smtClean="0"/>
              <a:t> in England</a:t>
            </a:r>
          </a:p>
          <a:p>
            <a:r>
              <a:rPr lang="de-DE" dirty="0" smtClean="0"/>
              <a:t>1918 1/6 der Todesfälle in Frankreich</a:t>
            </a:r>
          </a:p>
          <a:p>
            <a:endParaRPr lang="de-DE" dirty="0" smtClean="0"/>
          </a:p>
        </p:txBody>
      </p:sp>
      <p:sp>
        <p:nvSpPr>
          <p:cNvPr id="4" name="Titel 3"/>
          <p:cNvSpPr>
            <a:spLocks noGrp="1"/>
          </p:cNvSpPr>
          <p:nvPr>
            <p:ph type="title"/>
          </p:nvPr>
        </p:nvSpPr>
        <p:spPr/>
        <p:txBody>
          <a:bodyPr/>
          <a:lstStyle/>
          <a:p>
            <a:r>
              <a:rPr lang="de-DE" dirty="0" smtClean="0"/>
              <a:t>Tuberkulose</a:t>
            </a:r>
            <a:endParaRPr lang="de-DE" dirty="0"/>
          </a:p>
        </p:txBody>
      </p:sp>
      <p:pic>
        <p:nvPicPr>
          <p:cNvPr id="7" name="Grafik 6" descr="Tuberkulose 3.jpg"/>
          <p:cNvPicPr>
            <a:picLocks noChangeAspect="1"/>
          </p:cNvPicPr>
          <p:nvPr/>
        </p:nvPicPr>
        <p:blipFill>
          <a:blip r:embed="rId2" cstate="print"/>
          <a:stretch>
            <a:fillRect/>
          </a:stretch>
        </p:blipFill>
        <p:spPr>
          <a:xfrm>
            <a:off x="4788024" y="980728"/>
            <a:ext cx="2376264" cy="1650183"/>
          </a:xfrm>
          <a:prstGeom prst="rect">
            <a:avLst/>
          </a:prstGeom>
        </p:spPr>
      </p:pic>
      <p:pic>
        <p:nvPicPr>
          <p:cNvPr id="9" name="Inhaltsplatzhalter 8" descr="La Boheme 3.jpg"/>
          <p:cNvPicPr>
            <a:picLocks noGrp="1" noChangeAspect="1"/>
          </p:cNvPicPr>
          <p:nvPr>
            <p:ph sz="half" idx="2"/>
          </p:nvPr>
        </p:nvPicPr>
        <p:blipFill>
          <a:blip r:embed="rId3" cstate="print"/>
          <a:stretch>
            <a:fillRect/>
          </a:stretch>
        </p:blipFill>
        <p:spPr>
          <a:xfrm>
            <a:off x="6516216" y="2636912"/>
            <a:ext cx="2239771" cy="3370188"/>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DE" dirty="0" smtClean="0"/>
              <a:t>Sie führt auch heute noch die weltweite Statistik der tödlichen Infektionskrankheiten an. </a:t>
            </a:r>
          </a:p>
          <a:p>
            <a:r>
              <a:rPr lang="de-DE" dirty="0" smtClean="0"/>
              <a:t>Laut WHO starben 2012 etwa 1,3 Millionen Menschen an Tuberkulose</a:t>
            </a:r>
          </a:p>
          <a:p>
            <a:endParaRPr lang="de-DE" dirty="0"/>
          </a:p>
        </p:txBody>
      </p:sp>
      <p:sp>
        <p:nvSpPr>
          <p:cNvPr id="4" name="Titel 3"/>
          <p:cNvSpPr>
            <a:spLocks noGrp="1"/>
          </p:cNvSpPr>
          <p:nvPr>
            <p:ph type="title"/>
          </p:nvPr>
        </p:nvSpPr>
        <p:spPr/>
        <p:txBody>
          <a:bodyPr/>
          <a:lstStyle/>
          <a:p>
            <a:r>
              <a:rPr lang="de-DE" dirty="0" smtClean="0"/>
              <a:t>Tuberkulose</a:t>
            </a:r>
            <a:endParaRPr lang="de-DE" dirty="0"/>
          </a:p>
        </p:txBody>
      </p:sp>
      <p:pic>
        <p:nvPicPr>
          <p:cNvPr id="6" name="Grafik 5" descr="La traviata.jpg"/>
          <p:cNvPicPr>
            <a:picLocks noChangeAspect="1"/>
          </p:cNvPicPr>
          <p:nvPr/>
        </p:nvPicPr>
        <p:blipFill>
          <a:blip r:embed="rId2" cstate="print"/>
          <a:stretch>
            <a:fillRect/>
          </a:stretch>
        </p:blipFill>
        <p:spPr>
          <a:xfrm>
            <a:off x="6516216" y="2564904"/>
            <a:ext cx="1933208" cy="2542778"/>
          </a:xfrm>
          <a:prstGeom prst="rect">
            <a:avLst/>
          </a:prstGeom>
        </p:spPr>
      </p:pic>
      <p:pic>
        <p:nvPicPr>
          <p:cNvPr id="8" name="Inhaltsplatzhalter 7" descr="Kaverne.jpg"/>
          <p:cNvPicPr>
            <a:picLocks noGrp="1" noChangeAspect="1"/>
          </p:cNvPicPr>
          <p:nvPr>
            <p:ph sz="half" idx="2"/>
          </p:nvPr>
        </p:nvPicPr>
        <p:blipFill>
          <a:blip r:embed="rId3" cstate="print"/>
          <a:stretch>
            <a:fillRect/>
          </a:stretch>
        </p:blipFill>
        <p:spPr>
          <a:xfrm>
            <a:off x="5292080" y="1844824"/>
            <a:ext cx="3466018" cy="3281164"/>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p:txBody>
          <a:bodyPr>
            <a:normAutofit/>
          </a:bodyPr>
          <a:lstStyle/>
          <a:p>
            <a:r>
              <a:rPr lang="de-DE" sz="4500" b="1" u="sng" dirty="0" smtClean="0"/>
              <a:t>Alexander Fleming</a:t>
            </a:r>
          </a:p>
          <a:p>
            <a:r>
              <a:rPr lang="de-DE" dirty="0" smtClean="0"/>
              <a:t>1929 entdeckte er </a:t>
            </a:r>
            <a:r>
              <a:rPr lang="de-DE" i="1" dirty="0" smtClean="0"/>
              <a:t>Penicillin</a:t>
            </a:r>
          </a:p>
          <a:p>
            <a:r>
              <a:rPr lang="de-DE" b="1" dirty="0" smtClean="0"/>
              <a:t>1945</a:t>
            </a:r>
            <a:r>
              <a:rPr lang="de-DE" dirty="0" smtClean="0"/>
              <a:t> erhielt </a:t>
            </a:r>
            <a:r>
              <a:rPr lang="de-DE" b="1" dirty="0" smtClean="0"/>
              <a:t>Fleming, </a:t>
            </a:r>
            <a:r>
              <a:rPr lang="de-DE" dirty="0" smtClean="0"/>
              <a:t>den </a:t>
            </a:r>
            <a:r>
              <a:rPr lang="de-DE" b="1" dirty="0" smtClean="0"/>
              <a:t>Nobelpreis</a:t>
            </a:r>
            <a:endParaRPr lang="de-AT" b="1" dirty="0"/>
          </a:p>
        </p:txBody>
      </p:sp>
      <p:pic>
        <p:nvPicPr>
          <p:cNvPr id="7" name="Inhaltsplatzhalter 6" descr="Alexander Flemming.jpg"/>
          <p:cNvPicPr>
            <a:picLocks noGrp="1" noChangeAspect="1"/>
          </p:cNvPicPr>
          <p:nvPr>
            <p:ph sz="half" idx="2"/>
          </p:nvPr>
        </p:nvPicPr>
        <p:blipFill>
          <a:blip r:embed="rId2" cstate="print"/>
          <a:stretch>
            <a:fillRect/>
          </a:stretch>
        </p:blipFill>
        <p:spPr>
          <a:xfrm>
            <a:off x="5270500" y="2696369"/>
            <a:ext cx="2794000" cy="2095500"/>
          </a:xfrm>
        </p:spPr>
      </p:pic>
      <p:sp>
        <p:nvSpPr>
          <p:cNvPr id="4" name="Titel 3"/>
          <p:cNvSpPr>
            <a:spLocks noGrp="1"/>
          </p:cNvSpPr>
          <p:nvPr>
            <p:ph type="title"/>
          </p:nvPr>
        </p:nvSpPr>
        <p:spPr/>
        <p:txBody>
          <a:bodyPr/>
          <a:lstStyle/>
          <a:p>
            <a:r>
              <a:rPr lang="de-DE" dirty="0" smtClean="0"/>
              <a:t>Entdeckung des Penicillin</a:t>
            </a:r>
            <a:endParaRPr lang="de-A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half" idx="1"/>
          </p:nvPr>
        </p:nvSpPr>
        <p:spPr/>
        <p:txBody>
          <a:bodyPr/>
          <a:lstStyle/>
          <a:p>
            <a:endParaRPr lang="de-DE" dirty="0" smtClean="0"/>
          </a:p>
          <a:p>
            <a:r>
              <a:rPr lang="de-DE" dirty="0" smtClean="0"/>
              <a:t>Junge Mütter haben Verantwortung für ihr Kind/ Neugeborenes</a:t>
            </a:r>
          </a:p>
          <a:p>
            <a:endParaRPr lang="de-DE" dirty="0" smtClean="0"/>
          </a:p>
          <a:p>
            <a:r>
              <a:rPr lang="de-DE" dirty="0" smtClean="0"/>
              <a:t>Sie wollen nur das Beste für ihr Kind</a:t>
            </a:r>
          </a:p>
          <a:p>
            <a:endParaRPr lang="de-DE" dirty="0"/>
          </a:p>
        </p:txBody>
      </p:sp>
      <p:pic>
        <p:nvPicPr>
          <p:cNvPr id="6" name="Inhaltsplatzhalter 5" descr="Junge Mutter mit Baby.jpg"/>
          <p:cNvPicPr>
            <a:picLocks noGrp="1" noChangeAspect="1"/>
          </p:cNvPicPr>
          <p:nvPr>
            <p:ph sz="half" idx="2"/>
          </p:nvPr>
        </p:nvPicPr>
        <p:blipFill>
          <a:blip r:embed="rId2" cstate="print"/>
          <a:stretch>
            <a:fillRect/>
          </a:stretch>
        </p:blipFill>
        <p:spPr>
          <a:xfrm>
            <a:off x="6516216" y="1628800"/>
            <a:ext cx="1787958" cy="2808312"/>
          </a:xfrm>
        </p:spPr>
      </p:pic>
      <p:sp>
        <p:nvSpPr>
          <p:cNvPr id="2" name="Titel 1"/>
          <p:cNvSpPr>
            <a:spLocks noGrp="1"/>
          </p:cNvSpPr>
          <p:nvPr>
            <p:ph type="title"/>
          </p:nvPr>
        </p:nvSpPr>
        <p:spPr/>
        <p:txBody>
          <a:bodyPr/>
          <a:lstStyle/>
          <a:p>
            <a:r>
              <a:rPr lang="de-DE" dirty="0" smtClean="0"/>
              <a:t>Impfungen : Ja /nein</a:t>
            </a:r>
            <a:endParaRPr lang="de-DE" dirty="0"/>
          </a:p>
        </p:txBody>
      </p:sp>
      <p:pic>
        <p:nvPicPr>
          <p:cNvPr id="7" name="Grafik 6" descr="Junge Mutter 3.jpg"/>
          <p:cNvPicPr>
            <a:picLocks noChangeAspect="1"/>
          </p:cNvPicPr>
          <p:nvPr/>
        </p:nvPicPr>
        <p:blipFill>
          <a:blip r:embed="rId3" cstate="print"/>
          <a:stretch>
            <a:fillRect/>
          </a:stretch>
        </p:blipFill>
        <p:spPr>
          <a:xfrm>
            <a:off x="4499992" y="3789040"/>
            <a:ext cx="2736304" cy="182420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p:txBody>
          <a:bodyPr>
            <a:noAutofit/>
          </a:bodyPr>
          <a:lstStyle/>
          <a:p>
            <a:r>
              <a:rPr lang="de-DE" sz="3600" b="1" dirty="0" smtClean="0"/>
              <a:t>Antisepsis</a:t>
            </a:r>
          </a:p>
          <a:p>
            <a:endParaRPr lang="de-DE" sz="3600" b="1" dirty="0" smtClean="0"/>
          </a:p>
          <a:p>
            <a:r>
              <a:rPr lang="de-DE" sz="3600" b="1" dirty="0" smtClean="0"/>
              <a:t>Schmerzmittel</a:t>
            </a:r>
          </a:p>
          <a:p>
            <a:endParaRPr lang="de-DE" sz="3600" b="1" dirty="0" smtClean="0"/>
          </a:p>
          <a:p>
            <a:r>
              <a:rPr lang="de-DE" sz="3600" b="1" dirty="0" smtClean="0"/>
              <a:t>Antibiotika</a:t>
            </a:r>
          </a:p>
          <a:p>
            <a:endParaRPr lang="de-DE" sz="3600" b="1" dirty="0" smtClean="0"/>
          </a:p>
          <a:p>
            <a:r>
              <a:rPr lang="de-DE" sz="3600" b="1" dirty="0" smtClean="0"/>
              <a:t>Impfungen</a:t>
            </a:r>
            <a:endParaRPr lang="de-AT" sz="3600" b="1" dirty="0"/>
          </a:p>
        </p:txBody>
      </p:sp>
      <p:pic>
        <p:nvPicPr>
          <p:cNvPr id="10" name="Inhaltsplatzhalter 9" descr="Segesta.jpg"/>
          <p:cNvPicPr>
            <a:picLocks noGrp="1" noChangeAspect="1"/>
          </p:cNvPicPr>
          <p:nvPr>
            <p:ph sz="half" idx="2"/>
          </p:nvPr>
        </p:nvPicPr>
        <p:blipFill>
          <a:blip r:embed="rId2" cstate="print"/>
          <a:stretch>
            <a:fillRect/>
          </a:stretch>
        </p:blipFill>
        <p:spPr>
          <a:xfrm>
            <a:off x="5220072" y="2348880"/>
            <a:ext cx="2949290" cy="2179910"/>
          </a:xfrm>
        </p:spPr>
      </p:pic>
      <p:sp>
        <p:nvSpPr>
          <p:cNvPr id="7" name="Titel 6"/>
          <p:cNvSpPr>
            <a:spLocks noGrp="1"/>
          </p:cNvSpPr>
          <p:nvPr>
            <p:ph type="title"/>
          </p:nvPr>
        </p:nvSpPr>
        <p:spPr/>
        <p:txBody>
          <a:bodyPr>
            <a:normAutofit fontScale="90000"/>
          </a:bodyPr>
          <a:lstStyle/>
          <a:p>
            <a:r>
              <a:rPr lang="de-DE" u="sng" dirty="0" smtClean="0"/>
              <a:t>Die Säulen der modernen Medizin</a:t>
            </a:r>
            <a:endParaRPr lang="de-AT" u="sn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fontScale="85000" lnSpcReduction="10000"/>
          </a:bodyPr>
          <a:lstStyle/>
          <a:p>
            <a:r>
              <a:rPr lang="de-DE" dirty="0" smtClean="0"/>
              <a:t>= </a:t>
            </a:r>
            <a:r>
              <a:rPr lang="de-DE" dirty="0" err="1" smtClean="0"/>
              <a:t>Blattern</a:t>
            </a:r>
            <a:r>
              <a:rPr lang="de-DE" dirty="0" smtClean="0"/>
              <a:t> </a:t>
            </a:r>
          </a:p>
          <a:p>
            <a:r>
              <a:rPr lang="de-DE" dirty="0" smtClean="0"/>
              <a:t>Tröpfcheninfektion  Symptome: </a:t>
            </a:r>
          </a:p>
          <a:p>
            <a:r>
              <a:rPr lang="de-DE" dirty="0" smtClean="0"/>
              <a:t>Fieber, Schüttelfrost und </a:t>
            </a:r>
          </a:p>
          <a:p>
            <a:r>
              <a:rPr lang="de-DE" dirty="0" smtClean="0"/>
              <a:t>Typischen Bläschen-&gt; Pockennarben Erblindung</a:t>
            </a:r>
          </a:p>
          <a:p>
            <a:r>
              <a:rPr lang="de-DE" dirty="0" smtClean="0"/>
              <a:t>Taubheit</a:t>
            </a:r>
          </a:p>
          <a:p>
            <a:r>
              <a:rPr lang="de-DE" dirty="0" smtClean="0"/>
              <a:t> Lähmungen</a:t>
            </a:r>
          </a:p>
          <a:p>
            <a:r>
              <a:rPr lang="de-DE" dirty="0" smtClean="0"/>
              <a:t>Hirnschäden </a:t>
            </a:r>
          </a:p>
          <a:p>
            <a:r>
              <a:rPr lang="de-DE" dirty="0" smtClean="0"/>
              <a:t>30 % der Fälle der Tod.</a:t>
            </a:r>
          </a:p>
          <a:p>
            <a:endParaRPr lang="de-AT" dirty="0"/>
          </a:p>
        </p:txBody>
      </p:sp>
      <p:pic>
        <p:nvPicPr>
          <p:cNvPr id="5" name="Inhaltsplatzhalter 4" descr="Pocken 2.jpg"/>
          <p:cNvPicPr>
            <a:picLocks noGrp="1" noChangeAspect="1"/>
          </p:cNvPicPr>
          <p:nvPr>
            <p:ph sz="half" idx="2"/>
          </p:nvPr>
        </p:nvPicPr>
        <p:blipFill>
          <a:blip r:embed="rId2" cstate="print"/>
          <a:stretch>
            <a:fillRect/>
          </a:stretch>
        </p:blipFill>
        <p:spPr>
          <a:xfrm>
            <a:off x="6228184" y="1916832"/>
            <a:ext cx="1712228" cy="1128514"/>
          </a:xfrm>
        </p:spPr>
      </p:pic>
      <p:sp>
        <p:nvSpPr>
          <p:cNvPr id="2" name="Titel 1"/>
          <p:cNvSpPr>
            <a:spLocks noGrp="1"/>
          </p:cNvSpPr>
          <p:nvPr>
            <p:ph type="title"/>
          </p:nvPr>
        </p:nvSpPr>
        <p:spPr/>
        <p:txBody>
          <a:bodyPr/>
          <a:lstStyle/>
          <a:p>
            <a:r>
              <a:rPr lang="de-DE" dirty="0" smtClean="0"/>
              <a:t>Pocken</a:t>
            </a:r>
            <a:endParaRPr lang="de-AT" dirty="0"/>
          </a:p>
        </p:txBody>
      </p:sp>
      <p:pic>
        <p:nvPicPr>
          <p:cNvPr id="6" name="Grafik 5" descr="Pocken 3.jpg"/>
          <p:cNvPicPr>
            <a:picLocks noChangeAspect="1"/>
          </p:cNvPicPr>
          <p:nvPr/>
        </p:nvPicPr>
        <p:blipFill>
          <a:blip r:embed="rId3" cstate="print"/>
          <a:stretch>
            <a:fillRect/>
          </a:stretch>
        </p:blipFill>
        <p:spPr>
          <a:xfrm>
            <a:off x="4499992" y="2996952"/>
            <a:ext cx="2190750" cy="1619250"/>
          </a:xfrm>
          <a:prstGeom prst="rect">
            <a:avLst/>
          </a:prstGeom>
        </p:spPr>
      </p:pic>
      <p:pic>
        <p:nvPicPr>
          <p:cNvPr id="7" name="Grafik 6" descr="Pocken 4.jpg"/>
          <p:cNvPicPr>
            <a:picLocks noChangeAspect="1"/>
          </p:cNvPicPr>
          <p:nvPr/>
        </p:nvPicPr>
        <p:blipFill>
          <a:blip r:embed="rId4" cstate="print"/>
          <a:stretch>
            <a:fillRect/>
          </a:stretch>
        </p:blipFill>
        <p:spPr>
          <a:xfrm>
            <a:off x="6012160" y="4509120"/>
            <a:ext cx="2190750" cy="16192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fontScale="62500" lnSpcReduction="20000"/>
          </a:bodyPr>
          <a:lstStyle/>
          <a:p>
            <a:pPr lvl="0">
              <a:spcBef>
                <a:spcPts val="500"/>
              </a:spcBef>
            </a:pPr>
            <a:r>
              <a:rPr lang="de-DE" sz="2800" dirty="0" smtClean="0"/>
              <a:t> </a:t>
            </a:r>
          </a:p>
          <a:p>
            <a:pPr lvl="0">
              <a:spcBef>
                <a:spcPts val="500"/>
              </a:spcBef>
            </a:pPr>
            <a:r>
              <a:rPr lang="de-DE" sz="2800" b="1" dirty="0" smtClean="0">
                <a:solidFill>
                  <a:srgbClr val="000000"/>
                </a:solidFill>
              </a:rPr>
              <a:t>1796:</a:t>
            </a:r>
            <a:r>
              <a:rPr lang="de-DE" sz="2800" dirty="0" smtClean="0">
                <a:solidFill>
                  <a:srgbClr val="000000"/>
                </a:solidFill>
              </a:rPr>
              <a:t> 	Edward Jenner injizierte einem Jungen Flüssigkeit aus Kuhpockenpusteln. Dies macht ihn immun gegen eine spätere Pockenerkrankung</a:t>
            </a:r>
          </a:p>
          <a:p>
            <a:pPr lvl="0">
              <a:spcBef>
                <a:spcPts val="500"/>
              </a:spcBef>
            </a:pPr>
            <a:endParaRPr lang="de-DE" sz="2800" dirty="0" smtClean="0">
              <a:solidFill>
                <a:srgbClr val="000000"/>
              </a:solidFill>
            </a:endParaRPr>
          </a:p>
          <a:p>
            <a:pPr lvl="0">
              <a:spcBef>
                <a:spcPts val="500"/>
              </a:spcBef>
            </a:pPr>
            <a:r>
              <a:rPr lang="de-DE" sz="2800" dirty="0" smtClean="0">
                <a:solidFill>
                  <a:srgbClr val="000000"/>
                </a:solidFill>
              </a:rPr>
              <a:t>Impfprogramm der Weltgesundheitsorganisation (WHO)</a:t>
            </a:r>
          </a:p>
          <a:p>
            <a:pPr lvl="0">
              <a:spcBef>
                <a:spcPts val="500"/>
              </a:spcBef>
            </a:pPr>
            <a:endParaRPr lang="de-DE" sz="2800" dirty="0" smtClean="0">
              <a:solidFill>
                <a:srgbClr val="000000"/>
              </a:solidFill>
            </a:endParaRPr>
          </a:p>
          <a:p>
            <a:pPr lvl="0">
              <a:spcBef>
                <a:spcPts val="500"/>
              </a:spcBef>
            </a:pPr>
            <a:r>
              <a:rPr lang="de-DE" sz="2800" b="1" dirty="0" smtClean="0">
                <a:solidFill>
                  <a:srgbClr val="000000"/>
                </a:solidFill>
              </a:rPr>
              <a:t>1977:</a:t>
            </a:r>
            <a:r>
              <a:rPr lang="de-DE" sz="2800" dirty="0" smtClean="0">
                <a:solidFill>
                  <a:srgbClr val="000000"/>
                </a:solidFill>
              </a:rPr>
              <a:t> letzter Pockenfall (Somalia)</a:t>
            </a:r>
          </a:p>
          <a:p>
            <a:pPr lvl="0">
              <a:spcBef>
                <a:spcPts val="500"/>
              </a:spcBef>
            </a:pPr>
            <a:endParaRPr lang="de-DE" sz="2800" dirty="0" smtClean="0">
              <a:solidFill>
                <a:srgbClr val="000000"/>
              </a:solidFill>
            </a:endParaRPr>
          </a:p>
          <a:p>
            <a:pPr lvl="0">
              <a:spcBef>
                <a:spcPts val="500"/>
              </a:spcBef>
            </a:pPr>
            <a:r>
              <a:rPr lang="de-DE" sz="2800" b="1" dirty="0" smtClean="0">
                <a:solidFill>
                  <a:srgbClr val="000000"/>
                </a:solidFill>
              </a:rPr>
              <a:t>1980:</a:t>
            </a:r>
            <a:r>
              <a:rPr lang="de-DE" sz="2800" dirty="0" smtClean="0">
                <a:solidFill>
                  <a:srgbClr val="000000"/>
                </a:solidFill>
              </a:rPr>
              <a:t> WHO erklärt weltweite Ausrottung der Pocken</a:t>
            </a:r>
          </a:p>
          <a:p>
            <a:pPr lvl="0">
              <a:spcBef>
                <a:spcPts val="500"/>
              </a:spcBef>
            </a:pPr>
            <a:endParaRPr lang="de-DE" sz="2800" dirty="0" smtClean="0">
              <a:solidFill>
                <a:srgbClr val="000000"/>
              </a:solidFill>
            </a:endParaRPr>
          </a:p>
          <a:p>
            <a:endParaRPr lang="de-DE" dirty="0"/>
          </a:p>
        </p:txBody>
      </p:sp>
      <p:pic>
        <p:nvPicPr>
          <p:cNvPr id="5" name="Inhaltsplatzhalter 4" descr="Pocken.jpg"/>
          <p:cNvPicPr>
            <a:picLocks noGrp="1" noChangeAspect="1"/>
          </p:cNvPicPr>
          <p:nvPr>
            <p:ph sz="half" idx="2"/>
          </p:nvPr>
        </p:nvPicPr>
        <p:blipFill>
          <a:blip r:embed="rId2" cstate="print"/>
          <a:stretch>
            <a:fillRect/>
          </a:stretch>
        </p:blipFill>
        <p:spPr>
          <a:xfrm>
            <a:off x="5580112" y="1556792"/>
            <a:ext cx="2313427" cy="3522717"/>
          </a:xfrm>
        </p:spPr>
      </p:pic>
      <p:sp>
        <p:nvSpPr>
          <p:cNvPr id="3" name="Titel 2"/>
          <p:cNvSpPr>
            <a:spLocks noGrp="1"/>
          </p:cNvSpPr>
          <p:nvPr>
            <p:ph type="title"/>
          </p:nvPr>
        </p:nvSpPr>
        <p:spPr/>
        <p:txBody>
          <a:bodyPr/>
          <a:lstStyle/>
          <a:p>
            <a:r>
              <a:rPr lang="de-DE" dirty="0" smtClean="0"/>
              <a:t>AUSROTTUNG der POCKEN</a:t>
            </a:r>
            <a:endParaRPr lang="de-D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Die </a:t>
            </a:r>
            <a:r>
              <a:rPr lang="de-DE" b="1" dirty="0" smtClean="0"/>
              <a:t>Poliomyelitis</a:t>
            </a:r>
            <a:r>
              <a:rPr lang="de-DE" dirty="0" smtClean="0"/>
              <a:t> = von Polioviren hervorgerufene Infektionskrankheit</a:t>
            </a:r>
          </a:p>
          <a:p>
            <a:r>
              <a:rPr lang="de-DE" dirty="0" smtClean="0"/>
              <a:t>Befällt  die muskelsteuernden Nervenzellen des Rückenmarks </a:t>
            </a:r>
          </a:p>
          <a:p>
            <a:r>
              <a:rPr lang="de-DE" dirty="0" smtClean="0"/>
              <a:t>bleibenden Lähmungserscheinungen </a:t>
            </a:r>
          </a:p>
          <a:p>
            <a:r>
              <a:rPr lang="de-DE" dirty="0" smtClean="0"/>
              <a:t>Tod</a:t>
            </a:r>
          </a:p>
          <a:p>
            <a:r>
              <a:rPr lang="de-DE" dirty="0" smtClean="0"/>
              <a:t>Vorwiegend Kinder im Alter zwischen drei und acht Jahren, </a:t>
            </a:r>
          </a:p>
          <a:p>
            <a:r>
              <a:rPr lang="de-DE" dirty="0" smtClean="0"/>
              <a:t>es gibt keine ursächliche Behandlung. </a:t>
            </a:r>
          </a:p>
          <a:p>
            <a:endParaRPr lang="de-AT" dirty="0"/>
          </a:p>
        </p:txBody>
      </p:sp>
      <p:sp>
        <p:nvSpPr>
          <p:cNvPr id="2" name="Titel 1"/>
          <p:cNvSpPr>
            <a:spLocks noGrp="1"/>
          </p:cNvSpPr>
          <p:nvPr>
            <p:ph type="title"/>
          </p:nvPr>
        </p:nvSpPr>
        <p:spPr/>
        <p:txBody>
          <a:bodyPr/>
          <a:lstStyle/>
          <a:p>
            <a:r>
              <a:rPr lang="de-DE" dirty="0" smtClean="0"/>
              <a:t>Poliomyelitis= Kinderlähmung</a:t>
            </a:r>
            <a:endParaRPr lang="de-AT"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fontScale="70000" lnSpcReduction="20000"/>
          </a:bodyPr>
          <a:lstStyle/>
          <a:p>
            <a:r>
              <a:rPr lang="de-DE" dirty="0" smtClean="0"/>
              <a:t>1954 8 Fälle in VWB, 1 Kind gestorben, mehrere erkrankt</a:t>
            </a:r>
          </a:p>
          <a:p>
            <a:pPr>
              <a:buNone/>
            </a:pPr>
            <a:r>
              <a:rPr lang="de-DE" dirty="0" smtClean="0"/>
              <a:t>   und motorisch lebenslang eingeschränkt</a:t>
            </a:r>
          </a:p>
          <a:p>
            <a:pPr>
              <a:buNone/>
            </a:pPr>
            <a:r>
              <a:rPr lang="de-DE" dirty="0" smtClean="0"/>
              <a:t>     </a:t>
            </a:r>
          </a:p>
          <a:p>
            <a:pPr>
              <a:buNone/>
            </a:pPr>
            <a:r>
              <a:rPr lang="de-DE" dirty="0" smtClean="0"/>
              <a:t>     </a:t>
            </a:r>
          </a:p>
          <a:p>
            <a:endParaRPr lang="de-DE" dirty="0" smtClean="0"/>
          </a:p>
          <a:p>
            <a:r>
              <a:rPr lang="de-DE" dirty="0" smtClean="0"/>
              <a:t>„ Schluckimpfung ist süß-Kinderlähmung ist bitter“</a:t>
            </a:r>
          </a:p>
          <a:p>
            <a:endParaRPr lang="de-DE" dirty="0" smtClean="0"/>
          </a:p>
          <a:p>
            <a:r>
              <a:rPr lang="de-DE" dirty="0" smtClean="0"/>
              <a:t>in der westlichen </a:t>
            </a:r>
            <a:r>
              <a:rPr lang="de-DE" dirty="0" err="1" smtClean="0"/>
              <a:t>Hemispäre</a:t>
            </a:r>
            <a:r>
              <a:rPr lang="de-DE" dirty="0" smtClean="0"/>
              <a:t> vollständige Ausrottung</a:t>
            </a:r>
          </a:p>
          <a:p>
            <a:endParaRPr lang="de-DE" dirty="0" smtClean="0"/>
          </a:p>
          <a:p>
            <a:r>
              <a:rPr lang="de-DE" dirty="0" smtClean="0"/>
              <a:t>Weniger als 1000 gemeldete Fälle weltweit</a:t>
            </a:r>
            <a:endParaRPr lang="de-AT" dirty="0"/>
          </a:p>
        </p:txBody>
      </p:sp>
      <p:pic>
        <p:nvPicPr>
          <p:cNvPr id="5" name="Inhaltsplatzhalter 4" descr="Poliomyelitis.jpg"/>
          <p:cNvPicPr>
            <a:picLocks noGrp="1" noChangeAspect="1"/>
          </p:cNvPicPr>
          <p:nvPr>
            <p:ph sz="half" idx="2"/>
          </p:nvPr>
        </p:nvPicPr>
        <p:blipFill>
          <a:blip r:embed="rId2" cstate="print"/>
          <a:stretch>
            <a:fillRect/>
          </a:stretch>
        </p:blipFill>
        <p:spPr>
          <a:xfrm>
            <a:off x="4716016" y="1844824"/>
            <a:ext cx="2766814" cy="2045036"/>
          </a:xfrm>
        </p:spPr>
      </p:pic>
      <p:sp>
        <p:nvSpPr>
          <p:cNvPr id="2" name="Titel 1"/>
          <p:cNvSpPr>
            <a:spLocks noGrp="1"/>
          </p:cNvSpPr>
          <p:nvPr>
            <p:ph type="title"/>
          </p:nvPr>
        </p:nvSpPr>
        <p:spPr/>
        <p:txBody>
          <a:bodyPr/>
          <a:lstStyle/>
          <a:p>
            <a:r>
              <a:rPr lang="de-DE" dirty="0" smtClean="0"/>
              <a:t>Poliomyelitis</a:t>
            </a:r>
            <a:endParaRPr lang="de-AT" dirty="0"/>
          </a:p>
        </p:txBody>
      </p:sp>
      <p:pic>
        <p:nvPicPr>
          <p:cNvPr id="6" name="Grafik 5" descr="Polio.jpg"/>
          <p:cNvPicPr>
            <a:picLocks noChangeAspect="1"/>
          </p:cNvPicPr>
          <p:nvPr/>
        </p:nvPicPr>
        <p:blipFill>
          <a:blip r:embed="rId3" cstate="print"/>
          <a:stretch>
            <a:fillRect/>
          </a:stretch>
        </p:blipFill>
        <p:spPr>
          <a:xfrm>
            <a:off x="6660232" y="3645024"/>
            <a:ext cx="1440160" cy="22126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pPr lvl="0">
              <a:spcBef>
                <a:spcPts val="500"/>
              </a:spcBef>
              <a:buNone/>
            </a:pPr>
            <a:endParaRPr lang="de-DE" sz="2800" dirty="0" smtClean="0"/>
          </a:p>
          <a:p>
            <a:pPr lvl="0">
              <a:spcBef>
                <a:spcPts val="500"/>
              </a:spcBef>
            </a:pPr>
            <a:r>
              <a:rPr lang="de-DE" sz="2800" dirty="0" smtClean="0">
                <a:solidFill>
                  <a:srgbClr val="000000"/>
                </a:solidFill>
              </a:rPr>
              <a:t>Polio in Österreich:</a:t>
            </a:r>
          </a:p>
          <a:p>
            <a:pPr lvl="0">
              <a:spcBef>
                <a:spcPts val="500"/>
              </a:spcBef>
            </a:pPr>
            <a:endParaRPr lang="de-DE" sz="2800" dirty="0" smtClean="0">
              <a:solidFill>
                <a:srgbClr val="000000"/>
              </a:solidFill>
            </a:endParaRPr>
          </a:p>
          <a:p>
            <a:pPr lvl="0">
              <a:spcBef>
                <a:spcPts val="600"/>
              </a:spcBef>
            </a:pPr>
            <a:r>
              <a:rPr lang="de-DE" sz="2800" b="1" dirty="0" smtClean="0">
                <a:solidFill>
                  <a:srgbClr val="000000"/>
                </a:solidFill>
              </a:rPr>
              <a:t>1946 - 1961: </a:t>
            </a:r>
            <a:r>
              <a:rPr lang="de-DE" sz="2800" dirty="0" smtClean="0">
                <a:solidFill>
                  <a:srgbClr val="000000"/>
                </a:solidFill>
              </a:rPr>
              <a:t>12.620 Erkrankungsfälle, 1.426 Todesfälle</a:t>
            </a:r>
          </a:p>
          <a:p>
            <a:pPr lvl="0">
              <a:spcBef>
                <a:spcPts val="600"/>
              </a:spcBef>
            </a:pPr>
            <a:r>
              <a:rPr lang="de-DE" sz="2800" b="1" dirty="0" smtClean="0">
                <a:solidFill>
                  <a:srgbClr val="000000"/>
                </a:solidFill>
              </a:rPr>
              <a:t>Winter 1960/61:</a:t>
            </a:r>
            <a:r>
              <a:rPr lang="de-DE" sz="2800" dirty="0" smtClean="0">
                <a:solidFill>
                  <a:srgbClr val="000000"/>
                </a:solidFill>
              </a:rPr>
              <a:t> 	Schluckimpfstoff erstmals eingesetzt</a:t>
            </a:r>
          </a:p>
          <a:p>
            <a:pPr lvl="0">
              <a:spcBef>
                <a:spcPts val="600"/>
              </a:spcBef>
            </a:pPr>
            <a:r>
              <a:rPr lang="de-DE" sz="2800" b="1" dirty="0" smtClean="0">
                <a:solidFill>
                  <a:srgbClr val="000000"/>
                </a:solidFill>
              </a:rPr>
              <a:t>1962-1980:</a:t>
            </a:r>
            <a:r>
              <a:rPr lang="de-DE" sz="2800" dirty="0" smtClean="0">
                <a:solidFill>
                  <a:srgbClr val="000000"/>
                </a:solidFill>
              </a:rPr>
              <a:t> 37 Erkrankungsfälle, 6 Todesfälle</a:t>
            </a:r>
          </a:p>
          <a:p>
            <a:pPr lvl="0">
              <a:spcBef>
                <a:spcPts val="600"/>
              </a:spcBef>
            </a:pPr>
            <a:r>
              <a:rPr lang="de-DE" sz="2800" b="1" dirty="0" smtClean="0">
                <a:solidFill>
                  <a:srgbClr val="000000"/>
                </a:solidFill>
              </a:rPr>
              <a:t>1982:</a:t>
            </a:r>
            <a:r>
              <a:rPr lang="de-DE" sz="2800" dirty="0" smtClean="0">
                <a:solidFill>
                  <a:srgbClr val="000000"/>
                </a:solidFill>
              </a:rPr>
              <a:t>  letzter Fall von Kinderlähmung in Österreich</a:t>
            </a:r>
          </a:p>
          <a:p>
            <a:pPr lvl="0">
              <a:spcBef>
                <a:spcPts val="500"/>
              </a:spcBef>
            </a:pPr>
            <a:r>
              <a:rPr lang="de-DE" sz="2800" dirty="0" smtClean="0">
                <a:solidFill>
                  <a:srgbClr val="000000"/>
                </a:solidFill>
              </a:rPr>
              <a:t> </a:t>
            </a:r>
          </a:p>
          <a:p>
            <a:pPr lvl="0">
              <a:spcBef>
                <a:spcPts val="500"/>
              </a:spcBef>
            </a:pPr>
            <a:r>
              <a:rPr lang="de-DE" sz="2800" dirty="0" smtClean="0">
                <a:solidFill>
                  <a:srgbClr val="000000"/>
                </a:solidFill>
              </a:rPr>
              <a:t>WHO Ziel: </a:t>
            </a:r>
            <a:r>
              <a:rPr lang="de-DE" sz="2800" b="1" dirty="0" smtClean="0">
                <a:solidFill>
                  <a:srgbClr val="000000"/>
                </a:solidFill>
              </a:rPr>
              <a:t>Ausrottung</a:t>
            </a:r>
            <a:r>
              <a:rPr lang="de-DE" sz="2800" dirty="0" smtClean="0">
                <a:solidFill>
                  <a:srgbClr val="000000"/>
                </a:solidFill>
              </a:rPr>
              <a:t> der Kinderlähmung bis 2015  </a:t>
            </a:r>
          </a:p>
          <a:p>
            <a:pPr lvl="0">
              <a:spcBef>
                <a:spcPts val="500"/>
              </a:spcBef>
            </a:pPr>
            <a:r>
              <a:rPr lang="de-DE" sz="2800" dirty="0" smtClean="0">
                <a:solidFill>
                  <a:srgbClr val="000000"/>
                </a:solidFill>
              </a:rPr>
              <a:t>				(2013: 355 Fälle weltweit)</a:t>
            </a:r>
          </a:p>
          <a:p>
            <a:endParaRPr lang="de-DE" dirty="0"/>
          </a:p>
        </p:txBody>
      </p:sp>
      <p:sp>
        <p:nvSpPr>
          <p:cNvPr id="3" name="Titel 2"/>
          <p:cNvSpPr>
            <a:spLocks noGrp="1"/>
          </p:cNvSpPr>
          <p:nvPr>
            <p:ph type="title"/>
          </p:nvPr>
        </p:nvSpPr>
        <p:spPr/>
        <p:txBody>
          <a:bodyPr/>
          <a:lstStyle/>
          <a:p>
            <a:r>
              <a:rPr lang="de-DE" dirty="0" smtClean="0"/>
              <a:t>Ausrottung der Polio</a:t>
            </a:r>
            <a:endParaRPr lang="de-D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fontScale="62500" lnSpcReduction="20000"/>
          </a:bodyPr>
          <a:lstStyle/>
          <a:p>
            <a:pPr fontAlgn="t"/>
            <a:r>
              <a:rPr lang="de-DE" b="1" dirty="0" smtClean="0"/>
              <a:t>1796</a:t>
            </a:r>
            <a:r>
              <a:rPr lang="de-DE" dirty="0" smtClean="0"/>
              <a:t> Pocken</a:t>
            </a:r>
          </a:p>
          <a:p>
            <a:pPr fontAlgn="t"/>
            <a:r>
              <a:rPr lang="de-DE" b="1" dirty="0" smtClean="0"/>
              <a:t>1885</a:t>
            </a:r>
            <a:r>
              <a:rPr lang="de-DE" dirty="0" smtClean="0"/>
              <a:t> Tollwut</a:t>
            </a:r>
          </a:p>
          <a:p>
            <a:pPr fontAlgn="t"/>
            <a:r>
              <a:rPr lang="de-DE" b="1" dirty="0" smtClean="0"/>
              <a:t>1923</a:t>
            </a:r>
            <a:r>
              <a:rPr lang="de-DE" dirty="0" smtClean="0"/>
              <a:t> Diphtherie</a:t>
            </a:r>
          </a:p>
          <a:p>
            <a:pPr fontAlgn="t">
              <a:buNone/>
            </a:pPr>
            <a:r>
              <a:rPr lang="de-DE" dirty="0" smtClean="0"/>
              <a:t>    </a:t>
            </a:r>
            <a:r>
              <a:rPr lang="de-DE" b="1" dirty="0" smtClean="0"/>
              <a:t>1926</a:t>
            </a:r>
            <a:r>
              <a:rPr lang="de-DE" dirty="0" smtClean="0"/>
              <a:t> Keuchhusten</a:t>
            </a:r>
          </a:p>
          <a:p>
            <a:pPr fontAlgn="t"/>
            <a:r>
              <a:rPr lang="de-DE" b="1" dirty="0" smtClean="0"/>
              <a:t>1927</a:t>
            </a:r>
            <a:r>
              <a:rPr lang="de-DE" dirty="0" smtClean="0"/>
              <a:t> Tetanus, Tuberkulose</a:t>
            </a:r>
          </a:p>
          <a:p>
            <a:pPr fontAlgn="t"/>
            <a:r>
              <a:rPr lang="de-DE" b="1" dirty="0" smtClean="0"/>
              <a:t>1945</a:t>
            </a:r>
            <a:r>
              <a:rPr lang="de-DE" dirty="0" smtClean="0"/>
              <a:t> Influenza  (Grippe)</a:t>
            </a:r>
          </a:p>
          <a:p>
            <a:pPr fontAlgn="t"/>
            <a:r>
              <a:rPr lang="de-DE" b="1" dirty="0" smtClean="0"/>
              <a:t>1960</a:t>
            </a:r>
            <a:r>
              <a:rPr lang="de-DE" dirty="0" smtClean="0"/>
              <a:t> Kinderlähmung</a:t>
            </a:r>
          </a:p>
          <a:p>
            <a:pPr fontAlgn="t"/>
            <a:r>
              <a:rPr lang="de-DE" b="1" dirty="0" smtClean="0"/>
              <a:t>1963</a:t>
            </a:r>
            <a:r>
              <a:rPr lang="de-DE" dirty="0" smtClean="0"/>
              <a:t> Masern</a:t>
            </a:r>
          </a:p>
          <a:p>
            <a:pPr fontAlgn="t"/>
            <a:r>
              <a:rPr lang="de-DE" b="1" dirty="0" smtClean="0"/>
              <a:t>1967</a:t>
            </a:r>
            <a:r>
              <a:rPr lang="de-DE" dirty="0" smtClean="0"/>
              <a:t> Mumps</a:t>
            </a:r>
          </a:p>
          <a:p>
            <a:pPr fontAlgn="t">
              <a:buNone/>
            </a:pPr>
            <a:r>
              <a:rPr lang="de-DE" dirty="0" smtClean="0"/>
              <a:t>    </a:t>
            </a:r>
            <a:r>
              <a:rPr lang="de-DE" b="1" dirty="0" smtClean="0"/>
              <a:t>1969</a:t>
            </a:r>
            <a:r>
              <a:rPr lang="de-DE" dirty="0" smtClean="0"/>
              <a:t> Röteln</a:t>
            </a:r>
          </a:p>
          <a:p>
            <a:pPr fontAlgn="t"/>
            <a:r>
              <a:rPr lang="de-DE" b="1" dirty="0" smtClean="0"/>
              <a:t>1974</a:t>
            </a:r>
            <a:r>
              <a:rPr lang="de-DE" dirty="0" smtClean="0"/>
              <a:t> Zecken</a:t>
            </a:r>
          </a:p>
          <a:p>
            <a:pPr fontAlgn="t"/>
            <a:r>
              <a:rPr lang="de-DE" b="1" dirty="0" smtClean="0"/>
              <a:t>1975</a:t>
            </a:r>
            <a:r>
              <a:rPr lang="de-DE" dirty="0" smtClean="0"/>
              <a:t> </a:t>
            </a:r>
            <a:r>
              <a:rPr lang="de-DE" dirty="0" err="1" smtClean="0"/>
              <a:t>Meningokokken</a:t>
            </a:r>
            <a:endParaRPr lang="de-DE" dirty="0" smtClean="0"/>
          </a:p>
          <a:p>
            <a:pPr fontAlgn="t"/>
            <a:r>
              <a:rPr lang="de-DE" b="1" dirty="0" smtClean="0"/>
              <a:t>1981</a:t>
            </a:r>
            <a:r>
              <a:rPr lang="de-DE" dirty="0" smtClean="0"/>
              <a:t> Hepatitis B</a:t>
            </a:r>
          </a:p>
          <a:p>
            <a:pPr fontAlgn="t"/>
            <a:r>
              <a:rPr lang="de-DE" b="1" dirty="0" smtClean="0"/>
              <a:t>1987</a:t>
            </a:r>
            <a:r>
              <a:rPr lang="de-DE" dirty="0" smtClean="0"/>
              <a:t> </a:t>
            </a:r>
            <a:r>
              <a:rPr lang="de-DE" dirty="0" err="1" smtClean="0"/>
              <a:t>Hämophilus</a:t>
            </a:r>
            <a:r>
              <a:rPr lang="de-DE" dirty="0" smtClean="0"/>
              <a:t> </a:t>
            </a:r>
            <a:r>
              <a:rPr lang="de-DE" dirty="0" err="1" smtClean="0"/>
              <a:t>Influenzae</a:t>
            </a:r>
            <a:endParaRPr lang="de-DE" dirty="0" smtClean="0"/>
          </a:p>
          <a:p>
            <a:pPr fontAlgn="t"/>
            <a:r>
              <a:rPr lang="de-DE" b="1" dirty="0" smtClean="0"/>
              <a:t>2005</a:t>
            </a:r>
            <a:r>
              <a:rPr lang="de-DE" dirty="0" smtClean="0"/>
              <a:t> </a:t>
            </a:r>
            <a:r>
              <a:rPr lang="de-DE" dirty="0" err="1" smtClean="0"/>
              <a:t>Rota</a:t>
            </a:r>
            <a:endParaRPr lang="de-DE" dirty="0" smtClean="0"/>
          </a:p>
          <a:p>
            <a:pPr fontAlgn="t">
              <a:buNone/>
            </a:pPr>
            <a:r>
              <a:rPr lang="de-DE" dirty="0" smtClean="0"/>
              <a:t>    </a:t>
            </a:r>
            <a:r>
              <a:rPr lang="de-DE" b="1" dirty="0" smtClean="0"/>
              <a:t>2006</a:t>
            </a:r>
            <a:r>
              <a:rPr lang="de-DE" dirty="0" smtClean="0"/>
              <a:t> HPV</a:t>
            </a:r>
          </a:p>
          <a:p>
            <a:pPr fontAlgn="t">
              <a:buNone/>
            </a:pPr>
            <a:r>
              <a:rPr lang="de-DE" dirty="0" smtClean="0"/>
              <a:t>    </a:t>
            </a:r>
            <a:r>
              <a:rPr lang="de-DE" b="1" dirty="0" smtClean="0"/>
              <a:t>2014</a:t>
            </a:r>
            <a:r>
              <a:rPr lang="de-DE" dirty="0" smtClean="0"/>
              <a:t> </a:t>
            </a:r>
            <a:r>
              <a:rPr lang="de-DE" dirty="0" err="1" smtClean="0"/>
              <a:t>Meningokokken</a:t>
            </a:r>
            <a:r>
              <a:rPr lang="de-DE" dirty="0" smtClean="0"/>
              <a:t> B</a:t>
            </a:r>
          </a:p>
          <a:p>
            <a:pPr fontAlgn="t"/>
            <a:endParaRPr lang="de-DE" dirty="0" smtClean="0"/>
          </a:p>
          <a:p>
            <a:pPr fontAlgn="t" hangingPunct="0"/>
            <a:endParaRPr lang="de-DE" dirty="0" smtClean="0"/>
          </a:p>
          <a:p>
            <a:endParaRPr lang="de-DE" dirty="0"/>
          </a:p>
        </p:txBody>
      </p:sp>
      <p:sp>
        <p:nvSpPr>
          <p:cNvPr id="5" name="Titel 4"/>
          <p:cNvSpPr>
            <a:spLocks noGrp="1"/>
          </p:cNvSpPr>
          <p:nvPr>
            <p:ph type="title"/>
          </p:nvPr>
        </p:nvSpPr>
        <p:spPr/>
        <p:txBody>
          <a:bodyPr/>
          <a:lstStyle/>
          <a:p>
            <a:r>
              <a:rPr lang="de-DE" dirty="0" smtClean="0"/>
              <a:t>Geschichte der Impfungen</a:t>
            </a:r>
            <a:endParaRPr lang="de-DE"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pPr marL="624078" indent="-514350">
              <a:spcBef>
                <a:spcPts val="500"/>
              </a:spcBef>
              <a:buNone/>
            </a:pPr>
            <a:r>
              <a:rPr lang="de-DE" sz="2800" dirty="0" smtClean="0">
                <a:solidFill>
                  <a:srgbClr val="000000"/>
                </a:solidFill>
              </a:rPr>
              <a:t>1.Viele Infektionskrankheiten (z. B. Masern)kann man nur ein einziges Mal bekommen</a:t>
            </a:r>
          </a:p>
          <a:p>
            <a:pPr marL="514350" indent="-514350">
              <a:spcBef>
                <a:spcPts val="500"/>
              </a:spcBef>
              <a:buClr>
                <a:srgbClr val="000000"/>
              </a:buClr>
              <a:buSzPct val="100000"/>
              <a:buNone/>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2.Der Körper merkt sich die Erreger durch     Bildung von Abwehrstoffen (Antikörper) und Gedächtniszellen</a:t>
            </a:r>
          </a:p>
          <a:p>
            <a:pPr marL="514350" lvl="0" indent="-514350">
              <a:spcBef>
                <a:spcPts val="500"/>
              </a:spcBef>
              <a:buClr>
                <a:srgbClr val="000000"/>
              </a:buClr>
              <a:buSzPct val="100000"/>
              <a:buNone/>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3.Schutz bei neuerlicher Infektion   </a:t>
            </a:r>
          </a:p>
          <a:p>
            <a:pPr marL="514350" lvl="0" indent="-514350">
              <a:spcBef>
                <a:spcPts val="500"/>
              </a:spcBef>
              <a:buClr>
                <a:srgbClr val="000000"/>
              </a:buClr>
              <a:buSzPct val="100000"/>
              <a:buNone/>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4. Nachahmung dieses </a:t>
            </a:r>
            <a:r>
              <a:rPr lang="de-DE" sz="2800" b="1" dirty="0" smtClean="0">
                <a:solidFill>
                  <a:srgbClr val="000000"/>
                </a:solidFill>
              </a:rPr>
              <a:t>natürlichen Prinzips </a:t>
            </a:r>
            <a:r>
              <a:rPr lang="de-DE" sz="2800" dirty="0" smtClean="0">
                <a:solidFill>
                  <a:srgbClr val="000000"/>
                </a:solidFill>
              </a:rPr>
              <a:t>bei    aktiver Immunisierung = (Schutzimpfung)</a:t>
            </a:r>
          </a:p>
          <a:p>
            <a:pPr marL="624078" indent="-514350">
              <a:buFont typeface="+mj-lt"/>
              <a:buAutoNum type="arabicPeriod"/>
            </a:pPr>
            <a:endParaRPr lang="de-DE" dirty="0"/>
          </a:p>
        </p:txBody>
      </p:sp>
      <p:sp>
        <p:nvSpPr>
          <p:cNvPr id="3" name="Titel 2"/>
          <p:cNvSpPr>
            <a:spLocks noGrp="1"/>
          </p:cNvSpPr>
          <p:nvPr>
            <p:ph type="title"/>
          </p:nvPr>
        </p:nvSpPr>
        <p:spPr/>
        <p:txBody>
          <a:bodyPr/>
          <a:lstStyle/>
          <a:p>
            <a:r>
              <a:rPr lang="de-DE" dirty="0" smtClean="0"/>
              <a:t>Wie wirken Impfungen?</a:t>
            </a:r>
            <a:endParaRPr lang="de-DE"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a:buNone/>
            </a:pPr>
            <a:r>
              <a:rPr lang="de-DE" b="1" dirty="0" smtClean="0"/>
              <a:t>Lebendimpfstoffen </a:t>
            </a:r>
          </a:p>
          <a:p>
            <a:pPr>
              <a:buNone/>
            </a:pPr>
            <a:r>
              <a:rPr lang="de-DE" dirty="0" smtClean="0"/>
              <a:t>    enthält </a:t>
            </a:r>
            <a:r>
              <a:rPr lang="de-DE" b="1" dirty="0" smtClean="0"/>
              <a:t>abgeschwächte</a:t>
            </a:r>
            <a:r>
              <a:rPr lang="de-DE" dirty="0" smtClean="0"/>
              <a:t>, noch vermehrungsfähige Erreger, welche die Krankheit beim immunkompetenten Impfling nicht auslösen </a:t>
            </a:r>
          </a:p>
          <a:p>
            <a:pPr>
              <a:buNone/>
            </a:pPr>
            <a:r>
              <a:rPr lang="de-DE" b="1" dirty="0" smtClean="0"/>
              <a:t>Totimpfstoffen</a:t>
            </a:r>
            <a:endParaRPr lang="de-DE" dirty="0" smtClean="0"/>
          </a:p>
          <a:p>
            <a:pPr>
              <a:buNone/>
            </a:pPr>
            <a:r>
              <a:rPr lang="de-DE" dirty="0" smtClean="0"/>
              <a:t>    die Erreger sind abgetötet oder es liegen nur noch Bruchstücke des Erregers vor</a:t>
            </a:r>
            <a:endParaRPr lang="de-AT" dirty="0"/>
          </a:p>
        </p:txBody>
      </p:sp>
      <p:sp>
        <p:nvSpPr>
          <p:cNvPr id="2" name="Titel 1"/>
          <p:cNvSpPr>
            <a:spLocks noGrp="1"/>
          </p:cNvSpPr>
          <p:nvPr>
            <p:ph type="title"/>
          </p:nvPr>
        </p:nvSpPr>
        <p:spPr/>
        <p:txBody>
          <a:bodyPr/>
          <a:lstStyle/>
          <a:p>
            <a:r>
              <a:rPr lang="de-DE" dirty="0" smtClean="0"/>
              <a:t>Aktive Impfung:</a:t>
            </a:r>
            <a:endParaRPr lang="de-A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i="1" dirty="0" smtClean="0"/>
              <a:t>Passiv-Impfung</a:t>
            </a:r>
            <a:r>
              <a:rPr lang="de-DE" dirty="0" smtClean="0"/>
              <a:t>:</a:t>
            </a:r>
          </a:p>
          <a:p>
            <a:pPr>
              <a:buNone/>
            </a:pPr>
            <a:r>
              <a:rPr lang="de-DE" dirty="0" smtClean="0"/>
              <a:t>=  Gabe von Antikörpern</a:t>
            </a:r>
          </a:p>
          <a:p>
            <a:pPr>
              <a:buNone/>
            </a:pPr>
            <a:r>
              <a:rPr lang="de-DE" dirty="0" smtClean="0"/>
              <a:t>    d.h. dem Empfänger wird ein Immunserum injiziert, welches in hoher Konzentration Antikörper gegen den Krankheitserreger enthält.</a:t>
            </a:r>
            <a:endParaRPr lang="de-AT" dirty="0"/>
          </a:p>
        </p:txBody>
      </p:sp>
      <p:sp>
        <p:nvSpPr>
          <p:cNvPr id="2" name="Titel 1"/>
          <p:cNvSpPr>
            <a:spLocks noGrp="1"/>
          </p:cNvSpPr>
          <p:nvPr>
            <p:ph type="title"/>
          </p:nvPr>
        </p:nvSpPr>
        <p:spPr/>
        <p:txBody>
          <a:bodyPr/>
          <a:lstStyle/>
          <a:p>
            <a:r>
              <a:rPr lang="de-DE" dirty="0" smtClean="0"/>
              <a:t>Passive Impfung:</a:t>
            </a:r>
            <a:endParaRPr lang="de-A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p:cNvSpPr>
            <a:spLocks noGrp="1"/>
          </p:cNvSpPr>
          <p:nvPr>
            <p:ph idx="1"/>
          </p:nvPr>
        </p:nvSpPr>
        <p:spPr/>
        <p:txBody>
          <a:bodyPr>
            <a:noAutofit/>
          </a:bodyPr>
          <a:lstStyle/>
          <a:p>
            <a:r>
              <a:rPr lang="de-DE" sz="1600" dirty="0" smtClean="0"/>
              <a:t>Säuglinge und kleine Kinder schreien, wenn sie geimpft werden, da der Nadelstich mit dem der Impfstoff appliziert wird, weh tut</a:t>
            </a:r>
          </a:p>
          <a:p>
            <a:r>
              <a:rPr lang="de-DE" sz="1600" dirty="0" smtClean="0"/>
              <a:t>„ Meinem Kind geht es derzeit gut, warum soll ich diesen Zustand gefährden“</a:t>
            </a:r>
          </a:p>
          <a:p>
            <a:r>
              <a:rPr lang="de-DE" sz="1600" dirty="0" smtClean="0"/>
              <a:t>„ Ich kenne mich mit Impfungen nicht aus-  wem soll ich also glauben?“</a:t>
            </a:r>
          </a:p>
          <a:p>
            <a:r>
              <a:rPr lang="de-DE" sz="1600" dirty="0" smtClean="0"/>
              <a:t>„ Mein Kind will das alles selber nicht!“</a:t>
            </a:r>
          </a:p>
          <a:p>
            <a:r>
              <a:rPr lang="de-DE" sz="1600" dirty="0" smtClean="0"/>
              <a:t>„Die Nachbarin hat gesagt, sie lässt ihr Kind nicht impfen und ihr Kind ist auch gesund“</a:t>
            </a:r>
          </a:p>
          <a:p>
            <a:r>
              <a:rPr lang="de-DE" sz="1600" dirty="0" smtClean="0"/>
              <a:t>„ Ich habe vor den Impfungen mehr Angst, als vor den Krankheiten selbst“</a:t>
            </a:r>
          </a:p>
          <a:p>
            <a:r>
              <a:rPr lang="de-DE" sz="1600" dirty="0" smtClean="0"/>
              <a:t>„ Ich kenne eine Familie in </a:t>
            </a:r>
            <a:r>
              <a:rPr lang="de-DE" sz="1600" dirty="0" err="1" smtClean="0"/>
              <a:t>Helfenberg</a:t>
            </a:r>
            <a:r>
              <a:rPr lang="de-DE" sz="1600" dirty="0" smtClean="0"/>
              <a:t> und da hat das Kind nach einer Impfung eine schwere Allergie bekommen!“</a:t>
            </a:r>
          </a:p>
          <a:p>
            <a:r>
              <a:rPr lang="de-DE" sz="1600" dirty="0" smtClean="0"/>
              <a:t>„ Das ist doch nur ein großes Geschäft mit den Impfungen“ </a:t>
            </a:r>
          </a:p>
          <a:p>
            <a:r>
              <a:rPr lang="de-DE" sz="1600" dirty="0" smtClean="0"/>
              <a:t>„Welchen Grund haben Impfgegner gegen Impfen zu sein, wenn es nicht eine extrem gefährliche Sache ist..sie demonstrieren, schreiben , reden, versuchen sich Gehör zu schaffen zu warnen…“</a:t>
            </a:r>
          </a:p>
          <a:p>
            <a:endParaRPr lang="de-AT" sz="1600" dirty="0"/>
          </a:p>
        </p:txBody>
      </p:sp>
      <p:sp>
        <p:nvSpPr>
          <p:cNvPr id="10" name="Titel 9"/>
          <p:cNvSpPr>
            <a:spLocks noGrp="1"/>
          </p:cNvSpPr>
          <p:nvPr>
            <p:ph type="title"/>
          </p:nvPr>
        </p:nvSpPr>
        <p:spPr/>
        <p:txBody>
          <a:bodyPr>
            <a:normAutofit fontScale="90000"/>
          </a:bodyPr>
          <a:lstStyle/>
          <a:p>
            <a:r>
              <a:rPr lang="de-DE" dirty="0" smtClean="0"/>
              <a:t>Junge Mutter- Impfentscheidung</a:t>
            </a:r>
            <a:endParaRPr lang="de-A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pPr lvl="0">
              <a:spcBef>
                <a:spcPts val="500"/>
              </a:spcBef>
            </a:pPr>
            <a:r>
              <a:rPr lang="de-DE" sz="2800" dirty="0" smtClean="0">
                <a:solidFill>
                  <a:srgbClr val="000000"/>
                </a:solidFill>
              </a:rPr>
              <a:t> </a:t>
            </a:r>
          </a:p>
          <a:p>
            <a:pPr marL="457200" lvl="0" indent="-457200">
              <a:spcBef>
                <a:spcPts val="500"/>
              </a:spcBef>
              <a:buSzPct val="100000"/>
              <a:buFont typeface="Calibri Light"/>
              <a:buAutoNum type="arabicPeriod"/>
              <a:tabLst>
                <a:tab pos="342718" algn="l"/>
                <a:tab pos="456844" algn="l"/>
                <a:tab pos="914043" algn="l"/>
                <a:tab pos="1371243" algn="l"/>
                <a:tab pos="1828443" algn="l"/>
                <a:tab pos="2285643" algn="l"/>
                <a:tab pos="2742843" algn="l"/>
                <a:tab pos="3200043" algn="l"/>
                <a:tab pos="3657243" algn="l"/>
                <a:tab pos="4114443" algn="l"/>
                <a:tab pos="4571643" algn="l"/>
                <a:tab pos="5028843" algn="l"/>
                <a:tab pos="5486043" algn="l"/>
                <a:tab pos="5943243" algn="l"/>
                <a:tab pos="6400443" algn="l"/>
                <a:tab pos="6857643" algn="l"/>
                <a:tab pos="7314843" algn="l"/>
                <a:tab pos="7772043" algn="l"/>
                <a:tab pos="8229243" algn="l"/>
                <a:tab pos="8686443" algn="l"/>
                <a:tab pos="9143643" algn="l"/>
              </a:tabLst>
            </a:pPr>
            <a:r>
              <a:rPr lang="de-DE" sz="2800" b="1" dirty="0" smtClean="0">
                <a:solidFill>
                  <a:srgbClr val="000000"/>
                </a:solidFill>
              </a:rPr>
              <a:t>Kontrolle</a:t>
            </a:r>
            <a:r>
              <a:rPr lang="de-DE" sz="2800" dirty="0" smtClean="0">
                <a:solidFill>
                  <a:srgbClr val="000000"/>
                </a:solidFill>
              </a:rPr>
              <a:t> bei Impfstoffherstellung: Produktionsablauf, 		     Produktionschargen</a:t>
            </a:r>
          </a:p>
          <a:p>
            <a:pPr marL="457200" lvl="0" indent="-457200">
              <a:spcBef>
                <a:spcPts val="500"/>
              </a:spcBef>
              <a:buClr>
                <a:srgbClr val="000000"/>
              </a:buClr>
              <a:buSzPct val="100000"/>
              <a:buFont typeface="Calibri Light"/>
              <a:buAutoNum type="arabicPeriod"/>
              <a:tabLst>
                <a:tab pos="0" algn="l"/>
                <a:tab pos="114118"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endParaRPr lang="de-DE" sz="2800" b="1" dirty="0" smtClean="0">
              <a:solidFill>
                <a:srgbClr val="000000"/>
              </a:solidFill>
            </a:endParaRPr>
          </a:p>
          <a:p>
            <a:pPr marL="457200" lvl="0" indent="-457200">
              <a:spcBef>
                <a:spcPts val="500"/>
              </a:spcBef>
              <a:buClr>
                <a:srgbClr val="000000"/>
              </a:buClr>
              <a:buSzPct val="100000"/>
              <a:buFont typeface="Calibri Light"/>
              <a:buAutoNum type="arabicPeriod"/>
              <a:tabLst>
                <a:tab pos="0" algn="l"/>
                <a:tab pos="114118"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b="1" dirty="0" smtClean="0">
                <a:solidFill>
                  <a:srgbClr val="000000"/>
                </a:solidFill>
              </a:rPr>
              <a:t>Zulassungsverfahren</a:t>
            </a:r>
            <a:r>
              <a:rPr lang="de-DE" sz="2800" dirty="0" smtClean="0">
                <a:solidFill>
                  <a:srgbClr val="000000"/>
                </a:solidFill>
              </a:rPr>
              <a:t> durch die europäische Arzneimittelagentur (EMEA) bzw. in Österreich</a:t>
            </a:r>
          </a:p>
          <a:p>
            <a:pPr marL="457200" lvl="0" indent="-457200">
              <a:spcBef>
                <a:spcPts val="500"/>
              </a:spcBef>
              <a:buClr>
                <a:srgbClr val="000000"/>
              </a:buClr>
              <a:buSzPct val="100000"/>
              <a:buFont typeface="Calibri Light"/>
              <a:buAutoNum type="arabicPeriod"/>
              <a:tabLst>
                <a:tab pos="0" algn="l"/>
                <a:tab pos="114118"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endParaRPr lang="de-DE" sz="2800" dirty="0" smtClean="0">
              <a:solidFill>
                <a:srgbClr val="000000"/>
              </a:solidFill>
            </a:endParaRPr>
          </a:p>
          <a:p>
            <a:pPr marL="457200" lvl="0" indent="-457200">
              <a:spcBef>
                <a:spcPts val="500"/>
              </a:spcBef>
              <a:buClr>
                <a:srgbClr val="000000"/>
              </a:buClr>
              <a:buSzPct val="100000"/>
              <a:buFont typeface="Calibri Light"/>
              <a:buAutoNum type="arabicPeriod"/>
              <a:tabLst>
                <a:tab pos="0" algn="l"/>
                <a:tab pos="114118"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b="1" dirty="0" smtClean="0">
                <a:solidFill>
                  <a:srgbClr val="000000"/>
                </a:solidFill>
              </a:rPr>
              <a:t>Klinische Studien </a:t>
            </a:r>
            <a:r>
              <a:rPr lang="de-DE" sz="2800" dirty="0" smtClean="0">
                <a:solidFill>
                  <a:srgbClr val="000000"/>
                </a:solidFill>
              </a:rPr>
              <a:t>vor und nach der Markteinführung</a:t>
            </a:r>
          </a:p>
          <a:p>
            <a:pPr marL="457200" lvl="0" indent="-457200">
              <a:spcBef>
                <a:spcPts val="500"/>
              </a:spcBef>
              <a:buClr>
                <a:srgbClr val="000000"/>
              </a:buClr>
              <a:buSzPct val="100000"/>
              <a:buFont typeface="Calibri Light"/>
              <a:buAutoNum type="arabicPeriod"/>
              <a:tabLst>
                <a:tab pos="0" algn="l"/>
                <a:tab pos="114118"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endParaRPr lang="de-DE" sz="2800" dirty="0" smtClean="0">
              <a:solidFill>
                <a:srgbClr val="000000"/>
              </a:solidFill>
            </a:endParaRPr>
          </a:p>
          <a:p>
            <a:pPr marL="457200" lvl="0" indent="-457200">
              <a:spcBef>
                <a:spcPts val="500"/>
              </a:spcBef>
              <a:buClr>
                <a:srgbClr val="000000"/>
              </a:buClr>
              <a:buSzPct val="100000"/>
              <a:buFont typeface="Calibri Light"/>
              <a:buAutoNum type="arabicPeriod"/>
              <a:tabLst>
                <a:tab pos="0" algn="l"/>
                <a:tab pos="114118"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b="1" dirty="0" smtClean="0">
                <a:solidFill>
                  <a:srgbClr val="000000"/>
                </a:solidFill>
              </a:rPr>
              <a:t>Erfassung </a:t>
            </a:r>
            <a:r>
              <a:rPr lang="de-DE" sz="2800" dirty="0" smtClean="0">
                <a:solidFill>
                  <a:srgbClr val="000000"/>
                </a:solidFill>
              </a:rPr>
              <a:t>von Impfnebenwirkungen durch europäische und lokale Gesundheitsbehörden (</a:t>
            </a:r>
            <a:r>
              <a:rPr lang="de-DE" sz="2800" dirty="0" err="1" smtClean="0">
                <a:solidFill>
                  <a:srgbClr val="000000"/>
                </a:solidFill>
              </a:rPr>
              <a:t>Pharmakovigilanz</a:t>
            </a:r>
            <a:r>
              <a:rPr lang="de-DE" sz="2800" dirty="0" smtClean="0">
                <a:solidFill>
                  <a:srgbClr val="000000"/>
                </a:solidFill>
              </a:rPr>
              <a:t>), </a:t>
            </a:r>
          </a:p>
          <a:p>
            <a:pPr marL="0" lvl="0" indent="0">
              <a:spcBef>
                <a:spcPts val="500"/>
              </a:spcBef>
              <a:buNone/>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in Österreich: AGES (Österreichische Agentur für Gesundheit und Ernährungssicherheit)</a:t>
            </a:r>
          </a:p>
          <a:p>
            <a:endParaRPr lang="de-DE" dirty="0"/>
          </a:p>
        </p:txBody>
      </p:sp>
      <p:sp>
        <p:nvSpPr>
          <p:cNvPr id="3" name="Titel 2"/>
          <p:cNvSpPr>
            <a:spLocks noGrp="1"/>
          </p:cNvSpPr>
          <p:nvPr>
            <p:ph type="title"/>
          </p:nvPr>
        </p:nvSpPr>
        <p:spPr/>
        <p:txBody>
          <a:bodyPr/>
          <a:lstStyle/>
          <a:p>
            <a:r>
              <a:rPr lang="de-DE" dirty="0" smtClean="0"/>
              <a:t>Impfsicherheit</a:t>
            </a:r>
            <a:endParaRPr lang="de-DE"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pPr lvl="0">
              <a:spcBef>
                <a:spcPts val="500"/>
              </a:spcBef>
            </a:pPr>
            <a:r>
              <a:rPr lang="de-DE" sz="2800" dirty="0" smtClean="0">
                <a:solidFill>
                  <a:srgbClr val="000000"/>
                </a:solidFill>
              </a:rPr>
              <a:t> Impfung ist mehr als eine Einzelentscheidung:</a:t>
            </a:r>
          </a:p>
          <a:p>
            <a:pPr marL="0" lvl="0" indent="0">
              <a:spcBef>
                <a:spcPts val="500"/>
              </a:spcBef>
              <a:buClr>
                <a:srgbClr val="000000"/>
              </a:buClr>
              <a:buSzPct val="100000"/>
              <a:buNone/>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b="1" dirty="0" smtClean="0">
                <a:solidFill>
                  <a:srgbClr val="000000"/>
                </a:solidFill>
              </a:rPr>
              <a:t> </a:t>
            </a:r>
          </a:p>
          <a:p>
            <a:pPr marL="0" lvl="0" indent="0">
              <a:spcBef>
                <a:spcPts val="500"/>
              </a:spcBef>
              <a:buClr>
                <a:srgbClr val="000000"/>
              </a:buClr>
              <a:buSzPct val="100000"/>
              <a:buFont typeface="Wingdings" pitchFamily="2"/>
              <a:buChar char=""/>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b="1" dirty="0" smtClean="0">
                <a:solidFill>
                  <a:srgbClr val="000000"/>
                </a:solidFill>
              </a:rPr>
              <a:t>  Individualschutz:</a:t>
            </a:r>
            <a:r>
              <a:rPr lang="de-DE" sz="2800" dirty="0" smtClean="0">
                <a:solidFill>
                  <a:srgbClr val="000000"/>
                </a:solidFill>
              </a:rPr>
              <a:t> Schutz der geimpften Person</a:t>
            </a:r>
          </a:p>
          <a:p>
            <a:pPr marL="0" lvl="0" indent="0">
              <a:spcBef>
                <a:spcPts val="500"/>
              </a:spcBef>
              <a:buClr>
                <a:srgbClr val="000000"/>
              </a:buClr>
              <a:buSzPct val="100000"/>
              <a:buFont typeface="Wingdings" pitchFamily="2"/>
              <a:buChar char=""/>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b="1" dirty="0" smtClean="0">
                <a:solidFill>
                  <a:srgbClr val="000000"/>
                </a:solidFill>
              </a:rPr>
              <a:t>  Kollektivschutz= Herdenschutz :</a:t>
            </a:r>
            <a:r>
              <a:rPr lang="de-DE" sz="2800" dirty="0" smtClean="0">
                <a:solidFill>
                  <a:srgbClr val="000000"/>
                </a:solidFill>
              </a:rPr>
              <a:t>hohe   </a:t>
            </a:r>
            <a:r>
              <a:rPr lang="de-DE" sz="2800" dirty="0" err="1" smtClean="0">
                <a:solidFill>
                  <a:srgbClr val="000000"/>
                </a:solidFill>
              </a:rPr>
              <a:t>Durchimpfungsrate</a:t>
            </a:r>
            <a:r>
              <a:rPr lang="de-DE" sz="2800" dirty="0" smtClean="0">
                <a:solidFill>
                  <a:srgbClr val="000000"/>
                </a:solidFill>
              </a:rPr>
              <a:t> verhindert Übertragung</a:t>
            </a:r>
          </a:p>
          <a:p>
            <a:pPr marL="0" lvl="0" indent="0">
              <a:spcBef>
                <a:spcPts val="500"/>
              </a:spcBef>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a:t>
            </a:r>
            <a:endParaRPr lang="de-DE" sz="1600" dirty="0" smtClean="0">
              <a:solidFill>
                <a:srgbClr val="000000"/>
              </a:solidFill>
            </a:endParaRPr>
          </a:p>
          <a:p>
            <a:pPr lvl="0">
              <a:spcBef>
                <a:spcPts val="500"/>
              </a:spcBef>
            </a:pPr>
            <a:r>
              <a:rPr lang="de-DE" sz="2400" dirty="0" smtClean="0">
                <a:solidFill>
                  <a:srgbClr val="000000"/>
                </a:solidFill>
              </a:rPr>
              <a:t>Bsp. Masern-Epidemie 2008, Salzburg: </a:t>
            </a:r>
          </a:p>
          <a:p>
            <a:pPr lvl="0">
              <a:spcBef>
                <a:spcPts val="500"/>
              </a:spcBef>
            </a:pPr>
            <a:r>
              <a:rPr lang="de-DE" sz="2400" dirty="0" err="1" smtClean="0">
                <a:solidFill>
                  <a:srgbClr val="000000"/>
                </a:solidFill>
              </a:rPr>
              <a:t>Durchimpfungsrate</a:t>
            </a:r>
            <a:r>
              <a:rPr lang="de-DE" sz="2400" dirty="0" smtClean="0">
                <a:solidFill>
                  <a:srgbClr val="000000"/>
                </a:solidFill>
              </a:rPr>
              <a:t> gegen Masern ca.90 %. Wären 95% geimpft, gäbe es in </a:t>
            </a:r>
          </a:p>
          <a:p>
            <a:pPr lvl="0">
              <a:spcBef>
                <a:spcPts val="500"/>
              </a:spcBef>
            </a:pPr>
            <a:r>
              <a:rPr lang="de-DE" sz="2400" dirty="0" smtClean="0">
                <a:solidFill>
                  <a:srgbClr val="000000"/>
                </a:solidFill>
              </a:rPr>
              <a:t>Österreich keine Masern mehr!</a:t>
            </a:r>
            <a:endParaRPr lang="de-DE" sz="2000" dirty="0" smtClean="0">
              <a:solidFill>
                <a:srgbClr val="000000"/>
              </a:solidFill>
            </a:endParaRPr>
          </a:p>
          <a:p>
            <a:pPr lvl="0">
              <a:spcBef>
                <a:spcPts val="500"/>
              </a:spcBef>
            </a:pPr>
            <a:r>
              <a:rPr lang="de-DE" sz="2800" dirty="0" smtClean="0">
                <a:solidFill>
                  <a:srgbClr val="000000"/>
                </a:solidFill>
              </a:rPr>
              <a:t> </a:t>
            </a:r>
          </a:p>
          <a:p>
            <a:endParaRPr lang="de-DE" dirty="0"/>
          </a:p>
        </p:txBody>
      </p:sp>
      <p:sp>
        <p:nvSpPr>
          <p:cNvPr id="3" name="Titel 2"/>
          <p:cNvSpPr>
            <a:spLocks noGrp="1"/>
          </p:cNvSpPr>
          <p:nvPr>
            <p:ph type="title"/>
          </p:nvPr>
        </p:nvSpPr>
        <p:spPr>
          <a:xfrm>
            <a:off x="611560" y="260648"/>
            <a:ext cx="8229600" cy="1143000"/>
          </a:xfrm>
        </p:spPr>
        <p:txBody>
          <a:bodyPr>
            <a:normAutofit fontScale="90000"/>
          </a:bodyPr>
          <a:lstStyle/>
          <a:p>
            <a:pPr lvl="0"/>
            <a:r>
              <a:rPr lang="de-DE" sz="3600" dirty="0" smtClean="0"/>
              <a:t>Impfen: Verantwortung und Kinderrecht</a:t>
            </a:r>
            <a:r>
              <a:rPr lang="de-DE" dirty="0" smtClean="0"/>
              <a:t/>
            </a:r>
            <a:br>
              <a:rPr lang="de-DE" dirty="0" smtClean="0"/>
            </a:br>
            <a:endParaRPr lang="de-D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92500" lnSpcReduction="10000"/>
          </a:bodyPr>
          <a:lstStyle/>
          <a:p>
            <a:r>
              <a:rPr lang="de-DE" dirty="0" smtClean="0"/>
              <a:t>6 fach Impfung= </a:t>
            </a:r>
            <a:r>
              <a:rPr lang="de-DE" dirty="0" err="1" smtClean="0"/>
              <a:t>Infanrix</a:t>
            </a:r>
            <a:r>
              <a:rPr lang="de-DE" dirty="0" smtClean="0"/>
              <a:t>= </a:t>
            </a:r>
            <a:r>
              <a:rPr lang="de-AT" b="1" dirty="0" smtClean="0"/>
              <a:t>Diphtherie (DIP) </a:t>
            </a:r>
          </a:p>
          <a:p>
            <a:r>
              <a:rPr lang="de-AT" b="1" dirty="0" smtClean="0"/>
              <a:t>Tetanus (TET) </a:t>
            </a:r>
          </a:p>
          <a:p>
            <a:r>
              <a:rPr lang="de-AT" b="1" dirty="0" smtClean="0"/>
              <a:t>Pertussis (PEA) </a:t>
            </a:r>
          </a:p>
          <a:p>
            <a:r>
              <a:rPr lang="de-AT" b="1" dirty="0" smtClean="0"/>
              <a:t>Poliomyelitis (IPV) </a:t>
            </a:r>
          </a:p>
          <a:p>
            <a:r>
              <a:rPr lang="de-AT" b="1" dirty="0" err="1" smtClean="0"/>
              <a:t>Haemophilus</a:t>
            </a:r>
            <a:r>
              <a:rPr lang="de-AT" b="1" dirty="0" smtClean="0"/>
              <a:t> </a:t>
            </a:r>
            <a:r>
              <a:rPr lang="de-AT" b="1" dirty="0" err="1" smtClean="0"/>
              <a:t>infl</a:t>
            </a:r>
            <a:r>
              <a:rPr lang="de-AT" b="1" dirty="0" smtClean="0"/>
              <a:t>. B (HIB) </a:t>
            </a:r>
          </a:p>
          <a:p>
            <a:r>
              <a:rPr lang="de-AT" b="1" dirty="0" smtClean="0"/>
              <a:t>Hepatitis B (HBV) </a:t>
            </a:r>
          </a:p>
          <a:p>
            <a:pPr>
              <a:buNone/>
            </a:pPr>
            <a:endParaRPr lang="de-AT" b="1" dirty="0" smtClean="0"/>
          </a:p>
          <a:p>
            <a:pPr>
              <a:buNone/>
            </a:pPr>
            <a:r>
              <a:rPr lang="de-AT" b="1" dirty="0" smtClean="0"/>
              <a:t>+ Pneumokokken	</a:t>
            </a:r>
          </a:p>
          <a:p>
            <a:endParaRPr lang="de-DE" dirty="0" smtClean="0"/>
          </a:p>
          <a:p>
            <a:r>
              <a:rPr lang="de-DE" dirty="0" smtClean="0"/>
              <a:t>1.Impfung 3.Monat, 2.Impfung 5.Monat, 3.Impfung 12.-14. Monat; 4 fach 7.-9.LJ</a:t>
            </a:r>
            <a:endParaRPr lang="de-AT" dirty="0"/>
          </a:p>
        </p:txBody>
      </p:sp>
      <p:sp>
        <p:nvSpPr>
          <p:cNvPr id="2" name="Titel 1"/>
          <p:cNvSpPr>
            <a:spLocks noGrp="1"/>
          </p:cNvSpPr>
          <p:nvPr>
            <p:ph type="title"/>
          </p:nvPr>
        </p:nvSpPr>
        <p:spPr/>
        <p:txBody>
          <a:bodyPr/>
          <a:lstStyle/>
          <a:p>
            <a:r>
              <a:rPr lang="de-DE" dirty="0" err="1" smtClean="0"/>
              <a:t>Impfplan</a:t>
            </a:r>
            <a:endParaRPr lang="de-AT"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fontScale="62500" lnSpcReduction="20000"/>
          </a:bodyPr>
          <a:lstStyle/>
          <a:p>
            <a:r>
              <a:rPr lang="de-DE" dirty="0" smtClean="0"/>
              <a:t>Wird durch das Bakterium </a:t>
            </a:r>
            <a:r>
              <a:rPr lang="de-DE" dirty="0" err="1" smtClean="0"/>
              <a:t>Clostridium</a:t>
            </a:r>
            <a:r>
              <a:rPr lang="de-DE" dirty="0" smtClean="0"/>
              <a:t> </a:t>
            </a:r>
            <a:r>
              <a:rPr lang="de-DE" dirty="0" err="1" smtClean="0"/>
              <a:t>tetani</a:t>
            </a:r>
            <a:r>
              <a:rPr lang="de-DE" dirty="0" smtClean="0"/>
              <a:t> übertagen</a:t>
            </a:r>
          </a:p>
          <a:p>
            <a:r>
              <a:rPr lang="de-DE" dirty="0" smtClean="0"/>
              <a:t>Im Erdreich vorhanden</a:t>
            </a:r>
          </a:p>
          <a:p>
            <a:r>
              <a:rPr lang="de-DE" dirty="0" smtClean="0"/>
              <a:t>Verschmutzte Wunden, große Verbrennungen</a:t>
            </a:r>
          </a:p>
          <a:p>
            <a:r>
              <a:rPr lang="de-DE" dirty="0" smtClean="0"/>
              <a:t>Tetanusgift führt zur Enthemmung der motorischen Nervenaktivität</a:t>
            </a:r>
          </a:p>
          <a:p>
            <a:r>
              <a:rPr lang="de-DE" dirty="0" err="1" smtClean="0"/>
              <a:t>Äusserst</a:t>
            </a:r>
            <a:r>
              <a:rPr lang="de-DE" dirty="0" smtClean="0"/>
              <a:t> schmerzhafte Krämpfe bei vollem </a:t>
            </a:r>
            <a:r>
              <a:rPr lang="de-DE" dirty="0" err="1" smtClean="0"/>
              <a:t>Bewußtsein</a:t>
            </a:r>
            <a:endParaRPr lang="de-DE" dirty="0" smtClean="0"/>
          </a:p>
          <a:p>
            <a:r>
              <a:rPr lang="de-DE" dirty="0" smtClean="0"/>
              <a:t>Tod durch Spasmen der Kehlkopf und Atemmuskulatur</a:t>
            </a:r>
          </a:p>
          <a:p>
            <a:r>
              <a:rPr lang="de-DE" dirty="0" smtClean="0"/>
              <a:t>Lungenentzündung</a:t>
            </a:r>
          </a:p>
          <a:p>
            <a:endParaRPr lang="de-DE" dirty="0" smtClean="0"/>
          </a:p>
          <a:p>
            <a:r>
              <a:rPr lang="de-DE" dirty="0" smtClean="0"/>
              <a:t>Zahl der Tetanustodesfälle/Jahr/weltweit=</a:t>
            </a:r>
          </a:p>
          <a:p>
            <a:r>
              <a:rPr lang="de-DE" dirty="0" smtClean="0"/>
              <a:t>12 000</a:t>
            </a:r>
          </a:p>
          <a:p>
            <a:pPr>
              <a:buNone/>
            </a:pPr>
            <a:endParaRPr lang="de-AT" dirty="0"/>
          </a:p>
        </p:txBody>
      </p:sp>
      <p:pic>
        <p:nvPicPr>
          <p:cNvPr id="5" name="Inhaltsplatzhalter 4" descr="Wundstarrkrampf.jpg"/>
          <p:cNvPicPr>
            <a:picLocks noGrp="1" noChangeAspect="1"/>
          </p:cNvPicPr>
          <p:nvPr>
            <p:ph sz="half" idx="2"/>
          </p:nvPr>
        </p:nvPicPr>
        <p:blipFill>
          <a:blip r:embed="rId2" cstate="print"/>
          <a:stretch>
            <a:fillRect/>
          </a:stretch>
        </p:blipFill>
        <p:spPr>
          <a:xfrm>
            <a:off x="4860032" y="1556792"/>
            <a:ext cx="3046712" cy="2251918"/>
          </a:xfrm>
        </p:spPr>
      </p:pic>
      <p:sp>
        <p:nvSpPr>
          <p:cNvPr id="2" name="Titel 1"/>
          <p:cNvSpPr>
            <a:spLocks noGrp="1"/>
          </p:cNvSpPr>
          <p:nvPr>
            <p:ph type="title"/>
          </p:nvPr>
        </p:nvSpPr>
        <p:spPr/>
        <p:txBody>
          <a:bodyPr/>
          <a:lstStyle/>
          <a:p>
            <a:r>
              <a:rPr lang="de-DE" dirty="0" smtClean="0"/>
              <a:t>Tetanus= Wundstarrkrampf</a:t>
            </a:r>
            <a:endParaRPr lang="de-AT" dirty="0"/>
          </a:p>
        </p:txBody>
      </p:sp>
      <p:pic>
        <p:nvPicPr>
          <p:cNvPr id="6" name="Grafik 5" descr="Tetanus 2.jpg"/>
          <p:cNvPicPr>
            <a:picLocks noChangeAspect="1"/>
          </p:cNvPicPr>
          <p:nvPr/>
        </p:nvPicPr>
        <p:blipFill>
          <a:blip r:embed="rId3" cstate="print"/>
          <a:stretch>
            <a:fillRect/>
          </a:stretch>
        </p:blipFill>
        <p:spPr>
          <a:xfrm>
            <a:off x="5292080" y="4005064"/>
            <a:ext cx="2483018" cy="183527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Durch </a:t>
            </a:r>
            <a:r>
              <a:rPr lang="de-DE" dirty="0" err="1" smtClean="0"/>
              <a:t>Corynebakterium</a:t>
            </a:r>
            <a:r>
              <a:rPr lang="de-DE" dirty="0" smtClean="0"/>
              <a:t> </a:t>
            </a:r>
            <a:r>
              <a:rPr lang="de-DE" dirty="0" err="1" smtClean="0"/>
              <a:t>diphteriae</a:t>
            </a:r>
            <a:r>
              <a:rPr lang="de-DE" dirty="0" smtClean="0"/>
              <a:t> übertragen</a:t>
            </a:r>
          </a:p>
          <a:p>
            <a:r>
              <a:rPr lang="de-DE" dirty="0" smtClean="0"/>
              <a:t>Symptome: </a:t>
            </a:r>
            <a:r>
              <a:rPr lang="de-DE" dirty="0" err="1" smtClean="0"/>
              <a:t>blutig,eitriger</a:t>
            </a:r>
            <a:r>
              <a:rPr lang="de-DE" dirty="0" smtClean="0"/>
              <a:t> Schnupfen, Pharyngitis, süßlicher Mundgeruch</a:t>
            </a:r>
          </a:p>
          <a:p>
            <a:r>
              <a:rPr lang="de-DE" dirty="0" smtClean="0"/>
              <a:t>Schwarze Beläge an Gaumen und Mandeln</a:t>
            </a:r>
          </a:p>
          <a:p>
            <a:r>
              <a:rPr lang="de-DE" dirty="0" smtClean="0"/>
              <a:t>Hohes Fieber</a:t>
            </a:r>
          </a:p>
          <a:p>
            <a:r>
              <a:rPr lang="de-DE" dirty="0" smtClean="0"/>
              <a:t>Komplikation: Lähmung vom Gaumensegel oder Atemmuskulatur, Herzversagen, Nierenversagen</a:t>
            </a:r>
            <a:endParaRPr lang="de-AT" dirty="0"/>
          </a:p>
        </p:txBody>
      </p:sp>
      <p:sp>
        <p:nvSpPr>
          <p:cNvPr id="2" name="Titel 1"/>
          <p:cNvSpPr>
            <a:spLocks noGrp="1"/>
          </p:cNvSpPr>
          <p:nvPr>
            <p:ph type="title"/>
          </p:nvPr>
        </p:nvSpPr>
        <p:spPr/>
        <p:txBody>
          <a:bodyPr/>
          <a:lstStyle/>
          <a:p>
            <a:r>
              <a:rPr lang="de-DE" dirty="0" smtClean="0"/>
              <a:t>Diphterie</a:t>
            </a:r>
            <a:endParaRPr lang="de-AT"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p:txBody>
          <a:bodyPr>
            <a:normAutofit fontScale="85000" lnSpcReduction="20000"/>
          </a:bodyPr>
          <a:lstStyle/>
          <a:p>
            <a:r>
              <a:rPr lang="de-DE" dirty="0" smtClean="0"/>
              <a:t>In der Nachkriegszeit eine der drei häufigsten Kinderkrankheiten</a:t>
            </a:r>
          </a:p>
          <a:p>
            <a:r>
              <a:rPr lang="de-DE" dirty="0" smtClean="0"/>
              <a:t>1925 40 000</a:t>
            </a:r>
          </a:p>
          <a:p>
            <a:r>
              <a:rPr lang="de-DE" dirty="0" smtClean="0"/>
              <a:t>1945 200 000</a:t>
            </a:r>
          </a:p>
          <a:p>
            <a:r>
              <a:rPr lang="de-DE" dirty="0" smtClean="0"/>
              <a:t>Russland / 1994</a:t>
            </a:r>
          </a:p>
          <a:p>
            <a:pPr>
              <a:buNone/>
            </a:pPr>
            <a:r>
              <a:rPr lang="de-DE" dirty="0" smtClean="0"/>
              <a:t>     48.000 Fälle/ 5000 Tote</a:t>
            </a:r>
          </a:p>
          <a:p>
            <a:endParaRPr lang="de-DE" dirty="0" smtClean="0"/>
          </a:p>
          <a:p>
            <a:r>
              <a:rPr lang="de-DE" dirty="0" err="1" smtClean="0"/>
              <a:t>Dipherie</a:t>
            </a:r>
            <a:r>
              <a:rPr lang="de-DE" dirty="0" smtClean="0"/>
              <a:t> =</a:t>
            </a:r>
          </a:p>
          <a:p>
            <a:r>
              <a:rPr lang="de-DE" dirty="0" smtClean="0"/>
              <a:t>„</a:t>
            </a:r>
            <a:r>
              <a:rPr lang="de-DE" dirty="0" err="1" smtClean="0"/>
              <a:t>Diphtera</a:t>
            </a:r>
            <a:r>
              <a:rPr lang="de-DE" dirty="0" smtClean="0"/>
              <a:t>“ griechisch, Lederhaut</a:t>
            </a:r>
          </a:p>
          <a:p>
            <a:endParaRPr lang="de-AT" dirty="0"/>
          </a:p>
        </p:txBody>
      </p:sp>
      <p:pic>
        <p:nvPicPr>
          <p:cNvPr id="7" name="Inhaltsplatzhalter 6" descr="Diphterie.jpg"/>
          <p:cNvPicPr>
            <a:picLocks noGrp="1" noChangeAspect="1"/>
          </p:cNvPicPr>
          <p:nvPr>
            <p:ph sz="half" idx="2"/>
          </p:nvPr>
        </p:nvPicPr>
        <p:blipFill>
          <a:blip r:embed="rId2" cstate="print"/>
          <a:stretch>
            <a:fillRect/>
          </a:stretch>
        </p:blipFill>
        <p:spPr>
          <a:xfrm>
            <a:off x="5270500" y="1750219"/>
            <a:ext cx="2794000" cy="3987800"/>
          </a:xfrm>
        </p:spPr>
      </p:pic>
      <p:sp>
        <p:nvSpPr>
          <p:cNvPr id="4" name="Titel 3"/>
          <p:cNvSpPr>
            <a:spLocks noGrp="1"/>
          </p:cNvSpPr>
          <p:nvPr>
            <p:ph type="title"/>
          </p:nvPr>
        </p:nvSpPr>
        <p:spPr/>
        <p:txBody>
          <a:bodyPr/>
          <a:lstStyle/>
          <a:p>
            <a:r>
              <a:rPr lang="de-DE" dirty="0" smtClean="0"/>
              <a:t>Diphterie= „echter Krupp“</a:t>
            </a:r>
            <a:endParaRPr lang="de-AT"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Erreger= Bordetella </a:t>
            </a:r>
            <a:r>
              <a:rPr lang="de-DE" dirty="0" err="1" smtClean="0"/>
              <a:t>pertussis</a:t>
            </a:r>
            <a:endParaRPr lang="de-DE" dirty="0" smtClean="0"/>
          </a:p>
          <a:p>
            <a:r>
              <a:rPr lang="de-DE" dirty="0" smtClean="0"/>
              <a:t>Sondert im Bronchialsystem Giftstoffe aus</a:t>
            </a:r>
          </a:p>
          <a:p>
            <a:r>
              <a:rPr lang="de-DE" dirty="0" err="1" smtClean="0"/>
              <a:t>Tröpcheninfektion</a:t>
            </a:r>
            <a:r>
              <a:rPr lang="de-DE" dirty="0" smtClean="0"/>
              <a:t>, hochkontagiös</a:t>
            </a:r>
          </a:p>
          <a:p>
            <a:r>
              <a:rPr lang="de-DE" dirty="0" smtClean="0"/>
              <a:t>Krampfartige, </a:t>
            </a:r>
            <a:r>
              <a:rPr lang="de-DE" dirty="0" err="1" smtClean="0"/>
              <a:t>stakkatoartige</a:t>
            </a:r>
            <a:r>
              <a:rPr lang="de-DE" dirty="0" smtClean="0"/>
              <a:t>  Hustenanfälle mit rotem Gesicht, </a:t>
            </a:r>
            <a:r>
              <a:rPr lang="de-DE" dirty="0" err="1" smtClean="0"/>
              <a:t>Tränenfluß</a:t>
            </a:r>
            <a:r>
              <a:rPr lang="de-DE" dirty="0" smtClean="0"/>
              <a:t>, Würgen und Erbrechen</a:t>
            </a:r>
          </a:p>
          <a:p>
            <a:r>
              <a:rPr lang="de-DE" dirty="0" smtClean="0"/>
              <a:t>Beim Luftholen ein ziehendes Geräusch</a:t>
            </a:r>
          </a:p>
          <a:p>
            <a:r>
              <a:rPr lang="de-DE" dirty="0" smtClean="0"/>
              <a:t>Komplikationen: Lungenentzündung, Ohrenentzündung, Krampfanfälle, Koma, Hirnschaden, Tod (sehr selten)</a:t>
            </a:r>
            <a:endParaRPr lang="de-AT" dirty="0"/>
          </a:p>
        </p:txBody>
      </p:sp>
      <p:sp>
        <p:nvSpPr>
          <p:cNvPr id="2" name="Titel 1"/>
          <p:cNvSpPr>
            <a:spLocks noGrp="1"/>
          </p:cNvSpPr>
          <p:nvPr>
            <p:ph type="title"/>
          </p:nvPr>
        </p:nvSpPr>
        <p:spPr/>
        <p:txBody>
          <a:bodyPr/>
          <a:lstStyle/>
          <a:p>
            <a:r>
              <a:rPr lang="de-DE" dirty="0" smtClean="0"/>
              <a:t>Keuchhusten = Pertussis</a:t>
            </a:r>
            <a:endParaRPr lang="de-AT"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Pertussis.jpg"/>
          <p:cNvPicPr>
            <a:picLocks noGrp="1" noChangeAspect="1"/>
          </p:cNvPicPr>
          <p:nvPr>
            <p:ph sz="half" idx="1"/>
          </p:nvPr>
        </p:nvPicPr>
        <p:blipFill>
          <a:blip r:embed="rId2" cstate="print"/>
          <a:stretch>
            <a:fillRect/>
          </a:stretch>
        </p:blipFill>
        <p:spPr>
          <a:xfrm>
            <a:off x="1331640" y="1484784"/>
            <a:ext cx="1440160" cy="1838323"/>
          </a:xfrm>
        </p:spPr>
      </p:pic>
      <p:sp>
        <p:nvSpPr>
          <p:cNvPr id="7" name="Inhaltsplatzhalter 6"/>
          <p:cNvSpPr>
            <a:spLocks noGrp="1"/>
          </p:cNvSpPr>
          <p:nvPr>
            <p:ph sz="half" idx="2"/>
          </p:nvPr>
        </p:nvSpPr>
        <p:spPr/>
        <p:txBody>
          <a:bodyPr/>
          <a:lstStyle/>
          <a:p>
            <a:r>
              <a:rPr lang="de-DE" dirty="0" smtClean="0"/>
              <a:t>85 % der Komplikationen treffen Säuglinge</a:t>
            </a:r>
          </a:p>
          <a:p>
            <a:r>
              <a:rPr lang="de-DE" dirty="0" smtClean="0"/>
              <a:t>Sterblichkeit 1:500</a:t>
            </a:r>
            <a:endParaRPr lang="de-AT" dirty="0"/>
          </a:p>
        </p:txBody>
      </p:sp>
      <p:sp>
        <p:nvSpPr>
          <p:cNvPr id="2" name="Titel 1"/>
          <p:cNvSpPr>
            <a:spLocks noGrp="1"/>
          </p:cNvSpPr>
          <p:nvPr>
            <p:ph type="title"/>
          </p:nvPr>
        </p:nvSpPr>
        <p:spPr/>
        <p:txBody>
          <a:bodyPr/>
          <a:lstStyle/>
          <a:p>
            <a:r>
              <a:rPr lang="de-DE" dirty="0" smtClean="0"/>
              <a:t>Pertussis</a:t>
            </a:r>
            <a:endParaRPr lang="de-AT" dirty="0"/>
          </a:p>
        </p:txBody>
      </p:sp>
      <p:pic>
        <p:nvPicPr>
          <p:cNvPr id="8" name="Grafik 7" descr="Pertussis 2.jpg"/>
          <p:cNvPicPr>
            <a:picLocks noChangeAspect="1"/>
          </p:cNvPicPr>
          <p:nvPr/>
        </p:nvPicPr>
        <p:blipFill>
          <a:blip r:embed="rId3" cstate="print"/>
          <a:stretch>
            <a:fillRect/>
          </a:stretch>
        </p:blipFill>
        <p:spPr>
          <a:xfrm>
            <a:off x="2267744" y="3356992"/>
            <a:ext cx="2035890" cy="214367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Masern.jpg"/>
          <p:cNvPicPr>
            <a:picLocks noGrp="1" noChangeAspect="1"/>
          </p:cNvPicPr>
          <p:nvPr>
            <p:ph sz="half" idx="1"/>
          </p:nvPr>
        </p:nvPicPr>
        <p:blipFill>
          <a:blip r:embed="rId2" cstate="print"/>
          <a:stretch>
            <a:fillRect/>
          </a:stretch>
        </p:blipFill>
        <p:spPr>
          <a:xfrm>
            <a:off x="1763688" y="2564904"/>
            <a:ext cx="1253585" cy="1469256"/>
          </a:xfrm>
        </p:spPr>
      </p:pic>
      <p:sp>
        <p:nvSpPr>
          <p:cNvPr id="6" name="Inhaltsplatzhalter 5"/>
          <p:cNvSpPr>
            <a:spLocks noGrp="1"/>
          </p:cNvSpPr>
          <p:nvPr>
            <p:ph sz="half" idx="2"/>
          </p:nvPr>
        </p:nvSpPr>
        <p:spPr/>
        <p:txBody>
          <a:bodyPr>
            <a:normAutofit fontScale="70000" lnSpcReduction="20000"/>
          </a:bodyPr>
          <a:lstStyle/>
          <a:p>
            <a:r>
              <a:rPr lang="de-DE" dirty="0" err="1" smtClean="0"/>
              <a:t>Paramyxoviren</a:t>
            </a:r>
            <a:endParaRPr lang="de-DE" dirty="0" smtClean="0"/>
          </a:p>
          <a:p>
            <a:r>
              <a:rPr lang="de-DE" dirty="0" smtClean="0"/>
              <a:t>Tröpfcheninfektion</a:t>
            </a:r>
          </a:p>
          <a:p>
            <a:r>
              <a:rPr lang="de-DE" dirty="0" smtClean="0"/>
              <a:t>Hohe </a:t>
            </a:r>
            <a:r>
              <a:rPr lang="de-DE" dirty="0" err="1" smtClean="0"/>
              <a:t>Kontagiosität</a:t>
            </a:r>
            <a:r>
              <a:rPr lang="de-DE" dirty="0" smtClean="0"/>
              <a:t> 95%</a:t>
            </a:r>
          </a:p>
          <a:p>
            <a:r>
              <a:rPr lang="de-DE" dirty="0" smtClean="0"/>
              <a:t>4Tage vor bis vier Tage nach </a:t>
            </a:r>
            <a:r>
              <a:rPr lang="de-DE" dirty="0" err="1" smtClean="0"/>
              <a:t>Exanthemausbruch</a:t>
            </a:r>
            <a:endParaRPr lang="de-DE" dirty="0" smtClean="0"/>
          </a:p>
          <a:p>
            <a:r>
              <a:rPr lang="de-DE" dirty="0" err="1" smtClean="0"/>
              <a:t>Koplik</a:t>
            </a:r>
            <a:r>
              <a:rPr lang="de-DE" dirty="0" smtClean="0"/>
              <a:t> Flecken:“Kalkspritzer“</a:t>
            </a:r>
          </a:p>
          <a:p>
            <a:r>
              <a:rPr lang="de-AT" dirty="0" smtClean="0"/>
              <a:t>Masernexanthems. Dieses beginnt hinter den Ohren und breitet sich im Lauf von 2-3 Tagen über Gesicht, Rumpf und Extremitäten aus. Das Exanthem besteht aus hellroten, scharf begrenzten, klein- bis mittelfleckigen Effloreszenzen</a:t>
            </a:r>
            <a:endParaRPr lang="de-AT" dirty="0"/>
          </a:p>
        </p:txBody>
      </p:sp>
      <p:sp>
        <p:nvSpPr>
          <p:cNvPr id="4" name="Titel 3"/>
          <p:cNvSpPr>
            <a:spLocks noGrp="1"/>
          </p:cNvSpPr>
          <p:nvPr>
            <p:ph type="title"/>
          </p:nvPr>
        </p:nvSpPr>
        <p:spPr/>
        <p:txBody>
          <a:bodyPr/>
          <a:lstStyle/>
          <a:p>
            <a:r>
              <a:rPr lang="de-DE" dirty="0" smtClean="0"/>
              <a:t>Masern</a:t>
            </a:r>
            <a:endParaRPr lang="de-AT" dirty="0"/>
          </a:p>
        </p:txBody>
      </p:sp>
      <p:pic>
        <p:nvPicPr>
          <p:cNvPr id="8" name="Grafik 7" descr="Koplik.jpg"/>
          <p:cNvPicPr>
            <a:picLocks noChangeAspect="1"/>
          </p:cNvPicPr>
          <p:nvPr/>
        </p:nvPicPr>
        <p:blipFill>
          <a:blip r:embed="rId3" cstate="print"/>
          <a:stretch>
            <a:fillRect/>
          </a:stretch>
        </p:blipFill>
        <p:spPr>
          <a:xfrm>
            <a:off x="2411760" y="4509120"/>
            <a:ext cx="1407790" cy="112623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Otitis media, </a:t>
            </a:r>
            <a:r>
              <a:rPr lang="de-DE" dirty="0" err="1" smtClean="0"/>
              <a:t>Bronchopneumonie</a:t>
            </a:r>
            <a:endParaRPr lang="de-DE" dirty="0" smtClean="0"/>
          </a:p>
          <a:p>
            <a:r>
              <a:rPr lang="de-DE" b="1" dirty="0" smtClean="0"/>
              <a:t>Masernenzephalitis</a:t>
            </a:r>
            <a:r>
              <a:rPr lang="de-DE" dirty="0" smtClean="0"/>
              <a:t> Häufigkeit 1:500</a:t>
            </a:r>
          </a:p>
          <a:p>
            <a:pPr>
              <a:buNone/>
            </a:pPr>
            <a:r>
              <a:rPr lang="de-DE" dirty="0" smtClean="0"/>
              <a:t>   Schläfrigkeit, Krampfanfälle, Koma, Halbseitenlähmungen und Hirnnervenlähmungen</a:t>
            </a:r>
          </a:p>
          <a:p>
            <a:r>
              <a:rPr lang="de-DE" b="1" dirty="0" smtClean="0"/>
              <a:t>Subakute </a:t>
            </a:r>
            <a:r>
              <a:rPr lang="de-DE" b="1" dirty="0" err="1" smtClean="0"/>
              <a:t>sklerosierende</a:t>
            </a:r>
            <a:r>
              <a:rPr lang="de-DE" b="1" dirty="0" smtClean="0"/>
              <a:t> Panenzephalitis</a:t>
            </a:r>
          </a:p>
          <a:p>
            <a:pPr>
              <a:buNone/>
            </a:pPr>
            <a:r>
              <a:rPr lang="de-DE" b="1" dirty="0" smtClean="0"/>
              <a:t>  </a:t>
            </a:r>
            <a:r>
              <a:rPr lang="de-DE" dirty="0" smtClean="0"/>
              <a:t>  = persistierende Maserninfektion </a:t>
            </a:r>
          </a:p>
          <a:p>
            <a:pPr>
              <a:buNone/>
            </a:pPr>
            <a:r>
              <a:rPr lang="de-DE" dirty="0" smtClean="0"/>
              <a:t>   Verhaltensauffälligkeiten, Anfälle , </a:t>
            </a:r>
            <a:r>
              <a:rPr lang="de-DE" dirty="0" err="1" smtClean="0"/>
              <a:t>Dezerebrationsstarre</a:t>
            </a:r>
            <a:r>
              <a:rPr lang="de-DE" dirty="0" smtClean="0"/>
              <a:t> (= Tonuserhöhung der ges. Streckmuskulatur)</a:t>
            </a:r>
            <a:endParaRPr lang="de-AT" dirty="0"/>
          </a:p>
        </p:txBody>
      </p:sp>
      <p:sp>
        <p:nvSpPr>
          <p:cNvPr id="2" name="Titel 1"/>
          <p:cNvSpPr>
            <a:spLocks noGrp="1"/>
          </p:cNvSpPr>
          <p:nvPr>
            <p:ph type="title"/>
          </p:nvPr>
        </p:nvSpPr>
        <p:spPr/>
        <p:txBody>
          <a:bodyPr/>
          <a:lstStyle/>
          <a:p>
            <a:r>
              <a:rPr lang="de-DE" dirty="0" smtClean="0"/>
              <a:t>Komplikationen</a:t>
            </a:r>
            <a:endParaRPr lang="de-A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u="sng" dirty="0" smtClean="0"/>
              <a:t>Es fehlen</a:t>
            </a:r>
            <a:r>
              <a:rPr lang="de-DE" dirty="0" smtClean="0"/>
              <a:t>:</a:t>
            </a:r>
          </a:p>
          <a:p>
            <a:r>
              <a:rPr lang="de-DE" dirty="0" smtClean="0"/>
              <a:t>Medizinisches Wissen um die Entscheidung ja/nein beurteilen zu können</a:t>
            </a:r>
          </a:p>
          <a:p>
            <a:r>
              <a:rPr lang="de-DE" dirty="0" smtClean="0"/>
              <a:t>Erfahrung und Vorstellung der durch Impfungen vermeidbare Erkrankungen</a:t>
            </a:r>
          </a:p>
          <a:p>
            <a:r>
              <a:rPr lang="de-DE" dirty="0" smtClean="0"/>
              <a:t>Übersättigung der Informationen mittels Internet , Fernsehen, Vorträgen etc.</a:t>
            </a:r>
          </a:p>
          <a:p>
            <a:r>
              <a:rPr lang="de-DE" u="sng" dirty="0" smtClean="0"/>
              <a:t>Es besteht:</a:t>
            </a:r>
          </a:p>
          <a:p>
            <a:r>
              <a:rPr lang="de-DE" dirty="0" smtClean="0"/>
              <a:t>Misstrauen gegen Wissenschaft, Marktwirtschaft und Behörden</a:t>
            </a:r>
            <a:endParaRPr lang="de-DE" dirty="0"/>
          </a:p>
        </p:txBody>
      </p:sp>
      <p:sp>
        <p:nvSpPr>
          <p:cNvPr id="2" name="Titel 1"/>
          <p:cNvSpPr>
            <a:spLocks noGrp="1"/>
          </p:cNvSpPr>
          <p:nvPr>
            <p:ph type="title"/>
          </p:nvPr>
        </p:nvSpPr>
        <p:spPr/>
        <p:txBody>
          <a:bodyPr/>
          <a:lstStyle/>
          <a:p>
            <a:r>
              <a:rPr lang="de-DE" dirty="0" smtClean="0"/>
              <a:t>Impfungen ja/nein</a:t>
            </a:r>
            <a:endParaRPr lang="de-DE"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hlinkClick r:id="rId2"/>
              </a:rPr>
              <a:t>https://youtu.be/UExOMuzEhFY</a:t>
            </a:r>
            <a:endParaRPr lang="de-DE" dirty="0"/>
          </a:p>
        </p:txBody>
      </p:sp>
      <p:sp>
        <p:nvSpPr>
          <p:cNvPr id="3" name="Titel 2"/>
          <p:cNvSpPr>
            <a:spLocks noGrp="1"/>
          </p:cNvSpPr>
          <p:nvPr>
            <p:ph type="title"/>
          </p:nvPr>
        </p:nvSpPr>
        <p:spPr/>
        <p:txBody>
          <a:bodyPr/>
          <a:lstStyle/>
          <a:p>
            <a:r>
              <a:rPr lang="de-DE" dirty="0" smtClean="0"/>
              <a:t>SSPE</a:t>
            </a:r>
            <a:endParaRPr lang="de-DE"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1993-1997 28 000-30 000 Erkrankungsfälle 16 Kinder SSPE</a:t>
            </a:r>
          </a:p>
          <a:p>
            <a:r>
              <a:rPr lang="de-DE" dirty="0" smtClean="0"/>
              <a:t>2010 Bulgarien 23 500 Fälle, 24 Todesfälle</a:t>
            </a:r>
          </a:p>
          <a:p>
            <a:r>
              <a:rPr lang="de-DE" dirty="0" smtClean="0"/>
              <a:t>2011 Europa 35 700 Fälle ( 9 Todesfälle, 27 Enzephalitiden)</a:t>
            </a:r>
          </a:p>
          <a:p>
            <a:r>
              <a:rPr lang="de-DE" dirty="0" smtClean="0"/>
              <a:t>2012 Europa 27 132 Fälle, 1 Todesfall</a:t>
            </a:r>
          </a:p>
          <a:p>
            <a:r>
              <a:rPr lang="de-DE" dirty="0" smtClean="0"/>
              <a:t>2013 31 685 Fälle, 8 Todesfälle</a:t>
            </a:r>
            <a:endParaRPr lang="de-AT" dirty="0"/>
          </a:p>
        </p:txBody>
      </p:sp>
      <p:sp>
        <p:nvSpPr>
          <p:cNvPr id="2" name="Titel 1"/>
          <p:cNvSpPr>
            <a:spLocks noGrp="1"/>
          </p:cNvSpPr>
          <p:nvPr>
            <p:ph type="title"/>
          </p:nvPr>
        </p:nvSpPr>
        <p:spPr/>
        <p:txBody>
          <a:bodyPr/>
          <a:lstStyle/>
          <a:p>
            <a:r>
              <a:rPr lang="de-DE" dirty="0" smtClean="0"/>
              <a:t>Masernepidemien</a:t>
            </a:r>
            <a:r>
              <a:rPr lang="de-DE" sz="1100" dirty="0" smtClean="0"/>
              <a:t> Angabe </a:t>
            </a:r>
            <a:r>
              <a:rPr lang="de-DE" sz="1100" dirty="0" err="1" smtClean="0"/>
              <a:t>Impfplan</a:t>
            </a:r>
            <a:r>
              <a:rPr lang="de-DE" sz="1100" dirty="0" smtClean="0"/>
              <a:t> Österreich 2015</a:t>
            </a:r>
            <a:endParaRPr lang="de-AT"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Graninger.jpg"/>
          <p:cNvPicPr>
            <a:picLocks noGrp="1" noChangeAspect="1"/>
          </p:cNvPicPr>
          <p:nvPr>
            <p:ph sz="half" idx="1"/>
          </p:nvPr>
        </p:nvPicPr>
        <p:blipFill>
          <a:blip r:embed="rId2" cstate="print"/>
          <a:stretch>
            <a:fillRect/>
          </a:stretch>
        </p:blipFill>
        <p:spPr>
          <a:xfrm>
            <a:off x="1331641" y="2780928"/>
            <a:ext cx="2108308" cy="1393627"/>
          </a:xfrm>
        </p:spPr>
      </p:pic>
      <p:sp>
        <p:nvSpPr>
          <p:cNvPr id="6" name="Inhaltsplatzhalter 5"/>
          <p:cNvSpPr>
            <a:spLocks noGrp="1"/>
          </p:cNvSpPr>
          <p:nvPr>
            <p:ph sz="half" idx="2"/>
          </p:nvPr>
        </p:nvSpPr>
        <p:spPr/>
        <p:txBody>
          <a:bodyPr>
            <a:normAutofit fontScale="92500" lnSpcReduction="10000"/>
          </a:bodyPr>
          <a:lstStyle/>
          <a:p>
            <a:pPr>
              <a:buNone/>
            </a:pPr>
            <a:endParaRPr lang="de-DE" dirty="0" smtClean="0"/>
          </a:p>
          <a:p>
            <a:endParaRPr lang="de-DE" dirty="0" smtClean="0"/>
          </a:p>
          <a:p>
            <a:r>
              <a:rPr lang="de-DE" dirty="0" smtClean="0"/>
              <a:t>„Ein </a:t>
            </a:r>
            <a:r>
              <a:rPr lang="de-DE" dirty="0" err="1" smtClean="0"/>
              <a:t>ungeimpfter</a:t>
            </a:r>
            <a:r>
              <a:rPr lang="de-DE" dirty="0" smtClean="0"/>
              <a:t> Erwachsener, der mit dem Masernvirus infiziert wird, stirbt “.</a:t>
            </a:r>
          </a:p>
          <a:p>
            <a:r>
              <a:rPr lang="de-DE" sz="2200" dirty="0" smtClean="0"/>
              <a:t>So starben 40.000 der 148.000 Einwohner von Hawaii im Jahre 1848 und etwa ein Viertel der Bevölkerung der Fidschi-Inseln 1874</a:t>
            </a:r>
            <a:r>
              <a:rPr lang="de-DE" dirty="0" smtClean="0"/>
              <a:t>.</a:t>
            </a:r>
          </a:p>
          <a:p>
            <a:endParaRPr lang="de-AT" dirty="0"/>
          </a:p>
        </p:txBody>
      </p:sp>
      <p:sp>
        <p:nvSpPr>
          <p:cNvPr id="4" name="Titel 3"/>
          <p:cNvSpPr>
            <a:spLocks noGrp="1"/>
          </p:cNvSpPr>
          <p:nvPr>
            <p:ph type="title"/>
          </p:nvPr>
        </p:nvSpPr>
        <p:spPr/>
        <p:txBody>
          <a:bodyPr/>
          <a:lstStyle/>
          <a:p>
            <a:r>
              <a:rPr lang="de-DE" dirty="0" smtClean="0"/>
              <a:t>Masern</a:t>
            </a:r>
            <a:endParaRPr lang="de-AT"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smtClean="0"/>
              <a:t>Masern</a:t>
            </a:r>
            <a:endParaRPr lang="de-AT" dirty="0"/>
          </a:p>
        </p:txBody>
      </p:sp>
      <p:sp>
        <p:nvSpPr>
          <p:cNvPr id="8" name="Textplatzhalter 7"/>
          <p:cNvSpPr>
            <a:spLocks noGrp="1"/>
          </p:cNvSpPr>
          <p:nvPr>
            <p:ph type="body" idx="1"/>
          </p:nvPr>
        </p:nvSpPr>
        <p:spPr/>
        <p:txBody>
          <a:bodyPr/>
          <a:lstStyle/>
          <a:p>
            <a:r>
              <a:rPr lang="de-DE" dirty="0" smtClean="0"/>
              <a:t>Masern</a:t>
            </a:r>
            <a:endParaRPr lang="de-AT" dirty="0"/>
          </a:p>
        </p:txBody>
      </p:sp>
      <p:sp>
        <p:nvSpPr>
          <p:cNvPr id="9" name="Textplatzhalter 8"/>
          <p:cNvSpPr>
            <a:spLocks noGrp="1"/>
          </p:cNvSpPr>
          <p:nvPr>
            <p:ph type="body" sz="half" idx="3"/>
          </p:nvPr>
        </p:nvSpPr>
        <p:spPr/>
        <p:txBody>
          <a:bodyPr/>
          <a:lstStyle/>
          <a:p>
            <a:r>
              <a:rPr lang="de-DE" dirty="0" smtClean="0"/>
              <a:t>Masernimpfung</a:t>
            </a:r>
            <a:endParaRPr lang="de-AT" dirty="0"/>
          </a:p>
        </p:txBody>
      </p:sp>
      <p:sp>
        <p:nvSpPr>
          <p:cNvPr id="6" name="Inhaltsplatzhalter 5"/>
          <p:cNvSpPr>
            <a:spLocks noGrp="1"/>
          </p:cNvSpPr>
          <p:nvPr>
            <p:ph sz="quarter" idx="2"/>
          </p:nvPr>
        </p:nvSpPr>
        <p:spPr/>
        <p:txBody>
          <a:bodyPr>
            <a:normAutofit fontScale="92500" lnSpcReduction="10000"/>
          </a:bodyPr>
          <a:lstStyle/>
          <a:p>
            <a:r>
              <a:rPr lang="de-AT" b="1" dirty="0" smtClean="0"/>
              <a:t>Masern </a:t>
            </a:r>
          </a:p>
          <a:p>
            <a:r>
              <a:rPr lang="de-AT" dirty="0" smtClean="0"/>
              <a:t> </a:t>
            </a:r>
            <a:r>
              <a:rPr lang="de-AT" b="1" dirty="0" smtClean="0"/>
              <a:t>Fieber – 100%</a:t>
            </a:r>
          </a:p>
          <a:p>
            <a:r>
              <a:rPr lang="de-AT" b="1" dirty="0" smtClean="0"/>
              <a:t>Fieberkrampf 7-8:1.000</a:t>
            </a:r>
          </a:p>
          <a:p>
            <a:r>
              <a:rPr lang="de-AT" b="1" dirty="0" smtClean="0"/>
              <a:t>Exanthem 100%</a:t>
            </a:r>
          </a:p>
          <a:p>
            <a:r>
              <a:rPr lang="de-AT" b="1" dirty="0" err="1" smtClean="0"/>
              <a:t>Thrombozytopenie</a:t>
            </a:r>
            <a:r>
              <a:rPr lang="de-AT" b="1" dirty="0" smtClean="0"/>
              <a:t> 1:6.000</a:t>
            </a:r>
          </a:p>
          <a:p>
            <a:r>
              <a:rPr lang="de-AT" b="1" dirty="0" smtClean="0"/>
              <a:t>Enzephalitis 1:1.000</a:t>
            </a:r>
          </a:p>
          <a:p>
            <a:r>
              <a:rPr lang="de-AT" dirty="0" smtClean="0"/>
              <a:t> </a:t>
            </a:r>
            <a:r>
              <a:rPr lang="de-AT" b="1" dirty="0" smtClean="0"/>
              <a:t>Letal 20-30%</a:t>
            </a:r>
          </a:p>
          <a:p>
            <a:r>
              <a:rPr lang="de-AT" b="1" dirty="0" smtClean="0"/>
              <a:t> Defektheilung 30-40%</a:t>
            </a:r>
          </a:p>
          <a:p>
            <a:r>
              <a:rPr lang="de-AT" b="1" dirty="0" smtClean="0"/>
              <a:t> Tod 1-2:10.000</a:t>
            </a:r>
          </a:p>
          <a:p>
            <a:r>
              <a:rPr lang="de-AT" b="1" dirty="0" smtClean="0"/>
              <a:t>  SSPE 5-22:1,000.000</a:t>
            </a:r>
          </a:p>
        </p:txBody>
      </p:sp>
      <p:sp>
        <p:nvSpPr>
          <p:cNvPr id="10" name="Inhaltsplatzhalter 9"/>
          <p:cNvSpPr>
            <a:spLocks noGrp="1"/>
          </p:cNvSpPr>
          <p:nvPr>
            <p:ph sz="quarter" idx="4"/>
          </p:nvPr>
        </p:nvSpPr>
        <p:spPr/>
        <p:txBody>
          <a:bodyPr>
            <a:normAutofit fontScale="92500" lnSpcReduction="20000"/>
          </a:bodyPr>
          <a:lstStyle/>
          <a:p>
            <a:r>
              <a:rPr lang="de-DE" b="1" dirty="0" smtClean="0"/>
              <a:t>Masernimpfung</a:t>
            </a:r>
            <a:endParaRPr lang="de-AT" b="1" dirty="0" smtClean="0"/>
          </a:p>
          <a:p>
            <a:r>
              <a:rPr lang="de-AT" b="1" dirty="0" smtClean="0"/>
              <a:t>Fieber 5-15%</a:t>
            </a:r>
          </a:p>
          <a:p>
            <a:r>
              <a:rPr lang="de-AT" b="1" dirty="0" smtClean="0"/>
              <a:t>Fieberkrampf 0,3:1.000</a:t>
            </a:r>
          </a:p>
          <a:p>
            <a:r>
              <a:rPr lang="de-AT" b="1" dirty="0" smtClean="0"/>
              <a:t>Exanthem 3-5%</a:t>
            </a:r>
          </a:p>
          <a:p>
            <a:r>
              <a:rPr lang="de-AT" b="1" dirty="0" err="1" smtClean="0"/>
              <a:t>Thrombozytopenie</a:t>
            </a:r>
            <a:r>
              <a:rPr lang="de-AT" b="1" dirty="0" smtClean="0"/>
              <a:t> 1:30.000</a:t>
            </a:r>
          </a:p>
          <a:p>
            <a:r>
              <a:rPr lang="de-AT" b="1" dirty="0" smtClean="0"/>
              <a:t>Enzephalitis &lt;1:1,000.000</a:t>
            </a:r>
          </a:p>
          <a:p>
            <a:r>
              <a:rPr lang="de-AT" b="1" dirty="0" smtClean="0"/>
              <a:t>wenn überhaupt</a:t>
            </a:r>
          </a:p>
          <a:p>
            <a:r>
              <a:rPr lang="de-AT" b="1" dirty="0" smtClean="0"/>
              <a:t>Keine SSPE</a:t>
            </a:r>
          </a:p>
          <a:p>
            <a:r>
              <a:rPr lang="de-AT" b="1" dirty="0" smtClean="0"/>
              <a:t>Otitis media sehr selten</a:t>
            </a:r>
          </a:p>
          <a:p>
            <a:r>
              <a:rPr lang="de-AT" b="1" dirty="0" smtClean="0"/>
              <a:t>Konjunktivitis gelegentlich</a:t>
            </a:r>
          </a:p>
          <a:p>
            <a:endParaRPr lang="de-AT"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„Nicht geimpfte Kinder erkranken auch nicht“</a:t>
            </a:r>
          </a:p>
          <a:p>
            <a:r>
              <a:rPr lang="de-DE" dirty="0" smtClean="0"/>
              <a:t>„Impfungen schaden durch ihre Nebenwirkungen mehr als die dadurch verhinderten Erkrankungen“</a:t>
            </a:r>
          </a:p>
          <a:p>
            <a:r>
              <a:rPr lang="de-DE" dirty="0" smtClean="0"/>
              <a:t>„Impfungen schädigen das sich entwickelnde Immunsystem“</a:t>
            </a:r>
          </a:p>
          <a:p>
            <a:r>
              <a:rPr lang="de-DE" dirty="0" smtClean="0"/>
              <a:t>„Argumente für das Impfen ist nichts als Propaganda einer gewinnorientierten Impflobby“</a:t>
            </a:r>
            <a:endParaRPr lang="de-AT" dirty="0"/>
          </a:p>
        </p:txBody>
      </p:sp>
      <p:sp>
        <p:nvSpPr>
          <p:cNvPr id="2" name="Titel 1"/>
          <p:cNvSpPr>
            <a:spLocks noGrp="1"/>
          </p:cNvSpPr>
          <p:nvPr>
            <p:ph type="title"/>
          </p:nvPr>
        </p:nvSpPr>
        <p:spPr/>
        <p:txBody>
          <a:bodyPr>
            <a:normAutofit fontScale="90000"/>
          </a:bodyPr>
          <a:lstStyle/>
          <a:p>
            <a:r>
              <a:rPr lang="de-DE" dirty="0" smtClean="0"/>
              <a:t>Häufig gestellte Argumente von Impfgegnern</a:t>
            </a:r>
            <a:endParaRPr lang="de-AT"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92500" lnSpcReduction="10000"/>
          </a:bodyPr>
          <a:lstStyle/>
          <a:p>
            <a:r>
              <a:rPr lang="de-DE" b="1" dirty="0" smtClean="0"/>
              <a:t>„Masernparty“</a:t>
            </a:r>
            <a:r>
              <a:rPr lang="de-DE" dirty="0" smtClean="0"/>
              <a:t> bezeichnet die bewusste Zusammenführung gesunder, nicht gegen Masern geimpfter Kinder mit Kindern, die akut an Masern erkrankt sind. Ziel ist die Ansteckung der </a:t>
            </a:r>
            <a:r>
              <a:rPr lang="de-DE" dirty="0" err="1" smtClean="0"/>
              <a:t>ungeimpften</a:t>
            </a:r>
            <a:r>
              <a:rPr lang="de-DE" dirty="0" smtClean="0"/>
              <a:t> Kinder mit Masernviren, damit diese die Krankheit durchmachen und in der Folge eine Immunität gegen Masern entwickeln.</a:t>
            </a:r>
          </a:p>
          <a:p>
            <a:r>
              <a:rPr lang="de-DE" dirty="0" smtClean="0"/>
              <a:t>In Österreich kommt für eine absichtliche Herbeiführung einer Infektion eine </a:t>
            </a:r>
            <a:r>
              <a:rPr lang="de-DE" b="1" dirty="0" smtClean="0"/>
              <a:t>Strafbarkeit wegen vorsätzlicher Gefährdung von Menschen </a:t>
            </a:r>
            <a:r>
              <a:rPr lang="de-DE" dirty="0" smtClean="0"/>
              <a:t>durch übertragbare Krankheiten nach § 178 StGB in Betracht.</a:t>
            </a:r>
            <a:r>
              <a:rPr lang="de-DE" baseline="30000" dirty="0" smtClean="0"/>
              <a:t>[</a:t>
            </a:r>
            <a:endParaRPr lang="de-DE" dirty="0" smtClean="0"/>
          </a:p>
          <a:p>
            <a:endParaRPr lang="de-AT" dirty="0"/>
          </a:p>
        </p:txBody>
      </p:sp>
      <p:sp>
        <p:nvSpPr>
          <p:cNvPr id="2" name="Titel 1"/>
          <p:cNvSpPr>
            <a:spLocks noGrp="1"/>
          </p:cNvSpPr>
          <p:nvPr>
            <p:ph type="title"/>
          </p:nvPr>
        </p:nvSpPr>
        <p:spPr/>
        <p:txBody>
          <a:bodyPr/>
          <a:lstStyle/>
          <a:p>
            <a:r>
              <a:rPr lang="de-DE" dirty="0" smtClean="0"/>
              <a:t>Masernpartys</a:t>
            </a:r>
            <a:endParaRPr lang="de-AT"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hochinfektiöse Viruserkrankung, Tröpfcheninfektion</a:t>
            </a:r>
          </a:p>
          <a:p>
            <a:r>
              <a:rPr lang="de-DE" dirty="0" smtClean="0"/>
              <a:t>Asymptomatisch :Kinder 50%, Erwachsene 30%</a:t>
            </a:r>
          </a:p>
          <a:p>
            <a:r>
              <a:rPr lang="de-DE" dirty="0" smtClean="0"/>
              <a:t>5-10% ZNS Komplikationen</a:t>
            </a:r>
          </a:p>
          <a:p>
            <a:r>
              <a:rPr lang="de-DE" dirty="0" smtClean="0"/>
              <a:t>90 % Meningitis 10% Enzephalitis</a:t>
            </a:r>
          </a:p>
          <a:p>
            <a:r>
              <a:rPr lang="de-DE" dirty="0" smtClean="0"/>
              <a:t>4% </a:t>
            </a:r>
            <a:r>
              <a:rPr lang="de-DE" dirty="0" err="1" smtClean="0"/>
              <a:t>Akustikusneuritis</a:t>
            </a:r>
            <a:r>
              <a:rPr lang="de-DE" dirty="0" smtClean="0"/>
              <a:t>-&gt; Taubheit</a:t>
            </a:r>
          </a:p>
          <a:p>
            <a:r>
              <a:rPr lang="de-DE" dirty="0" smtClean="0"/>
              <a:t>10-30% Hodenentzündung, </a:t>
            </a:r>
            <a:r>
              <a:rPr lang="de-DE" dirty="0" err="1" smtClean="0"/>
              <a:t>tw</a:t>
            </a:r>
            <a:r>
              <a:rPr lang="de-DE" dirty="0" smtClean="0"/>
              <a:t>. Infertilität</a:t>
            </a:r>
          </a:p>
          <a:p>
            <a:r>
              <a:rPr lang="de-DE" dirty="0" smtClean="0"/>
              <a:t>5% </a:t>
            </a:r>
            <a:r>
              <a:rPr lang="de-DE" dirty="0" err="1" smtClean="0"/>
              <a:t>Pankreatitzis</a:t>
            </a:r>
            <a:endParaRPr lang="de-AT" dirty="0"/>
          </a:p>
        </p:txBody>
      </p:sp>
      <p:sp>
        <p:nvSpPr>
          <p:cNvPr id="2" name="Titel 1"/>
          <p:cNvSpPr>
            <a:spLocks noGrp="1"/>
          </p:cNvSpPr>
          <p:nvPr>
            <p:ph type="title"/>
          </p:nvPr>
        </p:nvSpPr>
        <p:spPr/>
        <p:txBody>
          <a:bodyPr/>
          <a:lstStyle/>
          <a:p>
            <a:r>
              <a:rPr lang="de-DE" dirty="0" smtClean="0"/>
              <a:t>Mumps</a:t>
            </a:r>
            <a:endParaRPr lang="de-AT"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p:txBody>
          <a:bodyPr>
            <a:normAutofit fontScale="92500"/>
          </a:bodyPr>
          <a:lstStyle/>
          <a:p>
            <a:r>
              <a:rPr lang="de-DE" dirty="0" smtClean="0"/>
              <a:t>In Deutschland: </a:t>
            </a:r>
          </a:p>
          <a:p>
            <a:r>
              <a:rPr lang="de-DE" dirty="0" smtClean="0"/>
              <a:t>Früher: 200 000/Jahr</a:t>
            </a:r>
          </a:p>
          <a:p>
            <a:r>
              <a:rPr lang="de-DE" dirty="0" smtClean="0"/>
              <a:t>Derzeit einige hundert Fälle/Jahr</a:t>
            </a:r>
          </a:p>
          <a:p>
            <a:endParaRPr lang="de-DE" dirty="0" smtClean="0"/>
          </a:p>
          <a:p>
            <a:pPr>
              <a:buNone/>
            </a:pPr>
            <a:r>
              <a:rPr lang="de-DE" dirty="0" smtClean="0"/>
              <a:t>    In Österreich</a:t>
            </a:r>
          </a:p>
          <a:p>
            <a:pPr>
              <a:buNone/>
            </a:pPr>
            <a:r>
              <a:rPr lang="de-DE" dirty="0" smtClean="0"/>
              <a:t>    2006  214 Fälle</a:t>
            </a:r>
          </a:p>
          <a:p>
            <a:r>
              <a:rPr lang="de-DE" dirty="0" smtClean="0"/>
              <a:t>36 Komplikationen : Meningitis, Orchitis, Pankreatitis</a:t>
            </a:r>
            <a:endParaRPr lang="de-AT" dirty="0"/>
          </a:p>
        </p:txBody>
      </p:sp>
      <p:pic>
        <p:nvPicPr>
          <p:cNvPr id="7" name="Inhaltsplatzhalter 6" descr="Mumps.jpg"/>
          <p:cNvPicPr>
            <a:picLocks noGrp="1" noChangeAspect="1"/>
          </p:cNvPicPr>
          <p:nvPr>
            <p:ph sz="half" idx="2"/>
          </p:nvPr>
        </p:nvPicPr>
        <p:blipFill>
          <a:blip r:embed="rId2" cstate="print"/>
          <a:stretch>
            <a:fillRect/>
          </a:stretch>
        </p:blipFill>
        <p:spPr>
          <a:xfrm>
            <a:off x="5508104" y="1916832"/>
            <a:ext cx="1440159" cy="1346815"/>
          </a:xfrm>
        </p:spPr>
      </p:pic>
      <p:sp>
        <p:nvSpPr>
          <p:cNvPr id="4" name="Titel 3"/>
          <p:cNvSpPr>
            <a:spLocks noGrp="1"/>
          </p:cNvSpPr>
          <p:nvPr>
            <p:ph type="title"/>
          </p:nvPr>
        </p:nvSpPr>
        <p:spPr/>
        <p:txBody>
          <a:bodyPr/>
          <a:lstStyle/>
          <a:p>
            <a:r>
              <a:rPr lang="de-DE" dirty="0" smtClean="0"/>
              <a:t>Mumps</a:t>
            </a:r>
            <a:endParaRPr lang="de-AT"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1"/>
          </p:nvPr>
        </p:nvSpPr>
        <p:spPr/>
        <p:txBody>
          <a:bodyPr/>
          <a:lstStyle/>
          <a:p>
            <a:r>
              <a:rPr lang="de-DE" dirty="0" smtClean="0"/>
              <a:t>Hochansteckende Viruserkrankung, </a:t>
            </a:r>
            <a:r>
              <a:rPr lang="de-DE" dirty="0" err="1" smtClean="0"/>
              <a:t>Tröfcheninfektion</a:t>
            </a:r>
            <a:endParaRPr lang="de-DE" dirty="0" smtClean="0"/>
          </a:p>
          <a:p>
            <a:r>
              <a:rPr lang="de-DE" dirty="0" smtClean="0"/>
              <a:t>30% asymptomatisch</a:t>
            </a:r>
          </a:p>
          <a:p>
            <a:r>
              <a:rPr lang="de-DE" dirty="0" smtClean="0"/>
              <a:t>Rötelnexanthem,</a:t>
            </a:r>
          </a:p>
          <a:p>
            <a:r>
              <a:rPr lang="de-DE" dirty="0" smtClean="0"/>
              <a:t>Lymphknotenschwellung v.a. Nacken, Gelenksbeschwerden</a:t>
            </a:r>
            <a:endParaRPr lang="de-AT" dirty="0"/>
          </a:p>
        </p:txBody>
      </p:sp>
      <p:pic>
        <p:nvPicPr>
          <p:cNvPr id="8" name="Inhaltsplatzhalter 7" descr="Röteln.jpg"/>
          <p:cNvPicPr>
            <a:picLocks noGrp="1" noChangeAspect="1"/>
          </p:cNvPicPr>
          <p:nvPr>
            <p:ph sz="half" idx="2"/>
          </p:nvPr>
        </p:nvPicPr>
        <p:blipFill>
          <a:blip r:embed="rId2" cstate="print"/>
          <a:stretch>
            <a:fillRect/>
          </a:stretch>
        </p:blipFill>
        <p:spPr>
          <a:xfrm>
            <a:off x="6372200" y="2020248"/>
            <a:ext cx="1111374" cy="1690707"/>
          </a:xfrm>
        </p:spPr>
      </p:pic>
      <p:sp>
        <p:nvSpPr>
          <p:cNvPr id="5" name="Titel 4"/>
          <p:cNvSpPr>
            <a:spLocks noGrp="1"/>
          </p:cNvSpPr>
          <p:nvPr>
            <p:ph type="title"/>
          </p:nvPr>
        </p:nvSpPr>
        <p:spPr/>
        <p:txBody>
          <a:bodyPr/>
          <a:lstStyle/>
          <a:p>
            <a:r>
              <a:rPr lang="de-DE" dirty="0" smtClean="0"/>
              <a:t>Röteln</a:t>
            </a:r>
            <a:endParaRPr lang="de-AT" dirty="0"/>
          </a:p>
        </p:txBody>
      </p:sp>
      <p:pic>
        <p:nvPicPr>
          <p:cNvPr id="9" name="Grafik 8" descr="Röteln 2.jpg"/>
          <p:cNvPicPr>
            <a:picLocks noChangeAspect="1"/>
          </p:cNvPicPr>
          <p:nvPr/>
        </p:nvPicPr>
        <p:blipFill>
          <a:blip r:embed="rId3" cstate="print"/>
          <a:stretch>
            <a:fillRect/>
          </a:stretch>
        </p:blipFill>
        <p:spPr>
          <a:xfrm>
            <a:off x="5796136" y="3705428"/>
            <a:ext cx="864096" cy="1452161"/>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lstStyle/>
          <a:p>
            <a:r>
              <a:rPr lang="de-DE" dirty="0" smtClean="0"/>
              <a:t>Rötelninfektion bis </a:t>
            </a:r>
            <a:r>
              <a:rPr lang="de-DE" dirty="0" err="1" smtClean="0"/>
              <a:t>zue</a:t>
            </a:r>
            <a:r>
              <a:rPr lang="de-DE" dirty="0" smtClean="0"/>
              <a:t> 17.SSW </a:t>
            </a:r>
            <a:r>
              <a:rPr lang="de-DE" dirty="0" err="1" smtClean="0"/>
              <a:t>Embryopathie</a:t>
            </a:r>
            <a:r>
              <a:rPr lang="de-DE" dirty="0" smtClean="0"/>
              <a:t> mit Taubheit, Katarakt, Herzfehlern, Organdefekte</a:t>
            </a:r>
          </a:p>
          <a:p>
            <a:r>
              <a:rPr lang="de-DE" dirty="0" smtClean="0"/>
              <a:t>Antikörpertest -MKP</a:t>
            </a:r>
          </a:p>
          <a:p>
            <a:r>
              <a:rPr lang="de-DE" dirty="0" smtClean="0"/>
              <a:t>Rötelspezifische </a:t>
            </a:r>
            <a:r>
              <a:rPr lang="de-DE" dirty="0" err="1" smtClean="0"/>
              <a:t>Ak</a:t>
            </a:r>
            <a:endParaRPr lang="de-AT" dirty="0"/>
          </a:p>
        </p:txBody>
      </p:sp>
      <p:pic>
        <p:nvPicPr>
          <p:cNvPr id="5" name="Inhaltsplatzhalter 4" descr="Rötelnembryopathie.jpg"/>
          <p:cNvPicPr>
            <a:picLocks noGrp="1" noChangeAspect="1"/>
          </p:cNvPicPr>
          <p:nvPr>
            <p:ph sz="half" idx="2"/>
          </p:nvPr>
        </p:nvPicPr>
        <p:blipFill>
          <a:blip r:embed="rId2" cstate="print"/>
          <a:stretch>
            <a:fillRect/>
          </a:stretch>
        </p:blipFill>
        <p:spPr>
          <a:xfrm>
            <a:off x="5436096" y="2492896"/>
            <a:ext cx="1828578" cy="1610891"/>
          </a:xfrm>
        </p:spPr>
      </p:pic>
      <p:sp>
        <p:nvSpPr>
          <p:cNvPr id="2" name="Titel 1"/>
          <p:cNvSpPr>
            <a:spLocks noGrp="1"/>
          </p:cNvSpPr>
          <p:nvPr>
            <p:ph type="title"/>
          </p:nvPr>
        </p:nvSpPr>
        <p:spPr/>
        <p:txBody>
          <a:bodyPr/>
          <a:lstStyle/>
          <a:p>
            <a:r>
              <a:rPr lang="de-DE" dirty="0" err="1" smtClean="0"/>
              <a:t>Rötelnembryopathie</a:t>
            </a:r>
            <a:endParaRPr lang="de-A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Autismus</a:t>
            </a:r>
          </a:p>
          <a:p>
            <a:r>
              <a:rPr lang="de-DE" dirty="0" smtClean="0"/>
              <a:t>Allergien</a:t>
            </a:r>
          </a:p>
          <a:p>
            <a:r>
              <a:rPr lang="de-DE" dirty="0" smtClean="0"/>
              <a:t>Plötzlicher Kindstod (</a:t>
            </a:r>
            <a:r>
              <a:rPr lang="de-DE" dirty="0" err="1" smtClean="0"/>
              <a:t>Hexavac</a:t>
            </a:r>
            <a:r>
              <a:rPr lang="de-DE" dirty="0" smtClean="0"/>
              <a:t>)</a:t>
            </a:r>
          </a:p>
          <a:p>
            <a:r>
              <a:rPr lang="de-DE" dirty="0" smtClean="0"/>
              <a:t>ADHS</a:t>
            </a:r>
          </a:p>
          <a:p>
            <a:r>
              <a:rPr lang="de-DE" dirty="0" smtClean="0"/>
              <a:t>Vergiftungen durch Zusatzstoffe (z.B. Aluminium)</a:t>
            </a:r>
          </a:p>
          <a:p>
            <a:r>
              <a:rPr lang="de-DE" dirty="0" smtClean="0"/>
              <a:t>Neurologische Entwicklungsschäden</a:t>
            </a:r>
          </a:p>
          <a:p>
            <a:r>
              <a:rPr lang="de-DE" dirty="0" smtClean="0"/>
              <a:t>Autoimmunerkrankungen</a:t>
            </a:r>
          </a:p>
          <a:p>
            <a:endParaRPr lang="de-DE" dirty="0"/>
          </a:p>
        </p:txBody>
      </p:sp>
      <p:sp>
        <p:nvSpPr>
          <p:cNvPr id="2" name="Titel 1"/>
          <p:cNvSpPr>
            <a:spLocks noGrp="1"/>
          </p:cNvSpPr>
          <p:nvPr>
            <p:ph type="title"/>
          </p:nvPr>
        </p:nvSpPr>
        <p:spPr/>
        <p:txBody>
          <a:bodyPr>
            <a:normAutofit/>
          </a:bodyPr>
          <a:lstStyle/>
          <a:p>
            <a:r>
              <a:rPr lang="de-DE" sz="2400" dirty="0" smtClean="0"/>
              <a:t/>
            </a:r>
            <a:br>
              <a:rPr lang="de-DE" sz="2400" dirty="0" smtClean="0"/>
            </a:br>
            <a:r>
              <a:rPr lang="de-DE" sz="2400" dirty="0" smtClean="0"/>
              <a:t>Impfungen werden in Zusammenhang gebracht mit</a:t>
            </a:r>
            <a:endParaRPr lang="de-DE"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DE" dirty="0" smtClean="0"/>
              <a:t>2009 365 Infektionen; 230 bekannter Impfstatus: 10% einmal MMR Impfung, kein Patient 2xMMR</a:t>
            </a:r>
          </a:p>
          <a:p>
            <a:r>
              <a:rPr lang="de-DE" dirty="0" smtClean="0"/>
              <a:t>2012 Europa 27 500 Erkrankungen</a:t>
            </a:r>
          </a:p>
          <a:p>
            <a:r>
              <a:rPr lang="de-DE" dirty="0" smtClean="0"/>
              <a:t>Davon 99% in Rumänien, Polen, Ukraine </a:t>
            </a:r>
            <a:r>
              <a:rPr lang="de-DE" dirty="0" err="1" smtClean="0"/>
              <a:t>u.Russische</a:t>
            </a:r>
            <a:r>
              <a:rPr lang="de-DE" dirty="0" smtClean="0"/>
              <a:t> Föderation</a:t>
            </a:r>
          </a:p>
          <a:p>
            <a:r>
              <a:rPr lang="de-DE" dirty="0" smtClean="0"/>
              <a:t>2013 38 500 Fälle</a:t>
            </a:r>
            <a:endParaRPr lang="de-AT" dirty="0"/>
          </a:p>
        </p:txBody>
      </p:sp>
      <p:sp>
        <p:nvSpPr>
          <p:cNvPr id="5" name="Titel 4"/>
          <p:cNvSpPr>
            <a:spLocks noGrp="1"/>
          </p:cNvSpPr>
          <p:nvPr>
            <p:ph type="title"/>
          </p:nvPr>
        </p:nvSpPr>
        <p:spPr/>
        <p:txBody>
          <a:bodyPr/>
          <a:lstStyle/>
          <a:p>
            <a:r>
              <a:rPr lang="de-DE" dirty="0" smtClean="0"/>
              <a:t>Röteln</a:t>
            </a:r>
            <a:endParaRPr lang="de-AT"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90 </a:t>
            </a:r>
            <a:r>
              <a:rPr lang="de-DE" dirty="0" err="1" smtClean="0"/>
              <a:t>Serotypen</a:t>
            </a:r>
            <a:r>
              <a:rPr lang="de-DE" dirty="0" smtClean="0"/>
              <a:t> </a:t>
            </a:r>
          </a:p>
          <a:p>
            <a:r>
              <a:rPr lang="de-DE" dirty="0" smtClean="0"/>
              <a:t>Besiedeln Schleimhaut des </a:t>
            </a:r>
            <a:r>
              <a:rPr lang="de-DE" dirty="0" err="1" smtClean="0"/>
              <a:t>Naso</a:t>
            </a:r>
            <a:r>
              <a:rPr lang="de-DE" dirty="0" smtClean="0"/>
              <a:t> und </a:t>
            </a:r>
            <a:r>
              <a:rPr lang="de-DE" dirty="0" err="1" smtClean="0"/>
              <a:t>Oropharynx</a:t>
            </a:r>
            <a:endParaRPr lang="de-DE" dirty="0" smtClean="0"/>
          </a:p>
          <a:p>
            <a:r>
              <a:rPr lang="de-DE" dirty="0" smtClean="0"/>
              <a:t>Bei Säuglingen und Kleinkindern Mittelohrentzündung, Hirnhautentzündung, Lungenentzündung, Sepsis</a:t>
            </a:r>
          </a:p>
          <a:p>
            <a:r>
              <a:rPr lang="de-DE" dirty="0" smtClean="0"/>
              <a:t>9% Sterblichkeit, 16% bleibende neurologische Schäden</a:t>
            </a:r>
          </a:p>
          <a:p>
            <a:r>
              <a:rPr lang="de-DE" dirty="0" smtClean="0"/>
              <a:t>Bei alten Menschen: Lungenentzündung</a:t>
            </a:r>
            <a:endParaRPr lang="de-AT" dirty="0"/>
          </a:p>
        </p:txBody>
      </p:sp>
      <p:sp>
        <p:nvSpPr>
          <p:cNvPr id="2" name="Titel 1"/>
          <p:cNvSpPr>
            <a:spLocks noGrp="1"/>
          </p:cNvSpPr>
          <p:nvPr>
            <p:ph type="title"/>
          </p:nvPr>
        </p:nvSpPr>
        <p:spPr/>
        <p:txBody>
          <a:bodyPr/>
          <a:lstStyle/>
          <a:p>
            <a:r>
              <a:rPr lang="de-DE" dirty="0" smtClean="0"/>
              <a:t>Pneumokokken</a:t>
            </a:r>
            <a:endParaRPr lang="de-AT"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Angeborene oder erworbene </a:t>
            </a:r>
            <a:r>
              <a:rPr lang="de-DE" dirty="0" err="1" smtClean="0"/>
              <a:t>asplenie</a:t>
            </a:r>
            <a:endParaRPr lang="de-DE" dirty="0" smtClean="0"/>
          </a:p>
          <a:p>
            <a:r>
              <a:rPr lang="de-DE" dirty="0" smtClean="0"/>
              <a:t>Angeborene oder erworbene Immundefekte</a:t>
            </a:r>
          </a:p>
          <a:p>
            <a:r>
              <a:rPr lang="de-DE" dirty="0" smtClean="0"/>
              <a:t>Vor Organtransplantation</a:t>
            </a:r>
          </a:p>
          <a:p>
            <a:r>
              <a:rPr lang="de-DE" dirty="0" smtClean="0"/>
              <a:t>Chronische Krankheiten: DM, </a:t>
            </a:r>
            <a:r>
              <a:rPr lang="de-DE" dirty="0" err="1" smtClean="0"/>
              <a:t>Asthma,COPD</a:t>
            </a:r>
            <a:r>
              <a:rPr lang="de-DE" dirty="0" smtClean="0"/>
              <a:t>, </a:t>
            </a:r>
            <a:r>
              <a:rPr lang="de-DE" dirty="0" err="1" smtClean="0"/>
              <a:t>Lebercirrhose</a:t>
            </a:r>
            <a:endParaRPr lang="de-DE" dirty="0" smtClean="0"/>
          </a:p>
          <a:p>
            <a:r>
              <a:rPr lang="de-DE" dirty="0" smtClean="0"/>
              <a:t>Hinder mit </a:t>
            </a:r>
            <a:r>
              <a:rPr lang="de-DE" dirty="0" err="1" smtClean="0"/>
              <a:t>Gedeihstörungen</a:t>
            </a:r>
            <a:endParaRPr lang="de-DE" dirty="0" smtClean="0"/>
          </a:p>
          <a:p>
            <a:r>
              <a:rPr lang="de-DE" dirty="0" smtClean="0"/>
              <a:t>Kinder mit neurologischen </a:t>
            </a:r>
            <a:r>
              <a:rPr lang="de-DE" dirty="0" err="1" smtClean="0"/>
              <a:t>Krankheitenz.B</a:t>
            </a:r>
            <a:r>
              <a:rPr lang="de-DE" dirty="0" smtClean="0"/>
              <a:t>. </a:t>
            </a:r>
            <a:r>
              <a:rPr lang="de-DE" dirty="0" err="1" smtClean="0"/>
              <a:t>Anfallsleiden</a:t>
            </a:r>
            <a:endParaRPr lang="de-DE" dirty="0" smtClean="0"/>
          </a:p>
          <a:p>
            <a:r>
              <a:rPr lang="de-DE" dirty="0" err="1" smtClean="0"/>
              <a:t>St.p</a:t>
            </a:r>
            <a:r>
              <a:rPr lang="de-DE" dirty="0" smtClean="0"/>
              <a:t>. </a:t>
            </a:r>
            <a:r>
              <a:rPr lang="de-DE" dirty="0" err="1" smtClean="0"/>
              <a:t>Liquorverlust</a:t>
            </a:r>
            <a:r>
              <a:rPr lang="de-DE" dirty="0" smtClean="0"/>
              <a:t> z.B. SHT</a:t>
            </a:r>
            <a:endParaRPr lang="de-AT" dirty="0"/>
          </a:p>
        </p:txBody>
      </p:sp>
      <p:sp>
        <p:nvSpPr>
          <p:cNvPr id="2" name="Titel 1"/>
          <p:cNvSpPr>
            <a:spLocks noGrp="1"/>
          </p:cNvSpPr>
          <p:nvPr>
            <p:ph type="title"/>
          </p:nvPr>
        </p:nvSpPr>
        <p:spPr/>
        <p:txBody>
          <a:bodyPr>
            <a:normAutofit fontScale="90000"/>
          </a:bodyPr>
          <a:lstStyle/>
          <a:p>
            <a:r>
              <a:rPr lang="de-DE" dirty="0" smtClean="0"/>
              <a:t>Pneumokokken- erhöhtes Risiko</a:t>
            </a:r>
            <a:endParaRPr lang="de-AT"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err="1" smtClean="0"/>
              <a:t>Meningokokken</a:t>
            </a:r>
            <a:r>
              <a:rPr lang="de-DE" dirty="0" smtClean="0"/>
              <a:t>= </a:t>
            </a:r>
            <a:r>
              <a:rPr lang="de-DE" dirty="0" err="1" smtClean="0"/>
              <a:t>Nbakterien</a:t>
            </a:r>
            <a:endParaRPr lang="de-DE" dirty="0" smtClean="0"/>
          </a:p>
          <a:p>
            <a:r>
              <a:rPr lang="de-DE" dirty="0" smtClean="0"/>
              <a:t>bei 15 %  der gesunden Menschen im Rachenabstrich nachweisbar</a:t>
            </a:r>
          </a:p>
          <a:p>
            <a:r>
              <a:rPr lang="de-DE" dirty="0" smtClean="0"/>
              <a:t>Bei Abwehrschwäche Ausbruch der Erkrankung; enger Körperkontakt, Speichel</a:t>
            </a:r>
          </a:p>
          <a:p>
            <a:r>
              <a:rPr lang="de-DE" dirty="0" smtClean="0"/>
              <a:t>Plötzlich hohes Fieber, </a:t>
            </a:r>
            <a:r>
              <a:rPr lang="de-DE" dirty="0" err="1" smtClean="0"/>
              <a:t>starkres</a:t>
            </a:r>
            <a:r>
              <a:rPr lang="de-DE" dirty="0" smtClean="0"/>
              <a:t> Krankheitsgefühl, Kopfschmerzen, Nackensteife</a:t>
            </a:r>
          </a:p>
          <a:p>
            <a:r>
              <a:rPr lang="de-DE" dirty="0" smtClean="0"/>
              <a:t>Bei raschem Verlauf: </a:t>
            </a:r>
            <a:r>
              <a:rPr lang="de-DE" dirty="0" err="1" smtClean="0"/>
              <a:t>Waterhaus</a:t>
            </a:r>
            <a:r>
              <a:rPr lang="de-DE" dirty="0" smtClean="0"/>
              <a:t> Friedrichsen</a:t>
            </a:r>
          </a:p>
          <a:p>
            <a:pPr>
              <a:buNone/>
            </a:pPr>
            <a:endParaRPr lang="de-DE" dirty="0" smtClean="0"/>
          </a:p>
          <a:p>
            <a:pPr>
              <a:buNone/>
            </a:pPr>
            <a:endParaRPr lang="de-AT" dirty="0"/>
          </a:p>
        </p:txBody>
      </p:sp>
      <p:sp>
        <p:nvSpPr>
          <p:cNvPr id="2" name="Titel 1"/>
          <p:cNvSpPr>
            <a:spLocks noGrp="1"/>
          </p:cNvSpPr>
          <p:nvPr>
            <p:ph type="title"/>
          </p:nvPr>
        </p:nvSpPr>
        <p:spPr/>
        <p:txBody>
          <a:bodyPr/>
          <a:lstStyle/>
          <a:p>
            <a:r>
              <a:rPr lang="de-DE" dirty="0" err="1" smtClean="0"/>
              <a:t>Meningokokken</a:t>
            </a:r>
            <a:endParaRPr lang="de-AT"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Meningokokkensepsis.gif"/>
          <p:cNvPicPr>
            <a:picLocks noGrp="1" noChangeAspect="1"/>
          </p:cNvPicPr>
          <p:nvPr>
            <p:ph sz="half" idx="1"/>
          </p:nvPr>
        </p:nvPicPr>
        <p:blipFill>
          <a:blip r:embed="rId2" cstate="print"/>
          <a:stretch>
            <a:fillRect/>
          </a:stretch>
        </p:blipFill>
        <p:spPr>
          <a:xfrm>
            <a:off x="571500" y="2420144"/>
            <a:ext cx="3810000" cy="2647950"/>
          </a:xfrm>
        </p:spPr>
      </p:pic>
      <p:sp>
        <p:nvSpPr>
          <p:cNvPr id="4" name="Inhaltsplatzhalter 3"/>
          <p:cNvSpPr>
            <a:spLocks noGrp="1"/>
          </p:cNvSpPr>
          <p:nvPr>
            <p:ph sz="half" idx="2"/>
          </p:nvPr>
        </p:nvSpPr>
        <p:spPr/>
        <p:txBody>
          <a:bodyPr/>
          <a:lstStyle/>
          <a:p>
            <a:r>
              <a:rPr lang="de-DE" dirty="0" smtClean="0"/>
              <a:t>2004:599 Fälle gemeldet</a:t>
            </a:r>
          </a:p>
          <a:p>
            <a:r>
              <a:rPr lang="de-DE" dirty="0" smtClean="0"/>
              <a:t>228 (38%) 0-4 Jahre</a:t>
            </a:r>
          </a:p>
          <a:p>
            <a:r>
              <a:rPr lang="de-DE" dirty="0" smtClean="0"/>
              <a:t>134(22%) 15-19Jahre</a:t>
            </a:r>
          </a:p>
          <a:p>
            <a:r>
              <a:rPr lang="de-DE" dirty="0" smtClean="0"/>
              <a:t>Träger 10%der Bevölkerung</a:t>
            </a:r>
          </a:p>
          <a:p>
            <a:r>
              <a:rPr lang="de-DE" dirty="0" smtClean="0"/>
              <a:t>Letalität bei Gruppe C 10%</a:t>
            </a:r>
            <a:endParaRPr lang="de-AT" dirty="0"/>
          </a:p>
        </p:txBody>
      </p:sp>
      <p:sp>
        <p:nvSpPr>
          <p:cNvPr id="2" name="Titel 1"/>
          <p:cNvSpPr>
            <a:spLocks noGrp="1"/>
          </p:cNvSpPr>
          <p:nvPr>
            <p:ph type="title"/>
          </p:nvPr>
        </p:nvSpPr>
        <p:spPr/>
        <p:txBody>
          <a:bodyPr/>
          <a:lstStyle/>
          <a:p>
            <a:r>
              <a:rPr lang="de-DE" dirty="0" err="1" smtClean="0"/>
              <a:t>Meningokokkensepsis</a:t>
            </a:r>
            <a:endParaRPr lang="de-AT"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fontScale="85000" lnSpcReduction="10000"/>
          </a:bodyPr>
          <a:lstStyle/>
          <a:p>
            <a:r>
              <a:rPr lang="de-DE" dirty="0" smtClean="0"/>
              <a:t>Impfung gegen </a:t>
            </a:r>
            <a:r>
              <a:rPr lang="de-DE" dirty="0" err="1" smtClean="0"/>
              <a:t>Papillomaviren</a:t>
            </a:r>
            <a:r>
              <a:rPr lang="de-DE" dirty="0" smtClean="0"/>
              <a:t>, die Krebs verursachen</a:t>
            </a:r>
          </a:p>
          <a:p>
            <a:r>
              <a:rPr lang="de-DE" dirty="0" smtClean="0"/>
              <a:t>Die Hochrisiko-HPV-Typen 16 und 18 sind weltweit für etwa 70 % aller Gebärmutter-halskrebsfälle verantwortlich. Es stirbt pro Jahr etwa eine von 20.000 Frauen an Gebärmutterhalskrebs.</a:t>
            </a:r>
          </a:p>
          <a:p>
            <a:endParaRPr lang="de-DE" dirty="0"/>
          </a:p>
        </p:txBody>
      </p:sp>
      <p:pic>
        <p:nvPicPr>
          <p:cNvPr id="5" name="Inhaltsplatzhalter 4" descr="Gardasil.jpg"/>
          <p:cNvPicPr>
            <a:picLocks noGrp="1" noChangeAspect="1"/>
          </p:cNvPicPr>
          <p:nvPr>
            <p:ph sz="half" idx="2"/>
          </p:nvPr>
        </p:nvPicPr>
        <p:blipFill>
          <a:blip r:embed="rId2" cstate="print"/>
          <a:stretch>
            <a:fillRect/>
          </a:stretch>
        </p:blipFill>
        <p:spPr>
          <a:xfrm>
            <a:off x="5238750" y="2791619"/>
            <a:ext cx="2857500" cy="1905000"/>
          </a:xfrm>
        </p:spPr>
      </p:pic>
      <p:sp>
        <p:nvSpPr>
          <p:cNvPr id="4" name="Titel 3"/>
          <p:cNvSpPr>
            <a:spLocks noGrp="1"/>
          </p:cNvSpPr>
          <p:nvPr>
            <p:ph type="title"/>
          </p:nvPr>
        </p:nvSpPr>
        <p:spPr/>
        <p:txBody>
          <a:bodyPr/>
          <a:lstStyle/>
          <a:p>
            <a:r>
              <a:rPr lang="de-DE" dirty="0" smtClean="0"/>
              <a:t>HPV- Impfung</a:t>
            </a:r>
            <a:endParaRPr lang="de-DE"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457200" y="484500"/>
            <a:ext cx="8229600" cy="723275"/>
          </a:xfrm>
          <a:solidFill>
            <a:srgbClr val="0B3F79"/>
          </a:solidFill>
        </p:spPr>
        <p:txBody>
          <a:bodyPr lIns="91440" tIns="45720" rIns="91440" bIns="45720">
            <a:spAutoFit/>
          </a:bodyPr>
          <a:lstStyle/>
          <a:p>
            <a:pPr lvl="0"/>
            <a:r>
              <a:rPr lang="de-DE" dirty="0" smtClean="0"/>
              <a:t>Impfungen- Pro-kontra</a:t>
            </a:r>
            <a:endParaRPr lang="de-DE" dirty="0"/>
          </a:p>
        </p:txBody>
      </p:sp>
      <p:sp>
        <p:nvSpPr>
          <p:cNvPr id="3" name="Textplatzhalter 2"/>
          <p:cNvSpPr txBox="1">
            <a:spLocks noGrp="1"/>
          </p:cNvSpPr>
          <p:nvPr>
            <p:ph type="body" idx="4294967295"/>
          </p:nvPr>
        </p:nvSpPr>
        <p:spPr>
          <a:xfrm flipV="1">
            <a:off x="8676456" y="1020798"/>
            <a:ext cx="82352" cy="400110"/>
          </a:xfrm>
        </p:spPr>
        <p:txBody>
          <a:bodyPr wrap="square" lIns="91440" tIns="45720" rIns="91440" bIns="45720">
            <a:spAutoFit/>
          </a:bodyPr>
          <a:lstStyle/>
          <a:p>
            <a:pPr lvl="0">
              <a:spcBef>
                <a:spcPts val="500"/>
              </a:spcBef>
            </a:pPr>
            <a:r>
              <a:rPr lang="de-DE" sz="2000" dirty="0">
                <a:solidFill>
                  <a:srgbClr val="000000"/>
                </a:solidFill>
              </a:rPr>
              <a:t> </a:t>
            </a:r>
          </a:p>
        </p:txBody>
      </p:sp>
      <p:graphicFrame>
        <p:nvGraphicFramePr>
          <p:cNvPr id="4" name="Tabelle 3"/>
          <p:cNvGraphicFramePr>
            <a:graphicFrameLocks noGrp="1"/>
          </p:cNvGraphicFramePr>
          <p:nvPr/>
        </p:nvGraphicFramePr>
        <p:xfrm>
          <a:off x="457200" y="2194203"/>
          <a:ext cx="8035910" cy="3932276"/>
        </p:xfrm>
        <a:graphic>
          <a:graphicData uri="http://schemas.openxmlformats.org/drawingml/2006/table">
            <a:tbl>
              <a:tblPr>
                <a:effectLst/>
              </a:tblPr>
              <a:tblGrid>
                <a:gridCol w="4017955"/>
                <a:gridCol w="4017955"/>
              </a:tblGrid>
              <a:tr h="366116">
                <a:tc>
                  <a:txBody>
                    <a:bodyPr/>
                    <a:lstStyle/>
                    <a:p>
                      <a:pPr marL="0" marR="0" lvl="0" indent="0" rtl="0" hangingPunct="1">
                        <a:buNone/>
                        <a:tabLst/>
                      </a:pPr>
                      <a:r>
                        <a:rPr lang="de-DE" sz="2400" b="1" dirty="0">
                          <a:solidFill>
                            <a:srgbClr val="000000"/>
                          </a:solidFill>
                          <a:latin typeface="Arial" pitchFamily="34"/>
                          <a:ea typeface="Arial" pitchFamily="2"/>
                          <a:cs typeface="Arial" pitchFamily="34"/>
                        </a:rPr>
                        <a:t>Pro</a:t>
                      </a:r>
                    </a:p>
                  </a:txBody>
                  <a:tcPr/>
                </a:tc>
                <a:tc>
                  <a:txBody>
                    <a:bodyPr/>
                    <a:lstStyle/>
                    <a:p>
                      <a:pPr marL="0" marR="0" lvl="0" indent="0" rtl="0" hangingPunct="1">
                        <a:buNone/>
                        <a:tabLst/>
                      </a:pPr>
                      <a:r>
                        <a:rPr lang="de-DE" sz="2400" b="1">
                          <a:solidFill>
                            <a:srgbClr val="000000"/>
                          </a:solidFill>
                          <a:latin typeface="Arial" pitchFamily="34"/>
                          <a:ea typeface="Arial" pitchFamily="2"/>
                          <a:cs typeface="Arial" pitchFamily="34"/>
                        </a:rPr>
                        <a:t>Kontra</a:t>
                      </a:r>
                    </a:p>
                  </a:txBody>
                  <a:tcPr/>
                </a:tc>
              </a:tr>
              <a:tr h="914756">
                <a:tc>
                  <a:txBody>
                    <a:bodyPr/>
                    <a:lstStyle/>
                    <a:p>
                      <a:pPr marL="0" marR="0" lvl="0" indent="0" rtl="0" hangingPunct="1">
                        <a:buNone/>
                        <a:tabLst/>
                      </a:pPr>
                      <a:r>
                        <a:rPr lang="de-DE" sz="2000">
                          <a:solidFill>
                            <a:srgbClr val="000000"/>
                          </a:solidFill>
                          <a:latin typeface="Arial" pitchFamily="34"/>
                          <a:ea typeface="Arial" pitchFamily="2"/>
                          <a:cs typeface="Arial" pitchFamily="34"/>
                        </a:rPr>
                        <a:t>Gänzliche oder nahezu gänzliche Ausrottung von gefährlichen Krankheiten</a:t>
                      </a:r>
                    </a:p>
                  </a:txBody>
                  <a:tcPr/>
                </a:tc>
                <a:tc>
                  <a:txBody>
                    <a:bodyPr/>
                    <a:lstStyle/>
                    <a:p>
                      <a:pPr marL="0" marR="0" lvl="0" indent="0" rtl="0" hangingPunct="1">
                        <a:buNone/>
                        <a:tabLst/>
                      </a:pPr>
                      <a:r>
                        <a:rPr lang="de-DE" sz="2000">
                          <a:solidFill>
                            <a:srgbClr val="000000"/>
                          </a:solidFill>
                          <a:latin typeface="Arial" pitchFamily="34"/>
                          <a:ea typeface="Arial" pitchFamily="2"/>
                          <a:cs typeface="Arial" pitchFamily="34"/>
                        </a:rPr>
                        <a:t>Nadelstich bei Injektion</a:t>
                      </a:r>
                    </a:p>
                  </a:txBody>
                  <a:tcPr/>
                </a:tc>
              </a:tr>
              <a:tr h="914756">
                <a:tc>
                  <a:txBody>
                    <a:bodyPr/>
                    <a:lstStyle/>
                    <a:p>
                      <a:pPr marL="0" marR="0" lvl="0" indent="0" rtl="0" hangingPunct="1">
                        <a:buNone/>
                        <a:tabLst/>
                      </a:pPr>
                      <a:r>
                        <a:rPr lang="de-DE" sz="2000" dirty="0">
                          <a:solidFill>
                            <a:srgbClr val="000000"/>
                          </a:solidFill>
                          <a:latin typeface="Arial" pitchFamily="34"/>
                          <a:ea typeface="Arial" pitchFamily="2"/>
                          <a:cs typeface="Arial" pitchFamily="34"/>
                        </a:rPr>
                        <a:t>Reduktion der Kindersterblichkeit</a:t>
                      </a:r>
                    </a:p>
                  </a:txBody>
                  <a:tcPr/>
                </a:tc>
                <a:tc>
                  <a:txBody>
                    <a:bodyPr/>
                    <a:lstStyle/>
                    <a:p>
                      <a:pPr marL="0" marR="0" lvl="0" indent="0" rtl="0" hangingPunct="1">
                        <a:buNone/>
                        <a:tabLst/>
                      </a:pPr>
                      <a:r>
                        <a:rPr lang="de-DE" sz="2000">
                          <a:solidFill>
                            <a:srgbClr val="000000"/>
                          </a:solidFill>
                          <a:latin typeface="Arial" pitchFamily="34"/>
                          <a:ea typeface="Arial" pitchFamily="2"/>
                          <a:cs typeface="Arial" pitchFamily="34"/>
                        </a:rPr>
                        <a:t>Auslösung eines (vorübergehenden) Krankheitszustandes bzw. Nebenwirkungen möglich</a:t>
                      </a:r>
                    </a:p>
                  </a:txBody>
                  <a:tcPr/>
                </a:tc>
              </a:tr>
              <a:tr h="640436">
                <a:tc>
                  <a:txBody>
                    <a:bodyPr/>
                    <a:lstStyle/>
                    <a:p>
                      <a:pPr marL="0" marR="0" lvl="0" indent="0" rtl="0" hangingPunct="1">
                        <a:buNone/>
                        <a:tabLst/>
                      </a:pPr>
                      <a:r>
                        <a:rPr lang="de-DE" sz="2000">
                          <a:solidFill>
                            <a:srgbClr val="000000"/>
                          </a:solidFill>
                          <a:latin typeface="Arial" pitchFamily="34"/>
                          <a:ea typeface="Arial" pitchFamily="2"/>
                          <a:cs typeface="Arial" pitchFamily="34"/>
                        </a:rPr>
                        <a:t>Erhöhung der Lebenserwartung</a:t>
                      </a:r>
                    </a:p>
                  </a:txBody>
                  <a:tcPr/>
                </a:tc>
                <a:tc>
                  <a:txBody>
                    <a:bodyPr/>
                    <a:lstStyle/>
                    <a:p>
                      <a:pPr marL="0" marR="0" lvl="0" indent="0" rtl="0" hangingPunct="1">
                        <a:buNone/>
                        <a:tabLst/>
                      </a:pPr>
                      <a:r>
                        <a:rPr lang="de-DE" sz="2000">
                          <a:solidFill>
                            <a:srgbClr val="000000"/>
                          </a:solidFill>
                          <a:latin typeface="Arial" pitchFamily="34"/>
                          <a:ea typeface="Arial" pitchFamily="2"/>
                          <a:cs typeface="Arial" pitchFamily="34"/>
                        </a:rPr>
                        <a:t>Erkrankung trotz Schutzimpfung (keine 100%ige Wirksamkeit)</a:t>
                      </a:r>
                    </a:p>
                  </a:txBody>
                  <a:tcPr/>
                </a:tc>
              </a:tr>
              <a:tr h="457556">
                <a:tc>
                  <a:txBody>
                    <a:bodyPr/>
                    <a:lstStyle/>
                    <a:p>
                      <a:pPr marL="0" marR="0" lvl="0" indent="0" rtl="0" hangingPunct="1">
                        <a:buNone/>
                        <a:tabLst/>
                      </a:pPr>
                      <a:r>
                        <a:rPr lang="de-DE" sz="2000" dirty="0" smtClean="0">
                          <a:solidFill>
                            <a:srgbClr val="000000"/>
                          </a:solidFill>
                          <a:latin typeface="Arial" pitchFamily="34"/>
                          <a:ea typeface="Arial" pitchFamily="2"/>
                          <a:cs typeface="Arial" pitchFamily="34"/>
                        </a:rPr>
                        <a:t>Leid- </a:t>
                      </a:r>
                      <a:r>
                        <a:rPr lang="de-DE" sz="2000" dirty="0">
                          <a:solidFill>
                            <a:srgbClr val="000000"/>
                          </a:solidFill>
                          <a:latin typeface="Arial" pitchFamily="34"/>
                          <a:ea typeface="Arial" pitchFamily="2"/>
                          <a:cs typeface="Arial" pitchFamily="34"/>
                        </a:rPr>
                        <a:t>und </a:t>
                      </a:r>
                      <a:r>
                        <a:rPr lang="de-DE" sz="2000" dirty="0" smtClean="0">
                          <a:solidFill>
                            <a:srgbClr val="000000"/>
                          </a:solidFill>
                          <a:latin typeface="Arial" pitchFamily="34"/>
                          <a:ea typeface="Arial" pitchFamily="2"/>
                          <a:cs typeface="Arial" pitchFamily="34"/>
                        </a:rPr>
                        <a:t>Kostenersparnis</a:t>
                      </a:r>
                      <a:endParaRPr lang="de-DE" sz="2000" dirty="0">
                        <a:solidFill>
                          <a:srgbClr val="000000"/>
                        </a:solidFill>
                        <a:latin typeface="Arial" pitchFamily="34"/>
                        <a:ea typeface="Arial" pitchFamily="2"/>
                        <a:cs typeface="Arial" pitchFamily="34"/>
                      </a:endParaRPr>
                    </a:p>
                  </a:txBody>
                  <a:tcPr/>
                </a:tc>
                <a:tc>
                  <a:txBody>
                    <a:bodyPr/>
                    <a:lstStyle/>
                    <a:p>
                      <a:pPr lvl="0" rtl="0" hangingPunct="0">
                        <a:tabLst/>
                      </a:pPr>
                      <a:endParaRPr lang="de-DE" sz="2000">
                        <a:latin typeface="Arial" pitchFamily="34"/>
                        <a:cs typeface="Arial" pitchFamily="34"/>
                      </a:endParaRPr>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pPr lvl="0">
              <a:spcBef>
                <a:spcPts val="500"/>
              </a:spcBef>
            </a:pPr>
            <a:endParaRPr lang="de-DE" sz="2800" b="1" dirty="0" smtClean="0">
              <a:solidFill>
                <a:srgbClr val="000000"/>
              </a:solidFill>
            </a:endParaRPr>
          </a:p>
          <a:p>
            <a:pPr lvl="0">
              <a:spcBef>
                <a:spcPts val="500"/>
              </a:spcBef>
            </a:pPr>
            <a:r>
              <a:rPr lang="de-DE" sz="2800" b="1" dirty="0" smtClean="0">
                <a:solidFill>
                  <a:srgbClr val="000000"/>
                </a:solidFill>
              </a:rPr>
              <a:t>Mögliche Impfnebenwirkungen:</a:t>
            </a:r>
          </a:p>
          <a:p>
            <a:pPr lvl="0">
              <a:spcBef>
                <a:spcPts val="500"/>
              </a:spcBef>
            </a:pPr>
            <a:r>
              <a:rPr lang="de-DE" sz="2800" b="1" dirty="0" smtClean="0">
                <a:solidFill>
                  <a:srgbClr val="000000"/>
                </a:solidFill>
              </a:rPr>
              <a:t> </a:t>
            </a:r>
          </a:p>
          <a:p>
            <a:pPr lvl="0">
              <a:spcBef>
                <a:spcPts val="500"/>
              </a:spcBef>
            </a:pPr>
            <a:r>
              <a:rPr lang="de-DE" sz="2800" dirty="0" smtClean="0">
                <a:solidFill>
                  <a:srgbClr val="000000"/>
                </a:solidFill>
              </a:rPr>
              <a:t>UAW= unerwünschte Arzneimittelwirkung, Meldepflicht!</a:t>
            </a:r>
          </a:p>
          <a:p>
            <a:pPr lvl="0">
              <a:spcBef>
                <a:spcPts val="500"/>
              </a:spcBef>
            </a:pPr>
            <a:endParaRPr lang="de-DE" sz="2800" dirty="0" smtClean="0">
              <a:solidFill>
                <a:srgbClr val="000000"/>
              </a:solidFill>
            </a:endParaRPr>
          </a:p>
          <a:p>
            <a:pPr marL="0" lvl="0" indent="0">
              <a:spcBef>
                <a:spcPts val="500"/>
              </a:spcBef>
              <a:buClr>
                <a:srgbClr val="000000"/>
              </a:buClr>
              <a:buSzPct val="100000"/>
              <a:buFont typeface="Wingdings" pitchFamily="2"/>
              <a:buChar char=""/>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lokale Schwellung einer ganzen Extremität</a:t>
            </a:r>
          </a:p>
          <a:p>
            <a:pPr marL="0" lvl="0" indent="0">
              <a:spcBef>
                <a:spcPts val="500"/>
              </a:spcBef>
              <a:buClr>
                <a:srgbClr val="000000"/>
              </a:buClr>
              <a:buSzPct val="100000"/>
              <a:buFont typeface="Wingdings" pitchFamily="2"/>
              <a:buChar char=""/>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Fieberkrampf bei Säuglingen mit starker Fieberreaktion</a:t>
            </a:r>
          </a:p>
          <a:p>
            <a:pPr marL="0" lvl="0" indent="0">
              <a:spcBef>
                <a:spcPts val="500"/>
              </a:spcBef>
              <a:buClr>
                <a:srgbClr val="000000"/>
              </a:buClr>
              <a:buSzPct val="100000"/>
              <a:buFont typeface="Wingdings" pitchFamily="2"/>
              <a:buChar char=""/>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Allergische Reaktionen auf Impfstoffbestandteile</a:t>
            </a:r>
          </a:p>
          <a:p>
            <a:pPr marL="0" lvl="0" indent="0">
              <a:spcBef>
                <a:spcPts val="500"/>
              </a:spcBef>
              <a:buClr>
                <a:srgbClr val="000000"/>
              </a:buClr>
              <a:buSzPct val="100000"/>
              <a:buFont typeface="Wingdings" pitchFamily="2"/>
              <a:buChar char=""/>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de-DE" sz="2800" dirty="0" smtClean="0">
                <a:solidFill>
                  <a:srgbClr val="000000"/>
                </a:solidFill>
              </a:rPr>
              <a:t>  Kollaps: Bewusstseinsverlust nach Injektion</a:t>
            </a:r>
          </a:p>
          <a:p>
            <a:pPr lvl="0">
              <a:spcBef>
                <a:spcPts val="500"/>
              </a:spcBef>
            </a:pPr>
            <a:endParaRPr lang="de-DE" sz="2800" dirty="0" smtClean="0">
              <a:solidFill>
                <a:srgbClr val="000000"/>
              </a:solidFill>
            </a:endParaRPr>
          </a:p>
          <a:p>
            <a:endParaRPr lang="de-DE" dirty="0"/>
          </a:p>
        </p:txBody>
      </p:sp>
      <p:sp>
        <p:nvSpPr>
          <p:cNvPr id="3" name="Titel 2"/>
          <p:cNvSpPr>
            <a:spLocks noGrp="1"/>
          </p:cNvSpPr>
          <p:nvPr>
            <p:ph type="title"/>
          </p:nvPr>
        </p:nvSpPr>
        <p:spPr/>
        <p:txBody>
          <a:bodyPr>
            <a:normAutofit/>
          </a:bodyPr>
          <a:lstStyle/>
          <a:p>
            <a:pPr lvl="0"/>
            <a:r>
              <a:rPr lang="de-DE" sz="3200" dirty="0" smtClean="0"/>
              <a:t>Reaktion - Nebenwirkung - Schaden</a:t>
            </a:r>
            <a:br>
              <a:rPr lang="de-DE" sz="3200" dirty="0" smtClean="0"/>
            </a:br>
            <a:endParaRPr lang="de-DE" sz="3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Wir impfen nicht.png"/>
          <p:cNvPicPr>
            <a:picLocks noGrp="1" noChangeAspect="1"/>
          </p:cNvPicPr>
          <p:nvPr>
            <p:ph idx="1"/>
          </p:nvPr>
        </p:nvPicPr>
        <p:blipFill>
          <a:blip r:embed="rId2" cstate="print"/>
          <a:stretch>
            <a:fillRect/>
          </a:stretch>
        </p:blipFill>
        <p:spPr>
          <a:xfrm>
            <a:off x="2195736" y="1412776"/>
            <a:ext cx="4739710" cy="4672955"/>
          </a:xfrm>
        </p:spPr>
      </p:pic>
      <p:sp>
        <p:nvSpPr>
          <p:cNvPr id="5" name="Titel 4"/>
          <p:cNvSpPr>
            <a:spLocks noGrp="1"/>
          </p:cNvSpPr>
          <p:nvPr>
            <p:ph type="title"/>
          </p:nvPr>
        </p:nvSpPr>
        <p:spPr/>
        <p:txBody>
          <a:bodyPr/>
          <a:lstStyle/>
          <a:p>
            <a:r>
              <a:rPr lang="de-DE" dirty="0" smtClean="0"/>
              <a:t>              Impfgegner</a:t>
            </a:r>
            <a:endParaRPr lang="de-DE"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de-DE" b="1" dirty="0" smtClean="0"/>
              <a:t>1. Impfstoffe wirken nicht</a:t>
            </a:r>
          </a:p>
          <a:p>
            <a:r>
              <a:rPr lang="de-DE" b="1" dirty="0" smtClean="0"/>
              <a:t>2.Der Nachweis für Sicherheit und Wirksamkeit von Impfstoffen wurde nie erbracht.</a:t>
            </a:r>
          </a:p>
          <a:p>
            <a:r>
              <a:rPr lang="de-DE" b="1" dirty="0" smtClean="0"/>
              <a:t>3. Der erste Impfstoff war ein völliger Fehlschlag, was die Industrie zu vertuschen versuchte.</a:t>
            </a:r>
            <a:r>
              <a:rPr lang="de-DE" dirty="0" smtClean="0"/>
              <a:t> </a:t>
            </a:r>
          </a:p>
          <a:p>
            <a:r>
              <a:rPr lang="de-DE" b="1" dirty="0" smtClean="0"/>
              <a:t>5. Alle Impfstoffe enthalten gefährliche chemische Zusatzstoffe.</a:t>
            </a:r>
          </a:p>
          <a:p>
            <a:r>
              <a:rPr lang="de-DE" b="1" dirty="0" smtClean="0"/>
              <a:t>6. Nicht geimpfte Kinder sind generell gesünder. </a:t>
            </a:r>
          </a:p>
          <a:p>
            <a:r>
              <a:rPr lang="de-DE" b="1" dirty="0" smtClean="0"/>
              <a:t>7. Impfstoffe verursachen bei einigen Kindern lebenslange unheilbare Krankheiten</a:t>
            </a:r>
          </a:p>
          <a:p>
            <a:r>
              <a:rPr lang="de-DE" b="1" dirty="0" smtClean="0"/>
              <a:t>8. Impfstoffe bringen Kinder und Erwachsene um.</a:t>
            </a:r>
          </a:p>
          <a:p>
            <a:r>
              <a:rPr lang="de-DE" b="1" dirty="0" smtClean="0"/>
              <a:t>9. Impfstoffhersteller können nicht verklagt werden, wenn Ihr Kind durch einen Impfstoff geschädigt wird.</a:t>
            </a:r>
            <a:r>
              <a:rPr lang="de-DE" dirty="0" smtClean="0"/>
              <a:t> </a:t>
            </a:r>
          </a:p>
          <a:p>
            <a:r>
              <a:rPr lang="de-DE" b="1" dirty="0" smtClean="0"/>
              <a:t>10. Auf natürliche Weise einer Krankheit ausgesetzt zu sein, ist der beste Impfschutz.</a:t>
            </a:r>
            <a:r>
              <a:rPr lang="de-DE" dirty="0" smtClean="0"/>
              <a:t>  </a:t>
            </a:r>
            <a:endParaRPr lang="de-DE" dirty="0"/>
          </a:p>
        </p:txBody>
      </p:sp>
      <p:sp>
        <p:nvSpPr>
          <p:cNvPr id="3" name="Titel 2"/>
          <p:cNvSpPr>
            <a:spLocks noGrp="1"/>
          </p:cNvSpPr>
          <p:nvPr>
            <p:ph type="title"/>
          </p:nvPr>
        </p:nvSpPr>
        <p:spPr/>
        <p:txBody>
          <a:bodyPr>
            <a:normAutofit fontScale="90000"/>
          </a:bodyPr>
          <a:lstStyle/>
          <a:p>
            <a:r>
              <a:rPr lang="de-DE" dirty="0" smtClean="0"/>
              <a:t>Zehn Gründe, warum Sie Ihre Kinder nicht impfen lassen sollten</a:t>
            </a:r>
            <a:endParaRPr lang="de-D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p:txBody>
          <a:bodyPr>
            <a:normAutofit fontScale="85000" lnSpcReduction="10000"/>
          </a:bodyPr>
          <a:lstStyle/>
          <a:p>
            <a:r>
              <a:rPr lang="de-DE" dirty="0" smtClean="0"/>
              <a:t>„…dass man diese Entscheidung gar nicht hat“</a:t>
            </a:r>
          </a:p>
          <a:p>
            <a:r>
              <a:rPr lang="de-DE" dirty="0" smtClean="0"/>
              <a:t>„ …dass man sich mit Naturheilverfahren, Kräuterheilkunde und Homöopathie versorgt und von der ganzen Chemie verschont bleibt!“</a:t>
            </a:r>
          </a:p>
          <a:p>
            <a:r>
              <a:rPr lang="de-DE" dirty="0" smtClean="0"/>
              <a:t>„… dass diese ganzen Konzerne Impflobbys verschwinden“</a:t>
            </a:r>
          </a:p>
          <a:p>
            <a:endParaRPr lang="de-DE" dirty="0" smtClean="0"/>
          </a:p>
        </p:txBody>
      </p:sp>
      <p:pic>
        <p:nvPicPr>
          <p:cNvPr id="7" name="Inhaltsplatzhalter 6" descr="Gebro Pharma 3.jpg"/>
          <p:cNvPicPr>
            <a:picLocks noGrp="1" noChangeAspect="1"/>
          </p:cNvPicPr>
          <p:nvPr>
            <p:ph sz="half" idx="2"/>
          </p:nvPr>
        </p:nvPicPr>
        <p:blipFill>
          <a:blip r:embed="rId2" cstate="print"/>
          <a:stretch>
            <a:fillRect/>
          </a:stretch>
        </p:blipFill>
        <p:spPr>
          <a:xfrm>
            <a:off x="5580112" y="2780928"/>
            <a:ext cx="1978546" cy="1413247"/>
          </a:xfrm>
        </p:spPr>
      </p:pic>
      <p:sp>
        <p:nvSpPr>
          <p:cNvPr id="4" name="Titel 3"/>
          <p:cNvSpPr>
            <a:spLocks noGrp="1"/>
          </p:cNvSpPr>
          <p:nvPr>
            <p:ph type="title"/>
          </p:nvPr>
        </p:nvSpPr>
        <p:spPr/>
        <p:txBody>
          <a:bodyPr>
            <a:normAutofit/>
          </a:bodyPr>
          <a:lstStyle/>
          <a:p>
            <a:r>
              <a:rPr lang="de-DE" dirty="0" smtClean="0"/>
              <a:t>…und man wünscht sich, …..</a:t>
            </a:r>
            <a:endParaRPr lang="de-DE" dirty="0"/>
          </a:p>
        </p:txBody>
      </p:sp>
      <p:pic>
        <p:nvPicPr>
          <p:cNvPr id="8" name="Grafik 7" descr="Fragezeichen 4.png"/>
          <p:cNvPicPr>
            <a:picLocks noChangeAspect="1"/>
          </p:cNvPicPr>
          <p:nvPr/>
        </p:nvPicPr>
        <p:blipFill>
          <a:blip r:embed="rId3" cstate="print"/>
          <a:stretch>
            <a:fillRect/>
          </a:stretch>
        </p:blipFill>
        <p:spPr>
          <a:xfrm>
            <a:off x="7308304" y="1556792"/>
            <a:ext cx="1428750" cy="1285875"/>
          </a:xfrm>
          <a:prstGeom prst="rect">
            <a:avLst/>
          </a:prstGeom>
        </p:spPr>
      </p:pic>
      <p:pic>
        <p:nvPicPr>
          <p:cNvPr id="9" name="Grafik 8" descr="Medikamente 2.jpg"/>
          <p:cNvPicPr>
            <a:picLocks noChangeAspect="1"/>
          </p:cNvPicPr>
          <p:nvPr/>
        </p:nvPicPr>
        <p:blipFill>
          <a:blip r:embed="rId4" cstate="print"/>
          <a:stretch>
            <a:fillRect/>
          </a:stretch>
        </p:blipFill>
        <p:spPr>
          <a:xfrm>
            <a:off x="4932040" y="1772816"/>
            <a:ext cx="1970745" cy="1101299"/>
          </a:xfrm>
          <a:prstGeom prst="rect">
            <a:avLst/>
          </a:prstGeom>
        </p:spPr>
      </p:pic>
      <p:pic>
        <p:nvPicPr>
          <p:cNvPr id="10" name="Grafik 9" descr="Fresenius Kabi 2.jpg"/>
          <p:cNvPicPr>
            <a:picLocks noChangeAspect="1"/>
          </p:cNvPicPr>
          <p:nvPr/>
        </p:nvPicPr>
        <p:blipFill>
          <a:blip r:embed="rId5" cstate="print"/>
          <a:stretch>
            <a:fillRect/>
          </a:stretch>
        </p:blipFill>
        <p:spPr>
          <a:xfrm>
            <a:off x="7668344" y="2996952"/>
            <a:ext cx="1298013" cy="941060"/>
          </a:xfrm>
          <a:prstGeom prst="rect">
            <a:avLst/>
          </a:prstGeom>
        </p:spPr>
      </p:pic>
      <p:pic>
        <p:nvPicPr>
          <p:cNvPr id="11" name="Grafik 10" descr="Impfspritze 1.png"/>
          <p:cNvPicPr>
            <a:picLocks noChangeAspect="1"/>
          </p:cNvPicPr>
          <p:nvPr/>
        </p:nvPicPr>
        <p:blipFill>
          <a:blip r:embed="rId6" cstate="print"/>
          <a:stretch>
            <a:fillRect/>
          </a:stretch>
        </p:blipFill>
        <p:spPr>
          <a:xfrm>
            <a:off x="4499992" y="3933056"/>
            <a:ext cx="1970123" cy="1311027"/>
          </a:xfrm>
          <a:prstGeom prst="rect">
            <a:avLst/>
          </a:prstGeom>
        </p:spPr>
      </p:pic>
      <p:pic>
        <p:nvPicPr>
          <p:cNvPr id="12" name="Grafik 11" descr="Impfspritze 2.png"/>
          <p:cNvPicPr>
            <a:picLocks noChangeAspect="1"/>
          </p:cNvPicPr>
          <p:nvPr/>
        </p:nvPicPr>
        <p:blipFill>
          <a:blip r:embed="rId7" cstate="print"/>
          <a:stretch>
            <a:fillRect/>
          </a:stretch>
        </p:blipFill>
        <p:spPr>
          <a:xfrm>
            <a:off x="6300192" y="4005064"/>
            <a:ext cx="2520280" cy="1213468"/>
          </a:xfrm>
          <a:prstGeom prst="rect">
            <a:avLst/>
          </a:prstGeom>
        </p:spPr>
      </p:pic>
      <p:pic>
        <p:nvPicPr>
          <p:cNvPr id="13" name="Grafik 12" descr="Impfspritze 3.jpg"/>
          <p:cNvPicPr>
            <a:picLocks noChangeAspect="1"/>
          </p:cNvPicPr>
          <p:nvPr/>
        </p:nvPicPr>
        <p:blipFill>
          <a:blip r:embed="rId8" cstate="print"/>
          <a:stretch>
            <a:fillRect/>
          </a:stretch>
        </p:blipFill>
        <p:spPr>
          <a:xfrm>
            <a:off x="5868144" y="5174362"/>
            <a:ext cx="1584176" cy="118203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descr="Impfgegner.jpg"/>
          <p:cNvPicPr>
            <a:picLocks noGrp="1" noChangeAspect="1"/>
          </p:cNvPicPr>
          <p:nvPr>
            <p:ph idx="1"/>
          </p:nvPr>
        </p:nvPicPr>
        <p:blipFill>
          <a:blip r:embed="rId2" cstate="print"/>
          <a:stretch>
            <a:fillRect/>
          </a:stretch>
        </p:blipFill>
        <p:spPr>
          <a:xfrm>
            <a:off x="755576" y="1988840"/>
            <a:ext cx="7808139" cy="3398837"/>
          </a:xfrm>
        </p:spPr>
      </p:pic>
      <p:sp>
        <p:nvSpPr>
          <p:cNvPr id="3" name="Titel 2"/>
          <p:cNvSpPr>
            <a:spLocks noGrp="1"/>
          </p:cNvSpPr>
          <p:nvPr>
            <p:ph type="title"/>
          </p:nvPr>
        </p:nvSpPr>
        <p:spPr/>
        <p:txBody>
          <a:bodyPr/>
          <a:lstStyle/>
          <a:p>
            <a:r>
              <a:rPr lang="de-DE" dirty="0" smtClean="0"/>
              <a:t>Impfen- nein danke</a:t>
            </a:r>
            <a:endParaRPr lang="de-DE"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77500" lnSpcReduction="20000"/>
          </a:bodyPr>
          <a:lstStyle/>
          <a:p>
            <a:r>
              <a:rPr lang="de-DE" b="1" dirty="0" smtClean="0"/>
              <a:t>Was kann ich tun oder sagen, wenn mich der Arzt zum Impfen drängen und mir ein schlechtes Gewissen einreden will, ohne eine lange Diskussion auszulösen? (Besonders hilfreich für Eltern, die einfach noch warten wollen mit dem Impfen.)</a:t>
            </a:r>
          </a:p>
          <a:p>
            <a:r>
              <a:rPr lang="de-DE" dirty="0" smtClean="0"/>
              <a:t> "Nein, danke!" sagen und freundlich lächeln</a:t>
            </a:r>
            <a:br>
              <a:rPr lang="de-DE" dirty="0" smtClean="0"/>
            </a:br>
            <a:r>
              <a:rPr lang="de-DE" dirty="0" smtClean="0"/>
              <a:t> "Können Sie mir schriftlich bestätigen, dass die Impfung zu 100% wirkt und keine Nebenwirkungen hat . Wenn ja, impfe ich gerne“ </a:t>
            </a:r>
            <a:br>
              <a:rPr lang="de-DE" dirty="0" smtClean="0"/>
            </a:br>
            <a:r>
              <a:rPr lang="de-DE" dirty="0" smtClean="0"/>
              <a:t>"Da ich mich umfassend </a:t>
            </a:r>
            <a:r>
              <a:rPr lang="de-DE" dirty="0" err="1" smtClean="0"/>
              <a:t>über´s</a:t>
            </a:r>
            <a:r>
              <a:rPr lang="de-DE" dirty="0" smtClean="0"/>
              <a:t> Impfen informiert habe, möchte ich nicht impfen."</a:t>
            </a:r>
            <a:br>
              <a:rPr lang="de-DE" dirty="0" smtClean="0"/>
            </a:br>
            <a:r>
              <a:rPr lang="de-DE" dirty="0" smtClean="0"/>
              <a:t>"Ich möchte mich genau über die Inhaltsstoffe der Impfung informieren. Haben Sie einen Beipacktext für mich?„</a:t>
            </a:r>
            <a:br>
              <a:rPr lang="de-DE" dirty="0" smtClean="0"/>
            </a:br>
            <a:r>
              <a:rPr lang="de-DE" dirty="0" smtClean="0"/>
              <a:t>Ein Spruch für Freche: "Aber Herr Doktor, wir wissen doch beide, dass es nicht funktioniert." Und lächeln. </a:t>
            </a:r>
            <a:br>
              <a:rPr lang="de-DE" dirty="0" smtClean="0"/>
            </a:br>
            <a:r>
              <a:rPr lang="de-DE" dirty="0" smtClean="0"/>
              <a:t> "Nein, danke, aber ich möchte gerne gesund bleiben.“</a:t>
            </a:r>
          </a:p>
          <a:p>
            <a:pPr marL="624078" indent="-514350">
              <a:buFont typeface="+mj-lt"/>
              <a:buAutoNum type="arabicPeriod"/>
            </a:pPr>
            <a:endParaRPr lang="de-DE" dirty="0"/>
          </a:p>
        </p:txBody>
      </p:sp>
      <p:sp>
        <p:nvSpPr>
          <p:cNvPr id="2" name="Titel 1"/>
          <p:cNvSpPr>
            <a:spLocks noGrp="1"/>
          </p:cNvSpPr>
          <p:nvPr>
            <p:ph type="title"/>
          </p:nvPr>
        </p:nvSpPr>
        <p:spPr/>
        <p:txBody>
          <a:bodyPr/>
          <a:lstStyle/>
          <a:p>
            <a:r>
              <a:rPr lang="de-DE" dirty="0" smtClean="0"/>
              <a:t>Impfgegner</a:t>
            </a:r>
            <a:endParaRPr lang="de-DE"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fontScale="92500" lnSpcReduction="20000"/>
          </a:bodyPr>
          <a:lstStyle/>
          <a:p>
            <a:r>
              <a:rPr lang="de-DE" b="1" dirty="0" smtClean="0"/>
              <a:t>Andrew Jeremy </a:t>
            </a:r>
            <a:r>
              <a:rPr lang="de-DE" b="1" dirty="0" err="1" smtClean="0"/>
              <a:t>Wakefield</a:t>
            </a:r>
            <a:r>
              <a:rPr lang="de-DE" dirty="0" smtClean="0"/>
              <a:t> ist ein ehemaliger britischer Arzt, der 1998 mit einer Veröffentlichung in der medizinischen Zeitschrift </a:t>
            </a:r>
            <a:r>
              <a:rPr lang="de-DE" i="1" dirty="0" smtClean="0"/>
              <a:t>The Lancet</a:t>
            </a:r>
            <a:r>
              <a:rPr lang="de-DE" dirty="0" smtClean="0"/>
              <a:t> großes Aufsehen sowohl in der Fachwelt als auch in der Öffentlichkeit erregte. </a:t>
            </a:r>
            <a:endParaRPr lang="de-DE" dirty="0"/>
          </a:p>
        </p:txBody>
      </p:sp>
      <p:pic>
        <p:nvPicPr>
          <p:cNvPr id="5" name="Inhaltsplatzhalter 4" descr="John Wakefield 2.png"/>
          <p:cNvPicPr>
            <a:picLocks noGrp="1" noChangeAspect="1"/>
          </p:cNvPicPr>
          <p:nvPr>
            <p:ph sz="half" idx="2"/>
          </p:nvPr>
        </p:nvPicPr>
        <p:blipFill>
          <a:blip r:embed="rId2" cstate="print"/>
          <a:stretch>
            <a:fillRect/>
          </a:stretch>
        </p:blipFill>
        <p:spPr>
          <a:xfrm>
            <a:off x="5243512" y="2944019"/>
            <a:ext cx="2847975" cy="1600200"/>
          </a:xfrm>
        </p:spPr>
      </p:pic>
      <p:sp>
        <p:nvSpPr>
          <p:cNvPr id="4" name="Titel 3"/>
          <p:cNvSpPr>
            <a:spLocks noGrp="1"/>
          </p:cNvSpPr>
          <p:nvPr>
            <p:ph type="title"/>
          </p:nvPr>
        </p:nvSpPr>
        <p:spPr/>
        <p:txBody>
          <a:bodyPr/>
          <a:lstStyle/>
          <a:p>
            <a:r>
              <a:rPr lang="de-DE" dirty="0" smtClean="0"/>
              <a:t>Autismus</a:t>
            </a:r>
            <a:endParaRPr lang="de-DE"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fontScale="92500" lnSpcReduction="20000"/>
          </a:bodyPr>
          <a:lstStyle/>
          <a:p>
            <a:r>
              <a:rPr lang="de-DE" dirty="0" smtClean="0"/>
              <a:t>Sein Artikel stellte einen Zusammenhang zwischen der Impfung mit dem MMR-Kombinations-</a:t>
            </a:r>
            <a:r>
              <a:rPr lang="de-DE" dirty="0" err="1" smtClean="0"/>
              <a:t>Impfstoffund</a:t>
            </a:r>
            <a:r>
              <a:rPr lang="de-DE" dirty="0" smtClean="0"/>
              <a:t> Autismus her. In der Folge fielen die Impfraten insbesondere in Großbritannien deutlich ab.</a:t>
            </a:r>
            <a:endParaRPr lang="de-DE" dirty="0"/>
          </a:p>
        </p:txBody>
      </p:sp>
      <p:pic>
        <p:nvPicPr>
          <p:cNvPr id="6" name="Inhaltsplatzhalter 5" descr="Impfspritze 1.png"/>
          <p:cNvPicPr>
            <a:picLocks noGrp="1" noChangeAspect="1"/>
          </p:cNvPicPr>
          <p:nvPr>
            <p:ph sz="half" idx="2"/>
          </p:nvPr>
        </p:nvPicPr>
        <p:blipFill>
          <a:blip r:embed="rId2" cstate="print"/>
          <a:stretch>
            <a:fillRect/>
          </a:stretch>
        </p:blipFill>
        <p:spPr>
          <a:xfrm>
            <a:off x="4860032" y="2348880"/>
            <a:ext cx="3406357" cy="2266776"/>
          </a:xfrm>
        </p:spPr>
      </p:pic>
      <p:sp>
        <p:nvSpPr>
          <p:cNvPr id="4" name="Titel 3"/>
          <p:cNvSpPr>
            <a:spLocks noGrp="1"/>
          </p:cNvSpPr>
          <p:nvPr>
            <p:ph type="title"/>
          </p:nvPr>
        </p:nvSpPr>
        <p:spPr/>
        <p:txBody>
          <a:bodyPr/>
          <a:lstStyle/>
          <a:p>
            <a:r>
              <a:rPr lang="de-DE" dirty="0" smtClean="0"/>
              <a:t>Autismus</a:t>
            </a:r>
            <a:endParaRPr lang="de-DE"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fontScale="85000" lnSpcReduction="20000"/>
          </a:bodyPr>
          <a:lstStyle/>
          <a:p>
            <a:r>
              <a:rPr lang="de-DE" dirty="0" smtClean="0"/>
              <a:t>2004 wurde bekannt, dass </a:t>
            </a:r>
            <a:r>
              <a:rPr lang="de-DE" dirty="0" err="1" smtClean="0"/>
              <a:t>Wakefield</a:t>
            </a:r>
            <a:r>
              <a:rPr lang="de-DE" dirty="0" smtClean="0"/>
              <a:t> vor der Veröffentlichung von Anwälten, die Eltern Autismus-betroffener Kinder vertraten, 55.000 £ an Drittmitteln erhalten hatte.</a:t>
            </a:r>
            <a:r>
              <a:rPr lang="de-DE" baseline="30000" dirty="0" smtClean="0"/>
              <a:t> </a:t>
            </a:r>
            <a:r>
              <a:rPr lang="de-DE" dirty="0" smtClean="0"/>
              <a:t>Diese suchten Verbindungen zwischen Autismus und der Impfung, um Hersteller des Impfstoffes zu verklagen. </a:t>
            </a:r>
            <a:endParaRPr lang="de-DE" dirty="0"/>
          </a:p>
        </p:txBody>
      </p:sp>
      <p:pic>
        <p:nvPicPr>
          <p:cNvPr id="5" name="Inhaltsplatzhalter 4" descr="John Wakefield.png"/>
          <p:cNvPicPr>
            <a:picLocks noGrp="1" noChangeAspect="1"/>
          </p:cNvPicPr>
          <p:nvPr>
            <p:ph sz="half" idx="2"/>
          </p:nvPr>
        </p:nvPicPr>
        <p:blipFill>
          <a:blip r:embed="rId2" cstate="print"/>
          <a:stretch>
            <a:fillRect/>
          </a:stretch>
        </p:blipFill>
        <p:spPr>
          <a:xfrm>
            <a:off x="5981699" y="2348880"/>
            <a:ext cx="1853907" cy="2214389"/>
          </a:xfrm>
        </p:spPr>
      </p:pic>
      <p:sp>
        <p:nvSpPr>
          <p:cNvPr id="4" name="Titel 3"/>
          <p:cNvSpPr>
            <a:spLocks noGrp="1"/>
          </p:cNvSpPr>
          <p:nvPr>
            <p:ph type="title"/>
          </p:nvPr>
        </p:nvSpPr>
        <p:spPr/>
        <p:txBody>
          <a:bodyPr/>
          <a:lstStyle/>
          <a:p>
            <a:r>
              <a:rPr lang="de-DE" dirty="0" smtClean="0"/>
              <a:t>              Autismus</a:t>
            </a:r>
            <a:endParaRPr lang="de-DE"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Insgesamt 1875 Kinder (1/3 nicht geimpft)</a:t>
            </a:r>
          </a:p>
          <a:p>
            <a:endParaRPr lang="de-DE" dirty="0" smtClean="0"/>
          </a:p>
          <a:p>
            <a:r>
              <a:rPr lang="de-DE" dirty="0" smtClean="0"/>
              <a:t>Asthma: geimpft 15,2%/ </a:t>
            </a:r>
            <a:r>
              <a:rPr lang="de-DE" dirty="0" err="1" smtClean="0"/>
              <a:t>Ungeimpft</a:t>
            </a:r>
            <a:r>
              <a:rPr lang="de-DE" dirty="0" smtClean="0"/>
              <a:t> 12,4%</a:t>
            </a:r>
          </a:p>
          <a:p>
            <a:endParaRPr lang="de-DE" dirty="0" smtClean="0"/>
          </a:p>
          <a:p>
            <a:r>
              <a:rPr lang="de-DE" dirty="0" smtClean="0"/>
              <a:t>Heuschnupfen: geimpft 17,9/ </a:t>
            </a:r>
            <a:r>
              <a:rPr lang="de-DE" dirty="0" err="1" smtClean="0"/>
              <a:t>Ungeimpft</a:t>
            </a:r>
            <a:r>
              <a:rPr lang="de-DE" dirty="0" smtClean="0"/>
              <a:t> 16,2</a:t>
            </a:r>
          </a:p>
          <a:p>
            <a:endParaRPr lang="de-DE" dirty="0" smtClean="0"/>
          </a:p>
          <a:p>
            <a:r>
              <a:rPr lang="de-DE" dirty="0" smtClean="0"/>
              <a:t>Ekzeme: Geimpft 34,2/ </a:t>
            </a:r>
            <a:r>
              <a:rPr lang="de-DE" dirty="0" err="1" smtClean="0"/>
              <a:t>Ungeimpft</a:t>
            </a:r>
            <a:r>
              <a:rPr lang="de-DE" dirty="0" smtClean="0"/>
              <a:t> 34,1</a:t>
            </a:r>
          </a:p>
          <a:p>
            <a:endParaRPr lang="de-DE" dirty="0" smtClean="0"/>
          </a:p>
          <a:p>
            <a:r>
              <a:rPr lang="de-DE" dirty="0" smtClean="0"/>
              <a:t>Nahrungsmittelallergie:  7,9 /6,3</a:t>
            </a:r>
            <a:endParaRPr lang="de-DE" dirty="0"/>
          </a:p>
        </p:txBody>
      </p:sp>
      <p:sp>
        <p:nvSpPr>
          <p:cNvPr id="3" name="Titel 2"/>
          <p:cNvSpPr>
            <a:spLocks noGrp="1"/>
          </p:cNvSpPr>
          <p:nvPr>
            <p:ph type="title"/>
          </p:nvPr>
        </p:nvSpPr>
        <p:spPr/>
        <p:txBody>
          <a:bodyPr>
            <a:normAutofit fontScale="90000"/>
          </a:bodyPr>
          <a:lstStyle/>
          <a:p>
            <a:r>
              <a:rPr lang="de-DE" dirty="0" smtClean="0"/>
              <a:t>Allergien-Studie-Niederlande</a:t>
            </a:r>
            <a:br>
              <a:rPr lang="de-DE" dirty="0" smtClean="0"/>
            </a:br>
            <a:r>
              <a:rPr lang="de-DE" dirty="0" err="1" smtClean="0"/>
              <a:t>Bernsen</a:t>
            </a:r>
            <a:r>
              <a:rPr lang="de-DE" dirty="0" smtClean="0"/>
              <a:t> 2005</a:t>
            </a:r>
            <a:endParaRPr lang="de-DE"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endParaRPr lang="de-DE" dirty="0" smtClean="0"/>
          </a:p>
          <a:p>
            <a:r>
              <a:rPr lang="de-DE" dirty="0" smtClean="0"/>
              <a:t>Die in den derzeit zugelassenen Impfstoffen mit Abstand am häufigsten verwendeten </a:t>
            </a:r>
            <a:r>
              <a:rPr lang="de-DE" dirty="0" err="1" smtClean="0"/>
              <a:t>Adjuvantien</a:t>
            </a:r>
            <a:r>
              <a:rPr lang="de-DE" dirty="0" smtClean="0"/>
              <a:t> sind Aluminiumsalze. </a:t>
            </a:r>
          </a:p>
          <a:p>
            <a:r>
              <a:rPr lang="de-DE" dirty="0" smtClean="0"/>
              <a:t>Aluminium in Impfstoffen ist bereits seit rund 100 Jahren weltweit in Verwendung und somit das </a:t>
            </a:r>
            <a:r>
              <a:rPr lang="de-DE" dirty="0" err="1" smtClean="0"/>
              <a:t>Adjuvans</a:t>
            </a:r>
            <a:r>
              <a:rPr lang="de-DE" dirty="0" smtClean="0"/>
              <a:t>, zu dem die meisten Daten und Erfahrungswerte vorliegen. </a:t>
            </a:r>
          </a:p>
          <a:p>
            <a:r>
              <a:rPr lang="de-DE" dirty="0" smtClean="0"/>
              <a:t>Die potenzielle Aluminiummenge je Dosis Impfstoff ist klar begrenzt - gemäß den Vorgaben des Europäischen Arzneibuches darf der Aluminiumgehalt maximal 1,25 mg pro Dosis betragen</a:t>
            </a:r>
          </a:p>
        </p:txBody>
      </p:sp>
      <p:sp>
        <p:nvSpPr>
          <p:cNvPr id="3" name="Titel 2"/>
          <p:cNvSpPr>
            <a:spLocks noGrp="1"/>
          </p:cNvSpPr>
          <p:nvPr>
            <p:ph type="title"/>
          </p:nvPr>
        </p:nvSpPr>
        <p:spPr/>
        <p:txBody>
          <a:bodyPr/>
          <a:lstStyle/>
          <a:p>
            <a:r>
              <a:rPr lang="de-DE" dirty="0" smtClean="0"/>
              <a:t>Aluminium</a:t>
            </a:r>
            <a:endParaRPr lang="de-DE"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Schokolade.jpg"/>
          <p:cNvPicPr>
            <a:picLocks noGrp="1" noChangeAspect="1"/>
          </p:cNvPicPr>
          <p:nvPr>
            <p:ph sz="half" idx="1"/>
          </p:nvPr>
        </p:nvPicPr>
        <p:blipFill>
          <a:blip r:embed="rId2" cstate="print"/>
          <a:stretch>
            <a:fillRect/>
          </a:stretch>
        </p:blipFill>
        <p:spPr>
          <a:xfrm>
            <a:off x="1195387" y="3005931"/>
            <a:ext cx="2562225" cy="1476375"/>
          </a:xfrm>
        </p:spPr>
      </p:pic>
      <p:sp>
        <p:nvSpPr>
          <p:cNvPr id="6" name="Inhaltsplatzhalter 5"/>
          <p:cNvSpPr>
            <a:spLocks noGrp="1"/>
          </p:cNvSpPr>
          <p:nvPr>
            <p:ph sz="half" idx="2"/>
          </p:nvPr>
        </p:nvSpPr>
        <p:spPr/>
        <p:txBody>
          <a:bodyPr>
            <a:normAutofit/>
          </a:bodyPr>
          <a:lstStyle/>
          <a:p>
            <a:r>
              <a:rPr lang="de-DE" sz="3200" dirty="0" smtClean="0"/>
              <a:t>In 100 g Schokolade ist  16x mehr Aluminium</a:t>
            </a:r>
          </a:p>
          <a:p>
            <a:r>
              <a:rPr lang="de-DE" sz="3200" dirty="0" smtClean="0"/>
              <a:t>als in einer Impfung</a:t>
            </a:r>
            <a:endParaRPr lang="de-DE" sz="3200" dirty="0"/>
          </a:p>
        </p:txBody>
      </p:sp>
      <p:sp>
        <p:nvSpPr>
          <p:cNvPr id="4" name="Titel 3"/>
          <p:cNvSpPr>
            <a:spLocks noGrp="1"/>
          </p:cNvSpPr>
          <p:nvPr>
            <p:ph type="title"/>
          </p:nvPr>
        </p:nvSpPr>
        <p:spPr/>
        <p:txBody>
          <a:bodyPr/>
          <a:lstStyle/>
          <a:p>
            <a:r>
              <a:rPr lang="de-DE" dirty="0" smtClean="0"/>
              <a:t>Aluminium</a:t>
            </a:r>
            <a:endParaRPr lang="de-DE"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smtClean="0"/>
              <a:t>Verursacht aufsteigende Lähmungen und Atemlähmungen</a:t>
            </a:r>
          </a:p>
          <a:p>
            <a:r>
              <a:rPr lang="de-DE" dirty="0" smtClean="0"/>
              <a:t>Intensivüberwachung erforderlich</a:t>
            </a:r>
          </a:p>
          <a:p>
            <a:endParaRPr lang="de-DE" dirty="0" smtClean="0"/>
          </a:p>
          <a:p>
            <a:r>
              <a:rPr lang="de-DE" dirty="0" smtClean="0"/>
              <a:t>Gesicherter Zusammenhang zur Influenza- Impfung</a:t>
            </a:r>
          </a:p>
          <a:p>
            <a:endParaRPr lang="de-DE" dirty="0" smtClean="0"/>
          </a:p>
          <a:p>
            <a:r>
              <a:rPr lang="de-DE" sz="4400" dirty="0" smtClean="0"/>
              <a:t>Auftreten:</a:t>
            </a:r>
          </a:p>
          <a:p>
            <a:r>
              <a:rPr lang="de-DE" sz="4400" dirty="0" smtClean="0"/>
              <a:t>1-2 : 1 Million Impflingen</a:t>
            </a:r>
            <a:endParaRPr lang="de-DE" sz="4400" dirty="0"/>
          </a:p>
        </p:txBody>
      </p:sp>
      <p:sp>
        <p:nvSpPr>
          <p:cNvPr id="4" name="Titel 3"/>
          <p:cNvSpPr>
            <a:spLocks noGrp="1"/>
          </p:cNvSpPr>
          <p:nvPr>
            <p:ph type="title"/>
          </p:nvPr>
        </p:nvSpPr>
        <p:spPr/>
        <p:txBody>
          <a:bodyPr/>
          <a:lstStyle/>
          <a:p>
            <a:r>
              <a:rPr lang="de-DE" dirty="0" err="1" smtClean="0"/>
              <a:t>Guillain</a:t>
            </a:r>
            <a:r>
              <a:rPr lang="de-DE" dirty="0" smtClean="0"/>
              <a:t> Barre Syndrom</a:t>
            </a:r>
            <a:endParaRPr lang="de-DE"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Im Laufe von drei Jahren nach Einführung der Sechsfachimpfstoffe im Herbst 2000 in Europa verstarben fünf Kinder innerhalb von 24 Stunden nach der Impfung, sogenannte plötzliche ungeklärte Todesfälle. Die Kinder waren zwischen 4 und 23 Monate alt und galten als gesund. Bis zu diesem Zeitpunkt waren in </a:t>
            </a:r>
            <a:r>
              <a:rPr lang="de-DE" b="1" dirty="0" smtClean="0"/>
              <a:t>Europa ca. 3 Millionen Kinder </a:t>
            </a:r>
            <a:r>
              <a:rPr lang="de-DE" dirty="0" smtClean="0"/>
              <a:t>mit Sechsfachimpfstoffen geimpft worden. </a:t>
            </a:r>
          </a:p>
          <a:p>
            <a:r>
              <a:rPr lang="de-DE" dirty="0" smtClean="0"/>
              <a:t>Die Todesursache blieb in allen Fällen unklar.</a:t>
            </a:r>
          </a:p>
          <a:p>
            <a:endParaRPr lang="de-DE" dirty="0"/>
          </a:p>
        </p:txBody>
      </p:sp>
      <p:sp>
        <p:nvSpPr>
          <p:cNvPr id="3" name="Titel 2"/>
          <p:cNvSpPr>
            <a:spLocks noGrp="1"/>
          </p:cNvSpPr>
          <p:nvPr>
            <p:ph type="title"/>
          </p:nvPr>
        </p:nvSpPr>
        <p:spPr/>
        <p:txBody>
          <a:bodyPr>
            <a:normAutofit fontScale="90000"/>
          </a:bodyPr>
          <a:lstStyle/>
          <a:p>
            <a:r>
              <a:rPr lang="de-DE" dirty="0" smtClean="0"/>
              <a:t>„</a:t>
            </a:r>
            <a:r>
              <a:rPr lang="de-DE" dirty="0" err="1" smtClean="0"/>
              <a:t>Sudden</a:t>
            </a:r>
            <a:r>
              <a:rPr lang="de-DE" dirty="0" smtClean="0"/>
              <a:t> </a:t>
            </a:r>
            <a:r>
              <a:rPr lang="de-DE" dirty="0" err="1" smtClean="0"/>
              <a:t>death</a:t>
            </a:r>
            <a:r>
              <a:rPr lang="de-DE" dirty="0" smtClean="0"/>
              <a:t>“- </a:t>
            </a:r>
            <a:r>
              <a:rPr lang="de-DE" smtClean="0"/>
              <a:t>6 fach-Impfstoff</a:t>
            </a: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fontScale="92500" lnSpcReduction="20000"/>
          </a:bodyPr>
          <a:lstStyle/>
          <a:p>
            <a:r>
              <a:rPr lang="de-DE" dirty="0" smtClean="0"/>
              <a:t>„ Bringe mich in ein fernes  Land und eine ferne Zeit , wo ich diese Entscheidung nicht tragen </a:t>
            </a:r>
            <a:r>
              <a:rPr lang="de-DE" dirty="0" err="1" smtClean="0"/>
              <a:t>muß</a:t>
            </a:r>
            <a:r>
              <a:rPr lang="de-DE" dirty="0" smtClean="0"/>
              <a:t>“</a:t>
            </a:r>
          </a:p>
          <a:p>
            <a:r>
              <a:rPr lang="de-DE" dirty="0" smtClean="0"/>
              <a:t>„ </a:t>
            </a:r>
            <a:r>
              <a:rPr lang="de-DE" dirty="0" err="1" smtClean="0"/>
              <a:t>Laß</a:t>
            </a:r>
            <a:r>
              <a:rPr lang="de-DE" dirty="0" smtClean="0"/>
              <a:t> mich und mein Kind mit Naturmedizin behandeln“</a:t>
            </a:r>
          </a:p>
          <a:p>
            <a:r>
              <a:rPr lang="de-DE" dirty="0" smtClean="0"/>
              <a:t>„ Schaffe diese Impfungen und Antibiotika einfach ab!“</a:t>
            </a:r>
            <a:endParaRPr lang="de-DE" dirty="0"/>
          </a:p>
        </p:txBody>
      </p:sp>
      <p:pic>
        <p:nvPicPr>
          <p:cNvPr id="5" name="Inhaltsplatzhalter 4" descr="Gute Fee.jpg"/>
          <p:cNvPicPr>
            <a:picLocks noGrp="1" noChangeAspect="1"/>
          </p:cNvPicPr>
          <p:nvPr>
            <p:ph sz="half" idx="2"/>
          </p:nvPr>
        </p:nvPicPr>
        <p:blipFill>
          <a:blip r:embed="rId2" cstate="print"/>
          <a:stretch>
            <a:fillRect/>
          </a:stretch>
        </p:blipFill>
        <p:spPr>
          <a:xfrm>
            <a:off x="5476874" y="1772816"/>
            <a:ext cx="3166205" cy="3368303"/>
          </a:xfrm>
        </p:spPr>
      </p:pic>
      <p:sp>
        <p:nvSpPr>
          <p:cNvPr id="2" name="Titel 1"/>
          <p:cNvSpPr>
            <a:spLocks noGrp="1"/>
          </p:cNvSpPr>
          <p:nvPr>
            <p:ph type="title"/>
          </p:nvPr>
        </p:nvSpPr>
        <p:spPr>
          <a:xfrm>
            <a:off x="323528" y="116632"/>
            <a:ext cx="8534400" cy="758952"/>
          </a:xfrm>
        </p:spPr>
        <p:txBody>
          <a:bodyPr>
            <a:normAutofit fontScale="90000"/>
          </a:bodyPr>
          <a:lstStyle/>
          <a:p>
            <a:r>
              <a:rPr lang="de-DE" dirty="0" smtClean="0"/>
              <a:t/>
            </a:r>
            <a:br>
              <a:rPr lang="de-DE" dirty="0" smtClean="0"/>
            </a:br>
            <a:r>
              <a:rPr lang="de-DE" dirty="0" smtClean="0"/>
              <a:t/>
            </a:r>
            <a:br>
              <a:rPr lang="de-DE" dirty="0" smtClean="0"/>
            </a:br>
            <a:r>
              <a:rPr lang="de-DE" dirty="0" smtClean="0"/>
              <a:t>Gute Fee!- 3 Wünsche!“</a:t>
            </a:r>
            <a:br>
              <a:rPr lang="de-DE" dirty="0" smtClean="0"/>
            </a:br>
            <a:r>
              <a:rPr lang="de-DE" dirty="0" smtClean="0"/>
              <a:t/>
            </a:r>
            <a:br>
              <a:rPr lang="de-DE" dirty="0" smtClean="0"/>
            </a:br>
            <a:r>
              <a:rPr lang="de-DE" dirty="0" smtClean="0"/>
              <a:t>„</a:t>
            </a:r>
            <a:endParaRPr lang="de-DE"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sz="half" idx="1"/>
          </p:nvPr>
        </p:nvSpPr>
        <p:spPr/>
        <p:txBody>
          <a:bodyPr>
            <a:normAutofit fontScale="92500" lnSpcReduction="10000"/>
          </a:bodyPr>
          <a:lstStyle/>
          <a:p>
            <a:r>
              <a:rPr lang="de-DE" dirty="0" smtClean="0"/>
              <a:t>„Viel Geld, viel Betrug“</a:t>
            </a:r>
          </a:p>
          <a:p>
            <a:endParaRPr lang="de-DE" dirty="0" smtClean="0"/>
          </a:p>
          <a:p>
            <a:r>
              <a:rPr lang="de-DE" dirty="0" smtClean="0"/>
              <a:t>„ Alles nur Show!“</a:t>
            </a:r>
          </a:p>
          <a:p>
            <a:endParaRPr lang="de-DE" dirty="0" smtClean="0"/>
          </a:p>
          <a:p>
            <a:r>
              <a:rPr lang="de-DE" dirty="0" smtClean="0"/>
              <a:t>„ Das stimmt alles gar nicht!“</a:t>
            </a:r>
          </a:p>
          <a:p>
            <a:endParaRPr lang="de-DE" dirty="0" smtClean="0"/>
          </a:p>
          <a:p>
            <a:r>
              <a:rPr lang="de-DE" dirty="0" smtClean="0"/>
              <a:t>„ Das Geld wird untereinander geteilt“</a:t>
            </a:r>
          </a:p>
          <a:p>
            <a:endParaRPr lang="de-DE" dirty="0"/>
          </a:p>
        </p:txBody>
      </p:sp>
      <p:pic>
        <p:nvPicPr>
          <p:cNvPr id="9" name="Inhaltsplatzhalter 8" descr="Formel 1 3.jpg"/>
          <p:cNvPicPr>
            <a:picLocks noGrp="1" noChangeAspect="1"/>
          </p:cNvPicPr>
          <p:nvPr>
            <p:ph sz="half" idx="2"/>
          </p:nvPr>
        </p:nvPicPr>
        <p:blipFill>
          <a:blip r:embed="rId2" cstate="print"/>
          <a:stretch>
            <a:fillRect/>
          </a:stretch>
        </p:blipFill>
        <p:spPr>
          <a:xfrm>
            <a:off x="5238750" y="2944019"/>
            <a:ext cx="2857500" cy="1600200"/>
          </a:xfrm>
        </p:spPr>
      </p:pic>
      <p:sp>
        <p:nvSpPr>
          <p:cNvPr id="6" name="Titel 5"/>
          <p:cNvSpPr>
            <a:spLocks noGrp="1"/>
          </p:cNvSpPr>
          <p:nvPr>
            <p:ph type="title"/>
          </p:nvPr>
        </p:nvSpPr>
        <p:spPr/>
        <p:txBody>
          <a:bodyPr/>
          <a:lstStyle/>
          <a:p>
            <a:r>
              <a:rPr lang="de-DE" dirty="0" smtClean="0"/>
              <a:t>„Impflobby“= „ Formel 1 Lobby“</a:t>
            </a:r>
            <a:endParaRPr lang="de-DE" dirty="0"/>
          </a:p>
        </p:txBody>
      </p:sp>
      <p:pic>
        <p:nvPicPr>
          <p:cNvPr id="10" name="Grafik 9" descr="Formel 1 2.jpg"/>
          <p:cNvPicPr>
            <a:picLocks noChangeAspect="1"/>
          </p:cNvPicPr>
          <p:nvPr/>
        </p:nvPicPr>
        <p:blipFill>
          <a:blip r:embed="rId3" cstate="print"/>
          <a:stretch>
            <a:fillRect/>
          </a:stretch>
        </p:blipFill>
        <p:spPr>
          <a:xfrm>
            <a:off x="4644008" y="1556792"/>
            <a:ext cx="2619375" cy="1743075"/>
          </a:xfrm>
          <a:prstGeom prst="rect">
            <a:avLst/>
          </a:prstGeom>
        </p:spPr>
      </p:pic>
      <p:pic>
        <p:nvPicPr>
          <p:cNvPr id="11" name="Grafik 10" descr="Formel 1.png"/>
          <p:cNvPicPr>
            <a:picLocks noChangeAspect="1"/>
          </p:cNvPicPr>
          <p:nvPr/>
        </p:nvPicPr>
        <p:blipFill>
          <a:blip r:embed="rId4" cstate="print"/>
          <a:stretch>
            <a:fillRect/>
          </a:stretch>
        </p:blipFill>
        <p:spPr>
          <a:xfrm>
            <a:off x="4860032" y="4653136"/>
            <a:ext cx="2857500" cy="16002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Lanka.jpg"/>
          <p:cNvPicPr>
            <a:picLocks noGrp="1" noChangeAspect="1"/>
          </p:cNvPicPr>
          <p:nvPr>
            <p:ph sz="half" idx="1"/>
          </p:nvPr>
        </p:nvPicPr>
        <p:blipFill>
          <a:blip r:embed="rId2" cstate="print"/>
          <a:stretch>
            <a:fillRect/>
          </a:stretch>
        </p:blipFill>
        <p:spPr>
          <a:xfrm>
            <a:off x="179512" y="1916832"/>
            <a:ext cx="4038600" cy="1502735"/>
          </a:xfrm>
        </p:spPr>
      </p:pic>
      <p:sp>
        <p:nvSpPr>
          <p:cNvPr id="6" name="Inhaltsplatzhalter 5"/>
          <p:cNvSpPr>
            <a:spLocks noGrp="1"/>
          </p:cNvSpPr>
          <p:nvPr>
            <p:ph sz="half" idx="2"/>
          </p:nvPr>
        </p:nvSpPr>
        <p:spPr/>
        <p:txBody>
          <a:bodyPr>
            <a:normAutofit fontScale="62500" lnSpcReduction="20000"/>
          </a:bodyPr>
          <a:lstStyle/>
          <a:p>
            <a:r>
              <a:rPr lang="de-DE" dirty="0" smtClean="0"/>
              <a:t>„Demjenigen, der Existenz und Größe der Masernviren mithilfe wissenschaftlicher Publikationen belegt, wollte der Biologe Stefan Lanka </a:t>
            </a:r>
            <a:r>
              <a:rPr lang="de-DE" b="1" u="sng" dirty="0" smtClean="0"/>
              <a:t>100.000 Euro </a:t>
            </a:r>
            <a:r>
              <a:rPr lang="de-DE" dirty="0" smtClean="0"/>
              <a:t>bezahlen.</a:t>
            </a:r>
          </a:p>
          <a:p>
            <a:endParaRPr lang="de-DE" dirty="0" smtClean="0"/>
          </a:p>
          <a:p>
            <a:r>
              <a:rPr lang="de-DE" dirty="0" smtClean="0"/>
              <a:t>Warum nicht, dachte sich der Mediziner David </a:t>
            </a:r>
            <a:r>
              <a:rPr lang="de-DE" dirty="0" err="1" smtClean="0"/>
              <a:t>Bardens</a:t>
            </a:r>
            <a:r>
              <a:rPr lang="de-DE" dirty="0" smtClean="0"/>
              <a:t> und nahm die Wette an. Er schnürte ein Bündel mit Studien, ließ sie Lanka zukommen, doch der weigerte sich zu zahlen. Die in renommierten Fachjournalen veröffentlichten Studien konnten ihn nicht überzeugen, erklärte er. </a:t>
            </a:r>
            <a:r>
              <a:rPr lang="de-DE" dirty="0" err="1" smtClean="0"/>
              <a:t>Bardens</a:t>
            </a:r>
            <a:r>
              <a:rPr lang="de-DE" dirty="0" smtClean="0"/>
              <a:t> forderte sein Geld daraufhin vor Gericht ein, mit Erfolg.“</a:t>
            </a:r>
          </a:p>
          <a:p>
            <a:endParaRPr lang="de-DE" dirty="0"/>
          </a:p>
        </p:txBody>
      </p:sp>
      <p:sp>
        <p:nvSpPr>
          <p:cNvPr id="4" name="Titel 3"/>
          <p:cNvSpPr>
            <a:spLocks noGrp="1"/>
          </p:cNvSpPr>
          <p:nvPr>
            <p:ph type="title"/>
          </p:nvPr>
        </p:nvSpPr>
        <p:spPr/>
        <p:txBody>
          <a:bodyPr>
            <a:normAutofit fontScale="90000"/>
          </a:bodyPr>
          <a:lstStyle/>
          <a:p>
            <a:r>
              <a:rPr lang="de-DE" dirty="0" smtClean="0"/>
              <a:t>Impfgegner- </a:t>
            </a:r>
            <a:br>
              <a:rPr lang="de-DE" dirty="0" smtClean="0"/>
            </a:br>
            <a:r>
              <a:rPr lang="de-DE" dirty="0" smtClean="0"/>
              <a:t>Germanische Neue Medizin</a:t>
            </a:r>
            <a:endParaRPr lang="de-DE" dirty="0"/>
          </a:p>
        </p:txBody>
      </p:sp>
      <p:pic>
        <p:nvPicPr>
          <p:cNvPr id="8" name="Grafik 7" descr="Masernvirus.jpg"/>
          <p:cNvPicPr>
            <a:picLocks noChangeAspect="1"/>
          </p:cNvPicPr>
          <p:nvPr/>
        </p:nvPicPr>
        <p:blipFill>
          <a:blip r:embed="rId3" cstate="print"/>
          <a:stretch>
            <a:fillRect/>
          </a:stretch>
        </p:blipFill>
        <p:spPr>
          <a:xfrm>
            <a:off x="1547664" y="3861048"/>
            <a:ext cx="2857500" cy="1905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Autofit/>
          </a:bodyPr>
          <a:lstStyle/>
          <a:p>
            <a:r>
              <a:rPr lang="de-DE" sz="1200" b="1" dirty="0" err="1" smtClean="0"/>
              <a:t>Ryke</a:t>
            </a:r>
            <a:r>
              <a:rPr lang="de-DE" sz="1200" b="1" dirty="0" smtClean="0"/>
              <a:t> </a:t>
            </a:r>
            <a:r>
              <a:rPr lang="de-DE" sz="1200" b="1" dirty="0" err="1" smtClean="0"/>
              <a:t>Geerd</a:t>
            </a:r>
            <a:r>
              <a:rPr lang="de-DE" sz="1200" b="1" dirty="0" smtClean="0"/>
              <a:t> </a:t>
            </a:r>
            <a:r>
              <a:rPr lang="de-DE" sz="1200" b="1" dirty="0" err="1" smtClean="0"/>
              <a:t>Hamer</a:t>
            </a:r>
            <a:r>
              <a:rPr lang="de-DE" sz="1200" dirty="0" smtClean="0"/>
              <a:t> ist ein ehemaliger deutscher Arzt, der seit 1981 die von ihm erfundene medizinisch unwirksame und zudem mit erheblichen Risiken und Gefahren verbundene Behandlungsmethode </a:t>
            </a:r>
            <a:r>
              <a:rPr lang="de-DE" sz="1200" i="1" dirty="0" smtClean="0"/>
              <a:t>Germanische Neue Medizin</a:t>
            </a:r>
            <a:r>
              <a:rPr lang="de-DE" sz="1200" dirty="0" smtClean="0"/>
              <a:t> </a:t>
            </a:r>
            <a:r>
              <a:rPr lang="de-DE" sz="1200" dirty="0" err="1" smtClean="0"/>
              <a:t>propagiert.Hamer</a:t>
            </a:r>
            <a:r>
              <a:rPr lang="de-DE" sz="1200" dirty="0" smtClean="0"/>
              <a:t> wurde am 8. April 1986 die deutsche Approbation entzogen.</a:t>
            </a:r>
            <a:endParaRPr lang="de-DE" sz="1200" baseline="30000" dirty="0" smtClean="0"/>
          </a:p>
          <a:p>
            <a:r>
              <a:rPr lang="de-DE" sz="1200" dirty="0" smtClean="0"/>
              <a:t> Er war wegen fortgesetzten illegalen Praktizierens und Betrugs mehrfach in Deutschland und Frankreich in Haft. Es stehen mehrere Haftbefehle gegen ihn aus. Bis zum Jahr 1995 wurden in Deutschland und Österreich über 80 Todesfälle von durch </a:t>
            </a:r>
            <a:r>
              <a:rPr lang="de-DE" sz="1200" dirty="0" err="1" smtClean="0"/>
              <a:t>Hamer</a:t>
            </a:r>
            <a:r>
              <a:rPr lang="de-DE" sz="1200" dirty="0" smtClean="0"/>
              <a:t> behandelten Patienten von den Behörden untersucht. </a:t>
            </a:r>
          </a:p>
          <a:p>
            <a:r>
              <a:rPr lang="de-DE" sz="1200" dirty="0" err="1" smtClean="0"/>
              <a:t>Hamer</a:t>
            </a:r>
            <a:r>
              <a:rPr lang="de-DE" sz="1200" dirty="0" smtClean="0"/>
              <a:t> vertritt in Verbindung mit seiner Lehre auch antisemitische Positionen, die er im Rahmen von Verschwörungstheorien äußert.</a:t>
            </a:r>
          </a:p>
          <a:p>
            <a:endParaRPr lang="de-DE" sz="1200" dirty="0"/>
          </a:p>
        </p:txBody>
      </p:sp>
      <p:pic>
        <p:nvPicPr>
          <p:cNvPr id="5" name="Inhaltsplatzhalter 4" descr="Hamer.jpg"/>
          <p:cNvPicPr>
            <a:picLocks noGrp="1" noChangeAspect="1"/>
          </p:cNvPicPr>
          <p:nvPr>
            <p:ph sz="half" idx="2"/>
          </p:nvPr>
        </p:nvPicPr>
        <p:blipFill>
          <a:blip r:embed="rId2" cstate="print"/>
          <a:stretch>
            <a:fillRect/>
          </a:stretch>
        </p:blipFill>
        <p:spPr>
          <a:xfrm>
            <a:off x="4860032" y="2420888"/>
            <a:ext cx="3629621" cy="2419747"/>
          </a:xfrm>
        </p:spPr>
      </p:pic>
      <p:sp>
        <p:nvSpPr>
          <p:cNvPr id="4" name="Titel 3"/>
          <p:cNvSpPr>
            <a:spLocks noGrp="1"/>
          </p:cNvSpPr>
          <p:nvPr>
            <p:ph type="title"/>
          </p:nvPr>
        </p:nvSpPr>
        <p:spPr/>
        <p:txBody>
          <a:bodyPr/>
          <a:lstStyle/>
          <a:p>
            <a:r>
              <a:rPr lang="de-DE" dirty="0" smtClean="0"/>
              <a:t>Germanische Neue Medizin</a:t>
            </a:r>
            <a:endParaRPr lang="de-DE"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fontScale="77500" lnSpcReduction="20000"/>
          </a:bodyPr>
          <a:lstStyle/>
          <a:p>
            <a:r>
              <a:rPr lang="de-DE" dirty="0" smtClean="0"/>
              <a:t>Besonderes Aufsehen erregt 1995 der Fall der damals sechsjährigen Olivia Pilhar, deren Eltern die Therapie einer Krebserkrankung zugunsten </a:t>
            </a:r>
            <a:r>
              <a:rPr lang="de-DE" dirty="0" err="1" smtClean="0"/>
              <a:t>Hamers</a:t>
            </a:r>
            <a:r>
              <a:rPr lang="de-DE" dirty="0" smtClean="0"/>
              <a:t> Methoden verweigerten. Erst nach Entzug der Erziehungsberechtigung konnte die Sechsjährige erfolgreich nach den Regeln der wissenschaftlichen Medizin behandelt werden.</a:t>
            </a:r>
            <a:endParaRPr lang="de-DE" dirty="0"/>
          </a:p>
        </p:txBody>
      </p:sp>
      <p:pic>
        <p:nvPicPr>
          <p:cNvPr id="5" name="Inhaltsplatzhalter 4" descr="Olivia 2.jpg"/>
          <p:cNvPicPr>
            <a:picLocks noGrp="1" noChangeAspect="1"/>
          </p:cNvPicPr>
          <p:nvPr>
            <p:ph sz="half" idx="2"/>
          </p:nvPr>
        </p:nvPicPr>
        <p:blipFill>
          <a:blip r:embed="rId2" cstate="print"/>
          <a:stretch>
            <a:fillRect/>
          </a:stretch>
        </p:blipFill>
        <p:spPr>
          <a:xfrm>
            <a:off x="6876256" y="2852936"/>
            <a:ext cx="2133600" cy="2857500"/>
          </a:xfrm>
        </p:spPr>
      </p:pic>
      <p:sp>
        <p:nvSpPr>
          <p:cNvPr id="4" name="Titel 3"/>
          <p:cNvSpPr>
            <a:spLocks noGrp="1"/>
          </p:cNvSpPr>
          <p:nvPr>
            <p:ph type="title"/>
          </p:nvPr>
        </p:nvSpPr>
        <p:spPr/>
        <p:txBody>
          <a:bodyPr/>
          <a:lstStyle/>
          <a:p>
            <a:r>
              <a:rPr lang="de-DE" dirty="0" smtClean="0"/>
              <a:t>Olivia Pilhar</a:t>
            </a:r>
            <a:endParaRPr lang="de-DE" dirty="0"/>
          </a:p>
        </p:txBody>
      </p:sp>
      <p:pic>
        <p:nvPicPr>
          <p:cNvPr id="6" name="Grafik 5" descr="Olivia 3.jpg"/>
          <p:cNvPicPr>
            <a:picLocks noChangeAspect="1"/>
          </p:cNvPicPr>
          <p:nvPr/>
        </p:nvPicPr>
        <p:blipFill>
          <a:blip r:embed="rId3" cstate="print"/>
          <a:stretch>
            <a:fillRect/>
          </a:stretch>
        </p:blipFill>
        <p:spPr>
          <a:xfrm>
            <a:off x="4644008" y="1484784"/>
            <a:ext cx="2076450" cy="2857500"/>
          </a:xfrm>
          <a:prstGeom prst="rect">
            <a:avLst/>
          </a:prstGeom>
        </p:spPr>
      </p:pic>
      <p:pic>
        <p:nvPicPr>
          <p:cNvPr id="7" name="Grafik 6" descr="Olivia.jpg"/>
          <p:cNvPicPr>
            <a:picLocks noChangeAspect="1"/>
          </p:cNvPicPr>
          <p:nvPr/>
        </p:nvPicPr>
        <p:blipFill>
          <a:blip r:embed="rId4" cstate="print"/>
          <a:stretch>
            <a:fillRect/>
          </a:stretch>
        </p:blipFill>
        <p:spPr>
          <a:xfrm>
            <a:off x="5868144" y="4000500"/>
            <a:ext cx="2124075" cy="285750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fontScale="62500" lnSpcReduction="20000"/>
          </a:bodyPr>
          <a:lstStyle/>
          <a:p>
            <a:r>
              <a:rPr lang="de-DE" dirty="0" smtClean="0"/>
              <a:t>Auslöser </a:t>
            </a:r>
            <a:r>
              <a:rPr lang="de-DE" i="1" dirty="0" smtClean="0"/>
              <a:t>einer jeden sogenannten Krankheit</a:t>
            </a:r>
            <a:r>
              <a:rPr lang="de-DE" dirty="0" smtClean="0"/>
              <a:t> =</a:t>
            </a:r>
            <a:r>
              <a:rPr lang="de-DE" i="1" dirty="0" smtClean="0"/>
              <a:t>Biologischer Konflikt</a:t>
            </a:r>
          </a:p>
          <a:p>
            <a:r>
              <a:rPr lang="de-DE" i="1" dirty="0" smtClean="0"/>
              <a:t>= </a:t>
            </a:r>
            <a:r>
              <a:rPr lang="de-DE" dirty="0" err="1" smtClean="0"/>
              <a:t>Schockerlebnis</a:t>
            </a:r>
            <a:r>
              <a:rPr lang="de-DE" dirty="0" smtClean="0"/>
              <a:t> = </a:t>
            </a:r>
            <a:r>
              <a:rPr lang="de-DE" b="1" i="1" dirty="0" smtClean="0"/>
              <a:t>Dirk-</a:t>
            </a:r>
            <a:r>
              <a:rPr lang="de-DE" b="1" i="1" dirty="0" err="1" smtClean="0"/>
              <a:t>Hamer</a:t>
            </a:r>
            <a:r>
              <a:rPr lang="de-DE" b="1" i="1" dirty="0" smtClean="0"/>
              <a:t>-Syndrom </a:t>
            </a:r>
          </a:p>
          <a:p>
            <a:r>
              <a:rPr lang="de-DE" dirty="0" err="1" smtClean="0"/>
              <a:t>Hamers</a:t>
            </a:r>
            <a:r>
              <a:rPr lang="de-DE" dirty="0" smtClean="0"/>
              <a:t> eigener Schock nach dem Unfalltod seines Sohnes Dirk</a:t>
            </a:r>
          </a:p>
          <a:p>
            <a:pPr>
              <a:buNone/>
            </a:pPr>
            <a:r>
              <a:rPr lang="de-DE" dirty="0" smtClean="0"/>
              <a:t> =Grund für seinen späteren Hodenkrebs sieht</a:t>
            </a:r>
          </a:p>
          <a:p>
            <a:r>
              <a:rPr lang="de-DE" i="1" dirty="0" smtClean="0"/>
              <a:t>Sogenannte Krebs-Erkrankungen</a:t>
            </a:r>
            <a:r>
              <a:rPr lang="de-DE" dirty="0" smtClean="0"/>
              <a:t> = </a:t>
            </a:r>
            <a:r>
              <a:rPr lang="de-DE" b="1" i="1" dirty="0" smtClean="0"/>
              <a:t>sinnvolle biologische Sonderprogramme</a:t>
            </a:r>
            <a:r>
              <a:rPr lang="de-DE" i="1" dirty="0" smtClean="0"/>
              <a:t> („SBS“)</a:t>
            </a:r>
            <a:r>
              <a:rPr lang="de-DE" dirty="0" smtClean="0"/>
              <a:t> und an sich bereits ein Teil des natürlichen Heilungsprozesses, der nach dem auslösenden </a:t>
            </a:r>
            <a:r>
              <a:rPr lang="de-DE" dirty="0" err="1" smtClean="0"/>
              <a:t>Schockerlebnis</a:t>
            </a:r>
            <a:r>
              <a:rPr lang="de-DE" dirty="0" smtClean="0"/>
              <a:t> beginne. </a:t>
            </a:r>
          </a:p>
          <a:p>
            <a:r>
              <a:rPr lang="de-DE" dirty="0" smtClean="0"/>
              <a:t>dürfe nur in Ausnahmefällen durch Medikamente oder Operationen unterstützt werden</a:t>
            </a:r>
          </a:p>
          <a:p>
            <a:r>
              <a:rPr lang="de-DE" dirty="0" smtClean="0"/>
              <a:t>dem Patienten die Angst vor der Krankheit zu nehmen=  </a:t>
            </a:r>
            <a:r>
              <a:rPr lang="de-DE" i="1" dirty="0" smtClean="0"/>
              <a:t>Auflösung des Konflikt-Erlebnisses</a:t>
            </a:r>
            <a:endParaRPr lang="de-DE" dirty="0" smtClean="0"/>
          </a:p>
          <a:p>
            <a:r>
              <a:rPr lang="de-DE" dirty="0" smtClean="0"/>
              <a:t>=&gt; die Voraussetzung für die natürliche Heilung.</a:t>
            </a:r>
          </a:p>
          <a:p>
            <a:r>
              <a:rPr lang="de-DE" dirty="0" smtClean="0"/>
              <a:t>Die Germanische Neue Medizin steht im Widerspruch zum anerkannten medizinischen Wissensstand. </a:t>
            </a:r>
          </a:p>
          <a:p>
            <a:r>
              <a:rPr lang="de-DE" sz="4500" b="1" u="sng" dirty="0" err="1" smtClean="0"/>
              <a:t>Hamers</a:t>
            </a:r>
            <a:r>
              <a:rPr lang="de-DE" sz="4500" b="1" u="sng" dirty="0" smtClean="0"/>
              <a:t> Krebsentstehungstheorie ist aus wissenschaftlicher Sicht falsch </a:t>
            </a:r>
          </a:p>
          <a:p>
            <a:endParaRPr lang="de-DE" dirty="0"/>
          </a:p>
        </p:txBody>
      </p:sp>
      <p:sp>
        <p:nvSpPr>
          <p:cNvPr id="5" name="Titel 4"/>
          <p:cNvSpPr>
            <a:spLocks noGrp="1"/>
          </p:cNvSpPr>
          <p:nvPr>
            <p:ph type="title"/>
          </p:nvPr>
        </p:nvSpPr>
        <p:spPr/>
        <p:txBody>
          <a:bodyPr/>
          <a:lstStyle/>
          <a:p>
            <a:r>
              <a:rPr lang="de-DE" dirty="0" err="1" smtClean="0"/>
              <a:t>Ryke</a:t>
            </a:r>
            <a:r>
              <a:rPr lang="de-DE" dirty="0" smtClean="0"/>
              <a:t> </a:t>
            </a:r>
            <a:r>
              <a:rPr lang="de-DE" dirty="0" err="1" smtClean="0"/>
              <a:t>Geerd</a:t>
            </a:r>
            <a:r>
              <a:rPr lang="de-DE" dirty="0" smtClean="0"/>
              <a:t> </a:t>
            </a:r>
            <a:r>
              <a:rPr lang="de-DE" dirty="0" err="1" smtClean="0"/>
              <a:t>Hamer</a:t>
            </a:r>
            <a:r>
              <a:rPr lang="de-DE" dirty="0" smtClean="0"/>
              <a:t>-Theorie</a:t>
            </a:r>
            <a:endParaRPr lang="de-DE"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b="1" dirty="0" smtClean="0"/>
              <a:t>Hans U. P. </a:t>
            </a:r>
            <a:r>
              <a:rPr lang="de-DE" b="1" dirty="0" err="1" smtClean="0"/>
              <a:t>Tolzin</a:t>
            </a:r>
            <a:r>
              <a:rPr lang="de-DE" dirty="0" smtClean="0"/>
              <a:t> ist ein gelernter Milchwirt aus Schwäbisch Hall, der durch Stimmungsmache gegen etablierte medizinische Erkenntnisse auf sich aufmerksam macht. </a:t>
            </a:r>
          </a:p>
          <a:p>
            <a:r>
              <a:rPr lang="de-DE" dirty="0" smtClean="0"/>
              <a:t>Er tritt als genereller Impfgegner, AIDS-Leugner und befürwortet die Germanische Neue Medizin .</a:t>
            </a:r>
          </a:p>
          <a:p>
            <a:r>
              <a:rPr lang="de-DE" dirty="0" smtClean="0"/>
              <a:t>Seiner Ansicht nach soll Homosexualität "heilbar" sein und Poliomyelitis (Kinderlähmung) wahrscheinlich durch das Pestizid DDT verursacht werden. </a:t>
            </a:r>
          </a:p>
          <a:p>
            <a:r>
              <a:rPr lang="de-DE" dirty="0" smtClean="0"/>
              <a:t>Von einer medizinischen Qualifikation ist nichts bekannt.</a:t>
            </a:r>
            <a:endParaRPr lang="de-DE" dirty="0"/>
          </a:p>
        </p:txBody>
      </p:sp>
      <p:sp>
        <p:nvSpPr>
          <p:cNvPr id="3" name="Titel 2"/>
          <p:cNvSpPr>
            <a:spLocks noGrp="1"/>
          </p:cNvSpPr>
          <p:nvPr>
            <p:ph type="title"/>
          </p:nvPr>
        </p:nvSpPr>
        <p:spPr/>
        <p:txBody>
          <a:bodyPr/>
          <a:lstStyle/>
          <a:p>
            <a:r>
              <a:rPr lang="de-DE" dirty="0" smtClean="0"/>
              <a:t>Hans </a:t>
            </a:r>
            <a:r>
              <a:rPr lang="de-DE" dirty="0" err="1" smtClean="0"/>
              <a:t>Tolzin</a:t>
            </a:r>
            <a:endParaRPr lang="de-DE"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fontScale="62500" lnSpcReduction="20000"/>
          </a:bodyPr>
          <a:lstStyle/>
          <a:p>
            <a:pPr>
              <a:buNone/>
            </a:pPr>
            <a:r>
              <a:rPr lang="de-DE" i="1" dirty="0" smtClean="0"/>
              <a:t>Die eher unspezifischen Symptome einer Erkrankung mit dem neuen Ebola-Etikett treten häufig im Zusammenhang mit Medikamenten- und </a:t>
            </a:r>
            <a:r>
              <a:rPr lang="de-DE" i="1" dirty="0" err="1" smtClean="0"/>
              <a:t>Pestizidvergiftung</a:t>
            </a:r>
            <a:r>
              <a:rPr lang="de-DE" i="1" dirty="0" smtClean="0"/>
              <a:t> auf.</a:t>
            </a:r>
            <a:r>
              <a:rPr lang="de-DE" dirty="0" smtClean="0"/>
              <a:t/>
            </a:r>
            <a:br>
              <a:rPr lang="de-DE" dirty="0" smtClean="0"/>
            </a:br>
            <a:r>
              <a:rPr lang="de-DE" i="1" dirty="0" smtClean="0"/>
              <a:t>Das Alarmgeschrei der sogenannten Experten (ich benutze das Wort „sogenannt“ bewusst, denn ein Mediziner, der die individuellen Umstände einer Erkrankung ignoriert, ist alles Mögliche, aber sicherlich kein „Experte“) führt dazu, dass weltweit Millionen, wenn nicht gar Milliarden in die Entwicklung von Medikamenten und Impfprogrammen fließen.</a:t>
            </a:r>
            <a:endParaRPr lang="de-DE" dirty="0"/>
          </a:p>
        </p:txBody>
      </p:sp>
      <p:pic>
        <p:nvPicPr>
          <p:cNvPr id="5" name="Inhaltsplatzhalter 4" descr="Hans Tolzin.jpg"/>
          <p:cNvPicPr>
            <a:picLocks noGrp="1" noChangeAspect="1"/>
          </p:cNvPicPr>
          <p:nvPr>
            <p:ph sz="half" idx="2"/>
          </p:nvPr>
        </p:nvPicPr>
        <p:blipFill>
          <a:blip r:embed="rId2" cstate="print"/>
          <a:stretch>
            <a:fillRect/>
          </a:stretch>
        </p:blipFill>
        <p:spPr>
          <a:xfrm>
            <a:off x="4716016" y="1556792"/>
            <a:ext cx="4038600" cy="3243501"/>
          </a:xfrm>
        </p:spPr>
      </p:pic>
      <p:sp>
        <p:nvSpPr>
          <p:cNvPr id="3" name="Titel 2"/>
          <p:cNvSpPr>
            <a:spLocks noGrp="1"/>
          </p:cNvSpPr>
          <p:nvPr>
            <p:ph type="title"/>
          </p:nvPr>
        </p:nvSpPr>
        <p:spPr/>
        <p:txBody>
          <a:bodyPr/>
          <a:lstStyle/>
          <a:p>
            <a:r>
              <a:rPr lang="de-DE" dirty="0" smtClean="0"/>
              <a:t>Hans </a:t>
            </a:r>
            <a:r>
              <a:rPr lang="de-DE" dirty="0" err="1" smtClean="0"/>
              <a:t>Tolizin</a:t>
            </a:r>
            <a:endParaRPr lang="de-DE"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hlinkClick r:id="rId2"/>
              </a:rPr>
              <a:t>https://youtu.be/xpXmf0Pb-Wg</a:t>
            </a:r>
            <a:endParaRPr lang="de-DE" dirty="0"/>
          </a:p>
        </p:txBody>
      </p:sp>
      <p:sp>
        <p:nvSpPr>
          <p:cNvPr id="3" name="Titel 2"/>
          <p:cNvSpPr>
            <a:spLocks noGrp="1"/>
          </p:cNvSpPr>
          <p:nvPr>
            <p:ph type="title"/>
          </p:nvPr>
        </p:nvSpPr>
        <p:spPr/>
        <p:txBody>
          <a:bodyPr/>
          <a:lstStyle/>
          <a:p>
            <a:r>
              <a:rPr lang="de-DE" dirty="0" smtClean="0"/>
              <a:t>Impfgegner</a:t>
            </a:r>
            <a:endParaRPr lang="de-DE"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a:buNone/>
            </a:pPr>
            <a:r>
              <a:rPr lang="de-AT" dirty="0" smtClean="0">
                <a:hlinkClick r:id="rId2"/>
              </a:rPr>
              <a:t>https://youtu.be/T67GSx3m2f8</a:t>
            </a:r>
            <a:endParaRPr lang="de-AT" dirty="0"/>
          </a:p>
        </p:txBody>
      </p:sp>
      <p:sp>
        <p:nvSpPr>
          <p:cNvPr id="2" name="Titel 1"/>
          <p:cNvSpPr>
            <a:spLocks noGrp="1"/>
          </p:cNvSpPr>
          <p:nvPr>
            <p:ph type="title"/>
          </p:nvPr>
        </p:nvSpPr>
        <p:spPr/>
        <p:txBody>
          <a:bodyPr/>
          <a:lstStyle/>
          <a:p>
            <a:r>
              <a:rPr lang="de-DE" dirty="0" smtClean="0"/>
              <a:t>Studien der Impfgegner</a:t>
            </a:r>
            <a:endParaRPr lang="de-AT"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half" idx="1"/>
          </p:nvPr>
        </p:nvSpPr>
        <p:spPr/>
        <p:txBody>
          <a:bodyPr/>
          <a:lstStyle/>
          <a:p>
            <a:endParaRPr lang="de-DE" dirty="0" smtClean="0"/>
          </a:p>
          <a:p>
            <a:r>
              <a:rPr lang="de-DE" dirty="0" smtClean="0"/>
              <a:t>„</a:t>
            </a:r>
            <a:r>
              <a:rPr lang="de-DE" dirty="0" err="1" smtClean="0"/>
              <a:t>Ebolaausbruch</a:t>
            </a:r>
            <a:r>
              <a:rPr lang="de-DE" dirty="0" smtClean="0"/>
              <a:t> 2014“</a:t>
            </a:r>
          </a:p>
          <a:p>
            <a:endParaRPr lang="de-DE" dirty="0" smtClean="0"/>
          </a:p>
          <a:p>
            <a:r>
              <a:rPr lang="de-DE" dirty="0" smtClean="0"/>
              <a:t>Wieso haben die Helfer Schutzkleidung an, wenn Viren ohnehin ungefährlich sind?</a:t>
            </a:r>
            <a:endParaRPr lang="de-AT" dirty="0"/>
          </a:p>
        </p:txBody>
      </p:sp>
      <p:pic>
        <p:nvPicPr>
          <p:cNvPr id="6" name="Inhaltsplatzhalter 5" descr="Ebola.jpg"/>
          <p:cNvPicPr>
            <a:picLocks noGrp="1" noChangeAspect="1"/>
          </p:cNvPicPr>
          <p:nvPr>
            <p:ph sz="half" idx="2"/>
          </p:nvPr>
        </p:nvPicPr>
        <p:blipFill>
          <a:blip r:embed="rId2" cstate="print"/>
          <a:stretch>
            <a:fillRect/>
          </a:stretch>
        </p:blipFill>
        <p:spPr>
          <a:xfrm>
            <a:off x="5292080" y="2461212"/>
            <a:ext cx="2232248" cy="1250059"/>
          </a:xfrm>
        </p:spPr>
      </p:pic>
      <p:sp>
        <p:nvSpPr>
          <p:cNvPr id="2" name="Titel 1"/>
          <p:cNvSpPr>
            <a:spLocks noGrp="1"/>
          </p:cNvSpPr>
          <p:nvPr>
            <p:ph type="title"/>
          </p:nvPr>
        </p:nvSpPr>
        <p:spPr/>
        <p:txBody>
          <a:bodyPr>
            <a:normAutofit fontScale="90000"/>
          </a:bodyPr>
          <a:lstStyle/>
          <a:p>
            <a:r>
              <a:rPr lang="de-DE" u="sng" dirty="0" smtClean="0"/>
              <a:t>Wieso gab es so wenig Freiwillige</a:t>
            </a:r>
            <a:r>
              <a:rPr lang="de-DE" dirty="0" smtClean="0"/>
              <a:t>:</a:t>
            </a:r>
            <a:endParaRPr lang="de-AT" dirty="0"/>
          </a:p>
        </p:txBody>
      </p:sp>
      <p:pic>
        <p:nvPicPr>
          <p:cNvPr id="7" name="Grafik 6" descr="Ebola 2.jpg"/>
          <p:cNvPicPr>
            <a:picLocks noChangeAspect="1"/>
          </p:cNvPicPr>
          <p:nvPr/>
        </p:nvPicPr>
        <p:blipFill>
          <a:blip r:embed="rId3" cstate="print"/>
          <a:stretch>
            <a:fillRect/>
          </a:stretch>
        </p:blipFill>
        <p:spPr>
          <a:xfrm>
            <a:off x="5004048" y="4077072"/>
            <a:ext cx="1644774" cy="109651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fontScale="92500" lnSpcReduction="10000"/>
          </a:bodyPr>
          <a:lstStyle/>
          <a:p>
            <a:r>
              <a:rPr lang="de-DE" dirty="0" smtClean="0"/>
              <a:t>Es war am 28.November 1862, wo mein achtjähriger Sohn aus der Schule krank nach Hause kam, über allgemeines Unwohlsein und Halsweh klagte, infolgedessen zu Bett gebracht wurde und bald begann ,sich stark zu erbrechen. Der Kopf war eingenommen, was sich als das Fieber zunahm, heftig steigerte. Es wurde sofort der Hausarzt bestellt- derselbe erschien auch alsbald und </a:t>
            </a:r>
            <a:r>
              <a:rPr lang="de-DE" dirty="0" err="1" smtClean="0"/>
              <a:t>äusserte</a:t>
            </a:r>
            <a:r>
              <a:rPr lang="de-DE" dirty="0" smtClean="0"/>
              <a:t>, dass bei  dem Knaben wahrscheinlich das Scharlachfieber in Aussicht sei, was sich aber erst am anderen Tage beurteilen lasse und verschrieb eine Medizin..</a:t>
            </a:r>
            <a:endParaRPr lang="de-DE" dirty="0"/>
          </a:p>
        </p:txBody>
      </p:sp>
      <p:sp>
        <p:nvSpPr>
          <p:cNvPr id="2" name="Titel 1"/>
          <p:cNvSpPr>
            <a:spLocks noGrp="1"/>
          </p:cNvSpPr>
          <p:nvPr>
            <p:ph type="title"/>
          </p:nvPr>
        </p:nvSpPr>
        <p:spPr/>
        <p:txBody>
          <a:bodyPr>
            <a:normAutofit fontScale="90000"/>
          </a:bodyPr>
          <a:lstStyle/>
          <a:p>
            <a:r>
              <a:rPr lang="de-DE" dirty="0" smtClean="0"/>
              <a:t>Gesagt , getan: 28. November 1862- Deutschland</a:t>
            </a:r>
            <a:endParaRPr lang="de-DE"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lstStyle/>
          <a:p>
            <a:r>
              <a:rPr lang="de-DE" sz="2000" dirty="0" smtClean="0"/>
              <a:t>( </a:t>
            </a:r>
            <a:r>
              <a:rPr lang="de-DE" sz="2000" u="sng" dirty="0" smtClean="0"/>
              <a:t>Originalzitat- </a:t>
            </a:r>
            <a:r>
              <a:rPr lang="de-DE" sz="2000" dirty="0" err="1" smtClean="0"/>
              <a:t>Loibner</a:t>
            </a:r>
            <a:r>
              <a:rPr lang="de-DE" sz="2000" dirty="0" smtClean="0"/>
              <a:t>: „Das Geschäft mit der Unwissenheit“ 4.Auflage, S.21 </a:t>
            </a:r>
            <a:r>
              <a:rPr lang="de-DE" sz="2000" b="1" dirty="0" smtClean="0"/>
              <a:t>:</a:t>
            </a:r>
          </a:p>
          <a:p>
            <a:endParaRPr lang="de-DE" sz="2000" b="1" dirty="0" smtClean="0"/>
          </a:p>
          <a:p>
            <a:r>
              <a:rPr lang="de-DE" sz="2000" b="1" dirty="0" smtClean="0"/>
              <a:t> „Ob die Zecke wirklich FSME Viren überträgt, die zu der Hirnhautentzündung führen, bezweifle ich inzwischen ganz“</a:t>
            </a:r>
            <a:r>
              <a:rPr lang="de-DE" sz="2000" dirty="0" smtClean="0"/>
              <a:t>)</a:t>
            </a:r>
          </a:p>
          <a:p>
            <a:endParaRPr lang="de-DE" dirty="0" smtClean="0"/>
          </a:p>
        </p:txBody>
      </p:sp>
      <p:pic>
        <p:nvPicPr>
          <p:cNvPr id="5" name="Inhaltsplatzhalter 4" descr="Loibner.jpg"/>
          <p:cNvPicPr>
            <a:picLocks noGrp="1" noChangeAspect="1"/>
          </p:cNvPicPr>
          <p:nvPr>
            <p:ph sz="half" idx="2"/>
          </p:nvPr>
        </p:nvPicPr>
        <p:blipFill>
          <a:blip r:embed="rId2" cstate="print"/>
          <a:stretch>
            <a:fillRect/>
          </a:stretch>
        </p:blipFill>
        <p:spPr>
          <a:xfrm>
            <a:off x="5652120" y="1916832"/>
            <a:ext cx="1943214" cy="2680915"/>
          </a:xfrm>
        </p:spPr>
      </p:pic>
      <p:sp>
        <p:nvSpPr>
          <p:cNvPr id="2" name="Titel 1"/>
          <p:cNvSpPr>
            <a:spLocks noGrp="1"/>
          </p:cNvSpPr>
          <p:nvPr>
            <p:ph type="title"/>
          </p:nvPr>
        </p:nvSpPr>
        <p:spPr/>
        <p:txBody>
          <a:bodyPr/>
          <a:lstStyle/>
          <a:p>
            <a:r>
              <a:rPr lang="de-AT" dirty="0" smtClean="0"/>
              <a:t>Dr. Johann </a:t>
            </a:r>
            <a:r>
              <a:rPr lang="de-AT" dirty="0" err="1" smtClean="0"/>
              <a:t>Loibner</a:t>
            </a:r>
            <a:endParaRPr lang="de-AT"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smtClean="0"/>
              <a:t>Weltberühmte Ärzte der modernen Medizin wie Lorenz Böhler, Ferdinand von </a:t>
            </a:r>
            <a:r>
              <a:rPr lang="de-DE" dirty="0" err="1" smtClean="0"/>
              <a:t>Hebra</a:t>
            </a:r>
            <a:r>
              <a:rPr lang="de-DE" dirty="0" smtClean="0"/>
              <a:t>, Adolf Kussmaul </a:t>
            </a:r>
            <a:r>
              <a:rPr lang="de-DE" dirty="0" err="1" smtClean="0"/>
              <a:t>etc</a:t>
            </a:r>
            <a:r>
              <a:rPr lang="de-DE" dirty="0" smtClean="0"/>
              <a:t> teilen in Bezug auf den Wert des Impfens meinen Standpunkt“</a:t>
            </a:r>
          </a:p>
          <a:p>
            <a:endParaRPr lang="de-DE" dirty="0" smtClean="0"/>
          </a:p>
          <a:p>
            <a:r>
              <a:rPr lang="de-DE" dirty="0" smtClean="0"/>
              <a:t>Zitat </a:t>
            </a:r>
            <a:r>
              <a:rPr lang="de-DE" dirty="0" err="1" smtClean="0"/>
              <a:t>Loibner</a:t>
            </a:r>
            <a:r>
              <a:rPr lang="de-DE" dirty="0" smtClean="0"/>
              <a:t>: „Das Geschäft mit der Unwissenheit“4.Auflage- Seite 12</a:t>
            </a:r>
            <a:endParaRPr lang="de-AT" dirty="0" smtClean="0"/>
          </a:p>
          <a:p>
            <a:endParaRPr lang="de-AT" dirty="0"/>
          </a:p>
        </p:txBody>
      </p:sp>
      <p:sp>
        <p:nvSpPr>
          <p:cNvPr id="2" name="Titel 1"/>
          <p:cNvSpPr>
            <a:spLocks noGrp="1"/>
          </p:cNvSpPr>
          <p:nvPr>
            <p:ph type="title"/>
          </p:nvPr>
        </p:nvSpPr>
        <p:spPr/>
        <p:txBody>
          <a:bodyPr/>
          <a:lstStyle/>
          <a:p>
            <a:r>
              <a:rPr lang="de-DE" dirty="0" smtClean="0"/>
              <a:t>Dr. Johann </a:t>
            </a:r>
            <a:r>
              <a:rPr lang="de-DE" dirty="0" err="1" smtClean="0"/>
              <a:t>Loibner</a:t>
            </a:r>
            <a:endParaRPr lang="de-AT"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92500"/>
          </a:bodyPr>
          <a:lstStyle/>
          <a:p>
            <a:r>
              <a:rPr lang="de-DE" dirty="0" smtClean="0"/>
              <a:t>Lorenz Böhler (1885-1973- österr. Unfallchirurg) </a:t>
            </a:r>
          </a:p>
          <a:p>
            <a:r>
              <a:rPr lang="de-DE" dirty="0" smtClean="0"/>
              <a:t>Ferdinand von </a:t>
            </a:r>
            <a:r>
              <a:rPr lang="de-DE" dirty="0" err="1" smtClean="0"/>
              <a:t>Hebra</a:t>
            </a:r>
            <a:r>
              <a:rPr lang="de-DE" dirty="0" smtClean="0"/>
              <a:t> ( 1816-1880- Wiener Dermatologe) </a:t>
            </a:r>
          </a:p>
          <a:p>
            <a:r>
              <a:rPr lang="de-DE" dirty="0" smtClean="0"/>
              <a:t>Adolf Kussmaul ( deutscher Arzt / Universität Heidelberg -1822-1902)</a:t>
            </a:r>
          </a:p>
          <a:p>
            <a:endParaRPr lang="de-DE" dirty="0" smtClean="0"/>
          </a:p>
          <a:p>
            <a:r>
              <a:rPr lang="de-DE" dirty="0" smtClean="0"/>
              <a:t>Aufgrund ihrer Lebenszeit konnte Impffortschritt der modernen Medizin nicht bewertet werden.</a:t>
            </a:r>
          </a:p>
          <a:p>
            <a:r>
              <a:rPr lang="de-DE" dirty="0" smtClean="0"/>
              <a:t>Es sind berühmte Ärzte , aber keiner ist ein „</a:t>
            </a:r>
            <a:r>
              <a:rPr lang="de-DE" b="1" u="sng" dirty="0" smtClean="0"/>
              <a:t>moderner“ </a:t>
            </a:r>
            <a:r>
              <a:rPr lang="de-DE" b="1" dirty="0" smtClean="0"/>
              <a:t> </a:t>
            </a:r>
            <a:r>
              <a:rPr lang="de-DE" dirty="0" smtClean="0"/>
              <a:t>Arzt, da alle bereits gestorben sind. </a:t>
            </a:r>
            <a:endParaRPr lang="de-AT" dirty="0"/>
          </a:p>
        </p:txBody>
      </p:sp>
      <p:sp>
        <p:nvSpPr>
          <p:cNvPr id="2" name="Titel 1"/>
          <p:cNvSpPr>
            <a:spLocks noGrp="1"/>
          </p:cNvSpPr>
          <p:nvPr>
            <p:ph type="title"/>
          </p:nvPr>
        </p:nvSpPr>
        <p:spPr/>
        <p:txBody>
          <a:bodyPr>
            <a:normAutofit fontScale="90000"/>
          </a:bodyPr>
          <a:lstStyle/>
          <a:p>
            <a:r>
              <a:rPr lang="de-DE" dirty="0" smtClean="0"/>
              <a:t>Argumentationsgrundlage falsch</a:t>
            </a:r>
            <a:endParaRPr lang="de-AT"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pPr lvl="0">
              <a:spcBef>
                <a:spcPts val="500"/>
              </a:spcBef>
            </a:pPr>
            <a:r>
              <a:rPr lang="de-DE" sz="2800" b="1" dirty="0" smtClean="0">
                <a:solidFill>
                  <a:srgbClr val="000000"/>
                </a:solidFill>
              </a:rPr>
              <a:t>Definition Impfschaden:</a:t>
            </a:r>
          </a:p>
          <a:p>
            <a:pPr lvl="0">
              <a:spcBef>
                <a:spcPts val="500"/>
              </a:spcBef>
            </a:pPr>
            <a:r>
              <a:rPr lang="de-DE" sz="2800" dirty="0" smtClean="0">
                <a:solidFill>
                  <a:srgbClr val="000000"/>
                </a:solidFill>
              </a:rPr>
              <a:t>"gesundheitliche und wirtschaftliche Folgen einer über das übliche </a:t>
            </a:r>
          </a:p>
          <a:p>
            <a:pPr lvl="0">
              <a:spcBef>
                <a:spcPts val="500"/>
              </a:spcBef>
            </a:pPr>
            <a:r>
              <a:rPr lang="de-DE" sz="2800" dirty="0" smtClean="0">
                <a:solidFill>
                  <a:srgbClr val="000000"/>
                </a:solidFill>
              </a:rPr>
              <a:t>Ausmaß hinausgehenden gesundheitlichen Schädigung durch eine </a:t>
            </a:r>
          </a:p>
          <a:p>
            <a:pPr lvl="0">
              <a:spcBef>
                <a:spcPts val="500"/>
              </a:spcBef>
            </a:pPr>
            <a:r>
              <a:rPr lang="de-DE" sz="2800" dirty="0" smtClean="0">
                <a:solidFill>
                  <a:srgbClr val="000000"/>
                </a:solidFill>
              </a:rPr>
              <a:t>Schutzimpfung" </a:t>
            </a:r>
            <a:r>
              <a:rPr lang="de-DE" sz="2400" dirty="0" smtClean="0">
                <a:solidFill>
                  <a:srgbClr val="000000"/>
                </a:solidFill>
              </a:rPr>
              <a:t>(= rechtlicher Begriff nach dem </a:t>
            </a:r>
            <a:r>
              <a:rPr lang="de-DE" sz="2400" b="1" dirty="0" smtClean="0">
                <a:solidFill>
                  <a:srgbClr val="000000"/>
                </a:solidFill>
              </a:rPr>
              <a:t>Impfschadengesetz</a:t>
            </a:r>
            <a:r>
              <a:rPr lang="de-DE" sz="2800" dirty="0" smtClean="0">
                <a:solidFill>
                  <a:srgbClr val="000000"/>
                </a:solidFill>
              </a:rPr>
              <a:t>)</a:t>
            </a:r>
            <a:endParaRPr lang="de-DE" sz="2400" dirty="0" smtClean="0">
              <a:solidFill>
                <a:srgbClr val="000000"/>
              </a:solidFill>
            </a:endParaRPr>
          </a:p>
          <a:p>
            <a:pPr lvl="0">
              <a:spcBef>
                <a:spcPts val="500"/>
              </a:spcBef>
            </a:pPr>
            <a:endParaRPr lang="de-DE" sz="2800" dirty="0" smtClean="0">
              <a:solidFill>
                <a:srgbClr val="000000"/>
              </a:solidFill>
            </a:endParaRPr>
          </a:p>
          <a:p>
            <a:pPr lvl="0">
              <a:spcBef>
                <a:spcPts val="500"/>
              </a:spcBef>
            </a:pPr>
            <a:r>
              <a:rPr lang="de-DE" sz="2800" dirty="0" smtClean="0">
                <a:solidFill>
                  <a:srgbClr val="000000"/>
                </a:solidFill>
              </a:rPr>
              <a:t> gutachterliche Beurteilung</a:t>
            </a:r>
          </a:p>
          <a:p>
            <a:pPr lvl="0">
              <a:spcBef>
                <a:spcPts val="500"/>
              </a:spcBef>
            </a:pPr>
            <a:r>
              <a:rPr lang="de-DE" sz="2800" dirty="0" smtClean="0">
                <a:solidFill>
                  <a:srgbClr val="000000"/>
                </a:solidFill>
              </a:rPr>
              <a:t> </a:t>
            </a:r>
          </a:p>
          <a:p>
            <a:pPr lvl="0"/>
            <a:r>
              <a:rPr lang="de-DE" sz="2800" dirty="0" smtClean="0">
                <a:solidFill>
                  <a:srgbClr val="000000"/>
                </a:solidFill>
              </a:rPr>
              <a:t>Kein Zusammenhang zwischen Impfungen und bestimmten </a:t>
            </a:r>
          </a:p>
          <a:p>
            <a:pPr lvl="0"/>
            <a:r>
              <a:rPr lang="de-DE" sz="2800" dirty="0" smtClean="0">
                <a:solidFill>
                  <a:srgbClr val="000000"/>
                </a:solidFill>
              </a:rPr>
              <a:t>Erkrankungen wie Autismus, Multiple Sklerose, plötzlicher Kindestod und Allergien </a:t>
            </a:r>
          </a:p>
          <a:p>
            <a:pPr lvl="0"/>
            <a:r>
              <a:rPr lang="de-DE" sz="2000" dirty="0" smtClean="0">
                <a:solidFill>
                  <a:srgbClr val="000000"/>
                </a:solidFill>
              </a:rPr>
              <a:t>(siehe "Reaktionen und Nebenwirkungen nach Impfungen„ Homepage Bundesministerium </a:t>
            </a:r>
          </a:p>
          <a:p>
            <a:pPr lvl="0"/>
            <a:r>
              <a:rPr lang="de-DE" sz="2000" dirty="0" smtClean="0">
                <a:solidFill>
                  <a:srgbClr val="000000"/>
                </a:solidFill>
              </a:rPr>
              <a:t>für Gesundheit, www.bmg.gv.at)</a:t>
            </a:r>
          </a:p>
          <a:p>
            <a:endParaRPr lang="de-DE" dirty="0"/>
          </a:p>
        </p:txBody>
      </p:sp>
      <p:sp>
        <p:nvSpPr>
          <p:cNvPr id="3" name="Titel 2"/>
          <p:cNvSpPr>
            <a:spLocks noGrp="1"/>
          </p:cNvSpPr>
          <p:nvPr>
            <p:ph type="title"/>
          </p:nvPr>
        </p:nvSpPr>
        <p:spPr/>
        <p:txBody>
          <a:bodyPr/>
          <a:lstStyle/>
          <a:p>
            <a:r>
              <a:rPr lang="de-DE" dirty="0" smtClean="0"/>
              <a:t>Impfschaden:</a:t>
            </a:r>
            <a:endParaRPr lang="de-DE"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DE" dirty="0" smtClean="0"/>
              <a:t>„ Ich habe in meiner Ordination als Kinderarzt in 13 Jahren Tätigkeit keine schweren Komplikationen auf Impfungen erlebt. „</a:t>
            </a:r>
            <a:endParaRPr lang="de-DE" dirty="0"/>
          </a:p>
        </p:txBody>
      </p:sp>
      <p:pic>
        <p:nvPicPr>
          <p:cNvPr id="5" name="Inhaltsplatzhalter 4" descr="Dr Prenneis.png"/>
          <p:cNvPicPr>
            <a:picLocks noGrp="1" noChangeAspect="1"/>
          </p:cNvPicPr>
          <p:nvPr>
            <p:ph sz="half" idx="2"/>
          </p:nvPr>
        </p:nvPicPr>
        <p:blipFill>
          <a:blip r:embed="rId2" cstate="print"/>
          <a:stretch>
            <a:fillRect/>
          </a:stretch>
        </p:blipFill>
        <p:spPr>
          <a:xfrm>
            <a:off x="5436096" y="2132856"/>
            <a:ext cx="2619375" cy="1743075"/>
          </a:xfrm>
        </p:spPr>
      </p:pic>
      <p:sp>
        <p:nvSpPr>
          <p:cNvPr id="4" name="Titel 3"/>
          <p:cNvSpPr>
            <a:spLocks noGrp="1"/>
          </p:cNvSpPr>
          <p:nvPr>
            <p:ph type="title"/>
          </p:nvPr>
        </p:nvSpPr>
        <p:spPr/>
        <p:txBody>
          <a:bodyPr/>
          <a:lstStyle/>
          <a:p>
            <a:r>
              <a:rPr lang="de-DE" dirty="0" smtClean="0"/>
              <a:t>Dr. </a:t>
            </a:r>
            <a:r>
              <a:rPr lang="de-DE" dirty="0" err="1" smtClean="0"/>
              <a:t>Prenneis</a:t>
            </a:r>
            <a:endParaRPr lang="de-DE"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p:txBody>
          <a:bodyPr>
            <a:normAutofit fontScale="85000" lnSpcReduction="20000"/>
          </a:bodyPr>
          <a:lstStyle/>
          <a:p>
            <a:r>
              <a:rPr lang="de-DE" dirty="0" smtClean="0"/>
              <a:t>„ Ich impfe wie der Besessene und habe seit 20 Jahren keine schwerwiegenden Impfkomplikationen gesehen, 1mal trat eine einseitige Lähmung bei einem drei Monate altem Kind auf, das ist schon lange her, die Lähmung war am nächsten Tag verschwunden“</a:t>
            </a:r>
            <a:endParaRPr lang="de-DE" dirty="0"/>
          </a:p>
        </p:txBody>
      </p:sp>
      <p:pic>
        <p:nvPicPr>
          <p:cNvPr id="7" name="Inhaltsplatzhalter 6" descr="Dr Peter Kahr.jpg"/>
          <p:cNvPicPr>
            <a:picLocks noGrp="1" noChangeAspect="1"/>
          </p:cNvPicPr>
          <p:nvPr>
            <p:ph sz="half" idx="2"/>
          </p:nvPr>
        </p:nvPicPr>
        <p:blipFill>
          <a:blip r:embed="rId2" cstate="print"/>
          <a:stretch>
            <a:fillRect/>
          </a:stretch>
        </p:blipFill>
        <p:spPr>
          <a:xfrm>
            <a:off x="5220072" y="2204864"/>
            <a:ext cx="3045996" cy="2290589"/>
          </a:xfrm>
        </p:spPr>
      </p:pic>
      <p:sp>
        <p:nvSpPr>
          <p:cNvPr id="4" name="Titel 3"/>
          <p:cNvSpPr>
            <a:spLocks noGrp="1"/>
          </p:cNvSpPr>
          <p:nvPr>
            <p:ph type="title"/>
          </p:nvPr>
        </p:nvSpPr>
        <p:spPr/>
        <p:txBody>
          <a:bodyPr/>
          <a:lstStyle/>
          <a:p>
            <a:r>
              <a:rPr lang="de-DE" dirty="0" smtClean="0"/>
              <a:t>Dr. Peter Kahr / Kinderarzt Linz</a:t>
            </a:r>
            <a:endParaRPr lang="de-DE"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a:bodyPr>
          <a:lstStyle/>
          <a:p>
            <a:r>
              <a:rPr lang="de-DE" dirty="0" smtClean="0"/>
              <a:t>„ Ich habe in den letzten 15 Jahren – außer Fieber- keine Impfkomplikationen erlebt. Ich sehe auch keinen Zusammenhang von Impfungen zu ADHS und Allergien!“</a:t>
            </a:r>
            <a:endParaRPr lang="de-DE" dirty="0"/>
          </a:p>
        </p:txBody>
      </p:sp>
      <p:pic>
        <p:nvPicPr>
          <p:cNvPr id="5" name="Inhaltsplatzhalter 4" descr="Dr Rudolf Schwarz.jpg"/>
          <p:cNvPicPr>
            <a:picLocks noGrp="1" noChangeAspect="1"/>
          </p:cNvPicPr>
          <p:nvPr>
            <p:ph sz="half" idx="2"/>
          </p:nvPr>
        </p:nvPicPr>
        <p:blipFill>
          <a:blip r:embed="rId2" cstate="print"/>
          <a:stretch>
            <a:fillRect/>
          </a:stretch>
        </p:blipFill>
        <p:spPr>
          <a:xfrm>
            <a:off x="5580112" y="1772816"/>
            <a:ext cx="1966292" cy="2686095"/>
          </a:xfrm>
        </p:spPr>
      </p:pic>
      <p:sp>
        <p:nvSpPr>
          <p:cNvPr id="4" name="Titel 3"/>
          <p:cNvSpPr>
            <a:spLocks noGrp="1"/>
          </p:cNvSpPr>
          <p:nvPr>
            <p:ph type="title"/>
          </p:nvPr>
        </p:nvSpPr>
        <p:spPr/>
        <p:txBody>
          <a:bodyPr>
            <a:normAutofit fontScale="90000"/>
          </a:bodyPr>
          <a:lstStyle/>
          <a:p>
            <a:r>
              <a:rPr lang="de-DE" dirty="0" smtClean="0"/>
              <a:t>Dr. Rudolf Schwarz / Kinderambulanz AKH Linz</a:t>
            </a:r>
            <a:endParaRPr lang="de-DE"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fontScale="85000" lnSpcReduction="20000"/>
          </a:bodyPr>
          <a:lstStyle/>
          <a:p>
            <a:r>
              <a:rPr lang="de-DE" dirty="0" smtClean="0"/>
              <a:t>„Das Problem an den Impfungen ist, dass sie so wirksam sind, dass keiner mehr die Krankheiten sieht- und man glaubt nur das, was man sieht.</a:t>
            </a:r>
          </a:p>
          <a:p>
            <a:r>
              <a:rPr lang="de-DE" dirty="0" smtClean="0"/>
              <a:t>Aber nach dem Masernausbruch in Salzburg waren 10 Kinder auf der Intensiv-  aber so etwas kommt ja nicht in die Medien“</a:t>
            </a:r>
            <a:endParaRPr lang="de-DE" dirty="0"/>
          </a:p>
        </p:txBody>
      </p:sp>
      <p:pic>
        <p:nvPicPr>
          <p:cNvPr id="5" name="Inhaltsplatzhalter 4" descr="Dr Hartwig Maurer.jpg"/>
          <p:cNvPicPr>
            <a:picLocks noGrp="1" noChangeAspect="1"/>
          </p:cNvPicPr>
          <p:nvPr>
            <p:ph sz="half" idx="2"/>
          </p:nvPr>
        </p:nvPicPr>
        <p:blipFill>
          <a:blip r:embed="rId2" cstate="print"/>
          <a:stretch>
            <a:fillRect/>
          </a:stretch>
        </p:blipFill>
        <p:spPr>
          <a:xfrm>
            <a:off x="5292080" y="1844824"/>
            <a:ext cx="1568857" cy="2098346"/>
          </a:xfrm>
        </p:spPr>
      </p:pic>
      <p:sp>
        <p:nvSpPr>
          <p:cNvPr id="4" name="Titel 3"/>
          <p:cNvSpPr>
            <a:spLocks noGrp="1"/>
          </p:cNvSpPr>
          <p:nvPr>
            <p:ph type="title"/>
          </p:nvPr>
        </p:nvSpPr>
        <p:spPr/>
        <p:txBody>
          <a:bodyPr/>
          <a:lstStyle/>
          <a:p>
            <a:r>
              <a:rPr lang="de-DE" dirty="0" smtClean="0"/>
              <a:t>Dr. Hartwig Maurer / Salzburg</a:t>
            </a:r>
            <a:endParaRPr lang="de-DE"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lvl="0">
              <a:spcBef>
                <a:spcPts val="500"/>
              </a:spcBef>
            </a:pPr>
            <a:r>
              <a:rPr lang="de-DE" sz="2400" b="1" dirty="0" smtClean="0">
                <a:solidFill>
                  <a:srgbClr val="000000"/>
                </a:solidFill>
              </a:rPr>
              <a:t>UN-Kinderrechtskonvention</a:t>
            </a:r>
            <a:r>
              <a:rPr lang="de-DE" sz="2400" dirty="0" smtClean="0">
                <a:solidFill>
                  <a:srgbClr val="000000"/>
                </a:solidFill>
              </a:rPr>
              <a:t>, 1992: Artikel 24: </a:t>
            </a:r>
          </a:p>
          <a:p>
            <a:pPr lvl="0">
              <a:spcBef>
                <a:spcPts val="500"/>
              </a:spcBef>
            </a:pPr>
            <a:r>
              <a:rPr lang="de-DE" sz="2400" dirty="0" smtClean="0">
                <a:solidFill>
                  <a:srgbClr val="000000"/>
                </a:solidFill>
              </a:rPr>
              <a:t>"Jedes Kind hat ein Recht auf das erreichbare Höchstmaß an Gesundheit"</a:t>
            </a:r>
          </a:p>
          <a:p>
            <a:pPr lvl="0">
              <a:spcBef>
                <a:spcPts val="500"/>
              </a:spcBef>
            </a:pPr>
            <a:endParaRPr lang="de-DE" sz="3600" dirty="0" smtClean="0">
              <a:solidFill>
                <a:srgbClr val="000000"/>
              </a:solidFill>
            </a:endParaRPr>
          </a:p>
          <a:p>
            <a:pPr lvl="0">
              <a:spcBef>
                <a:spcPts val="500"/>
              </a:spcBef>
            </a:pPr>
            <a:r>
              <a:rPr lang="de-DE" sz="3600" dirty="0" smtClean="0">
                <a:solidFill>
                  <a:srgbClr val="000000"/>
                </a:solidFill>
              </a:rPr>
              <a:t>Dazu gehört auch der Schutz vor Erkrankungen, die durch Impfungen vermeidbar sind!</a:t>
            </a:r>
          </a:p>
          <a:p>
            <a:endParaRPr lang="de-DE" dirty="0"/>
          </a:p>
        </p:txBody>
      </p:sp>
      <p:sp>
        <p:nvSpPr>
          <p:cNvPr id="5" name="Titel 4"/>
          <p:cNvSpPr>
            <a:spLocks noGrp="1"/>
          </p:cNvSpPr>
          <p:nvPr>
            <p:ph type="title"/>
          </p:nvPr>
        </p:nvSpPr>
        <p:spPr/>
        <p:txBody>
          <a:bodyPr/>
          <a:lstStyle/>
          <a:p>
            <a:r>
              <a:rPr lang="de-DE" dirty="0" smtClean="0"/>
              <a:t>Impfen</a:t>
            </a:r>
            <a:endParaRPr lang="de-DE"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Kapuzinergruft Palermo.jpg"/>
          <p:cNvPicPr>
            <a:picLocks noGrp="1" noChangeAspect="1"/>
          </p:cNvPicPr>
          <p:nvPr>
            <p:ph sz="half" idx="1"/>
          </p:nvPr>
        </p:nvPicPr>
        <p:blipFill>
          <a:blip r:embed="rId2" cstate="print"/>
          <a:stretch>
            <a:fillRect/>
          </a:stretch>
        </p:blipFill>
        <p:spPr>
          <a:xfrm>
            <a:off x="755576" y="2492896"/>
            <a:ext cx="3470165" cy="2564904"/>
          </a:xfrm>
        </p:spPr>
      </p:pic>
      <p:pic>
        <p:nvPicPr>
          <p:cNvPr id="6" name="Inhaltsplatzhalter 5" descr="Junge Frau mit Hut.jpg"/>
          <p:cNvPicPr>
            <a:picLocks noGrp="1" noChangeAspect="1"/>
          </p:cNvPicPr>
          <p:nvPr>
            <p:ph sz="half" idx="2"/>
          </p:nvPr>
        </p:nvPicPr>
        <p:blipFill>
          <a:blip r:embed="rId3" cstate="print"/>
          <a:stretch>
            <a:fillRect/>
          </a:stretch>
        </p:blipFill>
        <p:spPr>
          <a:xfrm>
            <a:off x="5238750" y="2439194"/>
            <a:ext cx="2857500" cy="2609850"/>
          </a:xfrm>
        </p:spPr>
      </p:pic>
      <p:sp>
        <p:nvSpPr>
          <p:cNvPr id="4" name="Titel 3"/>
          <p:cNvSpPr>
            <a:spLocks noGrp="1"/>
          </p:cNvSpPr>
          <p:nvPr>
            <p:ph type="title"/>
          </p:nvPr>
        </p:nvSpPr>
        <p:spPr/>
        <p:txBody>
          <a:bodyPr>
            <a:normAutofit/>
          </a:bodyPr>
          <a:lstStyle/>
          <a:p>
            <a:r>
              <a:rPr lang="de-DE" dirty="0" smtClean="0"/>
              <a:t>Lernen wir aus der Geschichte</a:t>
            </a:r>
            <a:endParaRPr lang="de-DE"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4176</Words>
  <Application>Microsoft Office PowerPoint</Application>
  <PresentationFormat>On-screen Show (4:3)</PresentationFormat>
  <Paragraphs>632</Paragraphs>
  <Slides>111</Slides>
  <Notes>1</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Deimos</vt:lpstr>
      <vt:lpstr>Kinderimpfungen pro /kontra</vt:lpstr>
      <vt:lpstr>UN Konvention vom 20.November 1989</vt:lpstr>
      <vt:lpstr>Impfungen : Ja /nein</vt:lpstr>
      <vt:lpstr>Junge Mutter- Impfentscheidung</vt:lpstr>
      <vt:lpstr>Impfungen ja/nein</vt:lpstr>
      <vt:lpstr> Impfungen werden in Zusammenhang gebracht mit</vt:lpstr>
      <vt:lpstr>…und man wünscht sich, …..</vt:lpstr>
      <vt:lpstr>  Gute Fee!- 3 Wünsche!“  „</vt:lpstr>
      <vt:lpstr>Gesagt , getan: 28. November 1862- Deutschland</vt:lpstr>
      <vt:lpstr>29.November 1862- Deutschland</vt:lpstr>
      <vt:lpstr>30.November1862-Deutschland</vt:lpstr>
      <vt:lpstr>Was tun?</vt:lpstr>
      <vt:lpstr>Geschichte der Medizin </vt:lpstr>
      <vt:lpstr>HYGIENE-Erfolge</vt:lpstr>
      <vt:lpstr>Lebenserwartung in Österreich</vt:lpstr>
      <vt:lpstr>Geschichte der Impfungen</vt:lpstr>
      <vt:lpstr>Seuchen</vt:lpstr>
      <vt:lpstr>Wolfgang Amadeus Mozart</vt:lpstr>
      <vt:lpstr>Franz Schubert (1797-1828)</vt:lpstr>
      <vt:lpstr>„Kindertotenlieder“ von Gustav Mahler</vt:lpstr>
      <vt:lpstr>Kapuzinergruft in Palermo</vt:lpstr>
      <vt:lpstr>   Spanische Grippe:    </vt:lpstr>
      <vt:lpstr>Medizin bis 1900</vt:lpstr>
      <vt:lpstr>Robert Koch</vt:lpstr>
      <vt:lpstr>Robert Koch</vt:lpstr>
      <vt:lpstr>Robert Koch</vt:lpstr>
      <vt:lpstr>Tuberkulose</vt:lpstr>
      <vt:lpstr>Tuberkulose</vt:lpstr>
      <vt:lpstr>Entdeckung des Penicillin</vt:lpstr>
      <vt:lpstr>Die Säulen der modernen Medizin</vt:lpstr>
      <vt:lpstr>Pocken</vt:lpstr>
      <vt:lpstr>AUSROTTUNG der POCKEN</vt:lpstr>
      <vt:lpstr>Poliomyelitis= Kinderlähmung</vt:lpstr>
      <vt:lpstr>Poliomyelitis</vt:lpstr>
      <vt:lpstr>Ausrottung der Polio</vt:lpstr>
      <vt:lpstr>Geschichte der Impfungen</vt:lpstr>
      <vt:lpstr>Wie wirken Impfungen?</vt:lpstr>
      <vt:lpstr>Aktive Impfung:</vt:lpstr>
      <vt:lpstr>Passive Impfung:</vt:lpstr>
      <vt:lpstr>Impfsicherheit</vt:lpstr>
      <vt:lpstr>Impfen: Verantwortung und Kinderrecht </vt:lpstr>
      <vt:lpstr>Impfplan</vt:lpstr>
      <vt:lpstr>Tetanus= Wundstarrkrampf</vt:lpstr>
      <vt:lpstr>Diphterie</vt:lpstr>
      <vt:lpstr>Diphterie= „echter Krupp“</vt:lpstr>
      <vt:lpstr>Keuchhusten = Pertussis</vt:lpstr>
      <vt:lpstr>Pertussis</vt:lpstr>
      <vt:lpstr>Masern</vt:lpstr>
      <vt:lpstr>Komplikationen</vt:lpstr>
      <vt:lpstr>SSPE</vt:lpstr>
      <vt:lpstr>Masernepidemien Angabe Impfplan Österreich 2015</vt:lpstr>
      <vt:lpstr>Masern</vt:lpstr>
      <vt:lpstr>Masern</vt:lpstr>
      <vt:lpstr>Häufig gestellte Argumente von Impfgegnern</vt:lpstr>
      <vt:lpstr>Masernpartys</vt:lpstr>
      <vt:lpstr>Mumps</vt:lpstr>
      <vt:lpstr>Mumps</vt:lpstr>
      <vt:lpstr>Röteln</vt:lpstr>
      <vt:lpstr>Rötelnembryopathie</vt:lpstr>
      <vt:lpstr>Röteln</vt:lpstr>
      <vt:lpstr>Pneumokokken</vt:lpstr>
      <vt:lpstr>Pneumokokken- erhöhtes Risiko</vt:lpstr>
      <vt:lpstr>Meningokokken</vt:lpstr>
      <vt:lpstr>Meningokokkensepsis</vt:lpstr>
      <vt:lpstr>HPV- Impfung</vt:lpstr>
      <vt:lpstr>Impfungen- Pro-kontra</vt:lpstr>
      <vt:lpstr>Reaktion - Nebenwirkung - Schaden </vt:lpstr>
      <vt:lpstr>              Impfgegner</vt:lpstr>
      <vt:lpstr>Zehn Gründe, warum Sie Ihre Kinder nicht impfen lassen sollten</vt:lpstr>
      <vt:lpstr>Impfen- nein danke</vt:lpstr>
      <vt:lpstr>Impfgegner</vt:lpstr>
      <vt:lpstr>Autismus</vt:lpstr>
      <vt:lpstr>Autismus</vt:lpstr>
      <vt:lpstr>              Autismus</vt:lpstr>
      <vt:lpstr>Allergien-Studie-Niederlande Bernsen 2005</vt:lpstr>
      <vt:lpstr>Aluminium</vt:lpstr>
      <vt:lpstr>Aluminium</vt:lpstr>
      <vt:lpstr>Guillain Barre Syndrom</vt:lpstr>
      <vt:lpstr>„Sudden death“- 6 fach-Impfstoff</vt:lpstr>
      <vt:lpstr>„Impflobby“= „ Formel 1 Lobby“</vt:lpstr>
      <vt:lpstr>Impfgegner-  Germanische Neue Medizin</vt:lpstr>
      <vt:lpstr>Germanische Neue Medizin</vt:lpstr>
      <vt:lpstr>Olivia Pilhar</vt:lpstr>
      <vt:lpstr>Ryke Geerd Hamer-Theorie</vt:lpstr>
      <vt:lpstr>Hans Tolzin</vt:lpstr>
      <vt:lpstr>Hans Tolizin</vt:lpstr>
      <vt:lpstr>Impfgegner</vt:lpstr>
      <vt:lpstr>Studien der Impfgegner</vt:lpstr>
      <vt:lpstr>Wieso gab es so wenig Freiwillige:</vt:lpstr>
      <vt:lpstr>Dr. Johann Loibner</vt:lpstr>
      <vt:lpstr>Dr. Johann Loibner</vt:lpstr>
      <vt:lpstr>Argumentationsgrundlage falsch</vt:lpstr>
      <vt:lpstr>Impfschaden:</vt:lpstr>
      <vt:lpstr>Dr. Prenneis</vt:lpstr>
      <vt:lpstr>Dr. Peter Kahr / Kinderarzt Linz</vt:lpstr>
      <vt:lpstr>Dr. Rudolf Schwarz / Kinderambulanz AKH Linz</vt:lpstr>
      <vt:lpstr>Dr. Hartwig Maurer / Salzburg</vt:lpstr>
      <vt:lpstr>Impfen</vt:lpstr>
      <vt:lpstr>Lernen wir aus der Geschichte</vt:lpstr>
      <vt:lpstr>Danke fürs Zuhören</vt:lpstr>
      <vt:lpstr>Risikogruppen/ Typen/ Prävalenz</vt:lpstr>
      <vt:lpstr>Impfungen</vt:lpstr>
      <vt:lpstr>Impfkomplikationen</vt:lpstr>
      <vt:lpstr>Impfgegner 1893</vt:lpstr>
      <vt:lpstr>Slide 105</vt:lpstr>
      <vt:lpstr>Was passiert bei der Impfung?</vt:lpstr>
      <vt:lpstr>Slide 107</vt:lpstr>
      <vt:lpstr>SSPE</vt:lpstr>
      <vt:lpstr>Äthiologie der Tuberkulose</vt:lpstr>
      <vt:lpstr>Impfplan</vt:lpstr>
      <vt:lpstr>Masern            Masernimpfung</vt:lpstr>
    </vt:vector>
  </TitlesOfParts>
  <Company>Ordination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Kinderimpfungen pro /kontra</dc:title>
  <dc:creator>Dr.med. Gallee Alexander</dc:creator>
  <cp:lastModifiedBy>Katharina</cp:lastModifiedBy>
  <cp:revision>334</cp:revision>
  <dcterms:created xsi:type="dcterms:W3CDTF">2015-08-25T11:37:26Z</dcterms:created>
  <dcterms:modified xsi:type="dcterms:W3CDTF">2015-12-04T11:41:42Z</dcterms:modified>
</cp:coreProperties>
</file>