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18F"/>
    <a:srgbClr val="0F1010"/>
    <a:srgbClr val="2B768D"/>
    <a:srgbClr val="ADD8E6"/>
    <a:srgbClr val="48B5E0"/>
    <a:srgbClr val="87CEEB"/>
    <a:srgbClr val="3FA5C5"/>
    <a:srgbClr val="6FBB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2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1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2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9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8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4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60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3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3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00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DD0953-B56B-4A26-9464-BB4FCA19B360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D5819-7C8A-4F9E-A4F5-53C01B72A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F035875-6F1B-B1AF-3A5E-520AF250FAC3}"/>
              </a:ext>
            </a:extLst>
          </p:cNvPr>
          <p:cNvGrpSpPr/>
          <p:nvPr/>
        </p:nvGrpSpPr>
        <p:grpSpPr>
          <a:xfrm>
            <a:off x="1123950" y="100013"/>
            <a:ext cx="4610100" cy="7034449"/>
            <a:chOff x="1123950" y="100013"/>
            <a:chExt cx="4610100" cy="703444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A87BDCE-6473-1F05-A87F-2BE67280A57B}"/>
                </a:ext>
              </a:extLst>
            </p:cNvPr>
            <p:cNvSpPr txBox="1"/>
            <p:nvPr/>
          </p:nvSpPr>
          <p:spPr>
            <a:xfrm>
              <a:off x="1123950" y="100013"/>
              <a:ext cx="4610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Text Classification Pipeline using </a:t>
              </a:r>
              <a:r>
                <a:rPr lang="en-US" dirty="0" err="1"/>
                <a:t>PySpark</a:t>
              </a:r>
              <a:endParaRPr lang="en-US" dirty="0"/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499F495-5482-E955-F63B-5B0A9BCB08F3}"/>
                </a:ext>
              </a:extLst>
            </p:cNvPr>
            <p:cNvGrpSpPr/>
            <p:nvPr/>
          </p:nvGrpSpPr>
          <p:grpSpPr>
            <a:xfrm>
              <a:off x="1292184" y="576833"/>
              <a:ext cx="4273633" cy="6557629"/>
              <a:chOff x="359358" y="576833"/>
              <a:chExt cx="4273633" cy="6557629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E6BF5BDF-CCDD-53A5-CEA5-76C0BB4CC8A4}"/>
                  </a:ext>
                </a:extLst>
              </p:cNvPr>
              <p:cNvGrpSpPr/>
              <p:nvPr/>
            </p:nvGrpSpPr>
            <p:grpSpPr>
              <a:xfrm>
                <a:off x="2378774" y="576833"/>
                <a:ext cx="1693164" cy="1569149"/>
                <a:chOff x="2378774" y="759713"/>
                <a:chExt cx="1693164" cy="1569149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0956362D-D000-BA80-343F-C522CC9434BF}"/>
                    </a:ext>
                  </a:extLst>
                </p:cNvPr>
                <p:cNvSpPr/>
                <p:nvPr/>
              </p:nvSpPr>
              <p:spPr>
                <a:xfrm>
                  <a:off x="2378774" y="759713"/>
                  <a:ext cx="1693164" cy="1569149"/>
                </a:xfrm>
                <a:prstGeom prst="roundRect">
                  <a:avLst>
                    <a:gd name="adj" fmla="val 3784"/>
                  </a:avLst>
                </a:prstGeom>
                <a:solidFill>
                  <a:srgbClr val="ADD8E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Preprocessing</a:t>
                  </a:r>
                  <a:endParaRPr lang="en-US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C9E1E65-425A-84A7-E2E4-32743CC9DBEF}"/>
                    </a:ext>
                  </a:extLst>
                </p:cNvPr>
                <p:cNvSpPr txBox="1"/>
                <p:nvPr/>
              </p:nvSpPr>
              <p:spPr>
                <a:xfrm>
                  <a:off x="2577655" y="1053750"/>
                  <a:ext cx="1295402" cy="138499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kumimoji="0" lang="de-DE" altLang="de-DE" sz="9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RegexTokenizer</a:t>
                  </a:r>
                  <a:endParaRPr kumimoji="0" lang="de-DE" altLang="de-DE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1E83F4C-C601-1518-097F-89035DB1D351}"/>
                    </a:ext>
                  </a:extLst>
                </p:cNvPr>
                <p:cNvSpPr txBox="1"/>
                <p:nvPr/>
              </p:nvSpPr>
              <p:spPr>
                <a:xfrm>
                  <a:off x="2577655" y="1320590"/>
                  <a:ext cx="1295402" cy="138499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de-DE" altLang="de-DE" sz="9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StopWords</a:t>
                  </a:r>
                  <a:r>
                    <a:rPr lang="de-DE" altLang="de-DE" sz="9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</a:t>
                  </a:r>
                  <a:r>
                    <a:rPr lang="de-DE" altLang="de-DE" sz="9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Remover</a:t>
                  </a:r>
                  <a:endParaRPr kumimoji="0" lang="de-DE" altLang="de-DE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534CE9B-E473-2715-38F9-625FABE4829B}"/>
                    </a:ext>
                  </a:extLst>
                </p:cNvPr>
                <p:cNvSpPr txBox="1"/>
                <p:nvPr/>
              </p:nvSpPr>
              <p:spPr>
                <a:xfrm>
                  <a:off x="2577655" y="1587430"/>
                  <a:ext cx="1295402" cy="138499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de-DE" altLang="de-DE" sz="9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CountVectorizer</a:t>
                  </a:r>
                  <a:endParaRPr kumimoji="0" lang="de-DE" altLang="de-DE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722920E-3700-57F7-1F8C-8D4916C8055D}"/>
                    </a:ext>
                  </a:extLst>
                </p:cNvPr>
                <p:cNvSpPr txBox="1"/>
                <p:nvPr/>
              </p:nvSpPr>
              <p:spPr>
                <a:xfrm>
                  <a:off x="2577655" y="1854270"/>
                  <a:ext cx="1295402" cy="138499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de-DE" altLang="de-DE" sz="9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IDF</a:t>
                  </a:r>
                  <a:endParaRPr kumimoji="0" lang="de-DE" altLang="de-DE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7C3D2CC-CCFC-F75B-B7BD-339F3C89E791}"/>
                    </a:ext>
                  </a:extLst>
                </p:cNvPr>
                <p:cNvSpPr txBox="1"/>
                <p:nvPr/>
              </p:nvSpPr>
              <p:spPr>
                <a:xfrm>
                  <a:off x="2577655" y="2121111"/>
                  <a:ext cx="1295402" cy="138499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de-DE" altLang="de-DE" sz="900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StringIndexer</a:t>
                  </a:r>
                  <a:endParaRPr kumimoji="0" lang="de-DE" altLang="de-DE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DBBBD7E-77AD-A92C-735B-71C3570672BF}"/>
                  </a:ext>
                </a:extLst>
              </p:cNvPr>
              <p:cNvGrpSpPr/>
              <p:nvPr/>
            </p:nvGrpSpPr>
            <p:grpSpPr>
              <a:xfrm>
                <a:off x="2226374" y="2440019"/>
                <a:ext cx="1997964" cy="765422"/>
                <a:chOff x="2226374" y="2595170"/>
                <a:chExt cx="1997964" cy="765422"/>
              </a:xfrm>
            </p:grpSpPr>
            <p:sp>
              <p:nvSpPr>
                <p:cNvPr id="18" name="Rectangle: Rounded Corners 17">
                  <a:extLst>
                    <a:ext uri="{FF2B5EF4-FFF2-40B4-BE49-F238E27FC236}">
                      <a16:creationId xmlns:a16="http://schemas.microsoft.com/office/drawing/2014/main" id="{F52E53DE-E7E9-5685-1974-087928721880}"/>
                    </a:ext>
                  </a:extLst>
                </p:cNvPr>
                <p:cNvSpPr/>
                <p:nvPr/>
              </p:nvSpPr>
              <p:spPr>
                <a:xfrm>
                  <a:off x="2226374" y="2595170"/>
                  <a:ext cx="1997964" cy="765422"/>
                </a:xfrm>
                <a:prstGeom prst="roundRect">
                  <a:avLst>
                    <a:gd name="adj" fmla="val 3784"/>
                  </a:avLst>
                </a:prstGeom>
                <a:solidFill>
                  <a:srgbClr val="ADD8E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Data Splitting</a:t>
                  </a:r>
                  <a:endParaRPr lang="en-US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E189C5-6656-4F65-65BB-AD82944EE9D3}"/>
                    </a:ext>
                  </a:extLst>
                </p:cNvPr>
                <p:cNvSpPr txBox="1"/>
                <p:nvPr/>
              </p:nvSpPr>
              <p:spPr>
                <a:xfrm>
                  <a:off x="2258564" y="2908256"/>
                  <a:ext cx="558000" cy="360850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72000" rIns="0" bIns="72000" rtlCol="0">
                  <a:spAutoFit/>
                </a:bodyPr>
                <a:lstStyle/>
                <a:p>
                  <a:pPr algn="ctr"/>
                  <a:r>
                    <a:rPr kumimoji="0" lang="de-DE" altLang="de-DE" sz="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Training</a:t>
                  </a:r>
                  <a:br>
                    <a:rPr lang="de-DE" altLang="de-DE" sz="7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lang="de-DE" altLang="de-DE" sz="7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60%</a:t>
                  </a:r>
                  <a:endParaRPr kumimoji="0" lang="de-DE" altLang="de-DE" sz="7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427A739-FC02-0DAF-6459-A34CA339AB29}"/>
                    </a:ext>
                  </a:extLst>
                </p:cNvPr>
                <p:cNvSpPr txBox="1"/>
                <p:nvPr/>
              </p:nvSpPr>
              <p:spPr>
                <a:xfrm>
                  <a:off x="2939825" y="2908256"/>
                  <a:ext cx="558000" cy="360850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72000" rIns="0" bIns="72000" rtlCol="0">
                  <a:spAutoFit/>
                </a:bodyPr>
                <a:lstStyle/>
                <a:p>
                  <a:pPr algn="ctr"/>
                  <a:r>
                    <a:rPr kumimoji="0" lang="de-DE" altLang="de-DE" sz="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Validation</a:t>
                  </a:r>
                  <a:br>
                    <a:rPr kumimoji="0" lang="de-DE" altLang="de-DE" sz="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kumimoji="0" lang="de-DE" altLang="de-DE" sz="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20%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AA0955B-0C3F-E4D2-786E-2AE3CA6B668D}"/>
                    </a:ext>
                  </a:extLst>
                </p:cNvPr>
                <p:cNvSpPr txBox="1"/>
                <p:nvPr/>
              </p:nvSpPr>
              <p:spPr>
                <a:xfrm>
                  <a:off x="3621086" y="2908256"/>
                  <a:ext cx="558000" cy="360850"/>
                </a:xfrm>
                <a:prstGeom prst="rect">
                  <a:avLst/>
                </a:prstGeom>
                <a:solidFill>
                  <a:srgbClr val="3FA5C5"/>
                </a:solidFill>
              </p:spPr>
              <p:txBody>
                <a:bodyPr wrap="square" lIns="0" tIns="72000" rIns="0" bIns="72000" rtlCol="0">
                  <a:spAutoFit/>
                </a:bodyPr>
                <a:lstStyle/>
                <a:p>
                  <a:pPr algn="ctr"/>
                  <a:r>
                    <a:rPr kumimoji="0" lang="de-DE" altLang="de-DE" sz="700" b="0" i="0" u="none" strike="noStrike" cap="none" normalizeH="0" baseline="0" dirty="0" err="1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Testing</a:t>
                  </a:r>
                  <a:br>
                    <a:rPr kumimoji="0" lang="de-DE" altLang="de-DE" sz="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kumimoji="0" lang="de-DE" altLang="de-DE" sz="7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20%</a:t>
                  </a:r>
                </a:p>
              </p:txBody>
            </p: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A5AFB0D-9398-26E3-86D0-1F55A631F65E}"/>
                  </a:ext>
                </a:extLst>
              </p:cNvPr>
              <p:cNvCxnSpPr>
                <a:cxnSpLocks/>
                <a:endCxn id="13" idx="0"/>
              </p:cNvCxnSpPr>
              <p:nvPr/>
            </p:nvCxnSpPr>
            <p:spPr>
              <a:xfrm>
                <a:off x="3225356" y="1009369"/>
                <a:ext cx="0" cy="128341"/>
              </a:xfrm>
              <a:prstGeom prst="straightConnector1">
                <a:avLst/>
              </a:prstGeom>
              <a:ln>
                <a:solidFill>
                  <a:srgbClr val="2B768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F3B8618-98AE-B3AC-5C32-69CC6280FF58}"/>
                  </a:ext>
                </a:extLst>
              </p:cNvPr>
              <p:cNvCxnSpPr>
                <a:cxnSpLocks/>
                <a:stCxn id="13" idx="2"/>
                <a:endCxn id="15" idx="0"/>
              </p:cNvCxnSpPr>
              <p:nvPr/>
            </p:nvCxnSpPr>
            <p:spPr>
              <a:xfrm>
                <a:off x="3225356" y="1276209"/>
                <a:ext cx="0" cy="128341"/>
              </a:xfrm>
              <a:prstGeom prst="straightConnector1">
                <a:avLst/>
              </a:prstGeom>
              <a:ln>
                <a:solidFill>
                  <a:srgbClr val="2B768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67B2808-5734-E6AE-6022-808BC3F1E62F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>
                <a:off x="3225356" y="1543049"/>
                <a:ext cx="0" cy="128341"/>
              </a:xfrm>
              <a:prstGeom prst="straightConnector1">
                <a:avLst/>
              </a:prstGeom>
              <a:ln>
                <a:solidFill>
                  <a:srgbClr val="2B768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EBB1E05-2BBD-92BE-DABC-70E51270CAD6}"/>
                  </a:ext>
                </a:extLst>
              </p:cNvPr>
              <p:cNvCxnSpPr>
                <a:cxnSpLocks/>
                <a:stCxn id="16" idx="2"/>
                <a:endCxn id="17" idx="0"/>
              </p:cNvCxnSpPr>
              <p:nvPr/>
            </p:nvCxnSpPr>
            <p:spPr>
              <a:xfrm>
                <a:off x="3225356" y="1809889"/>
                <a:ext cx="0" cy="128342"/>
              </a:xfrm>
              <a:prstGeom prst="straightConnector1">
                <a:avLst/>
              </a:prstGeom>
              <a:ln>
                <a:solidFill>
                  <a:srgbClr val="2B768D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325904E-FB64-B7B0-FA51-9D7D3FB15ABE}"/>
                  </a:ext>
                </a:extLst>
              </p:cNvPr>
              <p:cNvSpPr txBox="1"/>
              <p:nvPr/>
            </p:nvSpPr>
            <p:spPr>
              <a:xfrm>
                <a:off x="3138706" y="5709278"/>
                <a:ext cx="1295402" cy="27699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altLang="de-DE" sz="900" b="1" dirty="0">
                    <a:solidFill>
                      <a:schemeClr val="bg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Best Performing Model</a:t>
                </a:r>
                <a:endParaRPr kumimoji="0" lang="de-DE" altLang="de-DE" sz="9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A271E57-86B8-6EB5-77B8-F9E6831CE981}"/>
                  </a:ext>
                </a:extLst>
              </p:cNvPr>
              <p:cNvCxnSpPr>
                <a:stCxn id="5" idx="2"/>
                <a:endCxn id="18" idx="0"/>
              </p:cNvCxnSpPr>
              <p:nvPr/>
            </p:nvCxnSpPr>
            <p:spPr>
              <a:xfrm>
                <a:off x="3225356" y="2145982"/>
                <a:ext cx="0" cy="294037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Connector: Elbow 84">
                <a:extLst>
                  <a:ext uri="{FF2B5EF4-FFF2-40B4-BE49-F238E27FC236}">
                    <a16:creationId xmlns:a16="http://schemas.microsoft.com/office/drawing/2014/main" id="{B53885E1-C7A2-D576-DD66-EA7E44493734}"/>
                  </a:ext>
                </a:extLst>
              </p:cNvPr>
              <p:cNvCxnSpPr>
                <a:cxnSpLocks/>
                <a:stCxn id="19" idx="2"/>
                <a:endCxn id="56" idx="0"/>
              </p:cNvCxnSpPr>
              <p:nvPr/>
            </p:nvCxnSpPr>
            <p:spPr>
              <a:xfrm rot="5400000">
                <a:off x="2209943" y="3130386"/>
                <a:ext cx="344053" cy="311190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B4539DE3-A54E-9B53-5B25-3765805CFF5C}"/>
                  </a:ext>
                </a:extLst>
              </p:cNvPr>
              <p:cNvGrpSpPr/>
              <p:nvPr/>
            </p:nvGrpSpPr>
            <p:grpSpPr>
              <a:xfrm>
                <a:off x="359358" y="3458008"/>
                <a:ext cx="3734031" cy="1928812"/>
                <a:chOff x="857019" y="3454805"/>
                <a:chExt cx="3734031" cy="1928812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3ED5D55-A75E-DC6A-0D09-88409E3D8B9E}"/>
                    </a:ext>
                  </a:extLst>
                </p:cNvPr>
                <p:cNvGrpSpPr/>
                <p:nvPr/>
              </p:nvGrpSpPr>
              <p:grpSpPr>
                <a:xfrm>
                  <a:off x="935618" y="3871931"/>
                  <a:ext cx="1693166" cy="1304183"/>
                  <a:chOff x="1169097" y="3591494"/>
                  <a:chExt cx="1693166" cy="1304183"/>
                </a:xfrm>
              </p:grpSpPr>
              <p:sp>
                <p:nvSpPr>
                  <p:cNvPr id="30" name="Rectangle: Rounded Corners 29">
                    <a:extLst>
                      <a:ext uri="{FF2B5EF4-FFF2-40B4-BE49-F238E27FC236}">
                        <a16:creationId xmlns:a16="http://schemas.microsoft.com/office/drawing/2014/main" id="{9526E93A-2DF4-24AF-FE19-92E15BCB7C59}"/>
                      </a:ext>
                    </a:extLst>
                  </p:cNvPr>
                  <p:cNvSpPr/>
                  <p:nvPr/>
                </p:nvSpPr>
                <p:spPr>
                  <a:xfrm>
                    <a:off x="1169097" y="3591494"/>
                    <a:ext cx="1693166" cy="1304183"/>
                  </a:xfrm>
                  <a:prstGeom prst="roundRect">
                    <a:avLst>
                      <a:gd name="adj" fmla="val 3784"/>
                    </a:avLst>
                  </a:prstGeom>
                  <a:solidFill>
                    <a:srgbClr val="ADD8E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sz="1100" b="1" dirty="0">
                        <a:solidFill>
                          <a:schemeClr val="tx1"/>
                        </a:solidFill>
                      </a:rPr>
                      <a:t>Model Training Pipeline</a:t>
                    </a:r>
                    <a:endParaRPr lang="en-US" sz="105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CE59209C-D7BD-190F-85E6-11BDF6026DA2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979" y="3885532"/>
                    <a:ext cx="1295402" cy="138499"/>
                  </a:xfrm>
                  <a:prstGeom prst="rect">
                    <a:avLst/>
                  </a:prstGeom>
                  <a:solidFill>
                    <a:srgbClr val="3FA5C5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kumimoji="0" lang="de-DE" altLang="de-DE" sz="9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ChiSqSelector</a:t>
                    </a:r>
                    <a:endParaRPr kumimoji="0" lang="de-DE" altLang="de-DE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F04053E-1F79-1707-1735-DC85FD061AC0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979" y="4152372"/>
                    <a:ext cx="1295402" cy="138499"/>
                  </a:xfrm>
                  <a:prstGeom prst="rect">
                    <a:avLst/>
                  </a:prstGeom>
                  <a:solidFill>
                    <a:srgbClr val="3FA5C5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kumimoji="0" lang="de-DE" altLang="de-DE" sz="900" b="0" i="0" u="none" strike="noStrike" cap="none" normalizeH="0" baseline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Normalizer</a:t>
                    </a:r>
                    <a:endParaRPr kumimoji="0" lang="de-DE" altLang="de-DE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105C5A0-01CA-C9D1-169C-485B8008AFCF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979" y="4419211"/>
                    <a:ext cx="1295402" cy="138499"/>
                  </a:xfrm>
                  <a:prstGeom prst="rect">
                    <a:avLst/>
                  </a:prstGeom>
                  <a:solidFill>
                    <a:srgbClr val="3FA5C5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de-DE" altLang="de-DE" sz="900" dirty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SVC</a:t>
                    </a:r>
                    <a:endParaRPr kumimoji="0" lang="de-DE" altLang="de-DE" sz="9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endParaRPr>
                  </a:p>
                </p:txBody>
              </p:sp>
              <p:cxnSp>
                <p:nvCxnSpPr>
                  <p:cNvPr id="50" name="Straight Arrow Connector 49">
                    <a:extLst>
                      <a:ext uri="{FF2B5EF4-FFF2-40B4-BE49-F238E27FC236}">
                        <a16:creationId xmlns:a16="http://schemas.microsoft.com/office/drawing/2014/main" id="{584694D5-4754-6D54-C5EF-DDB8E6FBE228}"/>
                      </a:ext>
                    </a:extLst>
                  </p:cNvPr>
                  <p:cNvCxnSpPr>
                    <a:cxnSpLocks/>
                    <a:stCxn id="34" idx="2"/>
                    <a:endCxn id="36" idx="0"/>
                  </p:cNvCxnSpPr>
                  <p:nvPr/>
                </p:nvCxnSpPr>
                <p:spPr>
                  <a:xfrm>
                    <a:off x="2015680" y="4024031"/>
                    <a:ext cx="0" cy="128341"/>
                  </a:xfrm>
                  <a:prstGeom prst="straightConnector1">
                    <a:avLst/>
                  </a:prstGeom>
                  <a:ln>
                    <a:solidFill>
                      <a:srgbClr val="2B768D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A2E73FED-1BC4-E811-A57F-5C3EA0F61AD1}"/>
                      </a:ext>
                    </a:extLst>
                  </p:cNvPr>
                  <p:cNvCxnSpPr>
                    <a:cxnSpLocks/>
                    <a:stCxn id="36" idx="2"/>
                    <a:endCxn id="37" idx="0"/>
                  </p:cNvCxnSpPr>
                  <p:nvPr/>
                </p:nvCxnSpPr>
                <p:spPr>
                  <a:xfrm>
                    <a:off x="2015680" y="4290871"/>
                    <a:ext cx="0" cy="128340"/>
                  </a:xfrm>
                  <a:prstGeom prst="straightConnector1">
                    <a:avLst/>
                  </a:prstGeom>
                  <a:ln>
                    <a:solidFill>
                      <a:srgbClr val="2B768D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ED13E030-1824-A8EC-832B-E8327F200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367979" y="4695908"/>
                    <a:ext cx="1295402" cy="138499"/>
                  </a:xfrm>
                  <a:prstGeom prst="rect">
                    <a:avLst/>
                  </a:prstGeom>
                  <a:solidFill>
                    <a:srgbClr val="3FA5C5"/>
                  </a:solidFill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kumimoji="0" lang="de-DE" altLang="de-DE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a:t>F1 Score</a:t>
                    </a:r>
                  </a:p>
                </p:txBody>
              </p:sp>
              <p:cxnSp>
                <p:nvCxnSpPr>
                  <p:cNvPr id="106" name="Straight Arrow Connector 105">
                    <a:extLst>
                      <a:ext uri="{FF2B5EF4-FFF2-40B4-BE49-F238E27FC236}">
                        <a16:creationId xmlns:a16="http://schemas.microsoft.com/office/drawing/2014/main" id="{FC4478E0-B557-8515-19C7-E67FA19577BE}"/>
                      </a:ext>
                    </a:extLst>
                  </p:cNvPr>
                  <p:cNvCxnSpPr>
                    <a:cxnSpLocks/>
                    <a:stCxn id="37" idx="2"/>
                    <a:endCxn id="104" idx="0"/>
                  </p:cNvCxnSpPr>
                  <p:nvPr/>
                </p:nvCxnSpPr>
                <p:spPr>
                  <a:xfrm>
                    <a:off x="2015680" y="4557710"/>
                    <a:ext cx="0" cy="138198"/>
                  </a:xfrm>
                  <a:prstGeom prst="straightConnector1">
                    <a:avLst/>
                  </a:prstGeom>
                  <a:ln>
                    <a:solidFill>
                      <a:srgbClr val="2B768D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F4BDC014-4F9E-7FDE-56AA-B9D4F2A42E5B}"/>
                    </a:ext>
                  </a:extLst>
                </p:cNvPr>
                <p:cNvSpPr/>
                <p:nvPr/>
              </p:nvSpPr>
              <p:spPr>
                <a:xfrm>
                  <a:off x="3211345" y="3946384"/>
                  <a:ext cx="1238250" cy="708737"/>
                </a:xfrm>
                <a:prstGeom prst="roundRect">
                  <a:avLst>
                    <a:gd name="adj" fmla="val 79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: Rounded Corners 59">
                  <a:extLst>
                    <a:ext uri="{FF2B5EF4-FFF2-40B4-BE49-F238E27FC236}">
                      <a16:creationId xmlns:a16="http://schemas.microsoft.com/office/drawing/2014/main" id="{6F19DBF9-5923-AA94-1363-CDA1DC77ADAF}"/>
                    </a:ext>
                  </a:extLst>
                </p:cNvPr>
                <p:cNvSpPr/>
                <p:nvPr/>
              </p:nvSpPr>
              <p:spPr>
                <a:xfrm>
                  <a:off x="3117623" y="4018408"/>
                  <a:ext cx="1238250" cy="708737"/>
                </a:xfrm>
                <a:prstGeom prst="roundRect">
                  <a:avLst>
                    <a:gd name="adj" fmla="val 79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: Rounded Corners 60">
                  <a:extLst>
                    <a:ext uri="{FF2B5EF4-FFF2-40B4-BE49-F238E27FC236}">
                      <a16:creationId xmlns:a16="http://schemas.microsoft.com/office/drawing/2014/main" id="{0777A5C9-A323-2049-E2C8-6D70E64B6E03}"/>
                    </a:ext>
                  </a:extLst>
                </p:cNvPr>
                <p:cNvSpPr/>
                <p:nvPr/>
              </p:nvSpPr>
              <p:spPr>
                <a:xfrm>
                  <a:off x="3019644" y="4083901"/>
                  <a:ext cx="1238250" cy="708737"/>
                </a:xfrm>
                <a:prstGeom prst="roundRect">
                  <a:avLst>
                    <a:gd name="adj" fmla="val 79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2" name="Rectangle: Rounded Corners 61">
                  <a:extLst>
                    <a:ext uri="{FF2B5EF4-FFF2-40B4-BE49-F238E27FC236}">
                      <a16:creationId xmlns:a16="http://schemas.microsoft.com/office/drawing/2014/main" id="{5E73F4EB-18E2-4B55-72BA-B83A5CF4A23F}"/>
                    </a:ext>
                  </a:extLst>
                </p:cNvPr>
                <p:cNvSpPr/>
                <p:nvPr/>
              </p:nvSpPr>
              <p:spPr>
                <a:xfrm>
                  <a:off x="2939825" y="4165969"/>
                  <a:ext cx="1238250" cy="708737"/>
                </a:xfrm>
                <a:prstGeom prst="roundRect">
                  <a:avLst>
                    <a:gd name="adj" fmla="val 7931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Ins="0" rtlCol="0" anchor="ctr"/>
                <a:lstStyle/>
                <a:p>
                  <a:r>
                    <a:rPr lang="en-US" sz="8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numTopFeatures</a:t>
                  </a:r>
                  <a:r>
                    <a:rPr lang="en-US" sz="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:</a:t>
                  </a:r>
                  <a:r>
                    <a:rPr lang="en-US" sz="8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 10</a:t>
                  </a:r>
                </a:p>
                <a:p>
                  <a:r>
                    <a:rPr lang="en-US" sz="8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regParam</a:t>
                  </a:r>
                  <a:r>
                    <a:rPr lang="en-US" sz="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: </a:t>
                  </a:r>
                  <a:r>
                    <a:rPr lang="en-US" sz="8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0.01 </a:t>
                  </a:r>
                </a:p>
                <a:p>
                  <a:r>
                    <a:rPr lang="en-US" sz="800" b="1" dirty="0" err="1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maxIter</a:t>
                  </a:r>
                  <a:r>
                    <a:rPr lang="en-US" sz="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: </a:t>
                  </a:r>
                  <a:r>
                    <a:rPr lang="en-US" sz="8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10</a:t>
                  </a:r>
                </a:p>
                <a:p>
                  <a:r>
                    <a:rPr lang="en-US" sz="800" b="1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p: </a:t>
                  </a:r>
                  <a:r>
                    <a:rPr lang="en-US" sz="800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1</a:t>
                  </a:r>
                </a:p>
              </p:txBody>
            </p:sp>
            <p:cxnSp>
              <p:nvCxnSpPr>
                <p:cNvPr id="66" name="Connector: Curved 65">
                  <a:extLst>
                    <a:ext uri="{FF2B5EF4-FFF2-40B4-BE49-F238E27FC236}">
                      <a16:creationId xmlns:a16="http://schemas.microsoft.com/office/drawing/2014/main" id="{F7D42D82-B8CF-8A12-1BB6-609C62FC9C19}"/>
                    </a:ext>
                  </a:extLst>
                </p:cNvPr>
                <p:cNvCxnSpPr>
                  <a:cxnSpLocks/>
                  <a:stCxn id="59" idx="0"/>
                  <a:endCxn id="30" idx="0"/>
                </p:cNvCxnSpPr>
                <p:nvPr/>
              </p:nvCxnSpPr>
              <p:spPr>
                <a:xfrm rot="16200000" flipV="1">
                  <a:off x="2769110" y="2885023"/>
                  <a:ext cx="74453" cy="2048269"/>
                </a:xfrm>
                <a:prstGeom prst="curvedConnector3">
                  <a:avLst>
                    <a:gd name="adj1" fmla="val 330280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Curved 67">
                  <a:extLst>
                    <a:ext uri="{FF2B5EF4-FFF2-40B4-BE49-F238E27FC236}">
                      <a16:creationId xmlns:a16="http://schemas.microsoft.com/office/drawing/2014/main" id="{600CECFC-EBEB-EC53-E118-37053FFB1AAD}"/>
                    </a:ext>
                  </a:extLst>
                </p:cNvPr>
                <p:cNvCxnSpPr>
                  <a:cxnSpLocks/>
                  <a:stCxn id="30" idx="2"/>
                  <a:endCxn id="62" idx="2"/>
                </p:cNvCxnSpPr>
                <p:nvPr/>
              </p:nvCxnSpPr>
              <p:spPr>
                <a:xfrm rot="5400000" flipH="1" flipV="1">
                  <a:off x="2519871" y="4137035"/>
                  <a:ext cx="301408" cy="1776749"/>
                </a:xfrm>
                <a:prstGeom prst="curvedConnector3">
                  <a:avLst>
                    <a:gd name="adj1" fmla="val -41082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374CAEFD-BFBD-8708-6438-EF3A086F660C}"/>
                    </a:ext>
                  </a:extLst>
                </p:cNvPr>
                <p:cNvSpPr/>
                <p:nvPr/>
              </p:nvSpPr>
              <p:spPr>
                <a:xfrm>
                  <a:off x="857019" y="3454805"/>
                  <a:ext cx="3734031" cy="1928812"/>
                </a:xfrm>
                <a:prstGeom prst="roundRect">
                  <a:avLst>
                    <a:gd name="adj" fmla="val 3827"/>
                  </a:avLst>
                </a:prstGeom>
                <a:noFill/>
                <a:ln>
                  <a:solidFill>
                    <a:srgbClr val="0F101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Hyperparameter Tuning via Grid Search</a:t>
                  </a:r>
                </a:p>
              </p:txBody>
            </p:sp>
          </p:grpSp>
          <p:cxnSp>
            <p:nvCxnSpPr>
              <p:cNvPr id="88" name="Connector: Elbow 87">
                <a:extLst>
                  <a:ext uri="{FF2B5EF4-FFF2-40B4-BE49-F238E27FC236}">
                    <a16:creationId xmlns:a16="http://schemas.microsoft.com/office/drawing/2014/main" id="{4780B1A9-4B8B-8B80-F6D1-43CD60ED5617}"/>
                  </a:ext>
                </a:extLst>
              </p:cNvPr>
              <p:cNvCxnSpPr>
                <a:cxnSpLocks/>
                <a:stCxn id="25" idx="2"/>
                <a:endCxn id="56" idx="0"/>
              </p:cNvCxnSpPr>
              <p:nvPr/>
            </p:nvCxnSpPr>
            <p:spPr>
              <a:xfrm rot="5400000">
                <a:off x="2550574" y="2789756"/>
                <a:ext cx="344053" cy="992451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5EA87DE4-4423-87F1-C9F6-B7D69BFC1AED}"/>
                  </a:ext>
                </a:extLst>
              </p:cNvPr>
              <p:cNvGrpSpPr/>
              <p:nvPr/>
            </p:nvGrpSpPr>
            <p:grpSpPr>
              <a:xfrm>
                <a:off x="2939825" y="6154503"/>
                <a:ext cx="1693166" cy="979959"/>
                <a:chOff x="1169097" y="3591495"/>
                <a:chExt cx="1693166" cy="979959"/>
              </a:xfrm>
            </p:grpSpPr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7D6ADE38-4514-926D-C95A-3B9C9E5C132B}"/>
                    </a:ext>
                  </a:extLst>
                </p:cNvPr>
                <p:cNvSpPr/>
                <p:nvPr/>
              </p:nvSpPr>
              <p:spPr>
                <a:xfrm>
                  <a:off x="1169097" y="3591495"/>
                  <a:ext cx="1693166" cy="979959"/>
                </a:xfrm>
                <a:prstGeom prst="roundRect">
                  <a:avLst>
                    <a:gd name="adj" fmla="val 3784"/>
                  </a:avLst>
                </a:prstGeom>
                <a:solidFill>
                  <a:srgbClr val="BAE18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</a:rPr>
                    <a:t>Performance Evaluation</a:t>
                  </a:r>
                  <a:endParaRPr lang="en-US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ED618704-E52D-8CF9-9242-4238ACD689E7}"/>
                    </a:ext>
                  </a:extLst>
                </p:cNvPr>
                <p:cNvSpPr txBox="1"/>
                <p:nvPr/>
              </p:nvSpPr>
              <p:spPr>
                <a:xfrm>
                  <a:off x="1367979" y="4024085"/>
                  <a:ext cx="1295402" cy="415498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kumimoji="0" lang="de-DE" altLang="de-DE" sz="900" b="0" i="0" u="none" strike="noStrike" cap="none" normalizeH="0" baseline="0" dirty="0" err="1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MulticlassClassificationEvaluator</a:t>
                  </a:r>
                  <a:br>
                    <a:rPr kumimoji="0" lang="de-DE" altLang="de-DE" sz="9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</a:br>
                  <a:r>
                    <a:rPr kumimoji="0" lang="de-DE" altLang="de-DE" sz="9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(F1 Score)</a:t>
                  </a:r>
                </a:p>
              </p:txBody>
            </p:sp>
          </p:grp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871BC76B-4ED5-7617-638A-F7087209CFC7}"/>
                  </a:ext>
                </a:extLst>
              </p:cNvPr>
              <p:cNvCxnSpPr>
                <a:cxnSpLocks/>
                <a:stCxn id="80" idx="2"/>
                <a:endCxn id="93" idx="0"/>
              </p:cNvCxnSpPr>
              <p:nvPr/>
            </p:nvCxnSpPr>
            <p:spPr>
              <a:xfrm>
                <a:off x="3786407" y="5986277"/>
                <a:ext cx="1" cy="168226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Connector: Elbow 113">
                <a:extLst>
                  <a:ext uri="{FF2B5EF4-FFF2-40B4-BE49-F238E27FC236}">
                    <a16:creationId xmlns:a16="http://schemas.microsoft.com/office/drawing/2014/main" id="{2DB1DF59-9D68-9039-5284-7F71460D7979}"/>
                  </a:ext>
                </a:extLst>
              </p:cNvPr>
              <p:cNvCxnSpPr>
                <a:cxnSpLocks/>
                <a:stCxn id="56" idx="2"/>
                <a:endCxn id="80" idx="0"/>
              </p:cNvCxnSpPr>
              <p:nvPr/>
            </p:nvCxnSpPr>
            <p:spPr>
              <a:xfrm rot="16200000" flipH="1">
                <a:off x="2845161" y="4768032"/>
                <a:ext cx="322458" cy="1560033"/>
              </a:xfrm>
              <a:prstGeom prst="bentConnector3">
                <a:avLst>
                  <a:gd name="adj1" fmla="val 50000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7E004A01-EF8E-E80E-1AF1-DA2803B3E820}"/>
                  </a:ext>
                </a:extLst>
              </p:cNvPr>
              <p:cNvCxnSpPr>
                <a:cxnSpLocks/>
                <a:stCxn id="26" idx="3"/>
                <a:endCxn id="93" idx="3"/>
              </p:cNvCxnSpPr>
              <p:nvPr/>
            </p:nvCxnSpPr>
            <p:spPr>
              <a:xfrm>
                <a:off x="4179086" y="2933530"/>
                <a:ext cx="453905" cy="3710953"/>
              </a:xfrm>
              <a:prstGeom prst="bentConnector3">
                <a:avLst>
                  <a:gd name="adj1" fmla="val 150363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5796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</Words>
  <Application>Microsoft Office PowerPoint</Application>
  <PresentationFormat>A4 Paper (210x297 mm)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v. H.</dc:creator>
  <cp:lastModifiedBy>Paul v. H.</cp:lastModifiedBy>
  <cp:revision>1</cp:revision>
  <dcterms:created xsi:type="dcterms:W3CDTF">2024-05-13T21:14:26Z</dcterms:created>
  <dcterms:modified xsi:type="dcterms:W3CDTF">2024-05-13T21:50:50Z</dcterms:modified>
</cp:coreProperties>
</file>