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390" r:id="rId2"/>
    <p:sldId id="335" r:id="rId3"/>
    <p:sldId id="369" r:id="rId4"/>
    <p:sldId id="336" r:id="rId5"/>
    <p:sldId id="337" r:id="rId6"/>
    <p:sldId id="338" r:id="rId7"/>
    <p:sldId id="370" r:id="rId8"/>
    <p:sldId id="339" r:id="rId9"/>
    <p:sldId id="371" r:id="rId10"/>
    <p:sldId id="340" r:id="rId11"/>
    <p:sldId id="341" r:id="rId12"/>
    <p:sldId id="392" r:id="rId13"/>
    <p:sldId id="342" r:id="rId14"/>
    <p:sldId id="343" r:id="rId15"/>
    <p:sldId id="344" r:id="rId16"/>
    <p:sldId id="345" r:id="rId17"/>
    <p:sldId id="376" r:id="rId18"/>
    <p:sldId id="377" r:id="rId19"/>
    <p:sldId id="346" r:id="rId20"/>
    <p:sldId id="347" r:id="rId21"/>
    <p:sldId id="348" r:id="rId22"/>
    <p:sldId id="349" r:id="rId23"/>
    <p:sldId id="350" r:id="rId24"/>
    <p:sldId id="351" r:id="rId25"/>
    <p:sldId id="352" r:id="rId26"/>
    <p:sldId id="353" r:id="rId27"/>
    <p:sldId id="382" r:id="rId28"/>
    <p:sldId id="372" r:id="rId29"/>
    <p:sldId id="359" r:id="rId30"/>
    <p:sldId id="388" r:id="rId31"/>
    <p:sldId id="389" r:id="rId32"/>
    <p:sldId id="373" r:id="rId33"/>
    <p:sldId id="374" r:id="rId34"/>
    <p:sldId id="375" r:id="rId35"/>
    <p:sldId id="366" r:id="rId36"/>
    <p:sldId id="391" r:id="rId37"/>
    <p:sldId id="394" r:id="rId38"/>
    <p:sldId id="393" r:id="rId39"/>
  </p:sldIdLst>
  <p:sldSz cx="9144000" cy="6858000" type="screen4x3"/>
  <p:notesSz cx="6858000" cy="9144000"/>
  <p:defaultTextStyle>
    <a:defPPr>
      <a:defRPr lang="zh-CN"/>
    </a:defPPr>
    <a:lvl1pPr algn="just" rtl="0" eaLnBrk="0" fontAlgn="base" hangingPunct="0">
      <a:spcBef>
        <a:spcPct val="0"/>
      </a:spcBef>
      <a:spcAft>
        <a:spcPct val="0"/>
      </a:spcAft>
      <a:defRPr sz="2400" kern="1200">
        <a:solidFill>
          <a:schemeClr val="bg2"/>
        </a:solidFill>
        <a:latin typeface="Times New Roman" pitchFamily="18" charset="0"/>
        <a:ea typeface="宋体" pitchFamily="2" charset="-122"/>
        <a:cs typeface="+mn-cs"/>
      </a:defRPr>
    </a:lvl1pPr>
    <a:lvl2pPr marL="457200" algn="just" rtl="0" eaLnBrk="0" fontAlgn="base" hangingPunct="0">
      <a:spcBef>
        <a:spcPct val="0"/>
      </a:spcBef>
      <a:spcAft>
        <a:spcPct val="0"/>
      </a:spcAft>
      <a:defRPr sz="2400" kern="1200">
        <a:solidFill>
          <a:schemeClr val="bg2"/>
        </a:solidFill>
        <a:latin typeface="Times New Roman" pitchFamily="18" charset="0"/>
        <a:ea typeface="宋体" pitchFamily="2" charset="-122"/>
        <a:cs typeface="+mn-cs"/>
      </a:defRPr>
    </a:lvl2pPr>
    <a:lvl3pPr marL="914400" algn="just" rtl="0" eaLnBrk="0" fontAlgn="base" hangingPunct="0">
      <a:spcBef>
        <a:spcPct val="0"/>
      </a:spcBef>
      <a:spcAft>
        <a:spcPct val="0"/>
      </a:spcAft>
      <a:defRPr sz="2400" kern="1200">
        <a:solidFill>
          <a:schemeClr val="bg2"/>
        </a:solidFill>
        <a:latin typeface="Times New Roman" pitchFamily="18" charset="0"/>
        <a:ea typeface="宋体" pitchFamily="2" charset="-122"/>
        <a:cs typeface="+mn-cs"/>
      </a:defRPr>
    </a:lvl3pPr>
    <a:lvl4pPr marL="1371600" algn="just" rtl="0" eaLnBrk="0" fontAlgn="base" hangingPunct="0">
      <a:spcBef>
        <a:spcPct val="0"/>
      </a:spcBef>
      <a:spcAft>
        <a:spcPct val="0"/>
      </a:spcAft>
      <a:defRPr sz="2400" kern="1200">
        <a:solidFill>
          <a:schemeClr val="bg2"/>
        </a:solidFill>
        <a:latin typeface="Times New Roman" pitchFamily="18" charset="0"/>
        <a:ea typeface="宋体" pitchFamily="2" charset="-122"/>
        <a:cs typeface="+mn-cs"/>
      </a:defRPr>
    </a:lvl4pPr>
    <a:lvl5pPr marL="1828800" algn="just" rtl="0" eaLnBrk="0" fontAlgn="base" hangingPunct="0">
      <a:spcBef>
        <a:spcPct val="0"/>
      </a:spcBef>
      <a:spcAft>
        <a:spcPct val="0"/>
      </a:spcAft>
      <a:defRPr sz="2400" kern="1200">
        <a:solidFill>
          <a:schemeClr val="bg2"/>
        </a:solidFill>
        <a:latin typeface="Times New Roman" pitchFamily="18" charset="0"/>
        <a:ea typeface="宋体" pitchFamily="2" charset="-122"/>
        <a:cs typeface="+mn-cs"/>
      </a:defRPr>
    </a:lvl5pPr>
    <a:lvl6pPr marL="2286000" algn="l" defTabSz="914400" rtl="0" eaLnBrk="1" latinLnBrk="0" hangingPunct="1">
      <a:defRPr sz="2400" kern="1200">
        <a:solidFill>
          <a:schemeClr val="bg2"/>
        </a:solidFill>
        <a:latin typeface="Times New Roman" pitchFamily="18" charset="0"/>
        <a:ea typeface="宋体" pitchFamily="2" charset="-122"/>
        <a:cs typeface="+mn-cs"/>
      </a:defRPr>
    </a:lvl6pPr>
    <a:lvl7pPr marL="2743200" algn="l" defTabSz="914400" rtl="0" eaLnBrk="1" latinLnBrk="0" hangingPunct="1">
      <a:defRPr sz="2400" kern="1200">
        <a:solidFill>
          <a:schemeClr val="bg2"/>
        </a:solidFill>
        <a:latin typeface="Times New Roman" pitchFamily="18" charset="0"/>
        <a:ea typeface="宋体" pitchFamily="2" charset="-122"/>
        <a:cs typeface="+mn-cs"/>
      </a:defRPr>
    </a:lvl7pPr>
    <a:lvl8pPr marL="3200400" algn="l" defTabSz="914400" rtl="0" eaLnBrk="1" latinLnBrk="0" hangingPunct="1">
      <a:defRPr sz="2400" kern="1200">
        <a:solidFill>
          <a:schemeClr val="bg2"/>
        </a:solidFill>
        <a:latin typeface="Times New Roman" pitchFamily="18" charset="0"/>
        <a:ea typeface="宋体" pitchFamily="2" charset="-122"/>
        <a:cs typeface="+mn-cs"/>
      </a:defRPr>
    </a:lvl8pPr>
    <a:lvl9pPr marL="3657600" algn="l" defTabSz="914400" rtl="0" eaLnBrk="1" latinLnBrk="0" hangingPunct="1">
      <a:defRPr sz="2400" kern="1200">
        <a:solidFill>
          <a:schemeClr val="bg2"/>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Rg st="1" end="35"/>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4F05"/>
    <a:srgbClr val="41C200"/>
    <a:srgbClr val="990000"/>
    <a:srgbClr val="1233D6"/>
    <a:srgbClr val="193553"/>
    <a:srgbClr val="2C5E96"/>
    <a:srgbClr val="3C7EC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604" autoAdjust="0"/>
  </p:normalViewPr>
  <p:slideViewPr>
    <p:cSldViewPr>
      <p:cViewPr>
        <p:scale>
          <a:sx n="66" d="100"/>
          <a:sy n="66" d="100"/>
        </p:scale>
        <p:origin x="-2635" y="-5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a:solidFill>
                  <a:schemeClr val="tx1"/>
                </a:solidFill>
              </a:defRPr>
            </a:lvl1pPr>
          </a:lstStyle>
          <a:p>
            <a:pPr>
              <a:defRPr/>
            </a:pPr>
            <a:endParaRPr lang="en-US" altLang="zh-CN"/>
          </a:p>
        </p:txBody>
      </p:sp>
      <p:sp>
        <p:nvSpPr>
          <p:cNvPr id="604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solidFill>
                  <a:schemeClr val="tx1"/>
                </a:solidFill>
              </a:defRPr>
            </a:lvl1pPr>
          </a:lstStyle>
          <a:p>
            <a:pPr>
              <a:defRPr/>
            </a:pPr>
            <a:endParaRPr lang="en-US" altLang="zh-CN"/>
          </a:p>
        </p:txBody>
      </p:sp>
      <p:sp>
        <p:nvSpPr>
          <p:cNvPr id="419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04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a:solidFill>
                  <a:schemeClr val="tx1"/>
                </a:solidFill>
              </a:defRPr>
            </a:lvl1pPr>
          </a:lstStyle>
          <a:p>
            <a:pPr>
              <a:defRPr/>
            </a:pPr>
            <a:endParaRPr lang="en-US" altLang="zh-CN"/>
          </a:p>
        </p:txBody>
      </p:sp>
      <p:sp>
        <p:nvSpPr>
          <p:cNvPr id="604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defRPr>
            </a:lvl1pPr>
          </a:lstStyle>
          <a:p>
            <a:pPr>
              <a:defRPr/>
            </a:pPr>
            <a:fld id="{CB11C047-F1AD-46EC-968F-AC6FF44E41FD}" type="slidenum">
              <a:rPr lang="en-US" altLang="zh-CN"/>
              <a:pPr>
                <a:defRPr/>
              </a:pPr>
              <a:t>‹#›</a:t>
            </a:fld>
            <a:endParaRPr lang="en-US" altLang="zh-CN"/>
          </a:p>
        </p:txBody>
      </p:sp>
    </p:spTree>
    <p:extLst>
      <p:ext uri="{BB962C8B-B14F-4D97-AF65-F5344CB8AC3E}">
        <p14:creationId xmlns:p14="http://schemas.microsoft.com/office/powerpoint/2010/main" val="18111586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6" name="Arc 4"/>
            <p:cNvSpPr>
              <a:spLocks/>
            </p:cNvSpPr>
            <p:nvPr/>
          </p:nvSpPr>
          <p:spPr bwMode="auto">
            <a:xfrm>
              <a:off x="-652" y="978"/>
              <a:ext cx="4237" cy="3342"/>
            </a:xfrm>
            <a:custGeom>
              <a:avLst/>
              <a:gdLst>
                <a:gd name="T0" fmla="*/ 153 w 21600"/>
                <a:gd name="T1" fmla="*/ 0 h 21231"/>
                <a:gd name="T2" fmla="*/ 831 w 21600"/>
                <a:gd name="T3" fmla="*/ 526 h 21231"/>
                <a:gd name="T4" fmla="*/ 0 w 21600"/>
                <a:gd name="T5" fmla="*/ 526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51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6451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7" name="Rectangle 7"/>
          <p:cNvSpPr>
            <a:spLocks noGrp="1" noChangeArrowheads="1"/>
          </p:cNvSpPr>
          <p:nvPr>
            <p:ph type="dt" sz="quarter" idx="10"/>
          </p:nvPr>
        </p:nvSpPr>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p:txBody>
          <a:bodyPr/>
          <a:lstStyle>
            <a:lvl1pPr>
              <a:defRPr/>
            </a:lvl1pPr>
          </a:lstStyle>
          <a:p>
            <a:pPr>
              <a:defRPr/>
            </a:pPr>
            <a:fld id="{DCDCE216-99DC-4CD8-A727-6ED76128E2BF}" type="slidenum">
              <a:rPr lang="en-US" altLang="zh-CN"/>
              <a:pPr>
                <a:defRPr/>
              </a:pPr>
              <a:t>‹#›</a:t>
            </a:fld>
            <a:endParaRPr lang="en-US" altLang="zh-CN"/>
          </a:p>
        </p:txBody>
      </p:sp>
    </p:spTree>
    <p:extLst>
      <p:ext uri="{BB962C8B-B14F-4D97-AF65-F5344CB8AC3E}">
        <p14:creationId xmlns:p14="http://schemas.microsoft.com/office/powerpoint/2010/main" val="369794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2"/>
          <p:cNvSpPr>
            <a:spLocks noGrp="1" noChangeArrowheads="1"/>
          </p:cNvSpPr>
          <p:nvPr>
            <p:ph type="sldNum" sz="quarter" idx="12"/>
          </p:nvPr>
        </p:nvSpPr>
        <p:spPr>
          <a:ln/>
        </p:spPr>
        <p:txBody>
          <a:bodyPr/>
          <a:lstStyle>
            <a:lvl1pPr>
              <a:defRPr/>
            </a:lvl1pPr>
          </a:lstStyle>
          <a:p>
            <a:pPr>
              <a:defRPr/>
            </a:pPr>
            <a:fld id="{D3DEEBB3-6E97-4E73-A296-B0EBFE65AB38}" type="slidenum">
              <a:rPr lang="en-US" altLang="zh-CN"/>
              <a:pPr>
                <a:defRPr/>
              </a:pPr>
              <a:t>‹#›</a:t>
            </a:fld>
            <a:endParaRPr lang="en-US" altLang="zh-CN"/>
          </a:p>
        </p:txBody>
      </p:sp>
    </p:spTree>
    <p:extLst>
      <p:ext uri="{BB962C8B-B14F-4D97-AF65-F5344CB8AC3E}">
        <p14:creationId xmlns:p14="http://schemas.microsoft.com/office/powerpoint/2010/main" val="218419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2"/>
          <p:cNvSpPr>
            <a:spLocks noGrp="1" noChangeArrowheads="1"/>
          </p:cNvSpPr>
          <p:nvPr>
            <p:ph type="sldNum" sz="quarter" idx="12"/>
          </p:nvPr>
        </p:nvSpPr>
        <p:spPr>
          <a:ln/>
        </p:spPr>
        <p:txBody>
          <a:bodyPr/>
          <a:lstStyle>
            <a:lvl1pPr>
              <a:defRPr/>
            </a:lvl1pPr>
          </a:lstStyle>
          <a:p>
            <a:pPr>
              <a:defRPr/>
            </a:pPr>
            <a:fld id="{8AFD2D30-41BA-4FCC-8C10-3B346E3647A1}" type="slidenum">
              <a:rPr lang="en-US" altLang="zh-CN"/>
              <a:pPr>
                <a:defRPr/>
              </a:pPr>
              <a:t>‹#›</a:t>
            </a:fld>
            <a:endParaRPr lang="en-US" altLang="zh-CN"/>
          </a:p>
        </p:txBody>
      </p:sp>
    </p:spTree>
    <p:extLst>
      <p:ext uri="{BB962C8B-B14F-4D97-AF65-F5344CB8AC3E}">
        <p14:creationId xmlns:p14="http://schemas.microsoft.com/office/powerpoint/2010/main" val="57982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2"/>
          <p:cNvSpPr>
            <a:spLocks noGrp="1" noChangeArrowheads="1"/>
          </p:cNvSpPr>
          <p:nvPr>
            <p:ph type="sldNum" sz="quarter" idx="12"/>
          </p:nvPr>
        </p:nvSpPr>
        <p:spPr>
          <a:ln/>
        </p:spPr>
        <p:txBody>
          <a:bodyPr/>
          <a:lstStyle>
            <a:lvl1pPr>
              <a:defRPr/>
            </a:lvl1pPr>
          </a:lstStyle>
          <a:p>
            <a:pPr>
              <a:defRPr/>
            </a:pPr>
            <a:fld id="{D085202C-3CC9-4F86-B22C-A0B23536B6E4}" type="slidenum">
              <a:rPr lang="en-US" altLang="zh-CN"/>
              <a:pPr>
                <a:defRPr/>
              </a:pPr>
              <a:t>‹#›</a:t>
            </a:fld>
            <a:endParaRPr lang="en-US" altLang="zh-CN"/>
          </a:p>
        </p:txBody>
      </p:sp>
    </p:spTree>
    <p:extLst>
      <p:ext uri="{BB962C8B-B14F-4D97-AF65-F5344CB8AC3E}">
        <p14:creationId xmlns:p14="http://schemas.microsoft.com/office/powerpoint/2010/main" val="383061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2"/>
          <p:cNvSpPr>
            <a:spLocks noGrp="1" noChangeArrowheads="1"/>
          </p:cNvSpPr>
          <p:nvPr>
            <p:ph type="sldNum" sz="quarter" idx="12"/>
          </p:nvPr>
        </p:nvSpPr>
        <p:spPr>
          <a:ln/>
        </p:spPr>
        <p:txBody>
          <a:bodyPr/>
          <a:lstStyle>
            <a:lvl1pPr>
              <a:defRPr/>
            </a:lvl1pPr>
          </a:lstStyle>
          <a:p>
            <a:pPr>
              <a:defRPr/>
            </a:pPr>
            <a:fld id="{2EA691A0-1F10-4744-941A-28C36775AEC8}" type="slidenum">
              <a:rPr lang="en-US" altLang="zh-CN"/>
              <a:pPr>
                <a:defRPr/>
              </a:pPr>
              <a:t>‹#›</a:t>
            </a:fld>
            <a:endParaRPr lang="en-US" altLang="zh-CN"/>
          </a:p>
        </p:txBody>
      </p:sp>
    </p:spTree>
    <p:extLst>
      <p:ext uri="{BB962C8B-B14F-4D97-AF65-F5344CB8AC3E}">
        <p14:creationId xmlns:p14="http://schemas.microsoft.com/office/powerpoint/2010/main" val="327396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2"/>
          <p:cNvSpPr>
            <a:spLocks noGrp="1" noChangeArrowheads="1"/>
          </p:cNvSpPr>
          <p:nvPr>
            <p:ph type="sldNum" sz="quarter" idx="12"/>
          </p:nvPr>
        </p:nvSpPr>
        <p:spPr>
          <a:ln/>
        </p:spPr>
        <p:txBody>
          <a:bodyPr/>
          <a:lstStyle>
            <a:lvl1pPr>
              <a:defRPr/>
            </a:lvl1pPr>
          </a:lstStyle>
          <a:p>
            <a:pPr>
              <a:defRPr/>
            </a:pPr>
            <a:fld id="{11377FC8-4A09-4252-8657-9F639D89BE70}" type="slidenum">
              <a:rPr lang="en-US" altLang="zh-CN"/>
              <a:pPr>
                <a:defRPr/>
              </a:pPr>
              <a:t>‹#›</a:t>
            </a:fld>
            <a:endParaRPr lang="en-US" altLang="zh-CN"/>
          </a:p>
        </p:txBody>
      </p:sp>
    </p:spTree>
    <p:extLst>
      <p:ext uri="{BB962C8B-B14F-4D97-AF65-F5344CB8AC3E}">
        <p14:creationId xmlns:p14="http://schemas.microsoft.com/office/powerpoint/2010/main" val="394465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2"/>
          <p:cNvSpPr>
            <a:spLocks noGrp="1" noChangeArrowheads="1"/>
          </p:cNvSpPr>
          <p:nvPr>
            <p:ph type="sldNum" sz="quarter" idx="12"/>
          </p:nvPr>
        </p:nvSpPr>
        <p:spPr>
          <a:ln/>
        </p:spPr>
        <p:txBody>
          <a:bodyPr/>
          <a:lstStyle>
            <a:lvl1pPr>
              <a:defRPr/>
            </a:lvl1pPr>
          </a:lstStyle>
          <a:p>
            <a:pPr>
              <a:defRPr/>
            </a:pPr>
            <a:fld id="{E002AFD4-2E06-49E9-A9B1-8B02024C738F}" type="slidenum">
              <a:rPr lang="en-US" altLang="zh-CN"/>
              <a:pPr>
                <a:defRPr/>
              </a:pPr>
              <a:t>‹#›</a:t>
            </a:fld>
            <a:endParaRPr lang="en-US" altLang="zh-CN"/>
          </a:p>
        </p:txBody>
      </p:sp>
    </p:spTree>
    <p:extLst>
      <p:ext uri="{BB962C8B-B14F-4D97-AF65-F5344CB8AC3E}">
        <p14:creationId xmlns:p14="http://schemas.microsoft.com/office/powerpoint/2010/main" val="15531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2"/>
          <p:cNvSpPr>
            <a:spLocks noGrp="1" noChangeArrowheads="1"/>
          </p:cNvSpPr>
          <p:nvPr>
            <p:ph type="sldNum" sz="quarter" idx="12"/>
          </p:nvPr>
        </p:nvSpPr>
        <p:spPr>
          <a:ln/>
        </p:spPr>
        <p:txBody>
          <a:bodyPr/>
          <a:lstStyle>
            <a:lvl1pPr>
              <a:defRPr/>
            </a:lvl1pPr>
          </a:lstStyle>
          <a:p>
            <a:pPr>
              <a:defRPr/>
            </a:pPr>
            <a:fld id="{B822C616-A8E4-475D-A53F-1DBABC919F18}" type="slidenum">
              <a:rPr lang="en-US" altLang="zh-CN"/>
              <a:pPr>
                <a:defRPr/>
              </a:pPr>
              <a:t>‹#›</a:t>
            </a:fld>
            <a:endParaRPr lang="en-US" altLang="zh-CN"/>
          </a:p>
        </p:txBody>
      </p:sp>
    </p:spTree>
    <p:extLst>
      <p:ext uri="{BB962C8B-B14F-4D97-AF65-F5344CB8AC3E}">
        <p14:creationId xmlns:p14="http://schemas.microsoft.com/office/powerpoint/2010/main" val="354034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2"/>
          <p:cNvSpPr>
            <a:spLocks noGrp="1" noChangeArrowheads="1"/>
          </p:cNvSpPr>
          <p:nvPr>
            <p:ph type="sldNum" sz="quarter" idx="12"/>
          </p:nvPr>
        </p:nvSpPr>
        <p:spPr>
          <a:ln/>
        </p:spPr>
        <p:txBody>
          <a:bodyPr/>
          <a:lstStyle>
            <a:lvl1pPr>
              <a:defRPr/>
            </a:lvl1pPr>
          </a:lstStyle>
          <a:p>
            <a:pPr>
              <a:defRPr/>
            </a:pPr>
            <a:fld id="{C29C232C-8B59-4707-B44D-B06EC12CEF00}" type="slidenum">
              <a:rPr lang="en-US" altLang="zh-CN"/>
              <a:pPr>
                <a:defRPr/>
              </a:pPr>
              <a:t>‹#›</a:t>
            </a:fld>
            <a:endParaRPr lang="en-US" altLang="zh-CN"/>
          </a:p>
        </p:txBody>
      </p:sp>
    </p:spTree>
    <p:extLst>
      <p:ext uri="{BB962C8B-B14F-4D97-AF65-F5344CB8AC3E}">
        <p14:creationId xmlns:p14="http://schemas.microsoft.com/office/powerpoint/2010/main" val="163181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2"/>
          <p:cNvSpPr>
            <a:spLocks noGrp="1" noChangeArrowheads="1"/>
          </p:cNvSpPr>
          <p:nvPr>
            <p:ph type="sldNum" sz="quarter" idx="12"/>
          </p:nvPr>
        </p:nvSpPr>
        <p:spPr>
          <a:ln/>
        </p:spPr>
        <p:txBody>
          <a:bodyPr/>
          <a:lstStyle>
            <a:lvl1pPr>
              <a:defRPr/>
            </a:lvl1pPr>
          </a:lstStyle>
          <a:p>
            <a:pPr>
              <a:defRPr/>
            </a:pPr>
            <a:fld id="{E4E5FEE8-3EDE-4DD8-9A79-9775C873BFEE}" type="slidenum">
              <a:rPr lang="en-US" altLang="zh-CN"/>
              <a:pPr>
                <a:defRPr/>
              </a:pPr>
              <a:t>‹#›</a:t>
            </a:fld>
            <a:endParaRPr lang="en-US" altLang="zh-CN"/>
          </a:p>
        </p:txBody>
      </p:sp>
    </p:spTree>
    <p:extLst>
      <p:ext uri="{BB962C8B-B14F-4D97-AF65-F5344CB8AC3E}">
        <p14:creationId xmlns:p14="http://schemas.microsoft.com/office/powerpoint/2010/main" val="413527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2"/>
          <p:cNvSpPr>
            <a:spLocks noGrp="1" noChangeArrowheads="1"/>
          </p:cNvSpPr>
          <p:nvPr>
            <p:ph type="sldNum" sz="quarter" idx="12"/>
          </p:nvPr>
        </p:nvSpPr>
        <p:spPr>
          <a:ln/>
        </p:spPr>
        <p:txBody>
          <a:bodyPr/>
          <a:lstStyle>
            <a:lvl1pPr>
              <a:defRPr/>
            </a:lvl1pPr>
          </a:lstStyle>
          <a:p>
            <a:pPr>
              <a:defRPr/>
            </a:pPr>
            <a:fld id="{D2A72697-52C5-463A-9409-B2C003367893}" type="slidenum">
              <a:rPr lang="en-US" altLang="zh-CN"/>
              <a:pPr>
                <a:defRPr/>
              </a:pPr>
              <a:t>‹#›</a:t>
            </a:fld>
            <a:endParaRPr lang="en-US" altLang="zh-CN"/>
          </a:p>
        </p:txBody>
      </p:sp>
    </p:spTree>
    <p:extLst>
      <p:ext uri="{BB962C8B-B14F-4D97-AF65-F5344CB8AC3E}">
        <p14:creationId xmlns:p14="http://schemas.microsoft.com/office/powerpoint/2010/main" val="255749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493" name="Rectangle 1029"/>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63494" name="Rectangle 1030"/>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eaLnBrk="1" hangingPunct="1">
              <a:defRPr sz="1400">
                <a:solidFill>
                  <a:schemeClr val="tx1"/>
                </a:solidFill>
              </a:defRPr>
            </a:lvl1pPr>
          </a:lstStyle>
          <a:p>
            <a:pPr>
              <a:defRPr/>
            </a:pPr>
            <a:endParaRPr lang="en-US" altLang="zh-CN"/>
          </a:p>
        </p:txBody>
      </p:sp>
      <p:sp>
        <p:nvSpPr>
          <p:cNvPr id="63495" name="Rectangle 103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1" hangingPunct="1">
              <a:defRPr sz="1400">
                <a:solidFill>
                  <a:schemeClr val="tx1"/>
                </a:solidFill>
              </a:defRPr>
            </a:lvl1pPr>
          </a:lstStyle>
          <a:p>
            <a:pPr>
              <a:defRPr/>
            </a:pPr>
            <a:endParaRPr lang="en-US" altLang="zh-CN"/>
          </a:p>
        </p:txBody>
      </p:sp>
      <p:sp>
        <p:nvSpPr>
          <p:cNvPr id="63496" name="Rectangle 1032"/>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eaLnBrk="1" hangingPunct="1">
              <a:defRPr sz="1400">
                <a:solidFill>
                  <a:schemeClr val="tx1"/>
                </a:solidFill>
              </a:defRPr>
            </a:lvl1pPr>
          </a:lstStyle>
          <a:p>
            <a:pPr>
              <a:defRPr/>
            </a:pPr>
            <a:fld id="{DEE0E579-6A32-4B54-A0AA-85BB5F4F2E1A}" type="slidenum">
              <a:rPr lang="en-US" altLang="zh-CN"/>
              <a:pPr>
                <a:defRPr/>
              </a:pPr>
              <a:t>‹#›</a:t>
            </a:fld>
            <a:endParaRPr lang="en-US" altLang="zh-CN"/>
          </a:p>
        </p:txBody>
      </p:sp>
      <p:sp>
        <p:nvSpPr>
          <p:cNvPr id="1030" name="Rectangle 103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2051050" y="2492375"/>
            <a:ext cx="6049963"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6096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0"/>
              </a:spcBef>
              <a:buClrTx/>
              <a:buSzTx/>
              <a:buFontTx/>
              <a:buNone/>
            </a:pPr>
            <a:r>
              <a:rPr lang="zh-CN" altLang="en-US" sz="4000" b="1">
                <a:solidFill>
                  <a:srgbClr val="660033"/>
                </a:solidFill>
              </a:rPr>
              <a:t>第六章 实体联系模型</a:t>
            </a:r>
          </a:p>
        </p:txBody>
      </p:sp>
      <p:sp>
        <p:nvSpPr>
          <p:cNvPr id="3075" name="Rectangle 4"/>
          <p:cNvSpPr>
            <a:spLocks noChangeArrowheads="1"/>
          </p:cNvSpPr>
          <p:nvPr/>
        </p:nvSpPr>
        <p:spPr bwMode="auto">
          <a:xfrm>
            <a:off x="1403350" y="4572000"/>
            <a:ext cx="6400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buFont typeface="Wingdings" pitchFamily="2" charset="2"/>
              <a:buNone/>
            </a:pPr>
            <a:r>
              <a:rPr lang="zh-CN" altLang="en-US" sz="2800" b="1">
                <a:solidFill>
                  <a:schemeClr val="bg2"/>
                </a:solidFill>
              </a:rPr>
              <a:t>清华大学出版社</a:t>
            </a:r>
          </a:p>
          <a:p>
            <a:pPr algn="ctr" eaLnBrk="1" hangingPunct="1">
              <a:buFont typeface="Wingdings" pitchFamily="2" charset="2"/>
              <a:buNone/>
            </a:pPr>
            <a:fld id="{8196EF45-8553-4E50-961A-3DAFCD0948E1}" type="datetime2">
              <a:rPr lang="zh-CN" altLang="en-US" sz="2800">
                <a:solidFill>
                  <a:schemeClr val="bg2"/>
                </a:solidFill>
              </a:rPr>
              <a:pPr algn="ctr" eaLnBrk="1" hangingPunct="1">
                <a:buFont typeface="Wingdings" pitchFamily="2" charset="2"/>
                <a:buNone/>
              </a:pPr>
              <a:t>2017年2月14日</a:t>
            </a:fld>
            <a:endParaRPr lang="zh-CN" altLang="en-US" sz="2800">
              <a:solidFill>
                <a:schemeClr val="bg2"/>
              </a:solidFill>
            </a:endParaRPr>
          </a:p>
        </p:txBody>
      </p:sp>
      <p:grpSp>
        <p:nvGrpSpPr>
          <p:cNvPr id="3076" name="Group 5"/>
          <p:cNvGrpSpPr>
            <a:grpSpLocks/>
          </p:cNvGrpSpPr>
          <p:nvPr/>
        </p:nvGrpSpPr>
        <p:grpSpPr bwMode="auto">
          <a:xfrm>
            <a:off x="395288" y="404813"/>
            <a:ext cx="8382000" cy="1371600"/>
            <a:chOff x="0" y="288"/>
            <a:chExt cx="5760" cy="864"/>
          </a:xfrm>
        </p:grpSpPr>
        <p:sp>
          <p:nvSpPr>
            <p:cNvPr id="3078" name="Rectangle 6"/>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079" name="Rectangle 7"/>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080" name="Rectangle 8"/>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081" name="Rectangle 9"/>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082" name="Rectangle 10"/>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083" name="Rectangle 11"/>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sp>
        <p:nvSpPr>
          <p:cNvPr id="200716" name="Rectangle 12"/>
          <p:cNvSpPr>
            <a:spLocks noChangeArrowheads="1"/>
          </p:cNvSpPr>
          <p:nvPr/>
        </p:nvSpPr>
        <p:spPr bwMode="auto">
          <a:xfrm>
            <a:off x="2411413" y="620713"/>
            <a:ext cx="54006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60960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defRPr/>
            </a:pPr>
            <a:r>
              <a:rPr lang="zh-CN" altLang="en-US" sz="4000" b="1" smtClean="0">
                <a:solidFill>
                  <a:srgbClr val="000099"/>
                </a:solidFill>
                <a:effectLst>
                  <a:outerShdw blurRad="38100" dist="38100" dir="2700000" algn="tl">
                    <a:srgbClr val="C0C0C0"/>
                  </a:outerShdw>
                </a:effectLst>
                <a:latin typeface="宋体" pitchFamily="2" charset="-122"/>
              </a:rPr>
              <a:t>数据库原理（</a:t>
            </a:r>
            <a:r>
              <a:rPr lang="en-US" altLang="zh-CN" sz="4000" b="1" smtClean="0">
                <a:solidFill>
                  <a:srgbClr val="000099"/>
                </a:solidFill>
                <a:effectLst>
                  <a:outerShdw blurRad="38100" dist="38100" dir="2700000" algn="tl">
                    <a:srgbClr val="C0C0C0"/>
                  </a:outerShdw>
                </a:effectLst>
                <a:latin typeface="宋体" pitchFamily="2" charset="-122"/>
              </a:rPr>
              <a:t>1</a:t>
            </a:r>
            <a:r>
              <a:rPr lang="zh-CN" altLang="en-US" sz="4000" b="1" smtClean="0">
                <a:solidFill>
                  <a:srgbClr val="000099"/>
                </a:solidFill>
                <a:effectLst>
                  <a:outerShdw blurRad="38100" dist="38100" dir="2700000" algn="tl">
                    <a:srgbClr val="C0C0C0"/>
                  </a:outerShdw>
                </a:effectLst>
                <a:latin typeface="宋体" pitchFamily="2" charset="-122"/>
              </a:rPr>
              <a:t>）</a:t>
            </a:r>
            <a:endParaRPr lang="zh-CN" altLang="en-US" sz="4000" b="1" i="1" smtClean="0">
              <a:solidFill>
                <a:schemeClr val="bg2"/>
              </a:solidFill>
              <a:effectLst>
                <a:outerShdw blurRad="38100" dist="38100" dir="2700000" algn="tl">
                  <a:srgbClr val="C0C0C0"/>
                </a:outerShdw>
              </a:effectLst>
              <a:latin typeface="宋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0"/>
            <a:ext cx="91440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nSpc>
                <a:spcPct val="150000"/>
              </a:lnSpc>
              <a:spcBef>
                <a:spcPct val="50000"/>
              </a:spcBef>
              <a:buClrTx/>
              <a:buSzTx/>
              <a:buFontTx/>
              <a:buNone/>
            </a:pPr>
            <a:r>
              <a:rPr lang="en-US" altLang="zh-CN" sz="2800" b="1">
                <a:solidFill>
                  <a:schemeClr val="bg2"/>
                </a:solidFill>
                <a:latin typeface="宋体" pitchFamily="2" charset="-122"/>
              </a:rPr>
              <a:t>  </a:t>
            </a:r>
            <a:r>
              <a:rPr lang="zh-CN" altLang="en-US" sz="2800" b="1">
                <a:solidFill>
                  <a:schemeClr val="bg1"/>
                </a:solidFill>
                <a:latin typeface="宋体" pitchFamily="2" charset="-122"/>
              </a:rPr>
              <a:t>方法二：</a:t>
            </a:r>
            <a:r>
              <a:rPr lang="zh-CN" altLang="en-US" sz="2800" b="1">
                <a:solidFill>
                  <a:srgbClr val="660033"/>
                </a:solidFill>
                <a:latin typeface="宋体" pitchFamily="2" charset="-122"/>
              </a:rPr>
              <a:t>增加一个新的实体。</a:t>
            </a:r>
          </a:p>
          <a:p>
            <a:pPr>
              <a:lnSpc>
                <a:spcPct val="150000"/>
              </a:lnSpc>
              <a:spcBef>
                <a:spcPct val="50000"/>
              </a:spcBef>
              <a:buClrTx/>
              <a:buSzTx/>
              <a:buFontTx/>
              <a:buNone/>
            </a:pPr>
            <a:r>
              <a:rPr lang="zh-CN" altLang="en-US" sz="2800" b="1">
                <a:solidFill>
                  <a:schemeClr val="bg2"/>
                </a:solidFill>
                <a:latin typeface="宋体" pitchFamily="2" charset="-122"/>
              </a:rPr>
              <a:t>  新实体和原来的实体之间是</a:t>
            </a:r>
            <a:r>
              <a:rPr lang="en-US" altLang="zh-CN" sz="2800" b="1">
                <a:solidFill>
                  <a:schemeClr val="bg2"/>
                </a:solidFill>
                <a:latin typeface="宋体" pitchFamily="2" charset="-122"/>
              </a:rPr>
              <a:t>1</a:t>
            </a:r>
            <a:r>
              <a:rPr lang="zh-CN" altLang="en-US" sz="2800" b="1">
                <a:solidFill>
                  <a:schemeClr val="bg2"/>
                </a:solidFill>
                <a:latin typeface="宋体" pitchFamily="2" charset="-122"/>
              </a:rPr>
              <a:t>：</a:t>
            </a:r>
            <a:r>
              <a:rPr lang="en-US" altLang="zh-CN" sz="2800" b="1">
                <a:solidFill>
                  <a:schemeClr val="bg2"/>
                </a:solidFill>
                <a:latin typeface="宋体" pitchFamily="2" charset="-122"/>
              </a:rPr>
              <a:t>M</a:t>
            </a:r>
            <a:r>
              <a:rPr lang="zh-CN" altLang="en-US" sz="2800" b="1">
                <a:solidFill>
                  <a:schemeClr val="bg2"/>
                </a:solidFill>
                <a:latin typeface="宋体" pitchFamily="2" charset="-122"/>
              </a:rPr>
              <a:t>联系。</a:t>
            </a:r>
          </a:p>
          <a:p>
            <a:pPr>
              <a:lnSpc>
                <a:spcPct val="150000"/>
              </a:lnSpc>
              <a:spcBef>
                <a:spcPct val="50000"/>
              </a:spcBef>
              <a:buClrTx/>
              <a:buSzTx/>
              <a:buFontTx/>
              <a:buNone/>
            </a:pPr>
            <a:r>
              <a:rPr lang="zh-CN" altLang="en-US" sz="2800" b="1">
                <a:solidFill>
                  <a:schemeClr val="bg2"/>
                </a:solidFill>
                <a:latin typeface="宋体" pitchFamily="2" charset="-122"/>
              </a:rPr>
              <a:t>  </a:t>
            </a:r>
            <a:r>
              <a:rPr lang="zh-CN" altLang="en-US" sz="2800" b="1">
                <a:solidFill>
                  <a:schemeClr val="bg1"/>
                </a:solidFill>
                <a:latin typeface="宋体" pitchFamily="2" charset="-122"/>
              </a:rPr>
              <a:t>该新实体依赖于原实体而存在，称之为弱实体。</a:t>
            </a:r>
          </a:p>
        </p:txBody>
      </p:sp>
      <p:grpSp>
        <p:nvGrpSpPr>
          <p:cNvPr id="12291" name="Group 17"/>
          <p:cNvGrpSpPr>
            <a:grpSpLocks/>
          </p:cNvGrpSpPr>
          <p:nvPr/>
        </p:nvGrpSpPr>
        <p:grpSpPr bwMode="auto">
          <a:xfrm>
            <a:off x="577850" y="3067050"/>
            <a:ext cx="8458200" cy="2667000"/>
            <a:chOff x="432" y="1104"/>
            <a:chExt cx="5328" cy="1680"/>
          </a:xfrm>
        </p:grpSpPr>
        <p:sp>
          <p:nvSpPr>
            <p:cNvPr id="12292" name="Text Box 6"/>
            <p:cNvSpPr txBox="1">
              <a:spLocks noChangeArrowheads="1"/>
            </p:cNvSpPr>
            <p:nvPr/>
          </p:nvSpPr>
          <p:spPr bwMode="auto">
            <a:xfrm>
              <a:off x="432" y="2304"/>
              <a:ext cx="1344" cy="48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b="1">
                  <a:solidFill>
                    <a:schemeClr val="bg2"/>
                  </a:solidFill>
                  <a:latin typeface="宋体" pitchFamily="2" charset="-122"/>
                </a:rPr>
                <a:t>零 件</a:t>
              </a:r>
              <a:endParaRPr kumimoji="0" lang="zh-CN" altLang="en-US" b="1">
                <a:solidFill>
                  <a:schemeClr val="bg2"/>
                </a:solidFill>
              </a:endParaRPr>
            </a:p>
          </p:txBody>
        </p:sp>
        <p:sp>
          <p:nvSpPr>
            <p:cNvPr id="12293" name="Text Box 7"/>
            <p:cNvSpPr txBox="1">
              <a:spLocks noChangeArrowheads="1"/>
            </p:cNvSpPr>
            <p:nvPr/>
          </p:nvSpPr>
          <p:spPr bwMode="auto">
            <a:xfrm>
              <a:off x="3792" y="2304"/>
              <a:ext cx="1344" cy="480"/>
            </a:xfrm>
            <a:prstGeom prst="rect">
              <a:avLst/>
            </a:prstGeom>
            <a:solidFill>
              <a:srgbClr val="FFFFFF"/>
            </a:solidFill>
            <a:ln w="762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800" b="1">
                  <a:solidFill>
                    <a:schemeClr val="bg1"/>
                  </a:solidFill>
                  <a:latin typeface="宋体" pitchFamily="2" charset="-122"/>
                </a:rPr>
                <a:t>销售价格</a:t>
              </a:r>
              <a:endParaRPr kumimoji="0" lang="zh-CN" altLang="en-US" sz="2800" b="1">
                <a:solidFill>
                  <a:schemeClr val="bg1"/>
                </a:solidFill>
              </a:endParaRPr>
            </a:p>
          </p:txBody>
        </p:sp>
        <p:sp>
          <p:nvSpPr>
            <p:cNvPr id="12294" name="AutoShape 8"/>
            <p:cNvSpPr>
              <a:spLocks noChangeArrowheads="1"/>
            </p:cNvSpPr>
            <p:nvPr/>
          </p:nvSpPr>
          <p:spPr bwMode="auto">
            <a:xfrm>
              <a:off x="2064" y="2208"/>
              <a:ext cx="1428" cy="576"/>
            </a:xfrm>
            <a:prstGeom prst="flowChartDecision">
              <a:avLst/>
            </a:prstGeom>
            <a:solidFill>
              <a:srgbClr val="FFFFFF"/>
            </a:solidFill>
            <a:ln w="635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800" b="1">
                  <a:solidFill>
                    <a:schemeClr val="bg1"/>
                  </a:solidFill>
                </a:rPr>
                <a:t>存  在</a:t>
              </a:r>
            </a:p>
          </p:txBody>
        </p:sp>
        <p:sp>
          <p:nvSpPr>
            <p:cNvPr id="12295" name="Line 9"/>
            <p:cNvSpPr>
              <a:spLocks noChangeShapeType="1"/>
            </p:cNvSpPr>
            <p:nvPr/>
          </p:nvSpPr>
          <p:spPr bwMode="auto">
            <a:xfrm>
              <a:off x="1776" y="2496"/>
              <a:ext cx="2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6" name="Line 10"/>
            <p:cNvSpPr>
              <a:spLocks noChangeShapeType="1"/>
            </p:cNvSpPr>
            <p:nvPr/>
          </p:nvSpPr>
          <p:spPr bwMode="auto">
            <a:xfrm>
              <a:off x="3360" y="2496"/>
              <a:ext cx="432" cy="0"/>
            </a:xfrm>
            <a:prstGeom prst="line">
              <a:avLst/>
            </a:prstGeom>
            <a:noFill/>
            <a:ln w="63500" cmpd="dbl">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Oval 11"/>
            <p:cNvSpPr>
              <a:spLocks noChangeArrowheads="1"/>
            </p:cNvSpPr>
            <p:nvPr/>
          </p:nvSpPr>
          <p:spPr bwMode="auto">
            <a:xfrm>
              <a:off x="3216" y="1632"/>
              <a:ext cx="1296" cy="384"/>
            </a:xfrm>
            <a:prstGeom prst="ellipse">
              <a:avLst/>
            </a:prstGeom>
            <a:solidFill>
              <a:schemeClr val="tx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kumimoji="0" lang="zh-CN" altLang="en-US" sz="2400" b="1">
                  <a:solidFill>
                    <a:schemeClr val="bg2"/>
                  </a:solidFill>
                  <a:latin typeface="宋体" pitchFamily="2" charset="-122"/>
                </a:rPr>
                <a:t>销售</a:t>
              </a:r>
              <a:r>
                <a:rPr lang="zh-CN" altLang="en-US" sz="2400" b="1">
                  <a:solidFill>
                    <a:schemeClr val="bg2"/>
                  </a:solidFill>
                </a:rPr>
                <a:t>性质</a:t>
              </a:r>
            </a:p>
          </p:txBody>
        </p:sp>
        <p:sp>
          <p:nvSpPr>
            <p:cNvPr id="12298" name="Oval 12"/>
            <p:cNvSpPr>
              <a:spLocks noChangeArrowheads="1"/>
            </p:cNvSpPr>
            <p:nvPr/>
          </p:nvSpPr>
          <p:spPr bwMode="auto">
            <a:xfrm>
              <a:off x="4464" y="1104"/>
              <a:ext cx="1296" cy="384"/>
            </a:xfrm>
            <a:prstGeom prst="ellipse">
              <a:avLst/>
            </a:prstGeom>
            <a:solidFill>
              <a:schemeClr val="tx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kumimoji="0" lang="zh-CN" altLang="en-US" sz="2400" b="1">
                  <a:solidFill>
                    <a:schemeClr val="bg2"/>
                  </a:solidFill>
                  <a:latin typeface="宋体" pitchFamily="2" charset="-122"/>
                </a:rPr>
                <a:t>售货</a:t>
              </a:r>
              <a:r>
                <a:rPr lang="zh-CN" altLang="en-US" sz="2400" b="1">
                  <a:solidFill>
                    <a:schemeClr val="bg2"/>
                  </a:solidFill>
                </a:rPr>
                <a:t>价</a:t>
              </a:r>
              <a:r>
                <a:rPr kumimoji="0" lang="zh-CN" altLang="en-US" sz="2400" b="1">
                  <a:solidFill>
                    <a:schemeClr val="bg2"/>
                  </a:solidFill>
                  <a:latin typeface="宋体" pitchFamily="2" charset="-122"/>
                </a:rPr>
                <a:t>格</a:t>
              </a:r>
            </a:p>
          </p:txBody>
        </p:sp>
        <p:sp>
          <p:nvSpPr>
            <p:cNvPr id="12299" name="Line 13"/>
            <p:cNvSpPr>
              <a:spLocks noChangeShapeType="1"/>
            </p:cNvSpPr>
            <p:nvPr/>
          </p:nvSpPr>
          <p:spPr bwMode="auto">
            <a:xfrm>
              <a:off x="3984" y="2016"/>
              <a:ext cx="240" cy="2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14"/>
            <p:cNvSpPr>
              <a:spLocks noChangeShapeType="1"/>
            </p:cNvSpPr>
            <p:nvPr/>
          </p:nvSpPr>
          <p:spPr bwMode="auto">
            <a:xfrm flipV="1">
              <a:off x="4704" y="1488"/>
              <a:ext cx="480" cy="81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Text Box 15"/>
            <p:cNvSpPr txBox="1">
              <a:spLocks noChangeArrowheads="1"/>
            </p:cNvSpPr>
            <p:nvPr/>
          </p:nvSpPr>
          <p:spPr bwMode="auto">
            <a:xfrm>
              <a:off x="1824" y="2064"/>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800">
                  <a:solidFill>
                    <a:schemeClr val="bg2"/>
                  </a:solidFill>
                </a:rPr>
                <a:t>1</a:t>
              </a:r>
            </a:p>
          </p:txBody>
        </p:sp>
        <p:sp>
          <p:nvSpPr>
            <p:cNvPr id="12302" name="Text Box 16"/>
            <p:cNvSpPr txBox="1">
              <a:spLocks noChangeArrowheads="1"/>
            </p:cNvSpPr>
            <p:nvPr/>
          </p:nvSpPr>
          <p:spPr bwMode="auto">
            <a:xfrm>
              <a:off x="3360" y="2160"/>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800">
                  <a:solidFill>
                    <a:schemeClr val="bg2"/>
                  </a:solidFill>
                </a:rPr>
                <a:t>M</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171450"/>
            <a:ext cx="914400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en-US" altLang="zh-CN" sz="2800" b="1">
                <a:solidFill>
                  <a:srgbClr val="660033"/>
                </a:solidFill>
                <a:latin typeface="宋体" pitchFamily="2" charset="-122"/>
              </a:rPr>
              <a:t>⑶ </a:t>
            </a:r>
            <a:r>
              <a:rPr lang="zh-CN" altLang="en-US" sz="2800" b="1">
                <a:solidFill>
                  <a:srgbClr val="660033"/>
                </a:solidFill>
                <a:latin typeface="宋体" pitchFamily="2" charset="-122"/>
              </a:rPr>
              <a:t>导出属性</a:t>
            </a:r>
            <a:r>
              <a:rPr lang="en-US" altLang="zh-CN" sz="2800" b="1">
                <a:solidFill>
                  <a:srgbClr val="660033"/>
                </a:solidFill>
                <a:latin typeface="宋体" pitchFamily="2" charset="-122"/>
              </a:rPr>
              <a:t>:</a:t>
            </a:r>
          </a:p>
          <a:p>
            <a:pPr algn="just" eaLnBrk="1" hangingPunct="1">
              <a:lnSpc>
                <a:spcPct val="150000"/>
              </a:lnSpc>
              <a:spcBef>
                <a:spcPct val="0"/>
              </a:spcBef>
              <a:buClrTx/>
              <a:buSzTx/>
              <a:buFontTx/>
              <a:buNone/>
            </a:pPr>
            <a:r>
              <a:rPr lang="en-US" altLang="zh-CN" sz="2800" b="1">
                <a:solidFill>
                  <a:schemeClr val="bg2"/>
                </a:solidFill>
                <a:latin typeface="宋体" pitchFamily="2" charset="-122"/>
              </a:rPr>
              <a:t>       </a:t>
            </a:r>
            <a:r>
              <a:rPr lang="zh-CN" altLang="en-US" sz="2800" b="1">
                <a:solidFill>
                  <a:schemeClr val="bg1"/>
                </a:solidFill>
                <a:latin typeface="宋体" pitchFamily="2" charset="-122"/>
              </a:rPr>
              <a:t>通过具有相互依赖的属性推导而产生的属性。</a:t>
            </a:r>
            <a:endParaRPr lang="zh-CN" altLang="en-US" sz="2800" b="1">
              <a:solidFill>
                <a:schemeClr val="bg1"/>
              </a:solidFill>
            </a:endParaRPr>
          </a:p>
          <a:p>
            <a:pPr algn="just">
              <a:lnSpc>
                <a:spcPct val="150000"/>
              </a:lnSpc>
              <a:spcBef>
                <a:spcPct val="0"/>
              </a:spcBef>
              <a:buClrTx/>
              <a:buSzTx/>
              <a:buFontTx/>
              <a:buNone/>
            </a:pPr>
            <a:r>
              <a:rPr lang="zh-CN" altLang="en-US" sz="2400" b="1">
                <a:solidFill>
                  <a:schemeClr val="bg2"/>
                </a:solidFill>
                <a:latin typeface="宋体" pitchFamily="2" charset="-122"/>
              </a:rPr>
              <a:t>  如</a:t>
            </a:r>
            <a:r>
              <a:rPr lang="en-US" altLang="zh-CN" sz="2400" b="1">
                <a:solidFill>
                  <a:schemeClr val="bg2"/>
                </a:solidFill>
                <a:latin typeface="宋体" pitchFamily="2" charset="-122"/>
              </a:rPr>
              <a:t>: </a:t>
            </a:r>
            <a:r>
              <a:rPr lang="zh-CN" altLang="en-US" sz="2400" b="1">
                <a:solidFill>
                  <a:schemeClr val="bg2"/>
                </a:solidFill>
                <a:latin typeface="宋体" pitchFamily="2" charset="-122"/>
              </a:rPr>
              <a:t>一个人的年龄；某种零件的平均销售价格。</a:t>
            </a:r>
          </a:p>
          <a:p>
            <a:pPr algn="just">
              <a:lnSpc>
                <a:spcPct val="150000"/>
              </a:lnSpc>
              <a:spcBef>
                <a:spcPct val="0"/>
              </a:spcBef>
              <a:buClrTx/>
              <a:buSzTx/>
              <a:buFontTx/>
              <a:buNone/>
            </a:pPr>
            <a:r>
              <a:rPr lang="zh-CN" altLang="en-US" sz="2400" b="1">
                <a:solidFill>
                  <a:schemeClr val="bg2"/>
                </a:solidFill>
                <a:latin typeface="宋体" pitchFamily="2" charset="-122"/>
              </a:rPr>
              <a:t>      导出属性的值不仅可以从其他属性导出，也可以从有关</a:t>
            </a:r>
          </a:p>
          <a:p>
            <a:pPr algn="just">
              <a:lnSpc>
                <a:spcPct val="150000"/>
              </a:lnSpc>
              <a:spcBef>
                <a:spcPct val="0"/>
              </a:spcBef>
              <a:buClrTx/>
              <a:buSzTx/>
              <a:buFontTx/>
              <a:buNone/>
            </a:pPr>
            <a:r>
              <a:rPr lang="zh-CN" altLang="en-US" sz="2400" b="1">
                <a:solidFill>
                  <a:schemeClr val="bg2"/>
                </a:solidFill>
                <a:latin typeface="宋体" pitchFamily="2" charset="-122"/>
              </a:rPr>
              <a:t>      的实体导出。</a:t>
            </a:r>
          </a:p>
          <a:p>
            <a:pPr algn="just">
              <a:lnSpc>
                <a:spcPct val="150000"/>
              </a:lnSpc>
              <a:spcBef>
                <a:spcPct val="0"/>
              </a:spcBef>
              <a:buClrTx/>
              <a:buSzTx/>
              <a:buFontTx/>
              <a:buNone/>
            </a:pPr>
            <a:r>
              <a:rPr lang="zh-CN" altLang="en-US" sz="2400" b="1">
                <a:solidFill>
                  <a:schemeClr val="bg2"/>
                </a:solidFill>
                <a:latin typeface="宋体" pitchFamily="2" charset="-122"/>
              </a:rPr>
              <a:t>   如</a:t>
            </a:r>
            <a:r>
              <a:rPr lang="en-US" altLang="zh-CN" sz="2400" b="1">
                <a:solidFill>
                  <a:schemeClr val="bg2"/>
                </a:solidFill>
                <a:latin typeface="宋体" pitchFamily="2" charset="-122"/>
              </a:rPr>
              <a:t>:  </a:t>
            </a:r>
            <a:r>
              <a:rPr lang="zh-CN" altLang="en-US" sz="2400" b="1">
                <a:solidFill>
                  <a:schemeClr val="bg2"/>
                </a:solidFill>
                <a:latin typeface="宋体" pitchFamily="2" charset="-122"/>
              </a:rPr>
              <a:t>一个学校的学生总人数。</a:t>
            </a:r>
          </a:p>
          <a:p>
            <a:pPr algn="just">
              <a:lnSpc>
                <a:spcPct val="150000"/>
              </a:lnSpc>
              <a:spcBef>
                <a:spcPct val="0"/>
              </a:spcBef>
              <a:buClrTx/>
              <a:buSzTx/>
              <a:buFontTx/>
              <a:buNone/>
            </a:pPr>
            <a:r>
              <a:rPr lang="zh-CN" altLang="en-US" sz="2400" b="1">
                <a:solidFill>
                  <a:schemeClr val="bg2"/>
                </a:solidFill>
                <a:latin typeface="宋体" pitchFamily="2" charset="-122"/>
              </a:rPr>
              <a:t> 导出属性用虚线椭圆形与实体相连。</a:t>
            </a:r>
            <a:endParaRPr lang="zh-CN" altLang="en-US" sz="2400" b="1">
              <a:solidFill>
                <a:schemeClr val="bg2"/>
              </a:solidFill>
            </a:endParaRPr>
          </a:p>
          <a:p>
            <a:pPr>
              <a:lnSpc>
                <a:spcPct val="150000"/>
              </a:lnSpc>
              <a:spcBef>
                <a:spcPct val="0"/>
              </a:spcBef>
              <a:buClrTx/>
              <a:buSzTx/>
              <a:buFontTx/>
              <a:buNone/>
            </a:pPr>
            <a:endParaRPr lang="en-US" altLang="zh-CN" sz="2400" b="1">
              <a:solidFill>
                <a:schemeClr val="bg2"/>
              </a:solidFill>
            </a:endParaRPr>
          </a:p>
        </p:txBody>
      </p:sp>
      <p:grpSp>
        <p:nvGrpSpPr>
          <p:cNvPr id="13315" name="Group 24"/>
          <p:cNvGrpSpPr>
            <a:grpSpLocks/>
          </p:cNvGrpSpPr>
          <p:nvPr/>
        </p:nvGrpSpPr>
        <p:grpSpPr bwMode="auto">
          <a:xfrm>
            <a:off x="381000" y="3962400"/>
            <a:ext cx="7989888" cy="2514600"/>
            <a:chOff x="240" y="2496"/>
            <a:chExt cx="5033" cy="1584"/>
          </a:xfrm>
        </p:grpSpPr>
        <p:sp>
          <p:nvSpPr>
            <p:cNvPr id="13319" name="Line 19"/>
            <p:cNvSpPr>
              <a:spLocks noChangeShapeType="1"/>
            </p:cNvSpPr>
            <p:nvPr/>
          </p:nvSpPr>
          <p:spPr bwMode="auto">
            <a:xfrm>
              <a:off x="1104" y="3312"/>
              <a:ext cx="1080" cy="51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320" name="Group 7"/>
            <p:cNvGrpSpPr>
              <a:grpSpLocks/>
            </p:cNvGrpSpPr>
            <p:nvPr/>
          </p:nvGrpSpPr>
          <p:grpSpPr bwMode="auto">
            <a:xfrm>
              <a:off x="240" y="2496"/>
              <a:ext cx="5033" cy="1584"/>
              <a:chOff x="2207" y="9396"/>
              <a:chExt cx="6510" cy="2340"/>
            </a:xfrm>
          </p:grpSpPr>
          <p:sp>
            <p:nvSpPr>
              <p:cNvPr id="13321" name="Oval 8"/>
              <p:cNvSpPr>
                <a:spLocks noChangeArrowheads="1"/>
              </p:cNvSpPr>
              <p:nvPr/>
            </p:nvSpPr>
            <p:spPr bwMode="auto">
              <a:xfrm>
                <a:off x="2207" y="10176"/>
                <a:ext cx="126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u="sng">
                    <a:solidFill>
                      <a:schemeClr val="bg2"/>
                    </a:solidFill>
                  </a:rPr>
                  <a:t>学号</a:t>
                </a:r>
              </a:p>
            </p:txBody>
          </p:sp>
          <p:sp>
            <p:nvSpPr>
              <p:cNvPr id="13322" name="Text Box 9"/>
              <p:cNvSpPr txBox="1">
                <a:spLocks noChangeArrowheads="1"/>
              </p:cNvSpPr>
              <p:nvPr/>
            </p:nvSpPr>
            <p:spPr bwMode="auto">
              <a:xfrm>
                <a:off x="4727" y="11268"/>
                <a:ext cx="136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spcBef>
                    <a:spcPct val="0"/>
                  </a:spcBef>
                  <a:buClrTx/>
                  <a:buSzTx/>
                  <a:buFontTx/>
                  <a:buNone/>
                </a:pPr>
                <a:r>
                  <a:rPr kumimoji="0" lang="en-US" altLang="zh-CN" sz="2800" b="1">
                    <a:solidFill>
                      <a:schemeClr val="bg2"/>
                    </a:solidFill>
                  </a:rPr>
                  <a:t>    </a:t>
                </a:r>
                <a:r>
                  <a:rPr kumimoji="0" lang="zh-CN" altLang="en-US" sz="2800" b="1">
                    <a:solidFill>
                      <a:schemeClr val="bg2"/>
                    </a:solidFill>
                  </a:rPr>
                  <a:t>学 生</a:t>
                </a:r>
              </a:p>
            </p:txBody>
          </p:sp>
          <p:sp>
            <p:nvSpPr>
              <p:cNvPr id="13323" name="Oval 10"/>
              <p:cNvSpPr>
                <a:spLocks noChangeArrowheads="1"/>
              </p:cNvSpPr>
              <p:nvPr/>
            </p:nvSpPr>
            <p:spPr bwMode="auto">
              <a:xfrm>
                <a:off x="3047" y="9708"/>
                <a:ext cx="126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姓名</a:t>
                </a:r>
              </a:p>
            </p:txBody>
          </p:sp>
          <p:sp>
            <p:nvSpPr>
              <p:cNvPr id="13324" name="Oval 11"/>
              <p:cNvSpPr>
                <a:spLocks noChangeArrowheads="1"/>
              </p:cNvSpPr>
              <p:nvPr/>
            </p:nvSpPr>
            <p:spPr bwMode="auto">
              <a:xfrm>
                <a:off x="4202" y="9396"/>
                <a:ext cx="126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性别</a:t>
                </a:r>
              </a:p>
            </p:txBody>
          </p:sp>
          <p:sp>
            <p:nvSpPr>
              <p:cNvPr id="13325" name="Oval 12"/>
              <p:cNvSpPr>
                <a:spLocks noChangeArrowheads="1"/>
              </p:cNvSpPr>
              <p:nvPr/>
            </p:nvSpPr>
            <p:spPr bwMode="auto">
              <a:xfrm>
                <a:off x="5567" y="9396"/>
                <a:ext cx="126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年龄</a:t>
                </a:r>
              </a:p>
            </p:txBody>
          </p:sp>
          <p:sp>
            <p:nvSpPr>
              <p:cNvPr id="13326" name="Oval 13"/>
              <p:cNvSpPr>
                <a:spLocks noChangeArrowheads="1"/>
              </p:cNvSpPr>
              <p:nvPr/>
            </p:nvSpPr>
            <p:spPr bwMode="auto">
              <a:xfrm>
                <a:off x="6617" y="9708"/>
                <a:ext cx="147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家庭地址</a:t>
                </a:r>
              </a:p>
            </p:txBody>
          </p:sp>
          <p:sp>
            <p:nvSpPr>
              <p:cNvPr id="13327" name="Oval 14"/>
              <p:cNvSpPr>
                <a:spLocks noChangeArrowheads="1"/>
              </p:cNvSpPr>
              <p:nvPr/>
            </p:nvSpPr>
            <p:spPr bwMode="auto">
              <a:xfrm>
                <a:off x="7247" y="10176"/>
                <a:ext cx="147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所学专业</a:t>
                </a:r>
                <a:endParaRPr kumimoji="0" lang="zh-CN" altLang="en-US" sz="2000" b="1">
                  <a:solidFill>
                    <a:schemeClr val="bg2"/>
                  </a:solidFill>
                </a:endParaRPr>
              </a:p>
            </p:txBody>
          </p:sp>
          <p:sp>
            <p:nvSpPr>
              <p:cNvPr id="13328" name="Line 15"/>
              <p:cNvSpPr>
                <a:spLocks noChangeShapeType="1"/>
              </p:cNvSpPr>
              <p:nvPr/>
            </p:nvSpPr>
            <p:spPr bwMode="auto">
              <a:xfrm>
                <a:off x="3887" y="10176"/>
                <a:ext cx="1050" cy="109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9" name="Line 16"/>
              <p:cNvSpPr>
                <a:spLocks noChangeShapeType="1"/>
              </p:cNvSpPr>
              <p:nvPr/>
            </p:nvSpPr>
            <p:spPr bwMode="auto">
              <a:xfrm>
                <a:off x="5042" y="9864"/>
                <a:ext cx="210" cy="140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0" name="Line 17"/>
              <p:cNvSpPr>
                <a:spLocks noChangeShapeType="1"/>
              </p:cNvSpPr>
              <p:nvPr/>
            </p:nvSpPr>
            <p:spPr bwMode="auto">
              <a:xfrm flipH="1">
                <a:off x="5567" y="9864"/>
                <a:ext cx="420" cy="140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1" name="Line 18"/>
              <p:cNvSpPr>
                <a:spLocks noChangeShapeType="1"/>
              </p:cNvSpPr>
              <p:nvPr/>
            </p:nvSpPr>
            <p:spPr bwMode="auto">
              <a:xfrm flipH="1">
                <a:off x="5882" y="10176"/>
                <a:ext cx="1050" cy="110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3316" name="Line 20"/>
          <p:cNvSpPr>
            <a:spLocks noChangeShapeType="1"/>
          </p:cNvSpPr>
          <p:nvPr/>
        </p:nvSpPr>
        <p:spPr bwMode="auto">
          <a:xfrm flipH="1">
            <a:off x="5148263" y="5303838"/>
            <a:ext cx="1804987"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7" name="Oval 21"/>
          <p:cNvSpPr>
            <a:spLocks noChangeArrowheads="1"/>
          </p:cNvSpPr>
          <p:nvPr/>
        </p:nvSpPr>
        <p:spPr bwMode="auto">
          <a:xfrm>
            <a:off x="7092950" y="5470525"/>
            <a:ext cx="2051050" cy="503238"/>
          </a:xfrm>
          <a:prstGeom prst="ellipse">
            <a:avLst/>
          </a:prstGeom>
          <a:solidFill>
            <a:srgbClr val="FFFFFF"/>
          </a:solidFill>
          <a:ln w="9525" cap="rnd">
            <a:solidFill>
              <a:schemeClr val="bg2"/>
            </a:solidFill>
            <a:prstDash val="sysDot"/>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出生年份</a:t>
            </a:r>
          </a:p>
        </p:txBody>
      </p:sp>
      <p:sp>
        <p:nvSpPr>
          <p:cNvPr id="13318" name="Line 22"/>
          <p:cNvSpPr>
            <a:spLocks noChangeShapeType="1"/>
          </p:cNvSpPr>
          <p:nvPr/>
        </p:nvSpPr>
        <p:spPr bwMode="auto">
          <a:xfrm flipV="1">
            <a:off x="5148263" y="5876925"/>
            <a:ext cx="2016125" cy="431800"/>
          </a:xfrm>
          <a:prstGeom prst="line">
            <a:avLst/>
          </a:prstGeom>
          <a:noFill/>
          <a:ln w="38100">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171450"/>
            <a:ext cx="91440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en-US" altLang="zh-CN" sz="2800" b="1">
                <a:solidFill>
                  <a:srgbClr val="660033"/>
                </a:solidFill>
                <a:latin typeface="宋体" pitchFamily="2" charset="-122"/>
              </a:rPr>
              <a:t>⑶ </a:t>
            </a:r>
            <a:r>
              <a:rPr lang="zh-CN" altLang="en-US" sz="2800" b="1">
                <a:solidFill>
                  <a:srgbClr val="660033"/>
                </a:solidFill>
                <a:latin typeface="宋体" pitchFamily="2" charset="-122"/>
              </a:rPr>
              <a:t>空值</a:t>
            </a:r>
            <a:r>
              <a:rPr lang="en-US" altLang="zh-CN" sz="2800" b="1">
                <a:solidFill>
                  <a:srgbClr val="660033"/>
                </a:solidFill>
                <a:latin typeface="宋体" pitchFamily="2" charset="-122"/>
              </a:rPr>
              <a:t>:</a:t>
            </a:r>
          </a:p>
          <a:p>
            <a:pPr algn="just" eaLnBrk="1" hangingPunct="1">
              <a:lnSpc>
                <a:spcPct val="150000"/>
              </a:lnSpc>
              <a:spcBef>
                <a:spcPct val="0"/>
              </a:spcBef>
              <a:buClrTx/>
              <a:buSzTx/>
              <a:buFontTx/>
              <a:buNone/>
            </a:pPr>
            <a:r>
              <a:rPr lang="en-US" altLang="zh-CN" sz="2800" b="1">
                <a:solidFill>
                  <a:schemeClr val="bg2"/>
                </a:solidFill>
                <a:latin typeface="宋体" pitchFamily="2" charset="-122"/>
              </a:rPr>
              <a:t>       </a:t>
            </a:r>
            <a:r>
              <a:rPr lang="zh-CN" altLang="en-US" sz="2800" b="1">
                <a:solidFill>
                  <a:schemeClr val="bg1"/>
                </a:solidFill>
                <a:latin typeface="宋体" pitchFamily="2" charset="-122"/>
              </a:rPr>
              <a:t>当实体在某个属性上没有值时用空值。</a:t>
            </a:r>
            <a:endParaRPr lang="zh-CN" altLang="en-US" sz="2800" b="1">
              <a:solidFill>
                <a:schemeClr val="bg1"/>
              </a:solidFill>
            </a:endParaRPr>
          </a:p>
          <a:p>
            <a:pPr algn="just">
              <a:lnSpc>
                <a:spcPct val="150000"/>
              </a:lnSpc>
              <a:spcBef>
                <a:spcPct val="0"/>
              </a:spcBef>
              <a:buClrTx/>
              <a:buSzTx/>
              <a:buFontTx/>
              <a:buNone/>
            </a:pPr>
            <a:r>
              <a:rPr lang="zh-CN" altLang="en-US" sz="2400" b="1">
                <a:solidFill>
                  <a:schemeClr val="bg2"/>
                </a:solidFill>
                <a:latin typeface="宋体" pitchFamily="2" charset="-122"/>
              </a:rPr>
              <a:t>  在数据库中，空值是很难处理的一种值</a:t>
            </a:r>
          </a:p>
          <a:p>
            <a:pPr algn="just">
              <a:lnSpc>
                <a:spcPct val="150000"/>
              </a:lnSpc>
              <a:spcBef>
                <a:spcPct val="0"/>
              </a:spcBef>
              <a:buClrTx/>
              <a:buSzTx/>
              <a:buFontTx/>
              <a:buNone/>
            </a:pPr>
            <a:r>
              <a:rPr lang="zh-CN" altLang="en-US" sz="2400" b="1">
                <a:solidFill>
                  <a:schemeClr val="bg2"/>
                </a:solidFill>
                <a:latin typeface="宋体" pitchFamily="2" charset="-122"/>
              </a:rPr>
              <a:t>表示的含义比较丰富，它可以表示无意义、值未知（缺失或不知道）</a:t>
            </a:r>
          </a:p>
          <a:p>
            <a:pPr algn="just">
              <a:lnSpc>
                <a:spcPct val="150000"/>
              </a:lnSpc>
              <a:spcBef>
                <a:spcPct val="0"/>
              </a:spcBef>
              <a:buClrTx/>
              <a:buSzTx/>
              <a:buFontTx/>
              <a:buNone/>
            </a:pPr>
            <a:r>
              <a:rPr lang="zh-CN" altLang="en-US" sz="2400" b="1">
                <a:solidFill>
                  <a:schemeClr val="bg2"/>
                </a:solidFill>
                <a:latin typeface="宋体" pitchFamily="2" charset="-122"/>
              </a:rPr>
              <a:t>如：员工的配偶属性为</a:t>
            </a:r>
            <a:r>
              <a:rPr lang="en-US" altLang="zh-CN" sz="2400" b="1">
                <a:solidFill>
                  <a:schemeClr val="bg2"/>
                </a:solidFill>
                <a:latin typeface="宋体" pitchFamily="2" charset="-122"/>
              </a:rPr>
              <a:t>null</a:t>
            </a:r>
            <a:r>
              <a:rPr lang="zh-CN" altLang="en-US" sz="2400" b="1">
                <a:solidFill>
                  <a:schemeClr val="bg2"/>
                </a:solidFill>
                <a:latin typeface="宋体" pitchFamily="2" charset="-122"/>
              </a:rPr>
              <a:t>，可能有下列情况：</a:t>
            </a:r>
          </a:p>
          <a:p>
            <a:pPr algn="just">
              <a:lnSpc>
                <a:spcPct val="150000"/>
              </a:lnSpc>
              <a:spcBef>
                <a:spcPct val="0"/>
              </a:spcBef>
              <a:buClrTx/>
              <a:buSzTx/>
              <a:buFontTx/>
              <a:buNone/>
            </a:pPr>
            <a:r>
              <a:rPr lang="zh-CN" altLang="en-US" sz="2400" b="1">
                <a:solidFill>
                  <a:schemeClr val="bg2"/>
                </a:solidFill>
                <a:latin typeface="宋体" pitchFamily="2" charset="-122"/>
              </a:rPr>
              <a:t>	该员工尚未婚配，该值无意义（占位空值）</a:t>
            </a:r>
          </a:p>
          <a:p>
            <a:pPr algn="just">
              <a:lnSpc>
                <a:spcPct val="150000"/>
              </a:lnSpc>
              <a:spcBef>
                <a:spcPct val="0"/>
              </a:spcBef>
              <a:buClrTx/>
              <a:buSzTx/>
              <a:buFontTx/>
              <a:buNone/>
            </a:pPr>
            <a:r>
              <a:rPr lang="zh-CN" altLang="en-US" sz="2400" b="1">
                <a:solidFill>
                  <a:schemeClr val="bg2"/>
                </a:solidFill>
                <a:latin typeface="宋体" pitchFamily="2" charset="-122"/>
              </a:rPr>
              <a:t>	该员工已婚配，但配偶名尚不知（未知空值）</a:t>
            </a:r>
          </a:p>
          <a:p>
            <a:pPr algn="just">
              <a:lnSpc>
                <a:spcPct val="150000"/>
              </a:lnSpc>
              <a:spcBef>
                <a:spcPct val="0"/>
              </a:spcBef>
              <a:buClrTx/>
              <a:buSzTx/>
              <a:buFontTx/>
              <a:buNone/>
            </a:pPr>
            <a:r>
              <a:rPr lang="zh-CN" altLang="en-US" sz="2400" b="1">
                <a:solidFill>
                  <a:schemeClr val="bg2"/>
                </a:solidFill>
                <a:latin typeface="宋体" pitchFamily="2" charset="-122"/>
              </a:rPr>
              <a:t>	该员工是否婚配还不能得知</a:t>
            </a:r>
            <a:endParaRPr lang="zh-CN" altLang="en-US" sz="2400" b="1">
              <a:solidFill>
                <a:schemeClr val="bg2"/>
              </a:solidFill>
            </a:endParaRPr>
          </a:p>
          <a:p>
            <a:pPr>
              <a:lnSpc>
                <a:spcPct val="150000"/>
              </a:lnSpc>
              <a:spcBef>
                <a:spcPct val="0"/>
              </a:spcBef>
              <a:buClrTx/>
              <a:buSzTx/>
              <a:buFontTx/>
              <a:buNone/>
            </a:pPr>
            <a:endParaRPr lang="en-US" altLang="zh-CN" sz="2400" b="1">
              <a:solidFill>
                <a:schemeClr val="bg2"/>
              </a:solidFill>
            </a:endParaRPr>
          </a:p>
        </p:txBody>
      </p:sp>
      <p:sp>
        <p:nvSpPr>
          <p:cNvPr id="14339" name="Line 17"/>
          <p:cNvSpPr>
            <a:spLocks noChangeShapeType="1"/>
          </p:cNvSpPr>
          <p:nvPr/>
        </p:nvSpPr>
        <p:spPr bwMode="auto">
          <a:xfrm flipH="1">
            <a:off x="5148263" y="5303838"/>
            <a:ext cx="1804987"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204788"/>
            <a:ext cx="95250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4762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en-US" altLang="zh-CN" sz="2800" b="1">
                <a:solidFill>
                  <a:schemeClr val="bg2"/>
                </a:solidFill>
              </a:rPr>
              <a:t>                       </a:t>
            </a:r>
            <a:r>
              <a:rPr lang="en-US" altLang="zh-CN" sz="2800" b="1">
                <a:solidFill>
                  <a:srgbClr val="660033"/>
                </a:solidFill>
              </a:rPr>
              <a:t>§</a:t>
            </a:r>
            <a:r>
              <a:rPr lang="en-US" altLang="zh-CN" sz="2800" b="1">
                <a:solidFill>
                  <a:srgbClr val="660033"/>
                </a:solidFill>
                <a:latin typeface="宋体" pitchFamily="2" charset="-122"/>
              </a:rPr>
              <a:t>2  </a:t>
            </a:r>
            <a:r>
              <a:rPr lang="zh-CN" altLang="en-US" sz="2800" b="1">
                <a:solidFill>
                  <a:srgbClr val="660033"/>
                </a:solidFill>
                <a:latin typeface="宋体" pitchFamily="2" charset="-122"/>
              </a:rPr>
              <a:t>联系的设计和实现</a:t>
            </a:r>
            <a:endParaRPr lang="zh-CN" altLang="en-US" sz="2800" b="1">
              <a:solidFill>
                <a:srgbClr val="660033"/>
              </a:solidFill>
            </a:endParaRPr>
          </a:p>
          <a:p>
            <a:pPr algn="just">
              <a:lnSpc>
                <a:spcPct val="200000"/>
              </a:lnSpc>
              <a:spcBef>
                <a:spcPct val="0"/>
              </a:spcBef>
              <a:buClrTx/>
              <a:buSzTx/>
              <a:buFontTx/>
              <a:buNone/>
            </a:pPr>
            <a:r>
              <a:rPr lang="zh-CN" altLang="en-US" sz="2800" b="1">
                <a:solidFill>
                  <a:schemeClr val="bg2"/>
                </a:solidFill>
                <a:latin typeface="宋体" pitchFamily="2" charset="-122"/>
              </a:rPr>
              <a:t> </a:t>
            </a:r>
            <a:r>
              <a:rPr lang="zh-CN" altLang="en-US" sz="2800" b="1">
                <a:solidFill>
                  <a:srgbClr val="1233D6"/>
                </a:solidFill>
                <a:latin typeface="宋体" pitchFamily="2" charset="-122"/>
                <a:sym typeface="Symbol" pitchFamily="18" charset="2"/>
              </a:rPr>
              <a:t></a:t>
            </a:r>
            <a:r>
              <a:rPr lang="zh-CN" altLang="en-US" sz="2800" b="1">
                <a:solidFill>
                  <a:srgbClr val="1233D6"/>
                </a:solidFill>
                <a:latin typeface="宋体" pitchFamily="2" charset="-122"/>
              </a:rPr>
              <a:t>联系的元数</a:t>
            </a:r>
            <a:r>
              <a:rPr lang="en-US" altLang="zh-CN" sz="2800" b="1">
                <a:solidFill>
                  <a:srgbClr val="1233D6"/>
                </a:solidFill>
                <a:latin typeface="宋体" pitchFamily="2" charset="-122"/>
              </a:rPr>
              <a:t>: </a:t>
            </a:r>
          </a:p>
          <a:p>
            <a:pPr algn="just">
              <a:lnSpc>
                <a:spcPct val="200000"/>
              </a:lnSpc>
              <a:spcBef>
                <a:spcPct val="0"/>
              </a:spcBef>
              <a:buClrTx/>
              <a:buSzTx/>
              <a:buFontTx/>
              <a:buNone/>
            </a:pPr>
            <a:r>
              <a:rPr lang="en-US" altLang="zh-CN" sz="2800" b="1">
                <a:solidFill>
                  <a:srgbClr val="1233D6"/>
                </a:solidFill>
                <a:latin typeface="宋体" pitchFamily="2" charset="-122"/>
              </a:rPr>
              <a:t> </a:t>
            </a:r>
            <a:r>
              <a:rPr lang="en-US" altLang="zh-CN" sz="2800" b="1">
                <a:solidFill>
                  <a:srgbClr val="1233D6"/>
                </a:solidFill>
                <a:latin typeface="宋体" pitchFamily="2" charset="-122"/>
                <a:sym typeface="Symbol" pitchFamily="18" charset="2"/>
              </a:rPr>
              <a:t></a:t>
            </a:r>
            <a:r>
              <a:rPr lang="zh-CN" altLang="en-US" sz="2800" b="1">
                <a:solidFill>
                  <a:srgbClr val="1233D6"/>
                </a:solidFill>
                <a:latin typeface="宋体" pitchFamily="2" charset="-122"/>
              </a:rPr>
              <a:t>联系的连通词</a:t>
            </a:r>
            <a:r>
              <a:rPr lang="en-US" altLang="zh-CN" sz="2800" b="1">
                <a:solidFill>
                  <a:srgbClr val="1233D6"/>
                </a:solidFill>
                <a:latin typeface="宋体" pitchFamily="2" charset="-122"/>
              </a:rPr>
              <a:t>:</a:t>
            </a:r>
            <a:endParaRPr lang="en-US" altLang="zh-CN" sz="2800" b="1">
              <a:solidFill>
                <a:srgbClr val="1233D6"/>
              </a:solidFill>
            </a:endParaRPr>
          </a:p>
          <a:p>
            <a:pPr algn="just">
              <a:lnSpc>
                <a:spcPct val="200000"/>
              </a:lnSpc>
              <a:spcBef>
                <a:spcPct val="0"/>
              </a:spcBef>
              <a:buClrTx/>
              <a:buSzTx/>
              <a:buFontTx/>
              <a:buNone/>
            </a:pPr>
            <a:r>
              <a:rPr lang="en-US" altLang="zh-CN" sz="2800" b="1">
                <a:solidFill>
                  <a:srgbClr val="1233D6"/>
                </a:solidFill>
                <a:latin typeface="宋体" pitchFamily="2" charset="-122"/>
              </a:rPr>
              <a:t> </a:t>
            </a:r>
            <a:r>
              <a:rPr lang="en-US" altLang="zh-CN" sz="2800" b="1">
                <a:solidFill>
                  <a:srgbClr val="1233D6"/>
                </a:solidFill>
                <a:latin typeface="宋体" pitchFamily="2" charset="-122"/>
                <a:sym typeface="Symbol" pitchFamily="18" charset="2"/>
              </a:rPr>
              <a:t></a:t>
            </a:r>
            <a:r>
              <a:rPr lang="zh-CN" altLang="en-US" sz="2800" b="1">
                <a:solidFill>
                  <a:srgbClr val="1233D6"/>
                </a:solidFill>
                <a:latin typeface="宋体" pitchFamily="2" charset="-122"/>
              </a:rPr>
              <a:t>联系的基数：</a:t>
            </a:r>
            <a:endParaRPr lang="zh-CN" altLang="en-US" sz="2800" b="1">
              <a:solidFill>
                <a:srgbClr val="1233D6"/>
              </a:solidFill>
            </a:endParaRPr>
          </a:p>
        </p:txBody>
      </p:sp>
      <p:sp>
        <p:nvSpPr>
          <p:cNvPr id="93187" name="Rectangle 3"/>
          <p:cNvSpPr>
            <a:spLocks noChangeArrowheads="1"/>
          </p:cNvSpPr>
          <p:nvPr/>
        </p:nvSpPr>
        <p:spPr bwMode="auto">
          <a:xfrm>
            <a:off x="2987675" y="1060450"/>
            <a:ext cx="453707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0"/>
              </a:spcBef>
              <a:buClrTx/>
              <a:buSzTx/>
              <a:buFontTx/>
              <a:buNone/>
            </a:pPr>
            <a:r>
              <a:rPr lang="zh-CN" altLang="en-US" sz="2400" b="1">
                <a:solidFill>
                  <a:schemeClr val="bg2"/>
                </a:solidFill>
              </a:rPr>
              <a:t>相互联系的实体的个数。</a:t>
            </a:r>
          </a:p>
        </p:txBody>
      </p:sp>
      <p:sp>
        <p:nvSpPr>
          <p:cNvPr id="93188" name="Rectangle 4"/>
          <p:cNvSpPr>
            <a:spLocks noChangeArrowheads="1"/>
          </p:cNvSpPr>
          <p:nvPr/>
        </p:nvSpPr>
        <p:spPr bwMode="auto">
          <a:xfrm>
            <a:off x="2987675" y="1743075"/>
            <a:ext cx="53657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zh-CN" altLang="en-US" sz="2400" b="1">
                <a:solidFill>
                  <a:schemeClr val="bg2"/>
                </a:solidFill>
              </a:rPr>
              <a:t>涉及到的实体集之间实体对应的方式。</a:t>
            </a:r>
          </a:p>
        </p:txBody>
      </p:sp>
      <p:sp>
        <p:nvSpPr>
          <p:cNvPr id="93189" name="Rectangle 5"/>
          <p:cNvSpPr>
            <a:spLocks noChangeArrowheads="1"/>
          </p:cNvSpPr>
          <p:nvPr/>
        </p:nvSpPr>
        <p:spPr bwMode="auto">
          <a:xfrm>
            <a:off x="827088" y="2730500"/>
            <a:ext cx="8532812"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en-US" altLang="zh-CN" sz="2400" b="1">
                <a:solidFill>
                  <a:schemeClr val="bg2"/>
                </a:solidFill>
              </a:rPr>
              <a:t>                           </a:t>
            </a:r>
            <a:r>
              <a:rPr lang="zh-CN" altLang="en-US" sz="2400" b="1">
                <a:solidFill>
                  <a:schemeClr val="bg2"/>
                </a:solidFill>
              </a:rPr>
              <a:t>有两个实体集</a:t>
            </a:r>
            <a:r>
              <a:rPr lang="en-US" altLang="zh-CN" sz="2400" b="1">
                <a:solidFill>
                  <a:schemeClr val="bg2"/>
                </a:solidFill>
              </a:rPr>
              <a:t>E1</a:t>
            </a:r>
            <a:r>
              <a:rPr lang="zh-CN" altLang="en-US" sz="2400" b="1">
                <a:solidFill>
                  <a:schemeClr val="bg2"/>
                </a:solidFill>
              </a:rPr>
              <a:t>和</a:t>
            </a:r>
            <a:r>
              <a:rPr lang="en-US" altLang="zh-CN" sz="2400" b="1">
                <a:solidFill>
                  <a:schemeClr val="bg2"/>
                </a:solidFill>
              </a:rPr>
              <a:t>E2</a:t>
            </a:r>
            <a:r>
              <a:rPr lang="zh-CN" altLang="en-US" sz="2400" b="1">
                <a:solidFill>
                  <a:schemeClr val="bg2"/>
                </a:solidFill>
              </a:rPr>
              <a:t>，</a:t>
            </a:r>
            <a:r>
              <a:rPr lang="en-US" altLang="zh-CN" sz="2400" b="1">
                <a:solidFill>
                  <a:schemeClr val="bg2"/>
                </a:solidFill>
              </a:rPr>
              <a:t>E1</a:t>
            </a:r>
            <a:r>
              <a:rPr lang="zh-CN" altLang="en-US" sz="2400" b="1">
                <a:solidFill>
                  <a:schemeClr val="bg2"/>
                </a:solidFill>
              </a:rPr>
              <a:t>中的每个实体与</a:t>
            </a:r>
          </a:p>
          <a:p>
            <a:pPr algn="just">
              <a:lnSpc>
                <a:spcPct val="200000"/>
              </a:lnSpc>
              <a:spcBef>
                <a:spcPct val="0"/>
              </a:spcBef>
              <a:buClrTx/>
              <a:buSzTx/>
              <a:buFontTx/>
              <a:buNone/>
            </a:pPr>
            <a:r>
              <a:rPr lang="zh-CN" altLang="en-US" sz="2400" b="1">
                <a:solidFill>
                  <a:schemeClr val="bg2"/>
                </a:solidFill>
              </a:rPr>
              <a:t>      </a:t>
            </a:r>
            <a:r>
              <a:rPr lang="en-US" altLang="zh-CN" sz="2400" b="1">
                <a:solidFill>
                  <a:schemeClr val="bg2"/>
                </a:solidFill>
              </a:rPr>
              <a:t>E2</a:t>
            </a:r>
            <a:r>
              <a:rPr lang="zh-CN" altLang="en-US" sz="2400" b="1">
                <a:solidFill>
                  <a:schemeClr val="bg2"/>
                </a:solidFill>
              </a:rPr>
              <a:t>中有联系实体数目的最小值</a:t>
            </a:r>
            <a:r>
              <a:rPr lang="en-US" altLang="zh-CN" sz="2400" b="1">
                <a:solidFill>
                  <a:schemeClr val="bg2"/>
                </a:solidFill>
              </a:rPr>
              <a:t>Min</a:t>
            </a:r>
            <a:r>
              <a:rPr lang="zh-CN" altLang="en-US" sz="2400" b="1">
                <a:solidFill>
                  <a:schemeClr val="bg2"/>
                </a:solidFill>
              </a:rPr>
              <a:t>和最大值</a:t>
            </a:r>
            <a:r>
              <a:rPr lang="en-US" altLang="zh-CN" sz="2400" b="1">
                <a:solidFill>
                  <a:schemeClr val="bg2"/>
                </a:solidFill>
              </a:rPr>
              <a:t>Max</a:t>
            </a:r>
            <a:r>
              <a:rPr lang="zh-CN" altLang="en-US" sz="2400" b="1">
                <a:solidFill>
                  <a:schemeClr val="bg2"/>
                </a:solidFill>
              </a:rPr>
              <a:t>，称为</a:t>
            </a:r>
          </a:p>
          <a:p>
            <a:pPr algn="just">
              <a:lnSpc>
                <a:spcPct val="200000"/>
              </a:lnSpc>
              <a:spcBef>
                <a:spcPct val="0"/>
              </a:spcBef>
              <a:buClrTx/>
              <a:buSzTx/>
              <a:buFontTx/>
              <a:buNone/>
            </a:pPr>
            <a:r>
              <a:rPr lang="zh-CN" altLang="en-US" sz="2400" b="1">
                <a:solidFill>
                  <a:schemeClr val="bg2"/>
                </a:solidFill>
              </a:rPr>
              <a:t>      </a:t>
            </a:r>
            <a:r>
              <a:rPr lang="en-US" altLang="zh-CN" sz="2400" b="1">
                <a:solidFill>
                  <a:schemeClr val="bg2"/>
                </a:solidFill>
              </a:rPr>
              <a:t>E1</a:t>
            </a:r>
            <a:r>
              <a:rPr lang="zh-CN" altLang="en-US" sz="2400" b="1">
                <a:solidFill>
                  <a:schemeClr val="bg2"/>
                </a:solidFill>
              </a:rPr>
              <a:t>的基数，用（</a:t>
            </a:r>
            <a:r>
              <a:rPr lang="en-US" altLang="zh-CN" sz="2400" b="1">
                <a:solidFill>
                  <a:schemeClr val="bg2"/>
                </a:solidFill>
              </a:rPr>
              <a:t>Min,Max </a:t>
            </a:r>
            <a:r>
              <a:rPr lang="zh-CN" altLang="en-US" sz="2400" b="1">
                <a:solidFill>
                  <a:schemeClr val="bg2"/>
                </a:solidFill>
              </a:rPr>
              <a:t>）表示。</a:t>
            </a:r>
          </a:p>
        </p:txBody>
      </p:sp>
      <p:sp>
        <p:nvSpPr>
          <p:cNvPr id="93190" name="Rectangle 6"/>
          <p:cNvSpPr>
            <a:spLocks noChangeArrowheads="1"/>
          </p:cNvSpPr>
          <p:nvPr/>
        </p:nvSpPr>
        <p:spPr bwMode="auto">
          <a:xfrm>
            <a:off x="142875" y="4797425"/>
            <a:ext cx="8893175"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en-US" altLang="zh-CN" sz="2400" b="1">
                <a:solidFill>
                  <a:schemeClr val="bg1"/>
                </a:solidFill>
              </a:rPr>
              <a:t>1. </a:t>
            </a:r>
            <a:r>
              <a:rPr lang="zh-CN" altLang="en-US" sz="2400" b="1">
                <a:solidFill>
                  <a:schemeClr val="bg1"/>
                </a:solidFill>
              </a:rPr>
              <a:t>一元联系</a:t>
            </a:r>
          </a:p>
          <a:p>
            <a:pPr algn="just">
              <a:lnSpc>
                <a:spcPct val="200000"/>
              </a:lnSpc>
              <a:spcBef>
                <a:spcPct val="0"/>
              </a:spcBef>
              <a:buClrTx/>
              <a:buSzTx/>
              <a:buFontTx/>
              <a:buNone/>
            </a:pPr>
            <a:r>
              <a:rPr lang="zh-CN" altLang="en-US" sz="2400" b="1">
                <a:solidFill>
                  <a:schemeClr val="bg2"/>
                </a:solidFill>
              </a:rPr>
              <a:t>    </a:t>
            </a:r>
            <a:r>
              <a:rPr lang="zh-CN" altLang="en-US" sz="2400" b="1">
                <a:solidFill>
                  <a:srgbClr val="660033"/>
                </a:solidFill>
              </a:rPr>
              <a:t>一元联系是在同一个实体内部存在的联系，也称为 递归联系。</a:t>
            </a:r>
          </a:p>
        </p:txBody>
      </p:sp>
      <p:grpSp>
        <p:nvGrpSpPr>
          <p:cNvPr id="15367" name="Group 7"/>
          <p:cNvGrpSpPr>
            <a:grpSpLocks/>
          </p:cNvGrpSpPr>
          <p:nvPr/>
        </p:nvGrpSpPr>
        <p:grpSpPr bwMode="auto">
          <a:xfrm>
            <a:off x="107950" y="0"/>
            <a:ext cx="9144000" cy="1196975"/>
            <a:chOff x="0" y="0"/>
            <a:chExt cx="5760" cy="754"/>
          </a:xfrm>
        </p:grpSpPr>
        <p:sp>
          <p:nvSpPr>
            <p:cNvPr id="15368" name="Rectangle 8"/>
            <p:cNvSpPr>
              <a:spLocks noChangeArrowheads="1"/>
            </p:cNvSpPr>
            <p:nvPr/>
          </p:nvSpPr>
          <p:spPr bwMode="auto">
            <a:xfrm>
              <a:off x="0" y="2"/>
              <a:ext cx="5760" cy="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60000"/>
                </a:lnSpc>
                <a:spcBef>
                  <a:spcPct val="0"/>
                </a:spcBef>
                <a:buClrTx/>
                <a:buSzTx/>
                <a:buFontTx/>
                <a:buNone/>
              </a:pPr>
              <a:r>
                <a:rPr lang="en-US" altLang="zh-CN" sz="3600" b="1">
                  <a:solidFill>
                    <a:schemeClr val="tx2"/>
                  </a:solidFill>
                  <a:latin typeface="宋体" pitchFamily="2" charset="-122"/>
                </a:rPr>
                <a:t>       </a:t>
              </a:r>
              <a:endParaRPr lang="en-US" altLang="zh-CN" sz="2400"/>
            </a:p>
          </p:txBody>
        </p:sp>
        <p:grpSp>
          <p:nvGrpSpPr>
            <p:cNvPr id="15369" name="Group 9"/>
            <p:cNvGrpSpPr>
              <a:grpSpLocks/>
            </p:cNvGrpSpPr>
            <p:nvPr/>
          </p:nvGrpSpPr>
          <p:grpSpPr bwMode="auto">
            <a:xfrm>
              <a:off x="0" y="0"/>
              <a:ext cx="5575" cy="754"/>
              <a:chOff x="0" y="288"/>
              <a:chExt cx="5760" cy="864"/>
            </a:xfrm>
          </p:grpSpPr>
          <p:sp>
            <p:nvSpPr>
              <p:cNvPr id="15370" name="Rectangle 10"/>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15371" name="Rectangle 11"/>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15372" name="Rectangle 12"/>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15373" name="Rectangle 13"/>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15374" name="Rectangle 14"/>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15375" name="Rectangle 15"/>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blinds(horizontal)">
                                      <p:cBhvr>
                                        <p:cTn id="7" dur="500"/>
                                        <p:tgtEl>
                                          <p:spTgt spid="93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blinds(horizontal)">
                                      <p:cBhvr>
                                        <p:cTn id="12" dur="500"/>
                                        <p:tgtEl>
                                          <p:spTgt spid="931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89"/>
                                        </p:tgtEl>
                                        <p:attrNameLst>
                                          <p:attrName>style.visibility</p:attrName>
                                        </p:attrNameLst>
                                      </p:cBhvr>
                                      <p:to>
                                        <p:strVal val="visible"/>
                                      </p:to>
                                    </p:set>
                                    <p:animEffect transition="in" filter="blinds(horizontal)">
                                      <p:cBhvr>
                                        <p:cTn id="17" dur="500"/>
                                        <p:tgtEl>
                                          <p:spTgt spid="93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190"/>
                                        </p:tgtEl>
                                        <p:attrNameLst>
                                          <p:attrName>style.visibility</p:attrName>
                                        </p:attrNameLst>
                                      </p:cBhvr>
                                      <p:to>
                                        <p:strVal val="visible"/>
                                      </p:to>
                                    </p:set>
                                    <p:animEffect transition="in" filter="blinds(horizontal)">
                                      <p:cBhvr>
                                        <p:cTn id="22" dur="500"/>
                                        <p:tgtEl>
                                          <p:spTgt spid="93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8" grpId="0"/>
      <p:bldP spid="93189" grpId="0"/>
      <p:bldP spid="931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714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zh-CN" altLang="en-US" sz="2800" b="1">
                <a:solidFill>
                  <a:srgbClr val="000066"/>
                </a:solidFill>
                <a:latin typeface="宋体" pitchFamily="2" charset="-122"/>
              </a:rPr>
              <a:t>一元联系连通词有三种形式</a:t>
            </a:r>
            <a:r>
              <a:rPr lang="en-US" altLang="zh-CN" sz="2800" b="1">
                <a:solidFill>
                  <a:srgbClr val="000066"/>
                </a:solidFill>
                <a:latin typeface="宋体" pitchFamily="2" charset="-122"/>
              </a:rPr>
              <a:t>:</a:t>
            </a:r>
          </a:p>
          <a:p>
            <a:pPr algn="just" eaLnBrk="1" hangingPunct="1">
              <a:lnSpc>
                <a:spcPct val="150000"/>
              </a:lnSpc>
              <a:spcBef>
                <a:spcPct val="0"/>
              </a:spcBef>
              <a:buClrTx/>
              <a:buSzTx/>
              <a:buFontTx/>
              <a:buNone/>
            </a:pPr>
            <a:r>
              <a:rPr lang="en-US" altLang="zh-CN" sz="2800" b="1">
                <a:solidFill>
                  <a:srgbClr val="660033"/>
                </a:solidFill>
                <a:latin typeface="宋体" pitchFamily="2" charset="-122"/>
              </a:rPr>
              <a:t>⑴ 1</a:t>
            </a:r>
            <a:r>
              <a:rPr lang="zh-CN" altLang="en-US" sz="2800" b="1">
                <a:solidFill>
                  <a:srgbClr val="660033"/>
                </a:solidFill>
                <a:latin typeface="宋体" pitchFamily="2" charset="-122"/>
              </a:rPr>
              <a:t>：</a:t>
            </a:r>
            <a:r>
              <a:rPr lang="en-US" altLang="zh-CN" sz="2800" b="1">
                <a:solidFill>
                  <a:srgbClr val="660033"/>
                </a:solidFill>
                <a:latin typeface="宋体" pitchFamily="2" charset="-122"/>
              </a:rPr>
              <a:t>N</a:t>
            </a:r>
            <a:r>
              <a:rPr lang="zh-CN" altLang="en-US" sz="2800" b="1">
                <a:solidFill>
                  <a:srgbClr val="660033"/>
                </a:solidFill>
                <a:latin typeface="宋体" pitchFamily="2" charset="-122"/>
              </a:rPr>
              <a:t>联系：</a:t>
            </a:r>
          </a:p>
          <a:p>
            <a:pPr algn="just" eaLnBrk="1" hangingPunct="1">
              <a:lnSpc>
                <a:spcPct val="150000"/>
              </a:lnSpc>
              <a:spcBef>
                <a:spcPct val="0"/>
              </a:spcBef>
              <a:buClrTx/>
              <a:buSzTx/>
              <a:buFontTx/>
              <a:buNone/>
            </a:pPr>
            <a:r>
              <a:rPr lang="zh-CN" altLang="en-US" sz="2800" b="1">
                <a:solidFill>
                  <a:schemeClr val="bg2"/>
                </a:solidFill>
                <a:latin typeface="宋体" pitchFamily="2" charset="-122"/>
              </a:rPr>
              <a:t>      实现时，只需用一个关系模型（表）。</a:t>
            </a:r>
            <a:endParaRPr lang="zh-CN" altLang="en-US" sz="2800" b="1">
              <a:solidFill>
                <a:schemeClr val="bg2"/>
              </a:solidFill>
            </a:endParaRPr>
          </a:p>
          <a:p>
            <a:pPr algn="just">
              <a:lnSpc>
                <a:spcPct val="150000"/>
              </a:lnSpc>
              <a:spcBef>
                <a:spcPct val="0"/>
              </a:spcBef>
              <a:buClrTx/>
              <a:buSzTx/>
              <a:buFontTx/>
              <a:buNone/>
            </a:pPr>
            <a:r>
              <a:rPr lang="zh-CN" altLang="en-US" sz="2800" b="1">
                <a:solidFill>
                  <a:srgbClr val="660033"/>
                </a:solidFill>
                <a:latin typeface="宋体" pitchFamily="2" charset="-122"/>
              </a:rPr>
              <a:t>⑵ </a:t>
            </a:r>
            <a:r>
              <a:rPr lang="en-US" altLang="zh-CN" sz="2800" b="1">
                <a:solidFill>
                  <a:srgbClr val="660033"/>
                </a:solidFill>
                <a:latin typeface="宋体" pitchFamily="2" charset="-122"/>
              </a:rPr>
              <a:t>1</a:t>
            </a:r>
            <a:r>
              <a:rPr lang="zh-CN" altLang="en-US" sz="2800" b="1">
                <a:solidFill>
                  <a:srgbClr val="660033"/>
                </a:solidFill>
                <a:latin typeface="宋体" pitchFamily="2" charset="-122"/>
              </a:rPr>
              <a:t>：</a:t>
            </a:r>
            <a:r>
              <a:rPr lang="en-US" altLang="zh-CN" sz="2800" b="1">
                <a:solidFill>
                  <a:srgbClr val="660033"/>
                </a:solidFill>
                <a:latin typeface="宋体" pitchFamily="2" charset="-122"/>
              </a:rPr>
              <a:t>1</a:t>
            </a:r>
            <a:r>
              <a:rPr lang="zh-CN" altLang="en-US" sz="2800" b="1">
                <a:solidFill>
                  <a:srgbClr val="660033"/>
                </a:solidFill>
                <a:latin typeface="宋体" pitchFamily="2" charset="-122"/>
              </a:rPr>
              <a:t>联系：</a:t>
            </a:r>
          </a:p>
          <a:p>
            <a:pPr algn="just">
              <a:lnSpc>
                <a:spcPct val="150000"/>
              </a:lnSpc>
              <a:spcBef>
                <a:spcPct val="0"/>
              </a:spcBef>
              <a:buClrTx/>
              <a:buSzTx/>
              <a:buFontTx/>
              <a:buNone/>
            </a:pPr>
            <a:endParaRPr lang="zh-CN" altLang="en-US" sz="2800" b="1">
              <a:solidFill>
                <a:srgbClr val="660033"/>
              </a:solidFill>
              <a:latin typeface="宋体" pitchFamily="2" charset="-122"/>
            </a:endParaRPr>
          </a:p>
          <a:p>
            <a:pPr algn="just">
              <a:lnSpc>
                <a:spcPct val="150000"/>
              </a:lnSpc>
              <a:spcBef>
                <a:spcPct val="0"/>
              </a:spcBef>
              <a:buClrTx/>
              <a:buSzTx/>
              <a:buFontTx/>
              <a:buNone/>
            </a:pPr>
            <a:r>
              <a:rPr lang="zh-CN" altLang="en-US" sz="2800" b="1">
                <a:solidFill>
                  <a:schemeClr val="bg2"/>
                </a:solidFill>
                <a:latin typeface="宋体" pitchFamily="2" charset="-122"/>
              </a:rPr>
              <a:t>      实现时，只需用一个关系模型（表）。</a:t>
            </a:r>
            <a:endParaRPr lang="zh-CN" altLang="en-US" sz="2800" b="1">
              <a:solidFill>
                <a:schemeClr val="bg2"/>
              </a:solidFill>
            </a:endParaRPr>
          </a:p>
          <a:p>
            <a:pPr algn="just">
              <a:lnSpc>
                <a:spcPct val="150000"/>
              </a:lnSpc>
              <a:spcBef>
                <a:spcPct val="0"/>
              </a:spcBef>
              <a:buClrTx/>
              <a:buSzTx/>
              <a:buFontTx/>
              <a:buNone/>
            </a:pPr>
            <a:r>
              <a:rPr lang="zh-CN" altLang="en-US" sz="2800" b="1">
                <a:solidFill>
                  <a:srgbClr val="660033"/>
                </a:solidFill>
                <a:latin typeface="宋体" pitchFamily="2" charset="-122"/>
              </a:rPr>
              <a:t>⑶ </a:t>
            </a:r>
            <a:r>
              <a:rPr lang="en-US" altLang="zh-CN" sz="2800" b="1">
                <a:solidFill>
                  <a:srgbClr val="660033"/>
                </a:solidFill>
                <a:latin typeface="宋体" pitchFamily="2" charset="-122"/>
              </a:rPr>
              <a:t>M</a:t>
            </a:r>
            <a:r>
              <a:rPr lang="zh-CN" altLang="en-US" sz="2800" b="1">
                <a:solidFill>
                  <a:srgbClr val="660033"/>
                </a:solidFill>
                <a:latin typeface="宋体" pitchFamily="2" charset="-122"/>
              </a:rPr>
              <a:t>：</a:t>
            </a:r>
            <a:r>
              <a:rPr lang="en-US" altLang="zh-CN" sz="2800" b="1">
                <a:solidFill>
                  <a:srgbClr val="660033"/>
                </a:solidFill>
                <a:latin typeface="宋体" pitchFamily="2" charset="-122"/>
              </a:rPr>
              <a:t>N</a:t>
            </a:r>
            <a:r>
              <a:rPr lang="zh-CN" altLang="en-US" sz="2800" b="1">
                <a:solidFill>
                  <a:srgbClr val="660033"/>
                </a:solidFill>
                <a:latin typeface="宋体" pitchFamily="2" charset="-122"/>
              </a:rPr>
              <a:t>联系</a:t>
            </a:r>
            <a:r>
              <a:rPr lang="en-US" altLang="zh-CN" sz="2800" b="1">
                <a:solidFill>
                  <a:srgbClr val="660033"/>
                </a:solidFill>
                <a:latin typeface="宋体" pitchFamily="2" charset="-122"/>
              </a:rPr>
              <a:t>: </a:t>
            </a:r>
          </a:p>
          <a:p>
            <a:pPr algn="just">
              <a:lnSpc>
                <a:spcPct val="150000"/>
              </a:lnSpc>
              <a:spcBef>
                <a:spcPct val="0"/>
              </a:spcBef>
              <a:buClrTx/>
              <a:buSzTx/>
              <a:buFontTx/>
              <a:buNone/>
            </a:pPr>
            <a:endParaRPr lang="en-US" altLang="zh-CN" sz="2800" b="1">
              <a:solidFill>
                <a:srgbClr val="660033"/>
              </a:solidFill>
              <a:latin typeface="宋体" pitchFamily="2" charset="-122"/>
            </a:endParaRPr>
          </a:p>
          <a:p>
            <a:pPr algn="just">
              <a:lnSpc>
                <a:spcPct val="150000"/>
              </a:lnSpc>
              <a:spcBef>
                <a:spcPct val="0"/>
              </a:spcBef>
              <a:buClrTx/>
              <a:buSzTx/>
              <a:buFontTx/>
              <a:buNone/>
            </a:pPr>
            <a:endParaRPr lang="en-US" altLang="zh-CN" sz="2800" b="1">
              <a:solidFill>
                <a:schemeClr val="bg2"/>
              </a:solidFill>
              <a:latin typeface="宋体" pitchFamily="2" charset="-122"/>
            </a:endParaRPr>
          </a:p>
          <a:p>
            <a:pPr algn="just">
              <a:lnSpc>
                <a:spcPct val="150000"/>
              </a:lnSpc>
              <a:spcBef>
                <a:spcPct val="0"/>
              </a:spcBef>
              <a:buClrTx/>
              <a:buSzTx/>
              <a:buFontTx/>
              <a:buNone/>
            </a:pPr>
            <a:r>
              <a:rPr lang="en-US" altLang="zh-CN" sz="2800" b="1">
                <a:solidFill>
                  <a:schemeClr val="bg2"/>
                </a:solidFill>
                <a:latin typeface="宋体" pitchFamily="2" charset="-122"/>
              </a:rPr>
              <a:t>      </a:t>
            </a:r>
            <a:r>
              <a:rPr lang="zh-CN" altLang="en-US" sz="2800" b="1">
                <a:solidFill>
                  <a:schemeClr val="bg2"/>
                </a:solidFill>
                <a:latin typeface="宋体" pitchFamily="2" charset="-122"/>
              </a:rPr>
              <a:t>实现时，需用两个关系模型（表）。</a:t>
            </a:r>
            <a:endParaRPr lang="zh-CN" altLang="en-US" sz="2800" b="1">
              <a:solidFill>
                <a:schemeClr val="bg2"/>
              </a:solidFill>
            </a:endParaRPr>
          </a:p>
          <a:p>
            <a:pPr>
              <a:lnSpc>
                <a:spcPct val="150000"/>
              </a:lnSpc>
              <a:spcBef>
                <a:spcPct val="0"/>
              </a:spcBef>
              <a:buClrTx/>
              <a:buSzTx/>
              <a:buFontTx/>
              <a:buNone/>
            </a:pPr>
            <a:endParaRPr lang="en-US" altLang="zh-CN" sz="2800" b="1">
              <a:solidFill>
                <a:schemeClr val="bg2"/>
              </a:solidFill>
            </a:endParaRPr>
          </a:p>
        </p:txBody>
      </p:sp>
      <p:sp>
        <p:nvSpPr>
          <p:cNvPr id="16387" name="Rectangle 3"/>
          <p:cNvSpPr>
            <a:spLocks noChangeArrowheads="1"/>
          </p:cNvSpPr>
          <p:nvPr/>
        </p:nvSpPr>
        <p:spPr bwMode="auto">
          <a:xfrm>
            <a:off x="2898775" y="765175"/>
            <a:ext cx="51292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zh-CN" altLang="en-US" sz="2400" b="1">
                <a:solidFill>
                  <a:schemeClr val="bg1"/>
                </a:solidFill>
              </a:rPr>
              <a:t>职工之间的上下级联系是</a:t>
            </a:r>
            <a:r>
              <a:rPr lang="en-US" altLang="zh-CN" sz="2400" b="1">
                <a:solidFill>
                  <a:schemeClr val="bg1"/>
                </a:solidFill>
              </a:rPr>
              <a:t>1</a:t>
            </a:r>
            <a:r>
              <a:rPr lang="zh-CN" altLang="en-US" sz="2400" b="1">
                <a:solidFill>
                  <a:schemeClr val="bg1"/>
                </a:solidFill>
              </a:rPr>
              <a:t>：</a:t>
            </a:r>
            <a:r>
              <a:rPr lang="en-US" altLang="zh-CN" sz="2400" b="1">
                <a:solidFill>
                  <a:schemeClr val="bg1"/>
                </a:solidFill>
              </a:rPr>
              <a:t>N</a:t>
            </a:r>
            <a:r>
              <a:rPr lang="zh-CN" altLang="en-US" sz="2400" b="1">
                <a:solidFill>
                  <a:schemeClr val="bg1"/>
                </a:solidFill>
              </a:rPr>
              <a:t>联系。</a:t>
            </a:r>
          </a:p>
        </p:txBody>
      </p:sp>
      <p:sp>
        <p:nvSpPr>
          <p:cNvPr id="16388" name="Rectangle 4"/>
          <p:cNvSpPr>
            <a:spLocks noChangeArrowheads="1"/>
          </p:cNvSpPr>
          <p:nvPr/>
        </p:nvSpPr>
        <p:spPr bwMode="auto">
          <a:xfrm>
            <a:off x="1476375" y="1916113"/>
            <a:ext cx="7777163"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0"/>
              </a:spcBef>
              <a:buClrTx/>
              <a:buSzTx/>
              <a:buFontTx/>
              <a:buNone/>
            </a:pPr>
            <a:r>
              <a:rPr lang="en-US" altLang="zh-CN" sz="2400" b="1">
                <a:solidFill>
                  <a:schemeClr val="bg1"/>
                </a:solidFill>
              </a:rPr>
              <a:t>               </a:t>
            </a:r>
            <a:r>
              <a:rPr lang="zh-CN" altLang="en-US" sz="2400" b="1">
                <a:solidFill>
                  <a:schemeClr val="bg1"/>
                </a:solidFill>
              </a:rPr>
              <a:t>运动员根据其得分来排定名次。在名次排列中</a:t>
            </a:r>
            <a:r>
              <a:rPr lang="en-US" altLang="zh-CN" sz="2400" b="1">
                <a:solidFill>
                  <a:schemeClr val="bg1"/>
                </a:solidFill>
              </a:rPr>
              <a:t>,</a:t>
            </a:r>
            <a:r>
              <a:rPr lang="zh-CN" altLang="en-US" sz="2400" b="1">
                <a:solidFill>
                  <a:schemeClr val="bg1"/>
                </a:solidFill>
              </a:rPr>
              <a:t>排在他前面只有一个人</a:t>
            </a:r>
            <a:r>
              <a:rPr lang="en-US" altLang="zh-CN" sz="2400" b="1">
                <a:solidFill>
                  <a:schemeClr val="bg1"/>
                </a:solidFill>
              </a:rPr>
              <a:t>,</a:t>
            </a:r>
            <a:r>
              <a:rPr lang="zh-CN" altLang="en-US" sz="2400" b="1">
                <a:solidFill>
                  <a:schemeClr val="bg1"/>
                </a:solidFill>
              </a:rPr>
              <a:t>排在他后面也只有一人。</a:t>
            </a:r>
          </a:p>
        </p:txBody>
      </p:sp>
      <p:sp>
        <p:nvSpPr>
          <p:cNvPr id="16389" name="Rectangle 5"/>
          <p:cNvSpPr>
            <a:spLocks noChangeArrowheads="1"/>
          </p:cNvSpPr>
          <p:nvPr/>
        </p:nvSpPr>
        <p:spPr bwMode="auto">
          <a:xfrm>
            <a:off x="862013" y="4005263"/>
            <a:ext cx="8174037" cy="173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0"/>
              </a:spcBef>
              <a:buClrTx/>
              <a:buSzTx/>
              <a:buFontTx/>
              <a:buNone/>
            </a:pPr>
            <a:r>
              <a:rPr lang="en-US" altLang="zh-CN" sz="2400" b="1">
                <a:solidFill>
                  <a:schemeClr val="bg1"/>
                </a:solidFill>
              </a:rPr>
              <a:t>                      </a:t>
            </a:r>
            <a:r>
              <a:rPr lang="zh-CN" altLang="en-US" sz="2400" b="1">
                <a:solidFill>
                  <a:schemeClr val="bg1"/>
                </a:solidFill>
              </a:rPr>
              <a:t>工厂的零件之间存在组合关系，一种零件有许多种子零件组成，而一种零件也可以是其他零件的子零件。则“零件”就是一种递归实体。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9"/>
          <p:cNvSpPr>
            <a:spLocks noChangeArrowheads="1"/>
          </p:cNvSpPr>
          <p:nvPr/>
        </p:nvSpPr>
        <p:spPr bwMode="auto">
          <a:xfrm>
            <a:off x="2686050" y="0"/>
            <a:ext cx="6781800" cy="647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spcBef>
                <a:spcPct val="0"/>
              </a:spcBef>
              <a:buClrTx/>
              <a:buSzTx/>
              <a:buFontTx/>
              <a:buNone/>
            </a:pPr>
            <a:r>
              <a:rPr lang="zh-CN" altLang="en-US" b="1">
                <a:solidFill>
                  <a:srgbClr val="660033"/>
                </a:solidFill>
              </a:rPr>
              <a:t>关系模型：</a:t>
            </a:r>
          </a:p>
          <a:p>
            <a:pPr algn="just" eaLnBrk="1" hangingPunct="1">
              <a:spcBef>
                <a:spcPct val="0"/>
              </a:spcBef>
              <a:buClrTx/>
              <a:buSzTx/>
              <a:buFontTx/>
              <a:buNone/>
            </a:pPr>
            <a:endParaRPr lang="zh-CN" altLang="en-US" b="1">
              <a:solidFill>
                <a:srgbClr val="660033"/>
              </a:solidFill>
            </a:endParaRPr>
          </a:p>
          <a:p>
            <a:pPr algn="just" eaLnBrk="1" hangingPunct="1">
              <a:spcBef>
                <a:spcPct val="0"/>
              </a:spcBef>
              <a:buClrTx/>
              <a:buSzTx/>
              <a:buFontTx/>
              <a:buNone/>
            </a:pPr>
            <a:r>
              <a:rPr lang="zh-CN" altLang="en-US" sz="2400" b="1">
                <a:solidFill>
                  <a:schemeClr val="bg2"/>
                </a:solidFill>
              </a:rPr>
              <a:t>  </a:t>
            </a:r>
          </a:p>
          <a:p>
            <a:pPr algn="just" eaLnBrk="1" hangingPunct="1">
              <a:spcBef>
                <a:spcPct val="0"/>
              </a:spcBef>
              <a:buClrTx/>
              <a:buSzTx/>
              <a:buFontTx/>
              <a:buNone/>
            </a:pPr>
            <a:endParaRPr lang="zh-CN" altLang="en-US" sz="2400" b="1">
              <a:solidFill>
                <a:schemeClr val="bg2"/>
              </a:solidFill>
            </a:endParaRPr>
          </a:p>
          <a:p>
            <a:pPr algn="just" eaLnBrk="1" hangingPunct="1">
              <a:spcBef>
                <a:spcPct val="0"/>
              </a:spcBef>
              <a:buClrTx/>
              <a:buSzTx/>
              <a:buFontTx/>
              <a:buNone/>
            </a:pPr>
            <a:r>
              <a:rPr lang="zh-CN" altLang="en-US" sz="2000" b="1">
                <a:solidFill>
                  <a:schemeClr val="bg1"/>
                </a:solidFill>
              </a:rPr>
              <a:t>         </a:t>
            </a:r>
            <a:r>
              <a:rPr lang="zh-CN" altLang="en-US" sz="2400" b="1">
                <a:solidFill>
                  <a:schemeClr val="bg1"/>
                </a:solidFill>
              </a:rPr>
              <a:t>职工</a:t>
            </a:r>
            <a:r>
              <a:rPr lang="en-US" altLang="zh-CN" sz="2400" b="1">
                <a:solidFill>
                  <a:schemeClr val="bg2"/>
                </a:solidFill>
              </a:rPr>
              <a:t>(</a:t>
            </a:r>
            <a:r>
              <a:rPr lang="zh-CN" altLang="en-US" sz="2400" b="1" u="sng">
                <a:solidFill>
                  <a:schemeClr val="bg2"/>
                </a:solidFill>
              </a:rPr>
              <a:t>工号</a:t>
            </a:r>
            <a:r>
              <a:rPr lang="zh-CN" altLang="en-US" sz="2400" b="1">
                <a:solidFill>
                  <a:schemeClr val="bg2"/>
                </a:solidFill>
              </a:rPr>
              <a:t>，姓名，年龄，性别，经理工号</a:t>
            </a:r>
            <a:r>
              <a:rPr lang="en-US" altLang="zh-CN" sz="2400" b="1">
                <a:solidFill>
                  <a:schemeClr val="bg2"/>
                </a:solidFill>
              </a:rPr>
              <a:t>)      </a:t>
            </a:r>
          </a:p>
          <a:p>
            <a:pPr algn="just">
              <a:spcBef>
                <a:spcPct val="0"/>
              </a:spcBef>
              <a:buClrTx/>
              <a:buSzTx/>
              <a:buFontTx/>
              <a:buNone/>
            </a:pPr>
            <a:endParaRPr lang="en-US" altLang="zh-CN" sz="2400" b="1">
              <a:solidFill>
                <a:schemeClr val="bg2"/>
              </a:solidFill>
            </a:endParaRPr>
          </a:p>
          <a:p>
            <a:pPr algn="just">
              <a:spcBef>
                <a:spcPct val="0"/>
              </a:spcBef>
              <a:buClrTx/>
              <a:buSzTx/>
              <a:buFontTx/>
              <a:buNone/>
            </a:pPr>
            <a:r>
              <a:rPr lang="en-US" altLang="zh-CN" sz="2400" b="1">
                <a:solidFill>
                  <a:schemeClr val="bg2"/>
                </a:solidFill>
              </a:rPr>
              <a:t>  </a:t>
            </a:r>
          </a:p>
          <a:p>
            <a:pPr algn="just">
              <a:spcBef>
                <a:spcPct val="0"/>
              </a:spcBef>
              <a:buClrTx/>
              <a:buSzTx/>
              <a:buFontTx/>
              <a:buNone/>
            </a:pPr>
            <a:endParaRPr lang="en-US" altLang="zh-CN" sz="2400" b="1">
              <a:solidFill>
                <a:schemeClr val="bg2"/>
              </a:solidFill>
            </a:endParaRPr>
          </a:p>
          <a:p>
            <a:pPr algn="just">
              <a:lnSpc>
                <a:spcPct val="130000"/>
              </a:lnSpc>
              <a:spcBef>
                <a:spcPct val="0"/>
              </a:spcBef>
              <a:buClrTx/>
              <a:buSzTx/>
              <a:buFontTx/>
              <a:buNone/>
            </a:pPr>
            <a:r>
              <a:rPr lang="en-US" altLang="zh-CN" sz="2400" b="1">
                <a:solidFill>
                  <a:schemeClr val="bg1"/>
                </a:solidFill>
              </a:rPr>
              <a:t>         </a:t>
            </a:r>
            <a:r>
              <a:rPr lang="zh-CN" altLang="en-US" sz="2400" b="1">
                <a:solidFill>
                  <a:schemeClr val="bg1"/>
                </a:solidFill>
              </a:rPr>
              <a:t>运动员</a:t>
            </a:r>
            <a:r>
              <a:rPr lang="en-US" altLang="zh-CN" sz="2400" b="1">
                <a:solidFill>
                  <a:schemeClr val="bg2"/>
                </a:solidFill>
              </a:rPr>
              <a:t>( </a:t>
            </a:r>
            <a:r>
              <a:rPr lang="zh-CN" altLang="en-US" sz="2400" b="1" u="sng">
                <a:solidFill>
                  <a:schemeClr val="bg2"/>
                </a:solidFill>
              </a:rPr>
              <a:t>运动员编号</a:t>
            </a:r>
            <a:r>
              <a:rPr lang="zh-CN" altLang="en-US" sz="2400" b="1">
                <a:solidFill>
                  <a:schemeClr val="bg2"/>
                </a:solidFill>
              </a:rPr>
              <a:t>，姓名，年龄，性别，</a:t>
            </a:r>
          </a:p>
          <a:p>
            <a:pPr algn="just">
              <a:lnSpc>
                <a:spcPct val="130000"/>
              </a:lnSpc>
              <a:spcBef>
                <a:spcPct val="0"/>
              </a:spcBef>
              <a:buClrTx/>
              <a:buSzTx/>
              <a:buFontTx/>
              <a:buNone/>
            </a:pPr>
            <a:r>
              <a:rPr lang="zh-CN" altLang="en-US" sz="2400" b="1">
                <a:solidFill>
                  <a:schemeClr val="bg2"/>
                </a:solidFill>
              </a:rPr>
              <a:t>                        名次，</a:t>
            </a:r>
            <a:r>
              <a:rPr lang="zh-CN" altLang="en-US" sz="2400" b="1">
                <a:solidFill>
                  <a:schemeClr val="bg2"/>
                </a:solidFill>
                <a:latin typeface="宋体" pitchFamily="2" charset="-122"/>
              </a:rPr>
              <a:t>上一名次运动员编号，</a:t>
            </a:r>
          </a:p>
          <a:p>
            <a:pPr algn="just">
              <a:lnSpc>
                <a:spcPct val="130000"/>
              </a:lnSpc>
              <a:spcBef>
                <a:spcPct val="0"/>
              </a:spcBef>
              <a:buClrTx/>
              <a:buSzTx/>
              <a:buFontTx/>
              <a:buNone/>
            </a:pPr>
            <a:r>
              <a:rPr lang="zh-CN" altLang="en-US" sz="2400" b="1">
                <a:solidFill>
                  <a:schemeClr val="bg2"/>
                </a:solidFill>
                <a:latin typeface="宋体" pitchFamily="2" charset="-122"/>
              </a:rPr>
              <a:t>             下一名次运动员编号</a:t>
            </a:r>
            <a:r>
              <a:rPr lang="en-US" altLang="zh-CN" sz="2400">
                <a:solidFill>
                  <a:schemeClr val="bg2"/>
                </a:solidFill>
                <a:latin typeface="宋体" pitchFamily="2" charset="-122"/>
              </a:rPr>
              <a:t>)</a:t>
            </a:r>
            <a:r>
              <a:rPr lang="en-US" altLang="zh-CN" sz="2400">
                <a:solidFill>
                  <a:schemeClr val="bg2"/>
                </a:solidFill>
              </a:rPr>
              <a:t> </a:t>
            </a:r>
          </a:p>
          <a:p>
            <a:pPr algn="just" eaLnBrk="1" hangingPunct="1">
              <a:lnSpc>
                <a:spcPct val="130000"/>
              </a:lnSpc>
              <a:spcBef>
                <a:spcPct val="0"/>
              </a:spcBef>
              <a:buClrTx/>
              <a:buSzTx/>
              <a:buFontTx/>
              <a:buNone/>
            </a:pPr>
            <a:endParaRPr lang="en-US" altLang="zh-CN" sz="2400" b="1">
              <a:solidFill>
                <a:schemeClr val="bg2"/>
              </a:solidFill>
            </a:endParaRPr>
          </a:p>
          <a:p>
            <a:pPr algn="just" eaLnBrk="1" hangingPunct="1">
              <a:lnSpc>
                <a:spcPct val="130000"/>
              </a:lnSpc>
              <a:spcBef>
                <a:spcPct val="0"/>
              </a:spcBef>
              <a:buClrTx/>
              <a:buSzTx/>
              <a:buFontTx/>
              <a:buNone/>
            </a:pPr>
            <a:r>
              <a:rPr lang="en-US" altLang="zh-CN" sz="2400" b="1">
                <a:solidFill>
                  <a:schemeClr val="bg2"/>
                </a:solidFill>
              </a:rPr>
              <a:t>         </a:t>
            </a:r>
            <a:r>
              <a:rPr lang="zh-CN" altLang="en-US" sz="2400" b="1">
                <a:solidFill>
                  <a:schemeClr val="bg1"/>
                </a:solidFill>
              </a:rPr>
              <a:t>零件</a:t>
            </a:r>
            <a:r>
              <a:rPr lang="zh-CN" altLang="en-US" sz="2400" b="1">
                <a:solidFill>
                  <a:schemeClr val="bg2"/>
                </a:solidFill>
              </a:rPr>
              <a:t>（</a:t>
            </a:r>
            <a:r>
              <a:rPr lang="zh-CN" altLang="en-US" sz="2400" b="1" u="sng">
                <a:solidFill>
                  <a:schemeClr val="bg2"/>
                </a:solidFill>
              </a:rPr>
              <a:t>零件号</a:t>
            </a:r>
            <a:r>
              <a:rPr lang="zh-CN" altLang="en-US" sz="2400" b="1">
                <a:solidFill>
                  <a:schemeClr val="bg2"/>
                </a:solidFill>
              </a:rPr>
              <a:t>，零件名，规格）</a:t>
            </a:r>
          </a:p>
          <a:p>
            <a:pPr algn="just">
              <a:lnSpc>
                <a:spcPct val="130000"/>
              </a:lnSpc>
              <a:spcBef>
                <a:spcPct val="0"/>
              </a:spcBef>
              <a:buClrTx/>
              <a:buSzTx/>
              <a:buFontTx/>
              <a:buNone/>
            </a:pPr>
            <a:r>
              <a:rPr lang="zh-CN" altLang="en-US" sz="2400" b="1">
                <a:solidFill>
                  <a:schemeClr val="bg1"/>
                </a:solidFill>
              </a:rPr>
              <a:t>         组成</a:t>
            </a:r>
            <a:r>
              <a:rPr lang="zh-CN" altLang="en-US" sz="2400" b="1">
                <a:solidFill>
                  <a:schemeClr val="bg2"/>
                </a:solidFill>
              </a:rPr>
              <a:t>（</a:t>
            </a:r>
            <a:r>
              <a:rPr lang="zh-CN" altLang="en-US" sz="2400" b="1" u="sng">
                <a:solidFill>
                  <a:schemeClr val="bg2"/>
                </a:solidFill>
              </a:rPr>
              <a:t>零件号</a:t>
            </a:r>
            <a:r>
              <a:rPr lang="zh-CN" altLang="en-US" sz="2400" b="1">
                <a:solidFill>
                  <a:schemeClr val="bg2"/>
                </a:solidFill>
              </a:rPr>
              <a:t>，子零件号，数量）</a:t>
            </a:r>
          </a:p>
          <a:p>
            <a:pPr algn="just">
              <a:spcBef>
                <a:spcPct val="0"/>
              </a:spcBef>
              <a:buClrTx/>
              <a:buSzTx/>
              <a:buFontTx/>
              <a:buNone/>
            </a:pPr>
            <a:endParaRPr lang="en-US" altLang="zh-CN" sz="2400">
              <a:solidFill>
                <a:schemeClr val="bg2"/>
              </a:solidFill>
            </a:endParaRPr>
          </a:p>
        </p:txBody>
      </p:sp>
      <p:grpSp>
        <p:nvGrpSpPr>
          <p:cNvPr id="17411" name="Group 55"/>
          <p:cNvGrpSpPr>
            <a:grpSpLocks/>
          </p:cNvGrpSpPr>
          <p:nvPr/>
        </p:nvGrpSpPr>
        <p:grpSpPr bwMode="auto">
          <a:xfrm>
            <a:off x="0" y="685800"/>
            <a:ext cx="2971800" cy="1676400"/>
            <a:chOff x="240" y="240"/>
            <a:chExt cx="2448" cy="823"/>
          </a:xfrm>
        </p:grpSpPr>
        <p:sp>
          <p:nvSpPr>
            <p:cNvPr id="17437" name="Text Box 5"/>
            <p:cNvSpPr txBox="1">
              <a:spLocks noChangeArrowheads="1"/>
            </p:cNvSpPr>
            <p:nvPr/>
          </p:nvSpPr>
          <p:spPr bwMode="auto">
            <a:xfrm>
              <a:off x="1009" y="240"/>
              <a:ext cx="847" cy="247"/>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rPr>
                <a:t>  </a:t>
              </a:r>
              <a:r>
                <a:rPr kumimoji="0" lang="zh-CN" altLang="en-US" sz="2000" b="1">
                  <a:solidFill>
                    <a:schemeClr val="bg2"/>
                  </a:solidFill>
                </a:rPr>
                <a:t>职 工</a:t>
              </a:r>
            </a:p>
          </p:txBody>
        </p:sp>
        <p:sp>
          <p:nvSpPr>
            <p:cNvPr id="17438" name="AutoShape 6"/>
            <p:cNvSpPr>
              <a:spLocks noChangeArrowheads="1"/>
            </p:cNvSpPr>
            <p:nvPr/>
          </p:nvSpPr>
          <p:spPr bwMode="auto">
            <a:xfrm>
              <a:off x="1009" y="734"/>
              <a:ext cx="1001" cy="329"/>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rPr>
                <a:t>领导</a:t>
              </a:r>
            </a:p>
          </p:txBody>
        </p:sp>
        <p:sp>
          <p:nvSpPr>
            <p:cNvPr id="17439" name="Line 7"/>
            <p:cNvSpPr>
              <a:spLocks noChangeShapeType="1"/>
            </p:cNvSpPr>
            <p:nvPr/>
          </p:nvSpPr>
          <p:spPr bwMode="auto">
            <a:xfrm>
              <a:off x="625" y="322"/>
              <a:ext cx="38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0" name="Line 8"/>
            <p:cNvSpPr>
              <a:spLocks noChangeShapeType="1"/>
            </p:cNvSpPr>
            <p:nvPr/>
          </p:nvSpPr>
          <p:spPr bwMode="auto">
            <a:xfrm>
              <a:off x="625" y="322"/>
              <a:ext cx="0" cy="57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1" name="Line 9"/>
            <p:cNvSpPr>
              <a:spLocks noChangeShapeType="1"/>
            </p:cNvSpPr>
            <p:nvPr/>
          </p:nvSpPr>
          <p:spPr bwMode="auto">
            <a:xfrm>
              <a:off x="2240" y="322"/>
              <a:ext cx="0" cy="57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2" name="Line 10"/>
            <p:cNvSpPr>
              <a:spLocks noChangeShapeType="1"/>
            </p:cNvSpPr>
            <p:nvPr/>
          </p:nvSpPr>
          <p:spPr bwMode="auto">
            <a:xfrm>
              <a:off x="1856" y="322"/>
              <a:ext cx="38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3" name="Line 11"/>
            <p:cNvSpPr>
              <a:spLocks noChangeShapeType="1"/>
            </p:cNvSpPr>
            <p:nvPr/>
          </p:nvSpPr>
          <p:spPr bwMode="auto">
            <a:xfrm>
              <a:off x="625" y="898"/>
              <a:ext cx="38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4" name="Line 12"/>
            <p:cNvSpPr>
              <a:spLocks noChangeShapeType="1"/>
            </p:cNvSpPr>
            <p:nvPr/>
          </p:nvSpPr>
          <p:spPr bwMode="auto">
            <a:xfrm>
              <a:off x="2010" y="898"/>
              <a:ext cx="23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5" name="Text Box 45"/>
            <p:cNvSpPr txBox="1">
              <a:spLocks noChangeArrowheads="1"/>
            </p:cNvSpPr>
            <p:nvPr/>
          </p:nvSpPr>
          <p:spPr bwMode="auto">
            <a:xfrm>
              <a:off x="240" y="480"/>
              <a:ext cx="33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a:t>
              </a:r>
            </a:p>
          </p:txBody>
        </p:sp>
        <p:sp>
          <p:nvSpPr>
            <p:cNvPr id="17446" name="Text Box 46"/>
            <p:cNvSpPr txBox="1">
              <a:spLocks noChangeArrowheads="1"/>
            </p:cNvSpPr>
            <p:nvPr/>
          </p:nvSpPr>
          <p:spPr bwMode="auto">
            <a:xfrm>
              <a:off x="2352" y="480"/>
              <a:ext cx="33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N</a:t>
              </a:r>
            </a:p>
          </p:txBody>
        </p:sp>
      </p:grpSp>
      <p:grpSp>
        <p:nvGrpSpPr>
          <p:cNvPr id="17412" name="Group 56"/>
          <p:cNvGrpSpPr>
            <a:grpSpLocks/>
          </p:cNvGrpSpPr>
          <p:nvPr/>
        </p:nvGrpSpPr>
        <p:grpSpPr bwMode="auto">
          <a:xfrm>
            <a:off x="0" y="2895600"/>
            <a:ext cx="2895600" cy="1306513"/>
            <a:chOff x="3216" y="240"/>
            <a:chExt cx="2256" cy="823"/>
          </a:xfrm>
        </p:grpSpPr>
        <p:sp>
          <p:nvSpPr>
            <p:cNvPr id="17427" name="Text Box 18"/>
            <p:cNvSpPr txBox="1">
              <a:spLocks noChangeArrowheads="1"/>
            </p:cNvSpPr>
            <p:nvPr/>
          </p:nvSpPr>
          <p:spPr bwMode="auto">
            <a:xfrm>
              <a:off x="3856" y="240"/>
              <a:ext cx="847" cy="247"/>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rPr>
                <a:t>  </a:t>
              </a:r>
              <a:r>
                <a:rPr kumimoji="0" lang="zh-CN" altLang="en-US" sz="2000" b="1">
                  <a:solidFill>
                    <a:schemeClr val="bg2"/>
                  </a:solidFill>
                </a:rPr>
                <a:t>运动员</a:t>
              </a:r>
            </a:p>
          </p:txBody>
        </p:sp>
        <p:sp>
          <p:nvSpPr>
            <p:cNvPr id="17428" name="AutoShape 19"/>
            <p:cNvSpPr>
              <a:spLocks noChangeArrowheads="1"/>
            </p:cNvSpPr>
            <p:nvPr/>
          </p:nvSpPr>
          <p:spPr bwMode="auto">
            <a:xfrm>
              <a:off x="3856" y="734"/>
              <a:ext cx="1001" cy="329"/>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rPr>
                <a:t>名次</a:t>
              </a:r>
            </a:p>
          </p:txBody>
        </p:sp>
        <p:sp>
          <p:nvSpPr>
            <p:cNvPr id="17429" name="Line 20"/>
            <p:cNvSpPr>
              <a:spLocks noChangeShapeType="1"/>
            </p:cNvSpPr>
            <p:nvPr/>
          </p:nvSpPr>
          <p:spPr bwMode="auto">
            <a:xfrm>
              <a:off x="3472" y="322"/>
              <a:ext cx="38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0" name="Line 21"/>
            <p:cNvSpPr>
              <a:spLocks noChangeShapeType="1"/>
            </p:cNvSpPr>
            <p:nvPr/>
          </p:nvSpPr>
          <p:spPr bwMode="auto">
            <a:xfrm>
              <a:off x="3472" y="322"/>
              <a:ext cx="0" cy="57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1" name="Line 22"/>
            <p:cNvSpPr>
              <a:spLocks noChangeShapeType="1"/>
            </p:cNvSpPr>
            <p:nvPr/>
          </p:nvSpPr>
          <p:spPr bwMode="auto">
            <a:xfrm>
              <a:off x="5087" y="322"/>
              <a:ext cx="0" cy="57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2" name="Line 23"/>
            <p:cNvSpPr>
              <a:spLocks noChangeShapeType="1"/>
            </p:cNvSpPr>
            <p:nvPr/>
          </p:nvSpPr>
          <p:spPr bwMode="auto">
            <a:xfrm>
              <a:off x="4703" y="322"/>
              <a:ext cx="38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3" name="Line 24"/>
            <p:cNvSpPr>
              <a:spLocks noChangeShapeType="1"/>
            </p:cNvSpPr>
            <p:nvPr/>
          </p:nvSpPr>
          <p:spPr bwMode="auto">
            <a:xfrm>
              <a:off x="3472" y="898"/>
              <a:ext cx="38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4" name="Line 25"/>
            <p:cNvSpPr>
              <a:spLocks noChangeShapeType="1"/>
            </p:cNvSpPr>
            <p:nvPr/>
          </p:nvSpPr>
          <p:spPr bwMode="auto">
            <a:xfrm>
              <a:off x="4857" y="898"/>
              <a:ext cx="23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35" name="Text Box 47"/>
            <p:cNvSpPr txBox="1">
              <a:spLocks noChangeArrowheads="1"/>
            </p:cNvSpPr>
            <p:nvPr/>
          </p:nvSpPr>
          <p:spPr bwMode="auto">
            <a:xfrm>
              <a:off x="3216" y="480"/>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a:t>
              </a:r>
            </a:p>
          </p:txBody>
        </p:sp>
        <p:sp>
          <p:nvSpPr>
            <p:cNvPr id="17436" name="Text Box 49"/>
            <p:cNvSpPr txBox="1">
              <a:spLocks noChangeArrowheads="1"/>
            </p:cNvSpPr>
            <p:nvPr/>
          </p:nvSpPr>
          <p:spPr bwMode="auto">
            <a:xfrm>
              <a:off x="5136" y="480"/>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a:t>
              </a:r>
            </a:p>
          </p:txBody>
        </p:sp>
      </p:grpSp>
      <p:grpSp>
        <p:nvGrpSpPr>
          <p:cNvPr id="17413" name="Group 60"/>
          <p:cNvGrpSpPr>
            <a:grpSpLocks/>
          </p:cNvGrpSpPr>
          <p:nvPr/>
        </p:nvGrpSpPr>
        <p:grpSpPr bwMode="auto">
          <a:xfrm>
            <a:off x="76200" y="4648200"/>
            <a:ext cx="3200400" cy="1905000"/>
            <a:chOff x="-48" y="2928"/>
            <a:chExt cx="2016" cy="1200"/>
          </a:xfrm>
        </p:grpSpPr>
        <p:grpSp>
          <p:nvGrpSpPr>
            <p:cNvPr id="17414" name="Group 53"/>
            <p:cNvGrpSpPr>
              <a:grpSpLocks/>
            </p:cNvGrpSpPr>
            <p:nvPr/>
          </p:nvGrpSpPr>
          <p:grpSpPr bwMode="auto">
            <a:xfrm>
              <a:off x="-48" y="2928"/>
              <a:ext cx="2016" cy="960"/>
              <a:chOff x="432" y="2688"/>
              <a:chExt cx="2256" cy="960"/>
            </a:xfrm>
          </p:grpSpPr>
          <p:sp>
            <p:nvSpPr>
              <p:cNvPr id="17417" name="Text Box 32"/>
              <p:cNvSpPr txBox="1">
                <a:spLocks noChangeArrowheads="1"/>
              </p:cNvSpPr>
              <p:nvPr/>
            </p:nvSpPr>
            <p:spPr bwMode="auto">
              <a:xfrm>
                <a:off x="1143" y="2688"/>
                <a:ext cx="759" cy="28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rPr>
                  <a:t>    </a:t>
                </a:r>
                <a:r>
                  <a:rPr kumimoji="0" lang="zh-CN" altLang="en-US" sz="2000" b="1">
                    <a:solidFill>
                      <a:schemeClr val="bg2"/>
                    </a:solidFill>
                  </a:rPr>
                  <a:t>零件</a:t>
                </a:r>
              </a:p>
            </p:txBody>
          </p:sp>
          <p:sp>
            <p:nvSpPr>
              <p:cNvPr id="17418" name="AutoShape 33"/>
              <p:cNvSpPr>
                <a:spLocks noChangeArrowheads="1"/>
              </p:cNvSpPr>
              <p:nvPr/>
            </p:nvSpPr>
            <p:spPr bwMode="auto">
              <a:xfrm>
                <a:off x="1152" y="3264"/>
                <a:ext cx="897" cy="384"/>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rPr>
                  <a:t>组成</a:t>
                </a:r>
              </a:p>
            </p:txBody>
          </p:sp>
          <p:sp>
            <p:nvSpPr>
              <p:cNvPr id="17419" name="Line 34"/>
              <p:cNvSpPr>
                <a:spLocks noChangeShapeType="1"/>
              </p:cNvSpPr>
              <p:nvPr/>
            </p:nvSpPr>
            <p:spPr bwMode="auto">
              <a:xfrm>
                <a:off x="798" y="2784"/>
                <a:ext cx="34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0" name="Line 35"/>
              <p:cNvSpPr>
                <a:spLocks noChangeShapeType="1"/>
              </p:cNvSpPr>
              <p:nvPr/>
            </p:nvSpPr>
            <p:spPr bwMode="auto">
              <a:xfrm>
                <a:off x="798" y="2784"/>
                <a:ext cx="0" cy="67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1" name="Line 36"/>
              <p:cNvSpPr>
                <a:spLocks noChangeShapeType="1"/>
              </p:cNvSpPr>
              <p:nvPr/>
            </p:nvSpPr>
            <p:spPr bwMode="auto">
              <a:xfrm>
                <a:off x="2247" y="2784"/>
                <a:ext cx="0" cy="67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2" name="Line 37"/>
              <p:cNvSpPr>
                <a:spLocks noChangeShapeType="1"/>
              </p:cNvSpPr>
              <p:nvPr/>
            </p:nvSpPr>
            <p:spPr bwMode="auto">
              <a:xfrm>
                <a:off x="1902" y="2784"/>
                <a:ext cx="34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3" name="Line 38"/>
              <p:cNvSpPr>
                <a:spLocks noChangeShapeType="1"/>
              </p:cNvSpPr>
              <p:nvPr/>
            </p:nvSpPr>
            <p:spPr bwMode="auto">
              <a:xfrm>
                <a:off x="798" y="3456"/>
                <a:ext cx="34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4" name="Line 39"/>
              <p:cNvSpPr>
                <a:spLocks noChangeShapeType="1"/>
              </p:cNvSpPr>
              <p:nvPr/>
            </p:nvSpPr>
            <p:spPr bwMode="auto">
              <a:xfrm>
                <a:off x="2040" y="3456"/>
                <a:ext cx="20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5" name="Text Box 51"/>
              <p:cNvSpPr txBox="1">
                <a:spLocks noChangeArrowheads="1"/>
              </p:cNvSpPr>
              <p:nvPr/>
            </p:nvSpPr>
            <p:spPr bwMode="auto">
              <a:xfrm>
                <a:off x="432" y="2976"/>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M</a:t>
                </a:r>
              </a:p>
            </p:txBody>
          </p:sp>
          <p:sp>
            <p:nvSpPr>
              <p:cNvPr id="17426" name="Text Box 52"/>
              <p:cNvSpPr txBox="1">
                <a:spLocks noChangeArrowheads="1"/>
              </p:cNvSpPr>
              <p:nvPr/>
            </p:nvSpPr>
            <p:spPr bwMode="auto">
              <a:xfrm>
                <a:off x="2304" y="3024"/>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N</a:t>
                </a:r>
              </a:p>
            </p:txBody>
          </p:sp>
        </p:grpSp>
        <p:sp>
          <p:nvSpPr>
            <p:cNvPr id="17415" name="Oval 58"/>
            <p:cNvSpPr>
              <a:spLocks noChangeArrowheads="1"/>
            </p:cNvSpPr>
            <p:nvPr/>
          </p:nvSpPr>
          <p:spPr bwMode="auto">
            <a:xfrm>
              <a:off x="1344" y="3888"/>
              <a:ext cx="624" cy="240"/>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a:solidFill>
                    <a:schemeClr val="bg2"/>
                  </a:solidFill>
                </a:rPr>
                <a:t>数量</a:t>
              </a:r>
            </a:p>
          </p:txBody>
        </p:sp>
        <p:sp>
          <p:nvSpPr>
            <p:cNvPr id="17416" name="Line 59"/>
            <p:cNvSpPr>
              <a:spLocks noChangeShapeType="1"/>
            </p:cNvSpPr>
            <p:nvPr/>
          </p:nvSpPr>
          <p:spPr bwMode="auto">
            <a:xfrm>
              <a:off x="1200" y="3792"/>
              <a:ext cx="336" cy="9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en-US" altLang="zh-CN" sz="2800" b="1">
                <a:solidFill>
                  <a:schemeClr val="bg1"/>
                </a:solidFill>
                <a:latin typeface="宋体" pitchFamily="2" charset="-122"/>
              </a:rPr>
              <a:t>2. </a:t>
            </a:r>
            <a:r>
              <a:rPr lang="zh-CN" altLang="en-US" sz="2800" b="1">
                <a:solidFill>
                  <a:schemeClr val="bg1"/>
                </a:solidFill>
                <a:latin typeface="宋体" pitchFamily="2" charset="-122"/>
              </a:rPr>
              <a:t>二元联系</a:t>
            </a:r>
            <a:r>
              <a:rPr lang="en-US" altLang="zh-CN" sz="2800" b="1">
                <a:solidFill>
                  <a:schemeClr val="bg1"/>
                </a:solidFill>
                <a:latin typeface="宋体" pitchFamily="2" charset="-122"/>
              </a:rPr>
              <a:t>:</a:t>
            </a:r>
            <a:r>
              <a:rPr lang="en-US" altLang="zh-CN" sz="2800" b="1">
                <a:solidFill>
                  <a:schemeClr val="bg2"/>
                </a:solidFill>
                <a:latin typeface="宋体" pitchFamily="2" charset="-122"/>
              </a:rPr>
              <a:t>  </a:t>
            </a:r>
            <a:r>
              <a:rPr lang="zh-CN" altLang="en-US" sz="2800" b="1">
                <a:solidFill>
                  <a:srgbClr val="660033"/>
                </a:solidFill>
                <a:latin typeface="宋体" pitchFamily="2" charset="-122"/>
              </a:rPr>
              <a:t>存在于两个不同的实体之间。</a:t>
            </a:r>
            <a:endParaRPr lang="zh-CN" altLang="en-US" sz="2800" b="1">
              <a:solidFill>
                <a:srgbClr val="660033"/>
              </a:solidFill>
            </a:endParaRPr>
          </a:p>
          <a:p>
            <a:pPr algn="just">
              <a:lnSpc>
                <a:spcPct val="150000"/>
              </a:lnSpc>
              <a:spcBef>
                <a:spcPct val="0"/>
              </a:spcBef>
              <a:buClrTx/>
              <a:buSzTx/>
              <a:buFontTx/>
              <a:buNone/>
            </a:pPr>
            <a:r>
              <a:rPr lang="zh-CN" altLang="en-US" sz="2800" b="1">
                <a:solidFill>
                  <a:schemeClr val="bg2"/>
                </a:solidFill>
                <a:latin typeface="宋体" pitchFamily="2" charset="-122"/>
              </a:rPr>
              <a:t>二元联系连通词也有三种形式：</a:t>
            </a:r>
          </a:p>
          <a:p>
            <a:pPr algn="just">
              <a:lnSpc>
                <a:spcPct val="150000"/>
              </a:lnSpc>
              <a:spcBef>
                <a:spcPct val="0"/>
              </a:spcBef>
              <a:buClrTx/>
              <a:buSzTx/>
              <a:buFontTx/>
              <a:buNone/>
            </a:pPr>
            <a:r>
              <a:rPr lang="zh-CN" altLang="en-US" sz="2800" b="1">
                <a:solidFill>
                  <a:srgbClr val="660033"/>
                </a:solidFill>
                <a:latin typeface="宋体" pitchFamily="2" charset="-122"/>
              </a:rPr>
              <a:t>⑴ </a:t>
            </a:r>
            <a:r>
              <a:rPr lang="en-US" altLang="zh-CN" sz="2800" b="1">
                <a:solidFill>
                  <a:srgbClr val="660033"/>
                </a:solidFill>
                <a:latin typeface="宋体" pitchFamily="2" charset="-122"/>
              </a:rPr>
              <a:t>1</a:t>
            </a:r>
            <a:r>
              <a:rPr lang="zh-CN" altLang="en-US" sz="2800" b="1">
                <a:solidFill>
                  <a:srgbClr val="660033"/>
                </a:solidFill>
                <a:latin typeface="宋体" pitchFamily="2" charset="-122"/>
              </a:rPr>
              <a:t>：</a:t>
            </a:r>
            <a:r>
              <a:rPr lang="en-US" altLang="zh-CN" sz="2800" b="1">
                <a:solidFill>
                  <a:srgbClr val="660033"/>
                </a:solidFill>
                <a:latin typeface="宋体" pitchFamily="2" charset="-122"/>
              </a:rPr>
              <a:t>1</a:t>
            </a:r>
            <a:r>
              <a:rPr lang="zh-CN" altLang="en-US" sz="2800" b="1">
                <a:solidFill>
                  <a:srgbClr val="660033"/>
                </a:solidFill>
                <a:latin typeface="宋体" pitchFamily="2" charset="-122"/>
              </a:rPr>
              <a:t>联系：</a:t>
            </a:r>
            <a:r>
              <a:rPr lang="zh-CN" altLang="en-US" sz="2800" b="1">
                <a:solidFill>
                  <a:schemeClr val="bg2"/>
                </a:solidFill>
                <a:latin typeface="宋体" pitchFamily="2" charset="-122"/>
              </a:rPr>
              <a:t>学校和正校长之间是</a:t>
            </a:r>
            <a:r>
              <a:rPr lang="en-US" altLang="zh-CN" sz="2800" b="1">
                <a:solidFill>
                  <a:schemeClr val="bg2"/>
                </a:solidFill>
                <a:latin typeface="宋体" pitchFamily="2" charset="-122"/>
              </a:rPr>
              <a:t>1</a:t>
            </a:r>
            <a:r>
              <a:rPr lang="zh-CN" altLang="en-US" sz="2800" b="1">
                <a:solidFill>
                  <a:schemeClr val="bg2"/>
                </a:solidFill>
                <a:latin typeface="宋体" pitchFamily="2" charset="-122"/>
              </a:rPr>
              <a:t>：</a:t>
            </a:r>
            <a:r>
              <a:rPr lang="en-US" altLang="zh-CN" sz="2800" b="1">
                <a:solidFill>
                  <a:schemeClr val="bg2"/>
                </a:solidFill>
                <a:latin typeface="宋体" pitchFamily="2" charset="-122"/>
              </a:rPr>
              <a:t>1</a:t>
            </a:r>
            <a:r>
              <a:rPr lang="zh-CN" altLang="en-US" sz="2800" b="1">
                <a:solidFill>
                  <a:schemeClr val="bg2"/>
                </a:solidFill>
                <a:latin typeface="宋体" pitchFamily="2" charset="-122"/>
              </a:rPr>
              <a:t>联系。</a:t>
            </a:r>
          </a:p>
          <a:p>
            <a:pPr>
              <a:lnSpc>
                <a:spcPct val="130000"/>
              </a:lnSpc>
              <a:spcBef>
                <a:spcPct val="0"/>
              </a:spcBef>
              <a:buClrTx/>
              <a:buSzTx/>
              <a:buFontTx/>
              <a:buNone/>
            </a:pPr>
            <a:endParaRPr lang="en-US" altLang="zh-CN" sz="2800" b="1">
              <a:solidFill>
                <a:schemeClr val="bg2"/>
              </a:solidFill>
            </a:endParaRPr>
          </a:p>
        </p:txBody>
      </p:sp>
      <p:grpSp>
        <p:nvGrpSpPr>
          <p:cNvPr id="18435" name="Group 3"/>
          <p:cNvGrpSpPr>
            <a:grpSpLocks/>
          </p:cNvGrpSpPr>
          <p:nvPr/>
        </p:nvGrpSpPr>
        <p:grpSpPr bwMode="auto">
          <a:xfrm>
            <a:off x="304800" y="2667000"/>
            <a:ext cx="2163763" cy="3276600"/>
            <a:chOff x="173" y="935"/>
            <a:chExt cx="1075" cy="2041"/>
          </a:xfrm>
        </p:grpSpPr>
        <p:grpSp>
          <p:nvGrpSpPr>
            <p:cNvPr id="18437" name="Group 4"/>
            <p:cNvGrpSpPr>
              <a:grpSpLocks/>
            </p:cNvGrpSpPr>
            <p:nvPr/>
          </p:nvGrpSpPr>
          <p:grpSpPr bwMode="auto">
            <a:xfrm>
              <a:off x="173" y="935"/>
              <a:ext cx="1075" cy="2041"/>
              <a:chOff x="2007" y="6432"/>
              <a:chExt cx="1470" cy="2496"/>
            </a:xfrm>
          </p:grpSpPr>
          <p:sp>
            <p:nvSpPr>
              <p:cNvPr id="18440" name="Text Box 5"/>
              <p:cNvSpPr txBox="1">
                <a:spLocks noChangeArrowheads="1"/>
              </p:cNvSpPr>
              <p:nvPr/>
            </p:nvSpPr>
            <p:spPr bwMode="auto">
              <a:xfrm>
                <a:off x="2112" y="6432"/>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学 校</a:t>
                </a:r>
                <a:endParaRPr kumimoji="0" lang="zh-CN" altLang="en-US" sz="2400" b="1">
                  <a:solidFill>
                    <a:schemeClr val="bg2"/>
                  </a:solidFill>
                </a:endParaRPr>
              </a:p>
            </p:txBody>
          </p:sp>
          <p:grpSp>
            <p:nvGrpSpPr>
              <p:cNvPr id="18441" name="Group 6"/>
              <p:cNvGrpSpPr>
                <a:grpSpLocks/>
              </p:cNvGrpSpPr>
              <p:nvPr/>
            </p:nvGrpSpPr>
            <p:grpSpPr bwMode="auto">
              <a:xfrm>
                <a:off x="2007" y="6900"/>
                <a:ext cx="1470" cy="2028"/>
                <a:chOff x="3571" y="6900"/>
                <a:chExt cx="1470" cy="2028"/>
              </a:xfrm>
            </p:grpSpPr>
            <p:sp>
              <p:nvSpPr>
                <p:cNvPr id="18442" name="AutoShape 7"/>
                <p:cNvSpPr>
                  <a:spLocks noChangeArrowheads="1"/>
                </p:cNvSpPr>
                <p:nvPr/>
              </p:nvSpPr>
              <p:spPr bwMode="auto">
                <a:xfrm>
                  <a:off x="3571" y="7368"/>
                  <a:ext cx="1470" cy="624"/>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有</a:t>
                  </a:r>
                </a:p>
              </p:txBody>
            </p:sp>
            <p:sp>
              <p:nvSpPr>
                <p:cNvPr id="18443" name="Text Box 8"/>
                <p:cNvSpPr txBox="1">
                  <a:spLocks noChangeArrowheads="1"/>
                </p:cNvSpPr>
                <p:nvPr/>
              </p:nvSpPr>
              <p:spPr bwMode="auto">
                <a:xfrm>
                  <a:off x="3792" y="8460"/>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正校长</a:t>
                  </a:r>
                  <a:endParaRPr kumimoji="0" lang="zh-CN" altLang="en-US" sz="2400" b="1">
                    <a:solidFill>
                      <a:schemeClr val="bg2"/>
                    </a:solidFill>
                  </a:endParaRPr>
                </a:p>
              </p:txBody>
            </p:sp>
            <p:sp>
              <p:nvSpPr>
                <p:cNvPr id="18444" name="Line 9"/>
                <p:cNvSpPr>
                  <a:spLocks noChangeShapeType="1"/>
                </p:cNvSpPr>
                <p:nvPr/>
              </p:nvSpPr>
              <p:spPr bwMode="auto">
                <a:xfrm>
                  <a:off x="4306" y="6900"/>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5" name="Line 10"/>
                <p:cNvSpPr>
                  <a:spLocks noChangeShapeType="1"/>
                </p:cNvSpPr>
                <p:nvPr/>
              </p:nvSpPr>
              <p:spPr bwMode="auto">
                <a:xfrm>
                  <a:off x="4317" y="7992"/>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8438" name="Text Box 11"/>
            <p:cNvSpPr txBox="1">
              <a:spLocks noChangeArrowheads="1"/>
            </p:cNvSpPr>
            <p:nvPr/>
          </p:nvSpPr>
          <p:spPr bwMode="auto">
            <a:xfrm>
              <a:off x="768" y="1411"/>
              <a:ext cx="28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50000"/>
                </a:spcBef>
                <a:buClrTx/>
                <a:buSzTx/>
                <a:buFontTx/>
                <a:buNone/>
              </a:pPr>
              <a:r>
                <a:rPr kumimoji="0" lang="en-US" altLang="zh-CN" sz="2400" b="1">
                  <a:solidFill>
                    <a:schemeClr val="bg2"/>
                  </a:solidFill>
                </a:rPr>
                <a:t>1</a:t>
              </a:r>
            </a:p>
          </p:txBody>
        </p:sp>
        <p:sp>
          <p:nvSpPr>
            <p:cNvPr id="18439" name="Text Box 12"/>
            <p:cNvSpPr txBox="1">
              <a:spLocks noChangeArrowheads="1"/>
            </p:cNvSpPr>
            <p:nvPr/>
          </p:nvSpPr>
          <p:spPr bwMode="auto">
            <a:xfrm>
              <a:off x="816" y="2257"/>
              <a:ext cx="28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50000"/>
                </a:spcBef>
                <a:buClrTx/>
                <a:buSzTx/>
                <a:buFontTx/>
                <a:buNone/>
              </a:pPr>
              <a:r>
                <a:rPr kumimoji="0" lang="en-US" altLang="zh-CN" sz="2400" b="1">
                  <a:solidFill>
                    <a:schemeClr val="bg2"/>
                  </a:solidFill>
                </a:rPr>
                <a:t>1</a:t>
              </a:r>
            </a:p>
          </p:txBody>
        </p:sp>
      </p:grpSp>
      <p:sp>
        <p:nvSpPr>
          <p:cNvPr id="96269" name="Rectangle 13"/>
          <p:cNvSpPr>
            <a:spLocks noChangeArrowheads="1"/>
          </p:cNvSpPr>
          <p:nvPr/>
        </p:nvSpPr>
        <p:spPr bwMode="auto">
          <a:xfrm>
            <a:off x="3048000" y="2225675"/>
            <a:ext cx="6096000"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0"/>
              </a:spcBef>
              <a:buClrTx/>
              <a:buSzTx/>
              <a:buFontTx/>
              <a:buNone/>
            </a:pPr>
            <a:r>
              <a:rPr lang="zh-CN" altLang="en-US" sz="2800" b="1">
                <a:solidFill>
                  <a:schemeClr val="bg1"/>
                </a:solidFill>
                <a:latin typeface="宋体" pitchFamily="2" charset="-122"/>
              </a:rPr>
              <a:t>转换为关系模型时：</a:t>
            </a:r>
          </a:p>
          <a:p>
            <a:pPr algn="just">
              <a:lnSpc>
                <a:spcPct val="150000"/>
              </a:lnSpc>
              <a:spcBef>
                <a:spcPct val="0"/>
              </a:spcBef>
              <a:buClrTx/>
              <a:buSzTx/>
              <a:buFontTx/>
              <a:buNone/>
            </a:pPr>
            <a:r>
              <a:rPr lang="zh-CN" altLang="en-US" sz="2800" b="1">
                <a:solidFill>
                  <a:schemeClr val="bg2"/>
                </a:solidFill>
                <a:latin typeface="宋体" pitchFamily="2" charset="-122"/>
              </a:rPr>
              <a:t>  可在两个实体类型转换成的两个关系模式中的任意一个关系模式的属性中加入另一个关系模式的键和联系类型的属性</a:t>
            </a:r>
            <a:r>
              <a:rPr lang="en-US" altLang="zh-CN" sz="2800" b="1">
                <a:solidFill>
                  <a:schemeClr val="bg2"/>
                </a:solidFill>
                <a:latin typeface="宋体" pitchFamily="2" charset="-122"/>
              </a:rPr>
              <a:t>;</a:t>
            </a:r>
          </a:p>
          <a:p>
            <a:pPr algn="just">
              <a:lnSpc>
                <a:spcPct val="150000"/>
              </a:lnSpc>
              <a:spcBef>
                <a:spcPct val="0"/>
              </a:spcBef>
              <a:buClrTx/>
              <a:buSzTx/>
              <a:buFontTx/>
              <a:buNone/>
            </a:pPr>
            <a:r>
              <a:rPr lang="zh-CN" altLang="en-US" sz="2800" b="1">
                <a:solidFill>
                  <a:schemeClr val="bg1"/>
                </a:solidFill>
                <a:latin typeface="宋体" pitchFamily="2" charset="-122"/>
              </a:rPr>
              <a:t>实现时</a:t>
            </a:r>
            <a:r>
              <a:rPr lang="en-US" altLang="zh-CN" sz="2800" b="1">
                <a:solidFill>
                  <a:schemeClr val="bg1"/>
                </a:solidFill>
                <a:latin typeface="宋体" pitchFamily="2" charset="-122"/>
              </a:rPr>
              <a:t>:</a:t>
            </a:r>
            <a:r>
              <a:rPr lang="zh-CN" altLang="en-US" sz="2800" b="1">
                <a:solidFill>
                  <a:schemeClr val="bg1"/>
                </a:solidFill>
                <a:latin typeface="宋体" pitchFamily="2" charset="-122"/>
              </a:rPr>
              <a:t>需用二个关系模型（表）。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69"/>
                                        </p:tgtEl>
                                        <p:attrNameLst>
                                          <p:attrName>style.visibility</p:attrName>
                                        </p:attrNameLst>
                                      </p:cBhvr>
                                      <p:to>
                                        <p:strVal val="visible"/>
                                      </p:to>
                                    </p:set>
                                    <p:animEffect transition="in" filter="blinds(horizontal)">
                                      <p:cBhvr>
                                        <p:cTn id="7" dur="500"/>
                                        <p:tgtEl>
                                          <p:spTgt spid="9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0"/>
            <a:ext cx="9144000"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30000"/>
              </a:lnSpc>
              <a:spcBef>
                <a:spcPct val="50000"/>
              </a:spcBef>
              <a:buClrTx/>
              <a:buSzTx/>
              <a:buFontTx/>
              <a:buNone/>
            </a:pPr>
            <a:r>
              <a:rPr lang="en-US" altLang="zh-CN" b="1">
                <a:solidFill>
                  <a:srgbClr val="660033"/>
                </a:solidFill>
                <a:latin typeface="宋体" pitchFamily="2" charset="-122"/>
              </a:rPr>
              <a:t>   ⑵ 1</a:t>
            </a:r>
            <a:r>
              <a:rPr lang="zh-CN" altLang="en-US" b="1">
                <a:solidFill>
                  <a:srgbClr val="660033"/>
                </a:solidFill>
                <a:latin typeface="宋体" pitchFamily="2" charset="-122"/>
              </a:rPr>
              <a:t>：</a:t>
            </a:r>
            <a:r>
              <a:rPr lang="en-US" altLang="zh-CN" b="1">
                <a:solidFill>
                  <a:srgbClr val="660033"/>
                </a:solidFill>
                <a:latin typeface="宋体" pitchFamily="2" charset="-122"/>
              </a:rPr>
              <a:t>N</a:t>
            </a:r>
            <a:r>
              <a:rPr lang="zh-CN" altLang="en-US" b="1">
                <a:solidFill>
                  <a:srgbClr val="660033"/>
                </a:solidFill>
                <a:latin typeface="宋体" pitchFamily="2" charset="-122"/>
              </a:rPr>
              <a:t>联系：</a:t>
            </a:r>
            <a:r>
              <a:rPr lang="zh-CN" altLang="en-US" b="1">
                <a:solidFill>
                  <a:schemeClr val="bg2"/>
                </a:solidFill>
                <a:latin typeface="宋体" pitchFamily="2" charset="-122"/>
              </a:rPr>
              <a:t>班级和学生之间是</a:t>
            </a:r>
            <a:r>
              <a:rPr lang="en-US" altLang="zh-CN" b="1">
                <a:solidFill>
                  <a:schemeClr val="bg2"/>
                </a:solidFill>
                <a:latin typeface="宋体" pitchFamily="2" charset="-122"/>
              </a:rPr>
              <a:t>1</a:t>
            </a:r>
            <a:r>
              <a:rPr lang="zh-CN" altLang="en-US" b="1">
                <a:solidFill>
                  <a:schemeClr val="bg2"/>
                </a:solidFill>
                <a:latin typeface="宋体" pitchFamily="2" charset="-122"/>
              </a:rPr>
              <a:t>：</a:t>
            </a:r>
            <a:r>
              <a:rPr lang="en-US" altLang="zh-CN" b="1">
                <a:solidFill>
                  <a:schemeClr val="bg2"/>
                </a:solidFill>
                <a:latin typeface="宋体" pitchFamily="2" charset="-122"/>
              </a:rPr>
              <a:t>N</a:t>
            </a:r>
            <a:r>
              <a:rPr lang="zh-CN" altLang="en-US" b="1">
                <a:solidFill>
                  <a:schemeClr val="bg2"/>
                </a:solidFill>
                <a:latin typeface="宋体" pitchFamily="2" charset="-122"/>
              </a:rPr>
              <a:t>联系。</a:t>
            </a:r>
          </a:p>
          <a:p>
            <a:pPr algn="just">
              <a:lnSpc>
                <a:spcPct val="130000"/>
              </a:lnSpc>
              <a:spcBef>
                <a:spcPct val="50000"/>
              </a:spcBef>
              <a:buClrTx/>
              <a:buSzTx/>
              <a:buFontTx/>
              <a:buNone/>
            </a:pPr>
            <a:r>
              <a:rPr lang="zh-CN" altLang="en-US" b="1">
                <a:solidFill>
                  <a:schemeClr val="bg2"/>
                </a:solidFill>
                <a:latin typeface="宋体" pitchFamily="2" charset="-122"/>
              </a:rPr>
              <a:t>                  转换为关系模型时：</a:t>
            </a:r>
          </a:p>
          <a:p>
            <a:pPr algn="just">
              <a:lnSpc>
                <a:spcPct val="130000"/>
              </a:lnSpc>
              <a:spcBef>
                <a:spcPct val="50000"/>
              </a:spcBef>
              <a:buClrTx/>
              <a:buSzTx/>
              <a:buFontTx/>
              <a:buNone/>
            </a:pPr>
            <a:r>
              <a:rPr lang="zh-CN" altLang="en-US" b="1">
                <a:solidFill>
                  <a:schemeClr val="bg2"/>
                </a:solidFill>
                <a:latin typeface="宋体" pitchFamily="2" charset="-122"/>
              </a:rPr>
              <a:t>                    在</a:t>
            </a:r>
            <a:r>
              <a:rPr lang="en-US" altLang="zh-CN" b="1">
                <a:solidFill>
                  <a:schemeClr val="bg2"/>
                </a:solidFill>
                <a:latin typeface="宋体" pitchFamily="2" charset="-122"/>
              </a:rPr>
              <a:t>N</a:t>
            </a:r>
            <a:r>
              <a:rPr lang="zh-CN" altLang="en-US" b="1">
                <a:solidFill>
                  <a:schemeClr val="bg2"/>
                </a:solidFill>
                <a:latin typeface="宋体" pitchFamily="2" charset="-122"/>
              </a:rPr>
              <a:t>端实体类型转换成的</a:t>
            </a:r>
          </a:p>
          <a:p>
            <a:pPr algn="just">
              <a:lnSpc>
                <a:spcPct val="130000"/>
              </a:lnSpc>
              <a:spcBef>
                <a:spcPct val="50000"/>
              </a:spcBef>
              <a:buClrTx/>
              <a:buSzTx/>
              <a:buFontTx/>
              <a:buNone/>
            </a:pPr>
            <a:r>
              <a:rPr lang="zh-CN" altLang="en-US" b="1">
                <a:solidFill>
                  <a:schemeClr val="bg2"/>
                </a:solidFill>
                <a:latin typeface="宋体" pitchFamily="2" charset="-122"/>
              </a:rPr>
              <a:t>                  关系模式中加</a:t>
            </a:r>
            <a:r>
              <a:rPr lang="en-US" altLang="zh-CN" b="1">
                <a:solidFill>
                  <a:schemeClr val="bg2"/>
                </a:solidFill>
                <a:latin typeface="宋体" pitchFamily="2" charset="-122"/>
              </a:rPr>
              <a:t>1</a:t>
            </a:r>
            <a:r>
              <a:rPr lang="zh-CN" altLang="en-US" b="1">
                <a:solidFill>
                  <a:schemeClr val="bg2"/>
                </a:solidFill>
                <a:latin typeface="宋体" pitchFamily="2" charset="-122"/>
              </a:rPr>
              <a:t>端实体类型</a:t>
            </a:r>
          </a:p>
          <a:p>
            <a:pPr algn="just">
              <a:lnSpc>
                <a:spcPct val="130000"/>
              </a:lnSpc>
              <a:spcBef>
                <a:spcPct val="50000"/>
              </a:spcBef>
              <a:buClrTx/>
              <a:buSzTx/>
              <a:buFontTx/>
              <a:buNone/>
            </a:pPr>
            <a:r>
              <a:rPr lang="zh-CN" altLang="en-US" b="1">
                <a:solidFill>
                  <a:schemeClr val="bg2"/>
                </a:solidFill>
                <a:latin typeface="宋体" pitchFamily="2" charset="-122"/>
              </a:rPr>
              <a:t>                  转换成的关系模式的键和键</a:t>
            </a:r>
          </a:p>
          <a:p>
            <a:pPr algn="just">
              <a:lnSpc>
                <a:spcPct val="130000"/>
              </a:lnSpc>
              <a:spcBef>
                <a:spcPct val="50000"/>
              </a:spcBef>
              <a:buClrTx/>
              <a:buSzTx/>
              <a:buFontTx/>
              <a:buNone/>
            </a:pPr>
            <a:r>
              <a:rPr lang="zh-CN" altLang="en-US" b="1">
                <a:solidFill>
                  <a:schemeClr val="bg2"/>
                </a:solidFill>
                <a:latin typeface="宋体" pitchFamily="2" charset="-122"/>
              </a:rPr>
              <a:t>                  和联系类型的属性。</a:t>
            </a:r>
          </a:p>
          <a:p>
            <a:pPr algn="just">
              <a:lnSpc>
                <a:spcPct val="130000"/>
              </a:lnSpc>
              <a:spcBef>
                <a:spcPct val="50000"/>
              </a:spcBef>
              <a:buClrTx/>
              <a:buSzTx/>
              <a:buFontTx/>
              <a:buNone/>
            </a:pPr>
            <a:r>
              <a:rPr lang="zh-CN" altLang="en-US" b="1">
                <a:solidFill>
                  <a:schemeClr val="bg2"/>
                </a:solidFill>
                <a:latin typeface="宋体" pitchFamily="2" charset="-122"/>
              </a:rPr>
              <a:t>             </a:t>
            </a:r>
            <a:r>
              <a:rPr lang="zh-CN" altLang="en-US" b="1">
                <a:solidFill>
                  <a:schemeClr val="bg1"/>
                </a:solidFill>
                <a:latin typeface="宋体" pitchFamily="2" charset="-122"/>
              </a:rPr>
              <a:t>实现时</a:t>
            </a:r>
            <a:r>
              <a:rPr lang="en-US" altLang="zh-CN" b="1">
                <a:solidFill>
                  <a:schemeClr val="bg1"/>
                </a:solidFill>
                <a:latin typeface="宋体" pitchFamily="2" charset="-122"/>
              </a:rPr>
              <a:t>:</a:t>
            </a:r>
            <a:r>
              <a:rPr lang="zh-CN" altLang="en-US" b="1">
                <a:solidFill>
                  <a:schemeClr val="bg1"/>
                </a:solidFill>
                <a:latin typeface="宋体" pitchFamily="2" charset="-122"/>
              </a:rPr>
              <a:t>需用二个关系模型（表）</a:t>
            </a:r>
            <a:r>
              <a:rPr lang="en-US" altLang="zh-CN" b="1">
                <a:solidFill>
                  <a:schemeClr val="bg1"/>
                </a:solidFill>
                <a:latin typeface="宋体" pitchFamily="2" charset="-122"/>
              </a:rPr>
              <a:t>.</a:t>
            </a:r>
          </a:p>
        </p:txBody>
      </p:sp>
      <p:grpSp>
        <p:nvGrpSpPr>
          <p:cNvPr id="19459" name="Group 3"/>
          <p:cNvGrpSpPr>
            <a:grpSpLocks/>
          </p:cNvGrpSpPr>
          <p:nvPr/>
        </p:nvGrpSpPr>
        <p:grpSpPr bwMode="auto">
          <a:xfrm>
            <a:off x="609600" y="1524000"/>
            <a:ext cx="2057400" cy="3621088"/>
            <a:chOff x="1910" y="912"/>
            <a:chExt cx="1152" cy="2041"/>
          </a:xfrm>
        </p:grpSpPr>
        <p:grpSp>
          <p:nvGrpSpPr>
            <p:cNvPr id="19460" name="Group 4"/>
            <p:cNvGrpSpPr>
              <a:grpSpLocks/>
            </p:cNvGrpSpPr>
            <p:nvPr/>
          </p:nvGrpSpPr>
          <p:grpSpPr bwMode="auto">
            <a:xfrm>
              <a:off x="1910" y="912"/>
              <a:ext cx="1152" cy="2041"/>
              <a:chOff x="2007" y="6432"/>
              <a:chExt cx="1470" cy="2496"/>
            </a:xfrm>
          </p:grpSpPr>
          <p:sp>
            <p:nvSpPr>
              <p:cNvPr id="19463" name="Text Box 5"/>
              <p:cNvSpPr txBox="1">
                <a:spLocks noChangeArrowheads="1"/>
              </p:cNvSpPr>
              <p:nvPr/>
            </p:nvSpPr>
            <p:spPr bwMode="auto">
              <a:xfrm>
                <a:off x="2112" y="6432"/>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800" b="1">
                    <a:solidFill>
                      <a:schemeClr val="bg2"/>
                    </a:solidFill>
                    <a:latin typeface="宋体" pitchFamily="2" charset="-122"/>
                  </a:rPr>
                  <a:t>班 级</a:t>
                </a:r>
                <a:endParaRPr kumimoji="0" lang="zh-CN" altLang="en-US" sz="2800" b="1">
                  <a:solidFill>
                    <a:schemeClr val="bg2"/>
                  </a:solidFill>
                </a:endParaRPr>
              </a:p>
            </p:txBody>
          </p:sp>
          <p:grpSp>
            <p:nvGrpSpPr>
              <p:cNvPr id="19464" name="Group 6"/>
              <p:cNvGrpSpPr>
                <a:grpSpLocks/>
              </p:cNvGrpSpPr>
              <p:nvPr/>
            </p:nvGrpSpPr>
            <p:grpSpPr bwMode="auto">
              <a:xfrm>
                <a:off x="2007" y="6900"/>
                <a:ext cx="1470" cy="2028"/>
                <a:chOff x="3571" y="6900"/>
                <a:chExt cx="1470" cy="2028"/>
              </a:xfrm>
            </p:grpSpPr>
            <p:sp>
              <p:nvSpPr>
                <p:cNvPr id="19465" name="AutoShape 7"/>
                <p:cNvSpPr>
                  <a:spLocks noChangeArrowheads="1"/>
                </p:cNvSpPr>
                <p:nvPr/>
              </p:nvSpPr>
              <p:spPr bwMode="auto">
                <a:xfrm>
                  <a:off x="3571" y="7368"/>
                  <a:ext cx="1470" cy="624"/>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800" b="1">
                      <a:solidFill>
                        <a:schemeClr val="bg2"/>
                      </a:solidFill>
                    </a:rPr>
                    <a:t>组 成</a:t>
                  </a:r>
                </a:p>
              </p:txBody>
            </p:sp>
            <p:sp>
              <p:nvSpPr>
                <p:cNvPr id="19466" name="Text Box 8"/>
                <p:cNvSpPr txBox="1">
                  <a:spLocks noChangeArrowheads="1"/>
                </p:cNvSpPr>
                <p:nvPr/>
              </p:nvSpPr>
              <p:spPr bwMode="auto">
                <a:xfrm>
                  <a:off x="3792" y="8460"/>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800" b="1">
                      <a:solidFill>
                        <a:schemeClr val="bg2"/>
                      </a:solidFill>
                      <a:latin typeface="宋体" pitchFamily="2" charset="-122"/>
                    </a:rPr>
                    <a:t> </a:t>
                  </a:r>
                  <a:r>
                    <a:rPr kumimoji="0" lang="zh-CN" altLang="en-US" sz="2800" b="1">
                      <a:solidFill>
                        <a:schemeClr val="bg2"/>
                      </a:solidFill>
                      <a:latin typeface="宋体" pitchFamily="2" charset="-122"/>
                    </a:rPr>
                    <a:t>学 生</a:t>
                  </a:r>
                  <a:endParaRPr kumimoji="0" lang="zh-CN" altLang="en-US" sz="2800" b="1">
                    <a:solidFill>
                      <a:schemeClr val="bg2"/>
                    </a:solidFill>
                  </a:endParaRPr>
                </a:p>
              </p:txBody>
            </p:sp>
            <p:sp>
              <p:nvSpPr>
                <p:cNvPr id="19467" name="Line 9"/>
                <p:cNvSpPr>
                  <a:spLocks noChangeShapeType="1"/>
                </p:cNvSpPr>
                <p:nvPr/>
              </p:nvSpPr>
              <p:spPr bwMode="auto">
                <a:xfrm>
                  <a:off x="4306" y="6900"/>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8" name="Line 10"/>
                <p:cNvSpPr>
                  <a:spLocks noChangeShapeType="1"/>
                </p:cNvSpPr>
                <p:nvPr/>
              </p:nvSpPr>
              <p:spPr bwMode="auto">
                <a:xfrm>
                  <a:off x="4317" y="7992"/>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9461" name="Text Box 11"/>
            <p:cNvSpPr txBox="1">
              <a:spLocks noChangeArrowheads="1"/>
            </p:cNvSpPr>
            <p:nvPr/>
          </p:nvSpPr>
          <p:spPr bwMode="auto">
            <a:xfrm>
              <a:off x="2592" y="1411"/>
              <a:ext cx="28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1</a:t>
              </a:r>
            </a:p>
          </p:txBody>
        </p:sp>
        <p:sp>
          <p:nvSpPr>
            <p:cNvPr id="19462" name="Text Box 12"/>
            <p:cNvSpPr txBox="1">
              <a:spLocks noChangeArrowheads="1"/>
            </p:cNvSpPr>
            <p:nvPr/>
          </p:nvSpPr>
          <p:spPr bwMode="auto">
            <a:xfrm>
              <a:off x="2592" y="2218"/>
              <a:ext cx="288"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N</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80975" y="388938"/>
            <a:ext cx="9144000" cy="599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30000"/>
              </a:lnSpc>
              <a:spcBef>
                <a:spcPct val="50000"/>
              </a:spcBef>
              <a:buClrTx/>
              <a:buSzTx/>
              <a:buFontTx/>
              <a:buNone/>
            </a:pPr>
            <a:r>
              <a:rPr lang="en-US" altLang="zh-CN" b="1">
                <a:solidFill>
                  <a:srgbClr val="660033"/>
                </a:solidFill>
                <a:latin typeface="宋体" pitchFamily="2" charset="-122"/>
              </a:rPr>
              <a:t>⑶ M</a:t>
            </a:r>
            <a:r>
              <a:rPr lang="zh-CN" altLang="en-US" b="1">
                <a:solidFill>
                  <a:srgbClr val="660033"/>
                </a:solidFill>
                <a:latin typeface="宋体" pitchFamily="2" charset="-122"/>
              </a:rPr>
              <a:t>：</a:t>
            </a:r>
            <a:r>
              <a:rPr lang="en-US" altLang="zh-CN" b="1">
                <a:solidFill>
                  <a:srgbClr val="660033"/>
                </a:solidFill>
                <a:latin typeface="宋体" pitchFamily="2" charset="-122"/>
              </a:rPr>
              <a:t>N</a:t>
            </a:r>
            <a:r>
              <a:rPr lang="zh-CN" altLang="en-US" b="1">
                <a:solidFill>
                  <a:srgbClr val="660033"/>
                </a:solidFill>
                <a:latin typeface="宋体" pitchFamily="2" charset="-122"/>
              </a:rPr>
              <a:t>联系：</a:t>
            </a:r>
            <a:r>
              <a:rPr lang="zh-CN" altLang="en-US" b="1">
                <a:solidFill>
                  <a:schemeClr val="bg1"/>
                </a:solidFill>
                <a:latin typeface="宋体" pitchFamily="2" charset="-122"/>
              </a:rPr>
              <a:t>教师和课程之间存在</a:t>
            </a:r>
            <a:r>
              <a:rPr lang="en-US" altLang="zh-CN" b="1">
                <a:solidFill>
                  <a:schemeClr val="bg1"/>
                </a:solidFill>
                <a:latin typeface="宋体" pitchFamily="2" charset="-122"/>
              </a:rPr>
              <a:t>M</a:t>
            </a:r>
            <a:r>
              <a:rPr lang="zh-CN" altLang="en-US" b="1">
                <a:solidFill>
                  <a:schemeClr val="bg1"/>
                </a:solidFill>
                <a:latin typeface="宋体" pitchFamily="2" charset="-122"/>
              </a:rPr>
              <a:t>：</a:t>
            </a:r>
            <a:r>
              <a:rPr lang="en-US" altLang="zh-CN" b="1">
                <a:solidFill>
                  <a:schemeClr val="bg1"/>
                </a:solidFill>
                <a:latin typeface="宋体" pitchFamily="2" charset="-122"/>
              </a:rPr>
              <a:t>N</a:t>
            </a:r>
            <a:r>
              <a:rPr lang="zh-CN" altLang="en-US" b="1">
                <a:solidFill>
                  <a:schemeClr val="bg1"/>
                </a:solidFill>
                <a:latin typeface="宋体" pitchFamily="2" charset="-122"/>
              </a:rPr>
              <a:t>关系。</a:t>
            </a:r>
          </a:p>
          <a:p>
            <a:pPr algn="just">
              <a:lnSpc>
                <a:spcPct val="130000"/>
              </a:lnSpc>
              <a:spcBef>
                <a:spcPct val="50000"/>
              </a:spcBef>
              <a:buClrTx/>
              <a:buSzTx/>
              <a:buFontTx/>
              <a:buNone/>
            </a:pPr>
            <a:r>
              <a:rPr lang="zh-CN" altLang="en-US" b="1">
                <a:solidFill>
                  <a:schemeClr val="bg2"/>
                </a:solidFill>
                <a:latin typeface="宋体" pitchFamily="2" charset="-122"/>
              </a:rPr>
              <a:t>                联系类型也转换成关系模式，</a:t>
            </a:r>
          </a:p>
          <a:p>
            <a:pPr algn="just">
              <a:lnSpc>
                <a:spcPct val="130000"/>
              </a:lnSpc>
              <a:spcBef>
                <a:spcPct val="50000"/>
              </a:spcBef>
              <a:buClrTx/>
              <a:buSzTx/>
              <a:buFontTx/>
              <a:buNone/>
            </a:pPr>
            <a:r>
              <a:rPr lang="zh-CN" altLang="en-US" b="1">
                <a:solidFill>
                  <a:schemeClr val="bg2"/>
                </a:solidFill>
                <a:latin typeface="宋体" pitchFamily="2" charset="-122"/>
              </a:rPr>
              <a:t>               其属性为两端实体类型的键加上</a:t>
            </a:r>
          </a:p>
          <a:p>
            <a:pPr algn="just">
              <a:lnSpc>
                <a:spcPct val="130000"/>
              </a:lnSpc>
              <a:spcBef>
                <a:spcPct val="50000"/>
              </a:spcBef>
              <a:buClrTx/>
              <a:buSzTx/>
              <a:buFontTx/>
              <a:buNone/>
            </a:pPr>
            <a:r>
              <a:rPr lang="zh-CN" altLang="en-US" b="1">
                <a:solidFill>
                  <a:schemeClr val="bg2"/>
                </a:solidFill>
                <a:latin typeface="宋体" pitchFamily="2" charset="-122"/>
              </a:rPr>
              <a:t>               联系类型的属性，而键为两端实</a:t>
            </a:r>
          </a:p>
          <a:p>
            <a:pPr algn="just">
              <a:lnSpc>
                <a:spcPct val="130000"/>
              </a:lnSpc>
              <a:spcBef>
                <a:spcPct val="50000"/>
              </a:spcBef>
              <a:buClrTx/>
              <a:buSzTx/>
              <a:buFontTx/>
              <a:buNone/>
            </a:pPr>
            <a:r>
              <a:rPr lang="zh-CN" altLang="en-US" b="1">
                <a:solidFill>
                  <a:schemeClr val="bg2"/>
                </a:solidFill>
                <a:latin typeface="宋体" pitchFamily="2" charset="-122"/>
              </a:rPr>
              <a:t>               体键的组合。</a:t>
            </a:r>
          </a:p>
          <a:p>
            <a:pPr algn="just">
              <a:lnSpc>
                <a:spcPct val="130000"/>
              </a:lnSpc>
              <a:spcBef>
                <a:spcPct val="50000"/>
              </a:spcBef>
              <a:buClrTx/>
              <a:buSzTx/>
              <a:buFontTx/>
              <a:buNone/>
            </a:pPr>
            <a:r>
              <a:rPr lang="zh-CN" altLang="en-US" b="1">
                <a:solidFill>
                  <a:schemeClr val="bg2"/>
                </a:solidFill>
                <a:latin typeface="宋体" pitchFamily="2" charset="-122"/>
              </a:rPr>
              <a:t>            </a:t>
            </a:r>
            <a:r>
              <a:rPr lang="zh-CN" altLang="en-US" b="1">
                <a:solidFill>
                  <a:schemeClr val="bg1"/>
                </a:solidFill>
                <a:latin typeface="宋体" pitchFamily="2" charset="-122"/>
              </a:rPr>
              <a:t>实现时</a:t>
            </a:r>
            <a:r>
              <a:rPr lang="en-US" altLang="zh-CN" b="1">
                <a:solidFill>
                  <a:schemeClr val="bg1"/>
                </a:solidFill>
                <a:latin typeface="宋体" pitchFamily="2" charset="-122"/>
              </a:rPr>
              <a:t>:</a:t>
            </a:r>
            <a:r>
              <a:rPr lang="zh-CN" altLang="en-US" b="1">
                <a:solidFill>
                  <a:schemeClr val="bg1"/>
                </a:solidFill>
                <a:latin typeface="宋体" pitchFamily="2" charset="-122"/>
              </a:rPr>
              <a:t>需用三个关系模型（表）</a:t>
            </a:r>
            <a:r>
              <a:rPr lang="en-US" altLang="zh-CN" b="1">
                <a:solidFill>
                  <a:schemeClr val="bg1"/>
                </a:solidFill>
                <a:latin typeface="宋体" pitchFamily="2" charset="-122"/>
              </a:rPr>
              <a:t>.</a:t>
            </a:r>
          </a:p>
          <a:p>
            <a:pPr algn="just">
              <a:lnSpc>
                <a:spcPct val="130000"/>
              </a:lnSpc>
              <a:spcBef>
                <a:spcPct val="50000"/>
              </a:spcBef>
              <a:buClrTx/>
              <a:buSzTx/>
              <a:buFontTx/>
              <a:buNone/>
            </a:pPr>
            <a:endParaRPr lang="en-US" altLang="zh-CN" b="1">
              <a:solidFill>
                <a:schemeClr val="bg1"/>
              </a:solidFill>
              <a:latin typeface="宋体" pitchFamily="2" charset="-122"/>
            </a:endParaRPr>
          </a:p>
        </p:txBody>
      </p:sp>
      <p:grpSp>
        <p:nvGrpSpPr>
          <p:cNvPr id="20483" name="Group 3"/>
          <p:cNvGrpSpPr>
            <a:grpSpLocks/>
          </p:cNvGrpSpPr>
          <p:nvPr/>
        </p:nvGrpSpPr>
        <p:grpSpPr bwMode="auto">
          <a:xfrm>
            <a:off x="179388" y="2057400"/>
            <a:ext cx="3200400" cy="3240088"/>
            <a:chOff x="3830" y="935"/>
            <a:chExt cx="2074" cy="2041"/>
          </a:xfrm>
        </p:grpSpPr>
        <p:sp>
          <p:nvSpPr>
            <p:cNvPr id="20484" name="Text Box 4"/>
            <p:cNvSpPr txBox="1">
              <a:spLocks noChangeArrowheads="1"/>
            </p:cNvSpPr>
            <p:nvPr/>
          </p:nvSpPr>
          <p:spPr bwMode="auto">
            <a:xfrm>
              <a:off x="3984" y="2593"/>
              <a:ext cx="844" cy="383"/>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课 程</a:t>
              </a:r>
              <a:endParaRPr kumimoji="0" lang="zh-CN" altLang="en-US" sz="2400" b="1">
                <a:solidFill>
                  <a:schemeClr val="bg2"/>
                </a:solidFill>
              </a:endParaRPr>
            </a:p>
          </p:txBody>
        </p:sp>
        <p:sp>
          <p:nvSpPr>
            <p:cNvPr id="20485" name="Text Box 5"/>
            <p:cNvSpPr txBox="1">
              <a:spLocks noChangeArrowheads="1"/>
            </p:cNvSpPr>
            <p:nvPr/>
          </p:nvSpPr>
          <p:spPr bwMode="auto">
            <a:xfrm>
              <a:off x="3907" y="935"/>
              <a:ext cx="883" cy="383"/>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教 师</a:t>
              </a:r>
              <a:endParaRPr kumimoji="0" lang="zh-CN" altLang="en-US" sz="2400" b="1">
                <a:solidFill>
                  <a:schemeClr val="bg2"/>
                </a:solidFill>
              </a:endParaRPr>
            </a:p>
          </p:txBody>
        </p:sp>
        <p:sp>
          <p:nvSpPr>
            <p:cNvPr id="20486" name="AutoShape 6"/>
            <p:cNvSpPr>
              <a:spLocks noChangeArrowheads="1"/>
            </p:cNvSpPr>
            <p:nvPr/>
          </p:nvSpPr>
          <p:spPr bwMode="auto">
            <a:xfrm>
              <a:off x="3830" y="1700"/>
              <a:ext cx="1075" cy="511"/>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讲 授</a:t>
              </a:r>
            </a:p>
          </p:txBody>
        </p:sp>
        <p:sp>
          <p:nvSpPr>
            <p:cNvPr id="20487" name="Line 7"/>
            <p:cNvSpPr>
              <a:spLocks noChangeShapeType="1"/>
            </p:cNvSpPr>
            <p:nvPr/>
          </p:nvSpPr>
          <p:spPr bwMode="auto">
            <a:xfrm>
              <a:off x="4368" y="1318"/>
              <a:ext cx="0" cy="38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88" name="Oval 8"/>
            <p:cNvSpPr>
              <a:spLocks noChangeArrowheads="1"/>
            </p:cNvSpPr>
            <p:nvPr/>
          </p:nvSpPr>
          <p:spPr bwMode="auto">
            <a:xfrm>
              <a:off x="4828" y="1318"/>
              <a:ext cx="1076" cy="382"/>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学时数</a:t>
              </a:r>
            </a:p>
          </p:txBody>
        </p:sp>
        <p:sp>
          <p:nvSpPr>
            <p:cNvPr id="20489" name="Line 9"/>
            <p:cNvSpPr>
              <a:spLocks noChangeShapeType="1"/>
            </p:cNvSpPr>
            <p:nvPr/>
          </p:nvSpPr>
          <p:spPr bwMode="auto">
            <a:xfrm flipV="1">
              <a:off x="4598" y="1573"/>
              <a:ext cx="307" cy="25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490" name="Line 10"/>
            <p:cNvSpPr>
              <a:spLocks noChangeShapeType="1"/>
            </p:cNvSpPr>
            <p:nvPr/>
          </p:nvSpPr>
          <p:spPr bwMode="auto">
            <a:xfrm>
              <a:off x="4368" y="2211"/>
              <a:ext cx="0" cy="3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Text Box 11"/>
            <p:cNvSpPr txBox="1">
              <a:spLocks noChangeArrowheads="1"/>
            </p:cNvSpPr>
            <p:nvPr/>
          </p:nvSpPr>
          <p:spPr bwMode="auto">
            <a:xfrm>
              <a:off x="4512" y="221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N</a:t>
              </a:r>
            </a:p>
          </p:txBody>
        </p:sp>
        <p:sp>
          <p:nvSpPr>
            <p:cNvPr id="20492" name="Text Box 12"/>
            <p:cNvSpPr txBox="1">
              <a:spLocks noChangeArrowheads="1"/>
            </p:cNvSpPr>
            <p:nvPr/>
          </p:nvSpPr>
          <p:spPr bwMode="auto">
            <a:xfrm>
              <a:off x="4464" y="145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M</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8"/>
          <p:cNvGrpSpPr>
            <a:grpSpLocks/>
          </p:cNvGrpSpPr>
          <p:nvPr/>
        </p:nvGrpSpPr>
        <p:grpSpPr bwMode="auto">
          <a:xfrm>
            <a:off x="427038" y="1484313"/>
            <a:ext cx="1706562" cy="3240087"/>
            <a:chOff x="173" y="935"/>
            <a:chExt cx="1075" cy="2041"/>
          </a:xfrm>
        </p:grpSpPr>
        <p:grpSp>
          <p:nvGrpSpPr>
            <p:cNvPr id="21527" name="Group 8"/>
            <p:cNvGrpSpPr>
              <a:grpSpLocks/>
            </p:cNvGrpSpPr>
            <p:nvPr/>
          </p:nvGrpSpPr>
          <p:grpSpPr bwMode="auto">
            <a:xfrm>
              <a:off x="173" y="935"/>
              <a:ext cx="1075" cy="2041"/>
              <a:chOff x="2007" y="6432"/>
              <a:chExt cx="1470" cy="2496"/>
            </a:xfrm>
          </p:grpSpPr>
          <p:sp>
            <p:nvSpPr>
              <p:cNvPr id="21530" name="Text Box 9"/>
              <p:cNvSpPr txBox="1">
                <a:spLocks noChangeArrowheads="1"/>
              </p:cNvSpPr>
              <p:nvPr/>
            </p:nvSpPr>
            <p:spPr bwMode="auto">
              <a:xfrm>
                <a:off x="2112" y="6432"/>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学 校</a:t>
                </a:r>
                <a:endParaRPr kumimoji="0" lang="zh-CN" altLang="en-US" sz="2400" b="1">
                  <a:solidFill>
                    <a:schemeClr val="bg2"/>
                  </a:solidFill>
                </a:endParaRPr>
              </a:p>
            </p:txBody>
          </p:sp>
          <p:grpSp>
            <p:nvGrpSpPr>
              <p:cNvPr id="21531" name="Group 10"/>
              <p:cNvGrpSpPr>
                <a:grpSpLocks/>
              </p:cNvGrpSpPr>
              <p:nvPr/>
            </p:nvGrpSpPr>
            <p:grpSpPr bwMode="auto">
              <a:xfrm>
                <a:off x="2007" y="6900"/>
                <a:ext cx="1470" cy="2028"/>
                <a:chOff x="3571" y="6900"/>
                <a:chExt cx="1470" cy="2028"/>
              </a:xfrm>
            </p:grpSpPr>
            <p:sp>
              <p:nvSpPr>
                <p:cNvPr id="21532" name="AutoShape 11"/>
                <p:cNvSpPr>
                  <a:spLocks noChangeArrowheads="1"/>
                </p:cNvSpPr>
                <p:nvPr/>
              </p:nvSpPr>
              <p:spPr bwMode="auto">
                <a:xfrm>
                  <a:off x="3571" y="7368"/>
                  <a:ext cx="1470" cy="624"/>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   </a:t>
                  </a:r>
                  <a:r>
                    <a:rPr kumimoji="0" lang="zh-CN" altLang="en-US" sz="2400" b="1">
                      <a:solidFill>
                        <a:schemeClr val="bg2"/>
                      </a:solidFill>
                    </a:rPr>
                    <a:t>有</a:t>
                  </a:r>
                </a:p>
              </p:txBody>
            </p:sp>
            <p:sp>
              <p:nvSpPr>
                <p:cNvPr id="21533" name="Text Box 12"/>
                <p:cNvSpPr txBox="1">
                  <a:spLocks noChangeArrowheads="1"/>
                </p:cNvSpPr>
                <p:nvPr/>
              </p:nvSpPr>
              <p:spPr bwMode="auto">
                <a:xfrm>
                  <a:off x="3792" y="8460"/>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正校长</a:t>
                  </a:r>
                  <a:endParaRPr kumimoji="0" lang="zh-CN" altLang="en-US" sz="2400" b="1">
                    <a:solidFill>
                      <a:schemeClr val="bg2"/>
                    </a:solidFill>
                  </a:endParaRPr>
                </a:p>
              </p:txBody>
            </p:sp>
            <p:sp>
              <p:nvSpPr>
                <p:cNvPr id="21534" name="Line 13"/>
                <p:cNvSpPr>
                  <a:spLocks noChangeShapeType="1"/>
                </p:cNvSpPr>
                <p:nvPr/>
              </p:nvSpPr>
              <p:spPr bwMode="auto">
                <a:xfrm>
                  <a:off x="4306" y="6900"/>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35" name="Line 14"/>
                <p:cNvSpPr>
                  <a:spLocks noChangeShapeType="1"/>
                </p:cNvSpPr>
                <p:nvPr/>
              </p:nvSpPr>
              <p:spPr bwMode="auto">
                <a:xfrm>
                  <a:off x="4317" y="7992"/>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1528" name="Text Box 39"/>
            <p:cNvSpPr txBox="1">
              <a:spLocks noChangeArrowheads="1"/>
            </p:cNvSpPr>
            <p:nvPr/>
          </p:nvSpPr>
          <p:spPr bwMode="auto">
            <a:xfrm>
              <a:off x="768" y="1411"/>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1</a:t>
              </a:r>
            </a:p>
          </p:txBody>
        </p:sp>
        <p:sp>
          <p:nvSpPr>
            <p:cNvPr id="21529" name="Text Box 40"/>
            <p:cNvSpPr txBox="1">
              <a:spLocks noChangeArrowheads="1"/>
            </p:cNvSpPr>
            <p:nvPr/>
          </p:nvSpPr>
          <p:spPr bwMode="auto">
            <a:xfrm>
              <a:off x="816" y="2257"/>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1</a:t>
              </a:r>
            </a:p>
          </p:txBody>
        </p:sp>
      </p:grpSp>
      <p:grpSp>
        <p:nvGrpSpPr>
          <p:cNvPr id="21507" name="Group 49"/>
          <p:cNvGrpSpPr>
            <a:grpSpLocks/>
          </p:cNvGrpSpPr>
          <p:nvPr/>
        </p:nvGrpSpPr>
        <p:grpSpPr bwMode="auto">
          <a:xfrm>
            <a:off x="3032125" y="1447800"/>
            <a:ext cx="1828800" cy="3240088"/>
            <a:chOff x="1910" y="912"/>
            <a:chExt cx="1152" cy="2041"/>
          </a:xfrm>
        </p:grpSpPr>
        <p:grpSp>
          <p:nvGrpSpPr>
            <p:cNvPr id="21518" name="Group 20"/>
            <p:cNvGrpSpPr>
              <a:grpSpLocks/>
            </p:cNvGrpSpPr>
            <p:nvPr/>
          </p:nvGrpSpPr>
          <p:grpSpPr bwMode="auto">
            <a:xfrm>
              <a:off x="1910" y="912"/>
              <a:ext cx="1152" cy="2041"/>
              <a:chOff x="2007" y="6432"/>
              <a:chExt cx="1470" cy="2496"/>
            </a:xfrm>
          </p:grpSpPr>
          <p:sp>
            <p:nvSpPr>
              <p:cNvPr id="21521" name="Text Box 21"/>
              <p:cNvSpPr txBox="1">
                <a:spLocks noChangeArrowheads="1"/>
              </p:cNvSpPr>
              <p:nvPr/>
            </p:nvSpPr>
            <p:spPr bwMode="auto">
              <a:xfrm>
                <a:off x="2112" y="6432"/>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班 级</a:t>
                </a:r>
                <a:endParaRPr kumimoji="0" lang="zh-CN" altLang="en-US" sz="2400" b="1">
                  <a:solidFill>
                    <a:schemeClr val="bg2"/>
                  </a:solidFill>
                </a:endParaRPr>
              </a:p>
            </p:txBody>
          </p:sp>
          <p:grpSp>
            <p:nvGrpSpPr>
              <p:cNvPr id="21522" name="Group 22"/>
              <p:cNvGrpSpPr>
                <a:grpSpLocks/>
              </p:cNvGrpSpPr>
              <p:nvPr/>
            </p:nvGrpSpPr>
            <p:grpSpPr bwMode="auto">
              <a:xfrm>
                <a:off x="2007" y="6900"/>
                <a:ext cx="1470" cy="2028"/>
                <a:chOff x="3571" y="6900"/>
                <a:chExt cx="1470" cy="2028"/>
              </a:xfrm>
            </p:grpSpPr>
            <p:sp>
              <p:nvSpPr>
                <p:cNvPr id="21523" name="AutoShape 23"/>
                <p:cNvSpPr>
                  <a:spLocks noChangeArrowheads="1"/>
                </p:cNvSpPr>
                <p:nvPr/>
              </p:nvSpPr>
              <p:spPr bwMode="auto">
                <a:xfrm>
                  <a:off x="3571" y="7368"/>
                  <a:ext cx="1470" cy="624"/>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组 成</a:t>
                  </a:r>
                </a:p>
              </p:txBody>
            </p:sp>
            <p:sp>
              <p:nvSpPr>
                <p:cNvPr id="21524" name="Text Box 24"/>
                <p:cNvSpPr txBox="1">
                  <a:spLocks noChangeArrowheads="1"/>
                </p:cNvSpPr>
                <p:nvPr/>
              </p:nvSpPr>
              <p:spPr bwMode="auto">
                <a:xfrm>
                  <a:off x="3792" y="8460"/>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学 生</a:t>
                  </a:r>
                  <a:endParaRPr kumimoji="0" lang="zh-CN" altLang="en-US" sz="2400" b="1">
                    <a:solidFill>
                      <a:schemeClr val="bg2"/>
                    </a:solidFill>
                  </a:endParaRPr>
                </a:p>
              </p:txBody>
            </p:sp>
            <p:sp>
              <p:nvSpPr>
                <p:cNvPr id="21525" name="Line 25"/>
                <p:cNvSpPr>
                  <a:spLocks noChangeShapeType="1"/>
                </p:cNvSpPr>
                <p:nvPr/>
              </p:nvSpPr>
              <p:spPr bwMode="auto">
                <a:xfrm>
                  <a:off x="4306" y="6900"/>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26"/>
                <p:cNvSpPr>
                  <a:spLocks noChangeShapeType="1"/>
                </p:cNvSpPr>
                <p:nvPr/>
              </p:nvSpPr>
              <p:spPr bwMode="auto">
                <a:xfrm>
                  <a:off x="4317" y="7992"/>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1519" name="Text Box 41"/>
            <p:cNvSpPr txBox="1">
              <a:spLocks noChangeArrowheads="1"/>
            </p:cNvSpPr>
            <p:nvPr/>
          </p:nvSpPr>
          <p:spPr bwMode="auto">
            <a:xfrm>
              <a:off x="2592" y="1411"/>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1</a:t>
              </a:r>
            </a:p>
          </p:txBody>
        </p:sp>
        <p:sp>
          <p:nvSpPr>
            <p:cNvPr id="21520" name="Text Box 42"/>
            <p:cNvSpPr txBox="1">
              <a:spLocks noChangeArrowheads="1"/>
            </p:cNvSpPr>
            <p:nvPr/>
          </p:nvSpPr>
          <p:spPr bwMode="auto">
            <a:xfrm>
              <a:off x="2592" y="221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N</a:t>
              </a:r>
            </a:p>
          </p:txBody>
        </p:sp>
      </p:grpSp>
      <p:grpSp>
        <p:nvGrpSpPr>
          <p:cNvPr id="21508" name="Group 47"/>
          <p:cNvGrpSpPr>
            <a:grpSpLocks/>
          </p:cNvGrpSpPr>
          <p:nvPr/>
        </p:nvGrpSpPr>
        <p:grpSpPr bwMode="auto">
          <a:xfrm>
            <a:off x="5562600" y="1484313"/>
            <a:ext cx="3292475" cy="3240087"/>
            <a:chOff x="3830" y="935"/>
            <a:chExt cx="2074" cy="2041"/>
          </a:xfrm>
        </p:grpSpPr>
        <p:sp>
          <p:nvSpPr>
            <p:cNvPr id="21509" name="Text Box 29"/>
            <p:cNvSpPr txBox="1">
              <a:spLocks noChangeArrowheads="1"/>
            </p:cNvSpPr>
            <p:nvPr/>
          </p:nvSpPr>
          <p:spPr bwMode="auto">
            <a:xfrm>
              <a:off x="3984" y="2593"/>
              <a:ext cx="844" cy="383"/>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课 程</a:t>
              </a:r>
              <a:endParaRPr kumimoji="0" lang="zh-CN" altLang="en-US" sz="2400" b="1">
                <a:solidFill>
                  <a:schemeClr val="bg2"/>
                </a:solidFill>
              </a:endParaRPr>
            </a:p>
          </p:txBody>
        </p:sp>
        <p:sp>
          <p:nvSpPr>
            <p:cNvPr id="21510" name="Text Box 33"/>
            <p:cNvSpPr txBox="1">
              <a:spLocks noChangeArrowheads="1"/>
            </p:cNvSpPr>
            <p:nvPr/>
          </p:nvSpPr>
          <p:spPr bwMode="auto">
            <a:xfrm>
              <a:off x="3907" y="935"/>
              <a:ext cx="883" cy="383"/>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教 师</a:t>
              </a:r>
              <a:endParaRPr kumimoji="0" lang="zh-CN" altLang="en-US" sz="2400" b="1">
                <a:solidFill>
                  <a:schemeClr val="bg2"/>
                </a:solidFill>
              </a:endParaRPr>
            </a:p>
          </p:txBody>
        </p:sp>
        <p:sp>
          <p:nvSpPr>
            <p:cNvPr id="21511" name="AutoShape 34"/>
            <p:cNvSpPr>
              <a:spLocks noChangeArrowheads="1"/>
            </p:cNvSpPr>
            <p:nvPr/>
          </p:nvSpPr>
          <p:spPr bwMode="auto">
            <a:xfrm>
              <a:off x="3830" y="1700"/>
              <a:ext cx="1075" cy="511"/>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讲 授</a:t>
              </a:r>
            </a:p>
          </p:txBody>
        </p:sp>
        <p:sp>
          <p:nvSpPr>
            <p:cNvPr id="21512" name="Line 35"/>
            <p:cNvSpPr>
              <a:spLocks noChangeShapeType="1"/>
            </p:cNvSpPr>
            <p:nvPr/>
          </p:nvSpPr>
          <p:spPr bwMode="auto">
            <a:xfrm>
              <a:off x="4368" y="1318"/>
              <a:ext cx="0" cy="38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3" name="Oval 36"/>
            <p:cNvSpPr>
              <a:spLocks noChangeArrowheads="1"/>
            </p:cNvSpPr>
            <p:nvPr/>
          </p:nvSpPr>
          <p:spPr bwMode="auto">
            <a:xfrm>
              <a:off x="4905" y="1318"/>
              <a:ext cx="999" cy="382"/>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学时数</a:t>
              </a:r>
            </a:p>
          </p:txBody>
        </p:sp>
        <p:sp>
          <p:nvSpPr>
            <p:cNvPr id="21514" name="Line 37"/>
            <p:cNvSpPr>
              <a:spLocks noChangeShapeType="1"/>
            </p:cNvSpPr>
            <p:nvPr/>
          </p:nvSpPr>
          <p:spPr bwMode="auto">
            <a:xfrm flipV="1">
              <a:off x="4598" y="1573"/>
              <a:ext cx="307" cy="25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15" name="Line 38"/>
            <p:cNvSpPr>
              <a:spLocks noChangeShapeType="1"/>
            </p:cNvSpPr>
            <p:nvPr/>
          </p:nvSpPr>
          <p:spPr bwMode="auto">
            <a:xfrm>
              <a:off x="4368" y="2211"/>
              <a:ext cx="0" cy="3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Text Box 43"/>
            <p:cNvSpPr txBox="1">
              <a:spLocks noChangeArrowheads="1"/>
            </p:cNvSpPr>
            <p:nvPr/>
          </p:nvSpPr>
          <p:spPr bwMode="auto">
            <a:xfrm>
              <a:off x="4512" y="221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N</a:t>
              </a:r>
            </a:p>
          </p:txBody>
        </p:sp>
        <p:sp>
          <p:nvSpPr>
            <p:cNvPr id="21517" name="Text Box 44"/>
            <p:cNvSpPr txBox="1">
              <a:spLocks noChangeArrowheads="1"/>
            </p:cNvSpPr>
            <p:nvPr/>
          </p:nvSpPr>
          <p:spPr bwMode="auto">
            <a:xfrm>
              <a:off x="4464" y="145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b="1">
                  <a:solidFill>
                    <a:schemeClr val="bg2"/>
                  </a:solidFill>
                </a:rPr>
                <a:t>M</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900113" y="0"/>
            <a:ext cx="7200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95250" algn="l">
              <a:defRPr kumimoji="1" sz="2400">
                <a:solidFill>
                  <a:schemeClr val="tx1"/>
                </a:solidFill>
                <a:latin typeface="Times New Roman" pitchFamily="18" charset="0"/>
                <a:ea typeface="宋体" pitchFamily="2" charset="-122"/>
              </a:defRPr>
            </a:lvl1pPr>
            <a:lvl2pPr algn="l">
              <a:defRPr kumimoji="1" sz="2400">
                <a:solidFill>
                  <a:schemeClr val="tx1"/>
                </a:solidFill>
                <a:latin typeface="Times New Roman" pitchFamily="18" charset="0"/>
                <a:ea typeface="宋体" pitchFamily="2" charset="-122"/>
              </a:defRPr>
            </a:lvl2pPr>
            <a:lvl3pPr algn="l">
              <a:defRPr kumimoji="1" sz="2400">
                <a:solidFill>
                  <a:schemeClr val="tx1"/>
                </a:solidFill>
                <a:latin typeface="Times New Roman" pitchFamily="18" charset="0"/>
                <a:ea typeface="宋体" pitchFamily="2" charset="-122"/>
              </a:defRPr>
            </a:lvl3pPr>
            <a:lvl4pPr algn="l">
              <a:defRPr kumimoji="1" sz="2400">
                <a:solidFill>
                  <a:schemeClr val="tx1"/>
                </a:solidFill>
                <a:latin typeface="Times New Roman" pitchFamily="18" charset="0"/>
                <a:ea typeface="宋体" pitchFamily="2" charset="-122"/>
              </a:defRPr>
            </a:lvl4pPr>
            <a:lvl5pPr algn="l">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200000"/>
              </a:lnSpc>
              <a:defRPr/>
            </a:pPr>
            <a:r>
              <a:rPr lang="zh-CN" altLang="en-US" sz="2800" b="1" smtClean="0">
                <a:solidFill>
                  <a:schemeClr val="bg2"/>
                </a:solidFill>
                <a:effectLst>
                  <a:outerShdw blurRad="38100" dist="38100" dir="2700000" algn="tl">
                    <a:srgbClr val="C0C0C0"/>
                  </a:outerShdw>
                </a:effectLst>
                <a:latin typeface="宋体" pitchFamily="2" charset="-122"/>
              </a:rPr>
              <a:t>第六章 实体联系模型</a:t>
            </a:r>
          </a:p>
        </p:txBody>
      </p:sp>
      <p:grpSp>
        <p:nvGrpSpPr>
          <p:cNvPr id="4099" name="Group 3"/>
          <p:cNvGrpSpPr>
            <a:grpSpLocks/>
          </p:cNvGrpSpPr>
          <p:nvPr/>
        </p:nvGrpSpPr>
        <p:grpSpPr bwMode="auto">
          <a:xfrm>
            <a:off x="152400" y="76200"/>
            <a:ext cx="9144000" cy="1196975"/>
            <a:chOff x="0" y="0"/>
            <a:chExt cx="5760" cy="754"/>
          </a:xfrm>
        </p:grpSpPr>
        <p:sp>
          <p:nvSpPr>
            <p:cNvPr id="4101" name="Rectangle 4"/>
            <p:cNvSpPr>
              <a:spLocks noChangeArrowheads="1"/>
            </p:cNvSpPr>
            <p:nvPr/>
          </p:nvSpPr>
          <p:spPr bwMode="auto">
            <a:xfrm>
              <a:off x="0" y="2"/>
              <a:ext cx="5760"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60000"/>
                </a:lnSpc>
                <a:spcBef>
                  <a:spcPct val="0"/>
                </a:spcBef>
                <a:buClrTx/>
                <a:buSzTx/>
                <a:buFontTx/>
                <a:buNone/>
              </a:pPr>
              <a:r>
                <a:rPr lang="en-US" altLang="zh-CN" sz="2800" b="1">
                  <a:solidFill>
                    <a:schemeClr val="tx2"/>
                  </a:solidFill>
                  <a:latin typeface="宋体" pitchFamily="2" charset="-122"/>
                </a:rPr>
                <a:t>       </a:t>
              </a:r>
              <a:endParaRPr lang="en-US" altLang="zh-CN" sz="2800"/>
            </a:p>
          </p:txBody>
        </p:sp>
        <p:grpSp>
          <p:nvGrpSpPr>
            <p:cNvPr id="4102" name="Group 5"/>
            <p:cNvGrpSpPr>
              <a:grpSpLocks/>
            </p:cNvGrpSpPr>
            <p:nvPr/>
          </p:nvGrpSpPr>
          <p:grpSpPr bwMode="auto">
            <a:xfrm>
              <a:off x="0" y="0"/>
              <a:ext cx="5575" cy="754"/>
              <a:chOff x="0" y="288"/>
              <a:chExt cx="5760" cy="864"/>
            </a:xfrm>
          </p:grpSpPr>
          <p:sp>
            <p:nvSpPr>
              <p:cNvPr id="4103" name="Rectangle 6"/>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104" name="Rectangle 7"/>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105" name="Rectangle 8"/>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106" name="Rectangle 9"/>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107" name="Rectangle 10"/>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108" name="Rectangle 11"/>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grpSp>
      <p:sp>
        <p:nvSpPr>
          <p:cNvPr id="4100" name="Rectangle 12"/>
          <p:cNvSpPr>
            <a:spLocks noChangeArrowheads="1"/>
          </p:cNvSpPr>
          <p:nvPr/>
        </p:nvSpPr>
        <p:spPr bwMode="auto">
          <a:xfrm>
            <a:off x="468313" y="1125538"/>
            <a:ext cx="8675687" cy="598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0"/>
              </a:spcBef>
              <a:buClrTx/>
              <a:buSzTx/>
              <a:buFontTx/>
              <a:buNone/>
            </a:pPr>
            <a:r>
              <a:rPr lang="en-US" altLang="zh-CN" sz="2800" b="1">
                <a:solidFill>
                  <a:schemeClr val="bg2"/>
                </a:solidFill>
              </a:rPr>
              <a:t>      </a:t>
            </a:r>
            <a:r>
              <a:rPr lang="zh-CN" altLang="en-US" sz="2800" b="1">
                <a:solidFill>
                  <a:schemeClr val="bg2"/>
                </a:solidFill>
              </a:rPr>
              <a:t>实体联系模型</a:t>
            </a:r>
            <a:r>
              <a:rPr lang="en-US" altLang="zh-CN" sz="2800" b="1">
                <a:solidFill>
                  <a:schemeClr val="bg2"/>
                </a:solidFill>
              </a:rPr>
              <a:t>(ER</a:t>
            </a:r>
            <a:r>
              <a:rPr lang="zh-CN" altLang="en-US" sz="2800" b="1">
                <a:solidFill>
                  <a:schemeClr val="bg2"/>
                </a:solidFill>
              </a:rPr>
              <a:t>模型</a:t>
            </a:r>
            <a:r>
              <a:rPr lang="en-US" altLang="zh-CN" sz="2800" b="1">
                <a:solidFill>
                  <a:schemeClr val="bg2"/>
                </a:solidFill>
              </a:rPr>
              <a:t>):……</a:t>
            </a:r>
            <a:r>
              <a:rPr lang="zh-CN" altLang="en-US" sz="2800" b="1">
                <a:solidFill>
                  <a:schemeClr val="bg2"/>
                </a:solidFill>
              </a:rPr>
              <a:t>概念模型设计方法。</a:t>
            </a:r>
          </a:p>
          <a:p>
            <a:pPr algn="just" eaLnBrk="1" hangingPunct="1">
              <a:lnSpc>
                <a:spcPct val="150000"/>
              </a:lnSpc>
              <a:spcBef>
                <a:spcPct val="50000"/>
              </a:spcBef>
              <a:buClrTx/>
              <a:buSzTx/>
              <a:buFontTx/>
              <a:buNone/>
            </a:pPr>
            <a:r>
              <a:rPr lang="zh-CN" altLang="en-US" b="1">
                <a:solidFill>
                  <a:srgbClr val="660033"/>
                </a:solidFill>
              </a:rPr>
              <a:t>教学内容：</a:t>
            </a:r>
          </a:p>
          <a:p>
            <a:pPr algn="just" eaLnBrk="1" hangingPunct="1">
              <a:lnSpc>
                <a:spcPct val="180000"/>
              </a:lnSpc>
              <a:spcBef>
                <a:spcPct val="50000"/>
              </a:spcBef>
              <a:buClrTx/>
              <a:buSzTx/>
              <a:buFontTx/>
              <a:buNone/>
            </a:pPr>
            <a:r>
              <a:rPr lang="zh-CN" altLang="en-US" sz="2800" b="1">
                <a:solidFill>
                  <a:srgbClr val="660033"/>
                </a:solidFill>
                <a:sym typeface="Symbol" pitchFamily="18" charset="2"/>
              </a:rPr>
              <a:t>    </a:t>
            </a:r>
            <a:r>
              <a:rPr lang="zh-CN" altLang="en-US" sz="2800" b="1">
                <a:solidFill>
                  <a:schemeClr val="bg2"/>
                </a:solidFill>
                <a:sym typeface="Symbol" pitchFamily="18" charset="2"/>
              </a:rPr>
              <a:t> </a:t>
            </a:r>
            <a:r>
              <a:rPr lang="zh-CN" altLang="en-US" sz="2800" b="1">
                <a:solidFill>
                  <a:schemeClr val="bg2"/>
                </a:solidFill>
              </a:rPr>
              <a:t>实体与属性的基本概念</a:t>
            </a:r>
            <a:r>
              <a:rPr lang="en-US" altLang="zh-CN" sz="2800" b="1">
                <a:solidFill>
                  <a:schemeClr val="bg2"/>
                </a:solidFill>
              </a:rPr>
              <a:t>,</a:t>
            </a:r>
            <a:r>
              <a:rPr lang="zh-CN" altLang="en-US" sz="2800" b="1">
                <a:solidFill>
                  <a:schemeClr val="bg2"/>
                </a:solidFill>
              </a:rPr>
              <a:t>属性的分类</a:t>
            </a:r>
            <a:r>
              <a:rPr lang="en-US" altLang="zh-CN" sz="2800" b="1">
                <a:solidFill>
                  <a:schemeClr val="bg2"/>
                </a:solidFill>
              </a:rPr>
              <a:t>,</a:t>
            </a:r>
            <a:r>
              <a:rPr lang="zh-CN" altLang="en-US" sz="2800" b="1">
                <a:solidFill>
                  <a:schemeClr val="bg2"/>
                </a:solidFill>
              </a:rPr>
              <a:t>实体和属性</a:t>
            </a:r>
          </a:p>
          <a:p>
            <a:pPr algn="just">
              <a:lnSpc>
                <a:spcPct val="180000"/>
              </a:lnSpc>
              <a:spcBef>
                <a:spcPct val="0"/>
              </a:spcBef>
              <a:buClrTx/>
              <a:buSzTx/>
              <a:buFontTx/>
              <a:buNone/>
            </a:pPr>
            <a:r>
              <a:rPr lang="zh-CN" altLang="en-US" sz="2800" b="1">
                <a:solidFill>
                  <a:schemeClr val="bg2"/>
                </a:solidFill>
              </a:rPr>
              <a:t>       的设计</a:t>
            </a:r>
            <a:r>
              <a:rPr lang="en-US" altLang="zh-CN" sz="2800" b="1">
                <a:solidFill>
                  <a:schemeClr val="bg2"/>
                </a:solidFill>
              </a:rPr>
              <a:t>;</a:t>
            </a:r>
          </a:p>
          <a:p>
            <a:pPr algn="just">
              <a:lnSpc>
                <a:spcPct val="180000"/>
              </a:lnSpc>
              <a:spcBef>
                <a:spcPct val="0"/>
              </a:spcBef>
              <a:buClrTx/>
              <a:buSzTx/>
              <a:buFontTx/>
              <a:buNone/>
            </a:pPr>
            <a:r>
              <a:rPr lang="en-US" altLang="zh-CN" sz="2800" b="1">
                <a:solidFill>
                  <a:srgbClr val="660033"/>
                </a:solidFill>
                <a:sym typeface="Symbol" pitchFamily="18" charset="2"/>
              </a:rPr>
              <a:t>   </a:t>
            </a:r>
            <a:r>
              <a:rPr lang="en-US" altLang="zh-CN" sz="2800" b="1">
                <a:solidFill>
                  <a:schemeClr val="bg1"/>
                </a:solidFill>
                <a:sym typeface="Symbol" pitchFamily="18" charset="2"/>
              </a:rPr>
              <a:t> </a:t>
            </a:r>
            <a:r>
              <a:rPr lang="zh-CN" altLang="en-US" sz="2800" b="1">
                <a:solidFill>
                  <a:schemeClr val="bg1"/>
                </a:solidFill>
              </a:rPr>
              <a:t>扩展的实体联系模型的表示方法</a:t>
            </a:r>
            <a:r>
              <a:rPr lang="en-US" altLang="zh-CN" sz="2800" b="1">
                <a:solidFill>
                  <a:schemeClr val="bg1"/>
                </a:solidFill>
              </a:rPr>
              <a:t>;</a:t>
            </a:r>
          </a:p>
          <a:p>
            <a:pPr algn="just">
              <a:lnSpc>
                <a:spcPct val="180000"/>
              </a:lnSpc>
              <a:spcBef>
                <a:spcPct val="0"/>
              </a:spcBef>
              <a:buClrTx/>
              <a:buSzTx/>
              <a:buFontTx/>
              <a:buNone/>
            </a:pPr>
            <a:r>
              <a:rPr lang="en-US" altLang="zh-CN" sz="2800" b="1">
                <a:solidFill>
                  <a:schemeClr val="bg1"/>
                </a:solidFill>
                <a:sym typeface="Symbol" pitchFamily="18" charset="2"/>
              </a:rPr>
              <a:t>     </a:t>
            </a:r>
            <a:r>
              <a:rPr lang="zh-CN" altLang="en-US" sz="2800" b="1">
                <a:solidFill>
                  <a:schemeClr val="bg1"/>
                </a:solidFill>
              </a:rPr>
              <a:t>如何使用实体联系模型进行概念设计的方法。</a:t>
            </a:r>
            <a:endParaRPr lang="zh-CN" altLang="en-US" sz="2800" b="1">
              <a:solidFill>
                <a:schemeClr val="bg2"/>
              </a:solidFill>
            </a:endParaRPr>
          </a:p>
          <a:p>
            <a:pPr algn="just">
              <a:lnSpc>
                <a:spcPct val="180000"/>
              </a:lnSpc>
              <a:spcBef>
                <a:spcPct val="50000"/>
              </a:spcBef>
              <a:buClrTx/>
              <a:buSzTx/>
              <a:buFontTx/>
              <a:buNone/>
            </a:pPr>
            <a:endParaRPr lang="en-US" altLang="zh-CN" sz="2800" b="1">
              <a:solidFill>
                <a:schemeClr val="bg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169863"/>
            <a:ext cx="9144000" cy="167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spcBef>
                <a:spcPct val="0"/>
              </a:spcBef>
              <a:buClrTx/>
              <a:buSzTx/>
              <a:buFontTx/>
              <a:buNone/>
            </a:pPr>
            <a:r>
              <a:rPr lang="en-US" altLang="zh-CN" b="1">
                <a:solidFill>
                  <a:schemeClr val="bg1"/>
                </a:solidFill>
                <a:latin typeface="宋体" pitchFamily="2" charset="-122"/>
              </a:rPr>
              <a:t>3. </a:t>
            </a:r>
            <a:r>
              <a:rPr lang="zh-CN" altLang="en-US" b="1">
                <a:solidFill>
                  <a:schemeClr val="bg1"/>
                </a:solidFill>
                <a:latin typeface="宋体" pitchFamily="2" charset="-122"/>
              </a:rPr>
              <a:t>三元联系：</a:t>
            </a:r>
            <a:r>
              <a:rPr lang="zh-CN" altLang="en-US" b="1">
                <a:solidFill>
                  <a:schemeClr val="bg2"/>
                </a:solidFill>
                <a:latin typeface="宋体" pitchFamily="2" charset="-122"/>
              </a:rPr>
              <a:t>存在于三个不同的实体之间。</a:t>
            </a:r>
            <a:endParaRPr lang="zh-CN" altLang="en-US" b="1">
              <a:solidFill>
                <a:schemeClr val="bg2"/>
              </a:solidFill>
            </a:endParaRPr>
          </a:p>
          <a:p>
            <a:pPr algn="just">
              <a:lnSpc>
                <a:spcPct val="150000"/>
              </a:lnSpc>
              <a:spcBef>
                <a:spcPct val="0"/>
              </a:spcBef>
              <a:buClrTx/>
              <a:buSzTx/>
              <a:buFontTx/>
              <a:buNone/>
            </a:pPr>
            <a:r>
              <a:rPr lang="zh-CN" altLang="en-US" sz="2400" b="1">
                <a:solidFill>
                  <a:schemeClr val="bg2"/>
                </a:solidFill>
                <a:latin typeface="宋体" pitchFamily="2" charset="-122"/>
              </a:rPr>
              <a:t>例</a:t>
            </a:r>
            <a:r>
              <a:rPr lang="en-US" altLang="zh-CN" sz="2400" b="1">
                <a:solidFill>
                  <a:schemeClr val="bg2"/>
                </a:solidFill>
                <a:latin typeface="宋体" pitchFamily="2" charset="-122"/>
              </a:rPr>
              <a:t>:  </a:t>
            </a:r>
            <a:r>
              <a:rPr lang="zh-CN" altLang="en-US" sz="2400" b="1">
                <a:solidFill>
                  <a:schemeClr val="bg2"/>
                </a:solidFill>
                <a:latin typeface="宋体" pitchFamily="2" charset="-122"/>
              </a:rPr>
              <a:t>某超市公司有若干仓库，若干连锁商店，供应若干商品，商店里有若干收银员；</a:t>
            </a:r>
            <a:endParaRPr lang="zh-CN" altLang="en-US" sz="2400">
              <a:solidFill>
                <a:schemeClr val="bg2"/>
              </a:solidFill>
            </a:endParaRPr>
          </a:p>
        </p:txBody>
      </p:sp>
      <p:sp>
        <p:nvSpPr>
          <p:cNvPr id="22531" name="Text Box 26"/>
          <p:cNvSpPr txBox="1">
            <a:spLocks noChangeArrowheads="1"/>
          </p:cNvSpPr>
          <p:nvPr/>
        </p:nvSpPr>
        <p:spPr bwMode="auto">
          <a:xfrm>
            <a:off x="173038" y="4773613"/>
            <a:ext cx="1128712" cy="455612"/>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收银员</a:t>
            </a:r>
            <a:endParaRPr kumimoji="0" lang="zh-CN" altLang="en-US" sz="2400" b="1">
              <a:solidFill>
                <a:schemeClr val="bg2"/>
              </a:solidFill>
            </a:endParaRPr>
          </a:p>
        </p:txBody>
      </p:sp>
      <p:sp>
        <p:nvSpPr>
          <p:cNvPr id="22532" name="Text Box 27"/>
          <p:cNvSpPr txBox="1">
            <a:spLocks noChangeArrowheads="1"/>
          </p:cNvSpPr>
          <p:nvPr/>
        </p:nvSpPr>
        <p:spPr bwMode="auto">
          <a:xfrm>
            <a:off x="2944813" y="4773613"/>
            <a:ext cx="1179512" cy="455612"/>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商品</a:t>
            </a:r>
            <a:endParaRPr kumimoji="0" lang="zh-CN" altLang="en-US" sz="2400" b="1">
              <a:solidFill>
                <a:schemeClr val="bg2"/>
              </a:solidFill>
            </a:endParaRPr>
          </a:p>
        </p:txBody>
      </p:sp>
      <p:sp>
        <p:nvSpPr>
          <p:cNvPr id="22533" name="Text Box 31"/>
          <p:cNvSpPr txBox="1">
            <a:spLocks noChangeArrowheads="1"/>
          </p:cNvSpPr>
          <p:nvPr/>
        </p:nvSpPr>
        <p:spPr bwMode="auto">
          <a:xfrm>
            <a:off x="1506538" y="2333625"/>
            <a:ext cx="1479550" cy="466725"/>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顾 客</a:t>
            </a:r>
            <a:endParaRPr kumimoji="0" lang="zh-CN" altLang="en-US" sz="2400" b="1">
              <a:solidFill>
                <a:schemeClr val="bg2"/>
              </a:solidFill>
            </a:endParaRPr>
          </a:p>
        </p:txBody>
      </p:sp>
      <p:sp>
        <p:nvSpPr>
          <p:cNvPr id="22534" name="AutoShape 32"/>
          <p:cNvSpPr>
            <a:spLocks noChangeArrowheads="1"/>
          </p:cNvSpPr>
          <p:nvPr/>
        </p:nvSpPr>
        <p:spPr bwMode="auto">
          <a:xfrm>
            <a:off x="1404938" y="3552825"/>
            <a:ext cx="1438275" cy="609600"/>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销售</a:t>
            </a:r>
            <a:endParaRPr kumimoji="0" lang="zh-CN" altLang="en-US" sz="2400" b="1">
              <a:solidFill>
                <a:schemeClr val="bg2"/>
              </a:solidFill>
            </a:endParaRPr>
          </a:p>
        </p:txBody>
      </p:sp>
      <p:sp>
        <p:nvSpPr>
          <p:cNvPr id="22535" name="Line 34"/>
          <p:cNvSpPr>
            <a:spLocks noChangeShapeType="1"/>
          </p:cNvSpPr>
          <p:nvPr/>
        </p:nvSpPr>
        <p:spPr bwMode="auto">
          <a:xfrm>
            <a:off x="2124075" y="2789238"/>
            <a:ext cx="0" cy="7635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6" name="Line 35"/>
          <p:cNvSpPr>
            <a:spLocks noChangeShapeType="1"/>
          </p:cNvSpPr>
          <p:nvPr/>
        </p:nvSpPr>
        <p:spPr bwMode="auto">
          <a:xfrm flipH="1">
            <a:off x="687388" y="3859213"/>
            <a:ext cx="717550" cy="914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7" name="Line 36"/>
          <p:cNvSpPr>
            <a:spLocks noChangeShapeType="1"/>
          </p:cNvSpPr>
          <p:nvPr/>
        </p:nvSpPr>
        <p:spPr bwMode="auto">
          <a:xfrm>
            <a:off x="2843213" y="3859213"/>
            <a:ext cx="717550" cy="9144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Oval 37"/>
          <p:cNvSpPr>
            <a:spLocks noChangeArrowheads="1"/>
          </p:cNvSpPr>
          <p:nvPr/>
        </p:nvSpPr>
        <p:spPr bwMode="auto">
          <a:xfrm>
            <a:off x="2944813" y="2943225"/>
            <a:ext cx="1266825" cy="481013"/>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数量</a:t>
            </a:r>
          </a:p>
        </p:txBody>
      </p:sp>
      <p:sp>
        <p:nvSpPr>
          <p:cNvPr id="22539" name="Line 38"/>
          <p:cNvSpPr>
            <a:spLocks noChangeShapeType="1"/>
          </p:cNvSpPr>
          <p:nvPr/>
        </p:nvSpPr>
        <p:spPr bwMode="auto">
          <a:xfrm flipV="1">
            <a:off x="2535238" y="3400425"/>
            <a:ext cx="614362" cy="3032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540" name="Group 49"/>
          <p:cNvGrpSpPr>
            <a:grpSpLocks/>
          </p:cNvGrpSpPr>
          <p:nvPr/>
        </p:nvGrpSpPr>
        <p:grpSpPr bwMode="auto">
          <a:xfrm>
            <a:off x="550863" y="2890838"/>
            <a:ext cx="3314700" cy="1479550"/>
            <a:chOff x="251" y="2167"/>
            <a:chExt cx="2207" cy="912"/>
          </a:xfrm>
        </p:grpSpPr>
        <p:sp>
          <p:nvSpPr>
            <p:cNvPr id="22560" name="Text Box 39"/>
            <p:cNvSpPr txBox="1">
              <a:spLocks noChangeArrowheads="1"/>
            </p:cNvSpPr>
            <p:nvPr/>
          </p:nvSpPr>
          <p:spPr bwMode="auto">
            <a:xfrm>
              <a:off x="251" y="2797"/>
              <a:ext cx="401"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50000"/>
                </a:spcBef>
                <a:buClrTx/>
                <a:buSzTx/>
                <a:buFontTx/>
                <a:buNone/>
              </a:pPr>
              <a:r>
                <a:rPr kumimoji="0" lang="en-US" altLang="zh-CN" sz="2400">
                  <a:solidFill>
                    <a:schemeClr val="bg2"/>
                  </a:solidFill>
                </a:rPr>
                <a:t>N</a:t>
              </a:r>
            </a:p>
          </p:txBody>
        </p:sp>
        <p:sp>
          <p:nvSpPr>
            <p:cNvPr id="22561" name="Text Box 40"/>
            <p:cNvSpPr txBox="1">
              <a:spLocks noChangeArrowheads="1"/>
            </p:cNvSpPr>
            <p:nvPr/>
          </p:nvSpPr>
          <p:spPr bwMode="auto">
            <a:xfrm>
              <a:off x="2057" y="2739"/>
              <a:ext cx="401"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50000"/>
                </a:spcBef>
                <a:buClrTx/>
                <a:buSzTx/>
                <a:buFontTx/>
                <a:buNone/>
              </a:pPr>
              <a:r>
                <a:rPr kumimoji="0" lang="en-US" altLang="zh-CN" sz="2400">
                  <a:solidFill>
                    <a:schemeClr val="bg2"/>
                  </a:solidFill>
                </a:rPr>
                <a:t>P</a:t>
              </a:r>
            </a:p>
          </p:txBody>
        </p:sp>
        <p:sp>
          <p:nvSpPr>
            <p:cNvPr id="22562" name="Text Box 41"/>
            <p:cNvSpPr txBox="1">
              <a:spLocks noChangeArrowheads="1"/>
            </p:cNvSpPr>
            <p:nvPr/>
          </p:nvSpPr>
          <p:spPr bwMode="auto">
            <a:xfrm>
              <a:off x="1304" y="2167"/>
              <a:ext cx="40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50000"/>
                </a:spcBef>
                <a:buClrTx/>
                <a:buSzTx/>
                <a:buFontTx/>
                <a:buNone/>
              </a:pPr>
              <a:r>
                <a:rPr kumimoji="0" lang="en-US" altLang="zh-CN" sz="2400">
                  <a:solidFill>
                    <a:schemeClr val="bg2"/>
                  </a:solidFill>
                </a:rPr>
                <a:t>M</a:t>
              </a:r>
            </a:p>
          </p:txBody>
        </p:sp>
      </p:grpSp>
      <p:grpSp>
        <p:nvGrpSpPr>
          <p:cNvPr id="22541" name="Group 51"/>
          <p:cNvGrpSpPr>
            <a:grpSpLocks/>
          </p:cNvGrpSpPr>
          <p:nvPr/>
        </p:nvGrpSpPr>
        <p:grpSpPr bwMode="auto">
          <a:xfrm>
            <a:off x="4718050" y="2420938"/>
            <a:ext cx="4175125" cy="2832100"/>
            <a:chOff x="2938" y="1824"/>
            <a:chExt cx="2630" cy="1784"/>
          </a:xfrm>
        </p:grpSpPr>
        <p:sp>
          <p:nvSpPr>
            <p:cNvPr id="22548" name="Text Box 9"/>
            <p:cNvSpPr txBox="1">
              <a:spLocks noChangeArrowheads="1"/>
            </p:cNvSpPr>
            <p:nvPr/>
          </p:nvSpPr>
          <p:spPr bwMode="auto">
            <a:xfrm>
              <a:off x="2938" y="3327"/>
              <a:ext cx="751" cy="281"/>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latin typeface="宋体" pitchFamily="2" charset="-122"/>
                </a:rPr>
                <a:t>商店</a:t>
              </a:r>
              <a:endParaRPr kumimoji="0" lang="zh-CN" altLang="en-US" sz="2400" b="1">
                <a:solidFill>
                  <a:schemeClr val="bg2"/>
                </a:solidFill>
              </a:endParaRPr>
            </a:p>
          </p:txBody>
        </p:sp>
        <p:sp>
          <p:nvSpPr>
            <p:cNvPr id="22549" name="Text Box 10"/>
            <p:cNvSpPr txBox="1">
              <a:spLocks noChangeArrowheads="1"/>
            </p:cNvSpPr>
            <p:nvPr/>
          </p:nvSpPr>
          <p:spPr bwMode="auto">
            <a:xfrm>
              <a:off x="4782" y="3327"/>
              <a:ext cx="786" cy="281"/>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zh-CN" sz="2400" b="1">
                  <a:solidFill>
                    <a:schemeClr val="bg2"/>
                  </a:solidFill>
                  <a:latin typeface="宋体" pitchFamily="2" charset="-122"/>
                </a:rPr>
                <a:t>  </a:t>
              </a:r>
              <a:r>
                <a:rPr kumimoji="0" lang="zh-CN" altLang="en-US" sz="2400" b="1">
                  <a:solidFill>
                    <a:schemeClr val="bg2"/>
                  </a:solidFill>
                  <a:latin typeface="宋体" pitchFamily="2" charset="-122"/>
                </a:rPr>
                <a:t>商品</a:t>
              </a:r>
              <a:endParaRPr kumimoji="0" lang="zh-CN" altLang="en-US" sz="2400" b="1">
                <a:solidFill>
                  <a:schemeClr val="bg2"/>
                </a:solidFill>
              </a:endParaRPr>
            </a:p>
          </p:txBody>
        </p:sp>
        <p:sp>
          <p:nvSpPr>
            <p:cNvPr id="22550" name="Text Box 14"/>
            <p:cNvSpPr txBox="1">
              <a:spLocks noChangeArrowheads="1"/>
            </p:cNvSpPr>
            <p:nvPr/>
          </p:nvSpPr>
          <p:spPr bwMode="auto">
            <a:xfrm>
              <a:off x="3840" y="1824"/>
              <a:ext cx="926" cy="28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仓  库</a:t>
              </a:r>
              <a:endParaRPr kumimoji="0" lang="zh-CN" altLang="en-US" sz="2400" b="1">
                <a:solidFill>
                  <a:schemeClr val="bg2"/>
                </a:solidFill>
              </a:endParaRPr>
            </a:p>
          </p:txBody>
        </p:sp>
        <p:sp>
          <p:nvSpPr>
            <p:cNvPr id="22551" name="AutoShape 15"/>
            <p:cNvSpPr>
              <a:spLocks noChangeArrowheads="1"/>
            </p:cNvSpPr>
            <p:nvPr/>
          </p:nvSpPr>
          <p:spPr bwMode="auto">
            <a:xfrm>
              <a:off x="3758" y="2575"/>
              <a:ext cx="956" cy="376"/>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latin typeface="宋体" pitchFamily="2" charset="-122"/>
                </a:rPr>
                <a:t>进货</a:t>
              </a:r>
              <a:endParaRPr kumimoji="0" lang="zh-CN" altLang="en-US" sz="2400" b="1">
                <a:solidFill>
                  <a:schemeClr val="bg2"/>
                </a:solidFill>
              </a:endParaRPr>
            </a:p>
          </p:txBody>
        </p:sp>
        <p:sp>
          <p:nvSpPr>
            <p:cNvPr id="22552" name="Line 18"/>
            <p:cNvSpPr>
              <a:spLocks noChangeShapeType="1"/>
            </p:cNvSpPr>
            <p:nvPr/>
          </p:nvSpPr>
          <p:spPr bwMode="auto">
            <a:xfrm flipH="1">
              <a:off x="3279" y="2764"/>
              <a:ext cx="479" cy="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3" name="Line 19"/>
            <p:cNvSpPr>
              <a:spLocks noChangeShapeType="1"/>
            </p:cNvSpPr>
            <p:nvPr/>
          </p:nvSpPr>
          <p:spPr bwMode="auto">
            <a:xfrm>
              <a:off x="4714" y="2764"/>
              <a:ext cx="479" cy="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4" name="Oval 20"/>
            <p:cNvSpPr>
              <a:spLocks noChangeArrowheads="1"/>
            </p:cNvSpPr>
            <p:nvPr/>
          </p:nvSpPr>
          <p:spPr bwMode="auto">
            <a:xfrm>
              <a:off x="4782" y="2200"/>
              <a:ext cx="690" cy="296"/>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数量</a:t>
              </a:r>
            </a:p>
          </p:txBody>
        </p:sp>
        <p:sp>
          <p:nvSpPr>
            <p:cNvPr id="22555" name="Line 21"/>
            <p:cNvSpPr>
              <a:spLocks noChangeShapeType="1"/>
            </p:cNvSpPr>
            <p:nvPr/>
          </p:nvSpPr>
          <p:spPr bwMode="auto">
            <a:xfrm flipV="1">
              <a:off x="4509" y="2481"/>
              <a:ext cx="410" cy="18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6" name="Text Box 42"/>
            <p:cNvSpPr txBox="1">
              <a:spLocks noChangeArrowheads="1"/>
            </p:cNvSpPr>
            <p:nvPr/>
          </p:nvSpPr>
          <p:spPr bwMode="auto">
            <a:xfrm>
              <a:off x="4272" y="2160"/>
              <a:ext cx="4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M</a:t>
              </a:r>
            </a:p>
          </p:txBody>
        </p:sp>
        <p:sp>
          <p:nvSpPr>
            <p:cNvPr id="22557" name="Text Box 43"/>
            <p:cNvSpPr txBox="1">
              <a:spLocks noChangeArrowheads="1"/>
            </p:cNvSpPr>
            <p:nvPr/>
          </p:nvSpPr>
          <p:spPr bwMode="auto">
            <a:xfrm>
              <a:off x="3168" y="2784"/>
              <a:ext cx="4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N</a:t>
              </a:r>
            </a:p>
          </p:txBody>
        </p:sp>
        <p:sp>
          <p:nvSpPr>
            <p:cNvPr id="22558" name="Text Box 44"/>
            <p:cNvSpPr txBox="1">
              <a:spLocks noChangeArrowheads="1"/>
            </p:cNvSpPr>
            <p:nvPr/>
          </p:nvSpPr>
          <p:spPr bwMode="auto">
            <a:xfrm>
              <a:off x="4966" y="2797"/>
              <a:ext cx="4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P</a:t>
              </a:r>
            </a:p>
          </p:txBody>
        </p:sp>
        <p:sp>
          <p:nvSpPr>
            <p:cNvPr id="22559" name="Line 48"/>
            <p:cNvSpPr>
              <a:spLocks noChangeShapeType="1"/>
            </p:cNvSpPr>
            <p:nvPr/>
          </p:nvSpPr>
          <p:spPr bwMode="auto">
            <a:xfrm>
              <a:off x="4224" y="2112"/>
              <a:ext cx="0" cy="48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2542" name="Rectangle 52"/>
          <p:cNvSpPr>
            <a:spLocks noChangeArrowheads="1"/>
          </p:cNvSpPr>
          <p:nvPr/>
        </p:nvSpPr>
        <p:spPr bwMode="auto">
          <a:xfrm>
            <a:off x="457200" y="5519738"/>
            <a:ext cx="32766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lang="zh-CN" altLang="en-US" sz="2400" b="1">
                <a:solidFill>
                  <a:schemeClr val="bg2"/>
                </a:solidFill>
                <a:latin typeface="宋体" pitchFamily="2" charset="-122"/>
              </a:rPr>
              <a:t>顾客、商品和收银员</a:t>
            </a:r>
          </a:p>
          <a:p>
            <a:pPr algn="just">
              <a:spcBef>
                <a:spcPct val="50000"/>
              </a:spcBef>
              <a:buClrTx/>
              <a:buSzTx/>
              <a:buFontTx/>
              <a:buNone/>
            </a:pPr>
            <a:r>
              <a:rPr lang="zh-CN" altLang="en-US" sz="2400" b="1">
                <a:solidFill>
                  <a:schemeClr val="bg2"/>
                </a:solidFill>
                <a:latin typeface="宋体" pitchFamily="2" charset="-122"/>
              </a:rPr>
              <a:t>之间存在销售联系：</a:t>
            </a:r>
          </a:p>
        </p:txBody>
      </p:sp>
      <p:sp>
        <p:nvSpPr>
          <p:cNvPr id="22543" name="Rectangle 53"/>
          <p:cNvSpPr>
            <a:spLocks noChangeArrowheads="1"/>
          </p:cNvSpPr>
          <p:nvPr/>
        </p:nvSpPr>
        <p:spPr bwMode="auto">
          <a:xfrm>
            <a:off x="5334000" y="5630863"/>
            <a:ext cx="2971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lang="zh-CN" altLang="en-US" sz="2400" b="1">
                <a:solidFill>
                  <a:schemeClr val="bg2"/>
                </a:solidFill>
                <a:latin typeface="宋体" pitchFamily="2" charset="-122"/>
              </a:rPr>
              <a:t>仓库、商店和商品</a:t>
            </a:r>
          </a:p>
          <a:p>
            <a:pPr algn="ctr">
              <a:spcBef>
                <a:spcPct val="0"/>
              </a:spcBef>
              <a:buClrTx/>
              <a:buSzTx/>
              <a:buFontTx/>
              <a:buNone/>
            </a:pPr>
            <a:r>
              <a:rPr lang="zh-CN" altLang="en-US" sz="2400" b="1">
                <a:solidFill>
                  <a:schemeClr val="bg2"/>
                </a:solidFill>
                <a:latin typeface="宋体" pitchFamily="2" charset="-122"/>
              </a:rPr>
              <a:t>之间存在进货联系</a:t>
            </a:r>
          </a:p>
        </p:txBody>
      </p:sp>
      <p:sp>
        <p:nvSpPr>
          <p:cNvPr id="22544" name="Oval 68"/>
          <p:cNvSpPr>
            <a:spLocks noChangeArrowheads="1"/>
          </p:cNvSpPr>
          <p:nvPr/>
        </p:nvSpPr>
        <p:spPr bwMode="auto">
          <a:xfrm>
            <a:off x="496888" y="2924175"/>
            <a:ext cx="1266825" cy="481013"/>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日期</a:t>
            </a:r>
          </a:p>
        </p:txBody>
      </p:sp>
      <p:sp>
        <p:nvSpPr>
          <p:cNvPr id="22545" name="Line 69"/>
          <p:cNvSpPr>
            <a:spLocks noChangeShapeType="1"/>
          </p:cNvSpPr>
          <p:nvPr/>
        </p:nvSpPr>
        <p:spPr bwMode="auto">
          <a:xfrm flipH="1" flipV="1">
            <a:off x="1331913" y="3413125"/>
            <a:ext cx="431800" cy="3032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6" name="Oval 70"/>
          <p:cNvSpPr>
            <a:spLocks noChangeArrowheads="1"/>
          </p:cNvSpPr>
          <p:nvPr/>
        </p:nvSpPr>
        <p:spPr bwMode="auto">
          <a:xfrm>
            <a:off x="4716463" y="3141663"/>
            <a:ext cx="1266825" cy="481012"/>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日期</a:t>
            </a:r>
          </a:p>
        </p:txBody>
      </p:sp>
      <p:sp>
        <p:nvSpPr>
          <p:cNvPr id="22547" name="Line 71"/>
          <p:cNvSpPr>
            <a:spLocks noChangeShapeType="1"/>
          </p:cNvSpPr>
          <p:nvPr/>
        </p:nvSpPr>
        <p:spPr bwMode="auto">
          <a:xfrm flipH="1" flipV="1">
            <a:off x="5868988" y="3500438"/>
            <a:ext cx="431800" cy="30321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272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nSpc>
                <a:spcPct val="150000"/>
              </a:lnSpc>
              <a:spcBef>
                <a:spcPct val="50000"/>
              </a:spcBef>
              <a:buClrTx/>
              <a:buSzTx/>
              <a:buFontTx/>
              <a:buNone/>
            </a:pPr>
            <a:r>
              <a:rPr lang="en-US" altLang="zh-CN" b="1">
                <a:solidFill>
                  <a:srgbClr val="660033"/>
                </a:solidFill>
                <a:latin typeface="宋体" pitchFamily="2" charset="-122"/>
              </a:rPr>
              <a:t>  </a:t>
            </a:r>
            <a:r>
              <a:rPr lang="en-US" altLang="zh-CN" sz="2800" b="1">
                <a:solidFill>
                  <a:srgbClr val="660033"/>
                </a:solidFill>
                <a:latin typeface="宋体" pitchFamily="2" charset="-122"/>
                <a:sym typeface="Symbol" pitchFamily="18" charset="2"/>
              </a:rPr>
              <a:t> </a:t>
            </a:r>
            <a:r>
              <a:rPr lang="zh-CN" altLang="en-US" b="1">
                <a:solidFill>
                  <a:srgbClr val="660033"/>
                </a:solidFill>
                <a:latin typeface="宋体" pitchFamily="2" charset="-122"/>
              </a:rPr>
              <a:t>联系的基数：</a:t>
            </a:r>
          </a:p>
          <a:p>
            <a:pPr>
              <a:lnSpc>
                <a:spcPct val="150000"/>
              </a:lnSpc>
              <a:spcBef>
                <a:spcPct val="50000"/>
              </a:spcBef>
              <a:buClrTx/>
              <a:buSzTx/>
              <a:buFontTx/>
              <a:buNone/>
            </a:pPr>
            <a:r>
              <a:rPr lang="zh-CN" altLang="en-US" sz="2400" b="1">
                <a:solidFill>
                  <a:schemeClr val="bg2"/>
                </a:solidFill>
                <a:latin typeface="宋体" pitchFamily="2" charset="-122"/>
              </a:rPr>
              <a:t> </a:t>
            </a:r>
            <a:r>
              <a:rPr lang="zh-CN" altLang="en-US" sz="2400" b="1">
                <a:solidFill>
                  <a:schemeClr val="bg1"/>
                </a:solidFill>
                <a:latin typeface="宋体" pitchFamily="2" charset="-122"/>
              </a:rPr>
              <a:t>有两个实体集</a:t>
            </a:r>
            <a:r>
              <a:rPr lang="en-US" altLang="zh-CN" sz="2400" b="1">
                <a:solidFill>
                  <a:schemeClr val="bg1"/>
                </a:solidFill>
                <a:latin typeface="宋体" pitchFamily="2" charset="-122"/>
              </a:rPr>
              <a:t>E1</a:t>
            </a:r>
            <a:r>
              <a:rPr lang="zh-CN" altLang="en-US" sz="2400" b="1">
                <a:solidFill>
                  <a:schemeClr val="bg1"/>
                </a:solidFill>
                <a:latin typeface="宋体" pitchFamily="2" charset="-122"/>
              </a:rPr>
              <a:t>和</a:t>
            </a:r>
            <a:r>
              <a:rPr lang="en-US" altLang="zh-CN" sz="2400" b="1">
                <a:solidFill>
                  <a:schemeClr val="bg1"/>
                </a:solidFill>
                <a:latin typeface="宋体" pitchFamily="2" charset="-122"/>
              </a:rPr>
              <a:t>E2</a:t>
            </a:r>
            <a:r>
              <a:rPr lang="zh-CN" altLang="en-US" sz="2400" b="1">
                <a:solidFill>
                  <a:schemeClr val="bg1"/>
                </a:solidFill>
                <a:latin typeface="宋体" pitchFamily="2" charset="-122"/>
              </a:rPr>
              <a:t>，</a:t>
            </a:r>
            <a:r>
              <a:rPr lang="en-US" altLang="zh-CN" sz="2400" b="1">
                <a:solidFill>
                  <a:schemeClr val="bg1"/>
                </a:solidFill>
                <a:latin typeface="宋体" pitchFamily="2" charset="-122"/>
              </a:rPr>
              <a:t>E1</a:t>
            </a:r>
            <a:r>
              <a:rPr lang="zh-CN" altLang="en-US" sz="2400" b="1">
                <a:solidFill>
                  <a:schemeClr val="bg1"/>
                </a:solidFill>
                <a:latin typeface="宋体" pitchFamily="2" charset="-122"/>
              </a:rPr>
              <a:t>中的每个实体与</a:t>
            </a:r>
            <a:r>
              <a:rPr lang="en-US" altLang="zh-CN" sz="2400" b="1">
                <a:solidFill>
                  <a:schemeClr val="bg1"/>
                </a:solidFill>
                <a:latin typeface="宋体" pitchFamily="2" charset="-122"/>
              </a:rPr>
              <a:t>E2</a:t>
            </a:r>
            <a:r>
              <a:rPr lang="zh-CN" altLang="en-US" sz="2400" b="1">
                <a:solidFill>
                  <a:schemeClr val="bg1"/>
                </a:solidFill>
                <a:latin typeface="宋体" pitchFamily="2" charset="-122"/>
              </a:rPr>
              <a:t>中有联系实体数目的最小值</a:t>
            </a:r>
            <a:r>
              <a:rPr lang="en-US" altLang="zh-CN" sz="2400" b="1">
                <a:solidFill>
                  <a:schemeClr val="bg1"/>
                </a:solidFill>
                <a:latin typeface="宋体" pitchFamily="2" charset="-122"/>
              </a:rPr>
              <a:t>Min</a:t>
            </a:r>
            <a:r>
              <a:rPr lang="zh-CN" altLang="en-US" sz="2400" b="1">
                <a:solidFill>
                  <a:schemeClr val="bg1"/>
                </a:solidFill>
                <a:latin typeface="宋体" pitchFamily="2" charset="-122"/>
              </a:rPr>
              <a:t>和最大值</a:t>
            </a:r>
            <a:r>
              <a:rPr lang="en-US" altLang="zh-CN" sz="2400" b="1">
                <a:solidFill>
                  <a:schemeClr val="bg1"/>
                </a:solidFill>
                <a:latin typeface="宋体" pitchFamily="2" charset="-122"/>
              </a:rPr>
              <a:t>Max</a:t>
            </a:r>
            <a:r>
              <a:rPr lang="zh-CN" altLang="en-US" sz="2400" b="1">
                <a:solidFill>
                  <a:schemeClr val="bg1"/>
                </a:solidFill>
                <a:latin typeface="宋体" pitchFamily="2" charset="-122"/>
              </a:rPr>
              <a:t>，称为</a:t>
            </a:r>
            <a:r>
              <a:rPr lang="en-US" altLang="zh-CN" sz="2400" b="1">
                <a:solidFill>
                  <a:schemeClr val="bg1"/>
                </a:solidFill>
                <a:latin typeface="宋体" pitchFamily="2" charset="-122"/>
              </a:rPr>
              <a:t>E1</a:t>
            </a:r>
            <a:r>
              <a:rPr lang="zh-CN" altLang="en-US" sz="2400" b="1">
                <a:solidFill>
                  <a:schemeClr val="bg1"/>
                </a:solidFill>
                <a:latin typeface="宋体" pitchFamily="2" charset="-122"/>
              </a:rPr>
              <a:t>的基数，用（</a:t>
            </a:r>
            <a:r>
              <a:rPr lang="en-US" altLang="zh-CN" sz="2400" b="1">
                <a:solidFill>
                  <a:schemeClr val="bg1"/>
                </a:solidFill>
                <a:latin typeface="宋体" pitchFamily="2" charset="-122"/>
              </a:rPr>
              <a:t>Min,Max </a:t>
            </a:r>
            <a:r>
              <a:rPr lang="zh-CN" altLang="en-US" sz="2400" b="1">
                <a:solidFill>
                  <a:schemeClr val="bg1"/>
                </a:solidFill>
                <a:latin typeface="宋体" pitchFamily="2" charset="-122"/>
              </a:rPr>
              <a:t>）表示。</a:t>
            </a:r>
          </a:p>
          <a:p>
            <a:pPr>
              <a:lnSpc>
                <a:spcPct val="120000"/>
              </a:lnSpc>
              <a:spcBef>
                <a:spcPct val="50000"/>
              </a:spcBef>
              <a:buClrTx/>
              <a:buSzTx/>
              <a:buFontTx/>
              <a:buNone/>
            </a:pPr>
            <a:r>
              <a:rPr lang="zh-CN" altLang="en-US" sz="2400" b="1">
                <a:solidFill>
                  <a:schemeClr val="bg2"/>
                </a:solidFill>
                <a:latin typeface="宋体" pitchFamily="2" charset="-122"/>
              </a:rPr>
              <a:t>    </a:t>
            </a:r>
          </a:p>
        </p:txBody>
      </p:sp>
      <p:sp>
        <p:nvSpPr>
          <p:cNvPr id="99368" name="Rectangle 40"/>
          <p:cNvSpPr>
            <a:spLocks noChangeArrowheads="1"/>
          </p:cNvSpPr>
          <p:nvPr/>
        </p:nvSpPr>
        <p:spPr bwMode="auto">
          <a:xfrm>
            <a:off x="304800" y="2209800"/>
            <a:ext cx="381000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50000"/>
              </a:spcBef>
              <a:buClrTx/>
              <a:buSzTx/>
              <a:buFontTx/>
              <a:buNone/>
            </a:pPr>
            <a:r>
              <a:rPr lang="zh-CN" altLang="en-US" sz="2400" b="1">
                <a:solidFill>
                  <a:schemeClr val="bg2"/>
                </a:solidFill>
                <a:latin typeface="宋体" pitchFamily="2" charset="-122"/>
              </a:rPr>
              <a:t>例：规定每个学生每个学期至少选修</a:t>
            </a:r>
            <a:r>
              <a:rPr lang="en-US" altLang="zh-CN" sz="2400" b="1">
                <a:solidFill>
                  <a:schemeClr val="bg2"/>
                </a:solidFill>
                <a:latin typeface="宋体" pitchFamily="2" charset="-122"/>
              </a:rPr>
              <a:t>1</a:t>
            </a:r>
            <a:r>
              <a:rPr lang="zh-CN" altLang="en-US" sz="2400" b="1">
                <a:solidFill>
                  <a:schemeClr val="bg2"/>
                </a:solidFill>
                <a:latin typeface="宋体" pitchFamily="2" charset="-122"/>
              </a:rPr>
              <a:t>门课程，最多选修</a:t>
            </a:r>
            <a:r>
              <a:rPr lang="en-US" altLang="zh-CN" sz="2400" b="1">
                <a:solidFill>
                  <a:schemeClr val="bg2"/>
                </a:solidFill>
                <a:latin typeface="宋体" pitchFamily="2" charset="-122"/>
              </a:rPr>
              <a:t>6</a:t>
            </a:r>
            <a:r>
              <a:rPr lang="zh-CN" altLang="en-US" sz="2400" b="1">
                <a:solidFill>
                  <a:schemeClr val="bg2"/>
                </a:solidFill>
                <a:latin typeface="宋体" pitchFamily="2" charset="-122"/>
              </a:rPr>
              <a:t>门课程</a:t>
            </a:r>
            <a:r>
              <a:rPr lang="en-US" altLang="zh-CN" sz="2400" b="1">
                <a:solidFill>
                  <a:schemeClr val="bg2"/>
                </a:solidFill>
                <a:latin typeface="宋体" pitchFamily="2" charset="-122"/>
              </a:rPr>
              <a:t>;</a:t>
            </a:r>
            <a:r>
              <a:rPr lang="zh-CN" altLang="en-US" sz="2400" b="1">
                <a:solidFill>
                  <a:schemeClr val="bg2"/>
                </a:solidFill>
                <a:latin typeface="宋体" pitchFamily="2" charset="-122"/>
              </a:rPr>
              <a:t>每门课程最多</a:t>
            </a:r>
            <a:r>
              <a:rPr lang="en-US" altLang="zh-CN" sz="2400" b="1">
                <a:solidFill>
                  <a:schemeClr val="bg2"/>
                </a:solidFill>
                <a:latin typeface="宋体" pitchFamily="2" charset="-122"/>
              </a:rPr>
              <a:t>90</a:t>
            </a:r>
            <a:r>
              <a:rPr lang="zh-CN" altLang="en-US" sz="2400" b="1">
                <a:solidFill>
                  <a:schemeClr val="bg2"/>
                </a:solidFill>
                <a:latin typeface="宋体" pitchFamily="2" charset="-122"/>
              </a:rPr>
              <a:t>个学生</a:t>
            </a:r>
            <a:r>
              <a:rPr lang="en-US" altLang="zh-CN" sz="2400" b="1">
                <a:solidFill>
                  <a:schemeClr val="bg2"/>
                </a:solidFill>
                <a:latin typeface="宋体" pitchFamily="2" charset="-122"/>
              </a:rPr>
              <a:t>,</a:t>
            </a:r>
            <a:r>
              <a:rPr lang="zh-CN" altLang="en-US" sz="2400" b="1">
                <a:solidFill>
                  <a:schemeClr val="bg2"/>
                </a:solidFill>
                <a:latin typeface="宋体" pitchFamily="2" charset="-122"/>
              </a:rPr>
              <a:t>可以没人选。</a:t>
            </a:r>
          </a:p>
        </p:txBody>
      </p:sp>
      <p:grpSp>
        <p:nvGrpSpPr>
          <p:cNvPr id="99375" name="Group 47"/>
          <p:cNvGrpSpPr>
            <a:grpSpLocks/>
          </p:cNvGrpSpPr>
          <p:nvPr/>
        </p:nvGrpSpPr>
        <p:grpSpPr bwMode="auto">
          <a:xfrm>
            <a:off x="4614863" y="2743200"/>
            <a:ext cx="1828800" cy="3597275"/>
            <a:chOff x="2880" y="1728"/>
            <a:chExt cx="1152" cy="2266"/>
          </a:xfrm>
        </p:grpSpPr>
        <p:grpSp>
          <p:nvGrpSpPr>
            <p:cNvPr id="23574" name="Group 8"/>
            <p:cNvGrpSpPr>
              <a:grpSpLocks/>
            </p:cNvGrpSpPr>
            <p:nvPr/>
          </p:nvGrpSpPr>
          <p:grpSpPr bwMode="auto">
            <a:xfrm>
              <a:off x="2880" y="1728"/>
              <a:ext cx="1152" cy="2266"/>
              <a:chOff x="2007" y="6432"/>
              <a:chExt cx="1575" cy="2496"/>
            </a:xfrm>
          </p:grpSpPr>
          <p:sp>
            <p:nvSpPr>
              <p:cNvPr id="23579" name="Text Box 9"/>
              <p:cNvSpPr txBox="1">
                <a:spLocks noChangeArrowheads="1"/>
              </p:cNvSpPr>
              <p:nvPr/>
            </p:nvSpPr>
            <p:spPr bwMode="auto">
              <a:xfrm>
                <a:off x="2112" y="6432"/>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学 生</a:t>
                </a:r>
                <a:endParaRPr kumimoji="0" lang="zh-CN" altLang="en-US" sz="2400" b="1">
                  <a:solidFill>
                    <a:schemeClr val="bg2"/>
                  </a:solidFill>
                </a:endParaRPr>
              </a:p>
            </p:txBody>
          </p:sp>
          <p:grpSp>
            <p:nvGrpSpPr>
              <p:cNvPr id="23580" name="Group 10"/>
              <p:cNvGrpSpPr>
                <a:grpSpLocks/>
              </p:cNvGrpSpPr>
              <p:nvPr/>
            </p:nvGrpSpPr>
            <p:grpSpPr bwMode="auto">
              <a:xfrm>
                <a:off x="2007" y="6900"/>
                <a:ext cx="1575" cy="2028"/>
                <a:chOff x="3571" y="6900"/>
                <a:chExt cx="1575" cy="2028"/>
              </a:xfrm>
            </p:grpSpPr>
            <p:sp>
              <p:nvSpPr>
                <p:cNvPr id="23581" name="AutoShape 11"/>
                <p:cNvSpPr>
                  <a:spLocks noChangeArrowheads="1"/>
                </p:cNvSpPr>
                <p:nvPr/>
              </p:nvSpPr>
              <p:spPr bwMode="auto">
                <a:xfrm>
                  <a:off x="3571" y="7368"/>
                  <a:ext cx="1575" cy="624"/>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 </a:t>
                  </a:r>
                  <a:r>
                    <a:rPr kumimoji="0" lang="zh-CN" altLang="en-US" sz="2400" b="1">
                      <a:solidFill>
                        <a:schemeClr val="bg2"/>
                      </a:solidFill>
                    </a:rPr>
                    <a:t>选课</a:t>
                  </a:r>
                </a:p>
              </p:txBody>
            </p:sp>
            <p:sp>
              <p:nvSpPr>
                <p:cNvPr id="23582" name="Text Box 12"/>
                <p:cNvSpPr txBox="1">
                  <a:spLocks noChangeArrowheads="1"/>
                </p:cNvSpPr>
                <p:nvPr/>
              </p:nvSpPr>
              <p:spPr bwMode="auto">
                <a:xfrm>
                  <a:off x="3792" y="8460"/>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课 程</a:t>
                  </a:r>
                  <a:endParaRPr kumimoji="0" lang="zh-CN" altLang="en-US" sz="2400" b="1">
                    <a:solidFill>
                      <a:schemeClr val="bg2"/>
                    </a:solidFill>
                  </a:endParaRPr>
                </a:p>
              </p:txBody>
            </p:sp>
            <p:sp>
              <p:nvSpPr>
                <p:cNvPr id="23583" name="Line 13"/>
                <p:cNvSpPr>
                  <a:spLocks noChangeShapeType="1"/>
                </p:cNvSpPr>
                <p:nvPr/>
              </p:nvSpPr>
              <p:spPr bwMode="auto">
                <a:xfrm>
                  <a:off x="4306" y="6900"/>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84" name="Line 14"/>
                <p:cNvSpPr>
                  <a:spLocks noChangeShapeType="1"/>
                </p:cNvSpPr>
                <p:nvPr/>
              </p:nvSpPr>
              <p:spPr bwMode="auto">
                <a:xfrm>
                  <a:off x="4317" y="7992"/>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3575" name="Text Box 28"/>
            <p:cNvSpPr txBox="1">
              <a:spLocks noChangeArrowheads="1"/>
            </p:cNvSpPr>
            <p:nvPr/>
          </p:nvSpPr>
          <p:spPr bwMode="auto">
            <a:xfrm>
              <a:off x="3072" y="225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M</a:t>
              </a:r>
            </a:p>
          </p:txBody>
        </p:sp>
        <p:sp>
          <p:nvSpPr>
            <p:cNvPr id="23576" name="Text Box 29"/>
            <p:cNvSpPr txBox="1">
              <a:spLocks noChangeArrowheads="1"/>
            </p:cNvSpPr>
            <p:nvPr/>
          </p:nvSpPr>
          <p:spPr bwMode="auto">
            <a:xfrm>
              <a:off x="3408" y="2208"/>
              <a:ext cx="6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(1,6)</a:t>
              </a:r>
            </a:p>
          </p:txBody>
        </p:sp>
        <p:sp>
          <p:nvSpPr>
            <p:cNvPr id="23577" name="Text Box 31"/>
            <p:cNvSpPr txBox="1">
              <a:spLocks noChangeArrowheads="1"/>
            </p:cNvSpPr>
            <p:nvPr/>
          </p:nvSpPr>
          <p:spPr bwMode="auto">
            <a:xfrm>
              <a:off x="3408" y="3072"/>
              <a:ext cx="6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(0,90)</a:t>
              </a:r>
            </a:p>
          </p:txBody>
        </p:sp>
        <p:sp>
          <p:nvSpPr>
            <p:cNvPr id="23578" name="Text Box 32"/>
            <p:cNvSpPr txBox="1">
              <a:spLocks noChangeArrowheads="1"/>
            </p:cNvSpPr>
            <p:nvPr/>
          </p:nvSpPr>
          <p:spPr bwMode="auto">
            <a:xfrm>
              <a:off x="3072" y="3168"/>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N</a:t>
              </a:r>
            </a:p>
          </p:txBody>
        </p:sp>
      </p:grpSp>
      <p:sp>
        <p:nvSpPr>
          <p:cNvPr id="23557" name="Text Box 33"/>
          <p:cNvSpPr txBox="1">
            <a:spLocks noChangeArrowheads="1"/>
          </p:cNvSpPr>
          <p:nvPr/>
        </p:nvSpPr>
        <p:spPr bwMode="auto">
          <a:xfrm>
            <a:off x="7315200" y="5053013"/>
            <a:ext cx="53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t>N</a:t>
            </a:r>
          </a:p>
        </p:txBody>
      </p:sp>
      <p:sp>
        <p:nvSpPr>
          <p:cNvPr id="23558" name="Text Box 34"/>
          <p:cNvSpPr txBox="1">
            <a:spLocks noChangeArrowheads="1"/>
          </p:cNvSpPr>
          <p:nvPr/>
        </p:nvSpPr>
        <p:spPr bwMode="auto">
          <a:xfrm>
            <a:off x="7315200" y="3605213"/>
            <a:ext cx="53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t>1</a:t>
            </a:r>
          </a:p>
        </p:txBody>
      </p:sp>
      <p:sp>
        <p:nvSpPr>
          <p:cNvPr id="23559" name="Text Box 35"/>
          <p:cNvSpPr txBox="1">
            <a:spLocks noChangeArrowheads="1"/>
          </p:cNvSpPr>
          <p:nvPr/>
        </p:nvSpPr>
        <p:spPr bwMode="auto">
          <a:xfrm>
            <a:off x="7772400" y="3605213"/>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t>(0,3)</a:t>
            </a:r>
          </a:p>
        </p:txBody>
      </p:sp>
      <p:sp>
        <p:nvSpPr>
          <p:cNvPr id="23560" name="Text Box 36"/>
          <p:cNvSpPr txBox="1">
            <a:spLocks noChangeArrowheads="1"/>
          </p:cNvSpPr>
          <p:nvPr/>
        </p:nvSpPr>
        <p:spPr bwMode="auto">
          <a:xfrm>
            <a:off x="7772400" y="5053013"/>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t>(1,1)</a:t>
            </a:r>
          </a:p>
        </p:txBody>
      </p:sp>
      <p:grpSp>
        <p:nvGrpSpPr>
          <p:cNvPr id="99376" name="Group 48"/>
          <p:cNvGrpSpPr>
            <a:grpSpLocks/>
          </p:cNvGrpSpPr>
          <p:nvPr/>
        </p:nvGrpSpPr>
        <p:grpSpPr bwMode="auto">
          <a:xfrm>
            <a:off x="6877050" y="2708275"/>
            <a:ext cx="1973263" cy="3681413"/>
            <a:chOff x="4268" y="1706"/>
            <a:chExt cx="1243" cy="2319"/>
          </a:xfrm>
        </p:grpSpPr>
        <p:grpSp>
          <p:nvGrpSpPr>
            <p:cNvPr id="23563" name="Group 19"/>
            <p:cNvGrpSpPr>
              <a:grpSpLocks/>
            </p:cNvGrpSpPr>
            <p:nvPr/>
          </p:nvGrpSpPr>
          <p:grpSpPr bwMode="auto">
            <a:xfrm>
              <a:off x="4268" y="1706"/>
              <a:ext cx="1152" cy="2319"/>
              <a:chOff x="2007" y="6432"/>
              <a:chExt cx="1470" cy="2496"/>
            </a:xfrm>
          </p:grpSpPr>
          <p:sp>
            <p:nvSpPr>
              <p:cNvPr id="23568" name="Text Box 20"/>
              <p:cNvSpPr txBox="1">
                <a:spLocks noChangeArrowheads="1"/>
              </p:cNvSpPr>
              <p:nvPr/>
            </p:nvSpPr>
            <p:spPr bwMode="auto">
              <a:xfrm>
                <a:off x="2112" y="6432"/>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教 师</a:t>
                </a:r>
                <a:endParaRPr kumimoji="0" lang="zh-CN" altLang="en-US" sz="2400" b="1">
                  <a:solidFill>
                    <a:schemeClr val="bg2"/>
                  </a:solidFill>
                </a:endParaRPr>
              </a:p>
            </p:txBody>
          </p:sp>
          <p:grpSp>
            <p:nvGrpSpPr>
              <p:cNvPr id="23569" name="Group 21"/>
              <p:cNvGrpSpPr>
                <a:grpSpLocks/>
              </p:cNvGrpSpPr>
              <p:nvPr/>
            </p:nvGrpSpPr>
            <p:grpSpPr bwMode="auto">
              <a:xfrm>
                <a:off x="2007" y="6900"/>
                <a:ext cx="1470" cy="2028"/>
                <a:chOff x="3571" y="6900"/>
                <a:chExt cx="1470" cy="2028"/>
              </a:xfrm>
            </p:grpSpPr>
            <p:sp>
              <p:nvSpPr>
                <p:cNvPr id="23570" name="AutoShape 22"/>
                <p:cNvSpPr>
                  <a:spLocks noChangeArrowheads="1"/>
                </p:cNvSpPr>
                <p:nvPr/>
              </p:nvSpPr>
              <p:spPr bwMode="auto">
                <a:xfrm>
                  <a:off x="3571" y="7368"/>
                  <a:ext cx="1470" cy="624"/>
                </a:xfrm>
                <a:prstGeom prst="flowChartDecision">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讲 授</a:t>
                  </a:r>
                </a:p>
              </p:txBody>
            </p:sp>
            <p:sp>
              <p:nvSpPr>
                <p:cNvPr id="23571" name="Text Box 23"/>
                <p:cNvSpPr txBox="1">
                  <a:spLocks noChangeArrowheads="1"/>
                </p:cNvSpPr>
                <p:nvPr/>
              </p:nvSpPr>
              <p:spPr bwMode="auto">
                <a:xfrm>
                  <a:off x="3792" y="8460"/>
                  <a:ext cx="1155" cy="468"/>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课程</a:t>
                  </a:r>
                  <a:endParaRPr kumimoji="0" lang="zh-CN" altLang="en-US" sz="2400" b="1">
                    <a:solidFill>
                      <a:schemeClr val="bg2"/>
                    </a:solidFill>
                  </a:endParaRPr>
                </a:p>
              </p:txBody>
            </p:sp>
            <p:sp>
              <p:nvSpPr>
                <p:cNvPr id="23572" name="Line 24"/>
                <p:cNvSpPr>
                  <a:spLocks noChangeShapeType="1"/>
                </p:cNvSpPr>
                <p:nvPr/>
              </p:nvSpPr>
              <p:spPr bwMode="auto">
                <a:xfrm>
                  <a:off x="4306" y="6900"/>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3" name="Line 25"/>
                <p:cNvSpPr>
                  <a:spLocks noChangeShapeType="1"/>
                </p:cNvSpPr>
                <p:nvPr/>
              </p:nvSpPr>
              <p:spPr bwMode="auto">
                <a:xfrm>
                  <a:off x="4317" y="7992"/>
                  <a:ext cx="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3564" name="Text Box 42"/>
            <p:cNvSpPr txBox="1">
              <a:spLocks noChangeArrowheads="1"/>
            </p:cNvSpPr>
            <p:nvPr/>
          </p:nvSpPr>
          <p:spPr bwMode="auto">
            <a:xfrm>
              <a:off x="4551" y="2253"/>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a:t>
              </a:r>
            </a:p>
          </p:txBody>
        </p:sp>
        <p:sp>
          <p:nvSpPr>
            <p:cNvPr id="23565" name="Text Box 43"/>
            <p:cNvSpPr txBox="1">
              <a:spLocks noChangeArrowheads="1"/>
            </p:cNvSpPr>
            <p:nvPr/>
          </p:nvSpPr>
          <p:spPr bwMode="auto">
            <a:xfrm>
              <a:off x="4887" y="2205"/>
              <a:ext cx="6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(0,3)</a:t>
              </a:r>
            </a:p>
          </p:txBody>
        </p:sp>
        <p:sp>
          <p:nvSpPr>
            <p:cNvPr id="23566" name="Text Box 44"/>
            <p:cNvSpPr txBox="1">
              <a:spLocks noChangeArrowheads="1"/>
            </p:cNvSpPr>
            <p:nvPr/>
          </p:nvSpPr>
          <p:spPr bwMode="auto">
            <a:xfrm>
              <a:off x="4887" y="3069"/>
              <a:ext cx="6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(1,1)</a:t>
              </a:r>
            </a:p>
          </p:txBody>
        </p:sp>
        <p:sp>
          <p:nvSpPr>
            <p:cNvPr id="23567" name="Text Box 45"/>
            <p:cNvSpPr txBox="1">
              <a:spLocks noChangeArrowheads="1"/>
            </p:cNvSpPr>
            <p:nvPr/>
          </p:nvSpPr>
          <p:spPr bwMode="auto">
            <a:xfrm>
              <a:off x="4551" y="3165"/>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N</a:t>
              </a:r>
            </a:p>
          </p:txBody>
        </p:sp>
      </p:grpSp>
      <p:sp>
        <p:nvSpPr>
          <p:cNvPr id="99377" name="Rectangle 49"/>
          <p:cNvSpPr>
            <a:spLocks noChangeArrowheads="1"/>
          </p:cNvSpPr>
          <p:nvPr/>
        </p:nvSpPr>
        <p:spPr bwMode="auto">
          <a:xfrm>
            <a:off x="179388" y="4724400"/>
            <a:ext cx="4105275"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50000"/>
              </a:spcBef>
              <a:buClrTx/>
              <a:buSzTx/>
              <a:buFontTx/>
              <a:buNone/>
            </a:pPr>
            <a:r>
              <a:rPr lang="en-US" altLang="zh-CN" sz="2400" b="1">
                <a:solidFill>
                  <a:schemeClr val="bg2"/>
                </a:solidFill>
              </a:rPr>
              <a:t>        </a:t>
            </a:r>
            <a:r>
              <a:rPr lang="zh-CN" altLang="en-US" sz="2400" b="1">
                <a:solidFill>
                  <a:schemeClr val="bg2"/>
                </a:solidFill>
              </a:rPr>
              <a:t>每位教师最多教授</a:t>
            </a:r>
            <a:r>
              <a:rPr lang="en-US" altLang="zh-CN" sz="2400" b="1">
                <a:solidFill>
                  <a:schemeClr val="bg2"/>
                </a:solidFill>
              </a:rPr>
              <a:t>3</a:t>
            </a:r>
            <a:r>
              <a:rPr lang="zh-CN" altLang="en-US" sz="2400" b="1">
                <a:solidFill>
                  <a:schemeClr val="bg2"/>
                </a:solidFill>
              </a:rPr>
              <a:t>门课也可不上课；每门课程必须有一位老师上。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68"/>
                                        </p:tgtEl>
                                        <p:attrNameLst>
                                          <p:attrName>style.visibility</p:attrName>
                                        </p:attrNameLst>
                                      </p:cBhvr>
                                      <p:to>
                                        <p:strVal val="visible"/>
                                      </p:to>
                                    </p:set>
                                    <p:animEffect transition="in" filter="blinds(horizontal)">
                                      <p:cBhvr>
                                        <p:cTn id="7" dur="500"/>
                                        <p:tgtEl>
                                          <p:spTgt spid="99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9375"/>
                                        </p:tgtEl>
                                        <p:attrNameLst>
                                          <p:attrName>style.visibility</p:attrName>
                                        </p:attrNameLst>
                                      </p:cBhvr>
                                      <p:to>
                                        <p:strVal val="visible"/>
                                      </p:to>
                                    </p:set>
                                    <p:animEffect transition="in" filter="blinds(horizontal)">
                                      <p:cBhvr>
                                        <p:cTn id="12" dur="500"/>
                                        <p:tgtEl>
                                          <p:spTgt spid="99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77"/>
                                        </p:tgtEl>
                                        <p:attrNameLst>
                                          <p:attrName>style.visibility</p:attrName>
                                        </p:attrNameLst>
                                      </p:cBhvr>
                                      <p:to>
                                        <p:strVal val="visible"/>
                                      </p:to>
                                    </p:set>
                                    <p:animEffect transition="in" filter="blinds(horizontal)">
                                      <p:cBhvr>
                                        <p:cTn id="17" dur="500"/>
                                        <p:tgtEl>
                                          <p:spTgt spid="99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9376"/>
                                        </p:tgtEl>
                                        <p:attrNameLst>
                                          <p:attrName>style.visibility</p:attrName>
                                        </p:attrNameLst>
                                      </p:cBhvr>
                                      <p:to>
                                        <p:strVal val="visible"/>
                                      </p:to>
                                    </p:set>
                                    <p:animEffect transition="in" filter="blinds(horizontal)">
                                      <p:cBhvr>
                                        <p:cTn id="22" dur="500"/>
                                        <p:tgtEl>
                                          <p:spTgt spid="99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8" grpId="0"/>
      <p:bldP spid="993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1268413"/>
            <a:ext cx="914400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en-US" altLang="zh-CN" sz="2800" b="1">
                <a:solidFill>
                  <a:srgbClr val="000066"/>
                </a:solidFill>
                <a:latin typeface="宋体" pitchFamily="2" charset="-122"/>
              </a:rPr>
              <a:t> 1. </a:t>
            </a:r>
            <a:r>
              <a:rPr lang="zh-CN" altLang="en-US" sz="2800" b="1">
                <a:solidFill>
                  <a:srgbClr val="000066"/>
                </a:solidFill>
                <a:latin typeface="宋体" pitchFamily="2" charset="-122"/>
              </a:rPr>
              <a:t>依赖联系与弱实体</a:t>
            </a:r>
            <a:endParaRPr lang="zh-CN" altLang="en-US" sz="2800" b="1">
              <a:solidFill>
                <a:srgbClr val="000066"/>
              </a:solidFill>
            </a:endParaRPr>
          </a:p>
          <a:p>
            <a:pPr algn="just">
              <a:lnSpc>
                <a:spcPct val="150000"/>
              </a:lnSpc>
              <a:spcBef>
                <a:spcPct val="0"/>
              </a:spcBef>
              <a:buClrTx/>
              <a:buSzTx/>
              <a:buFontTx/>
              <a:buNone/>
            </a:pPr>
            <a:r>
              <a:rPr lang="zh-CN" altLang="en-US" sz="2400" b="1">
                <a:solidFill>
                  <a:schemeClr val="bg2"/>
                </a:solidFill>
                <a:latin typeface="宋体" pitchFamily="2" charset="-122"/>
              </a:rPr>
              <a:t> （</a:t>
            </a:r>
            <a:r>
              <a:rPr lang="en-US" altLang="zh-CN" sz="2400" b="1">
                <a:solidFill>
                  <a:schemeClr val="bg2"/>
                </a:solidFill>
                <a:latin typeface="宋体" pitchFamily="2" charset="-122"/>
              </a:rPr>
              <a:t>1</a:t>
            </a:r>
            <a:r>
              <a:rPr lang="zh-CN" altLang="en-US" sz="2400" b="1">
                <a:solidFill>
                  <a:schemeClr val="bg2"/>
                </a:solidFill>
                <a:latin typeface="宋体" pitchFamily="2" charset="-122"/>
              </a:rPr>
              <a:t>）依赖联系</a:t>
            </a:r>
            <a:endParaRPr lang="zh-CN" altLang="en-US" sz="2400" b="1">
              <a:solidFill>
                <a:schemeClr val="bg2"/>
              </a:solidFill>
            </a:endParaRPr>
          </a:p>
          <a:p>
            <a:pPr algn="just">
              <a:lnSpc>
                <a:spcPct val="150000"/>
              </a:lnSpc>
              <a:spcBef>
                <a:spcPct val="0"/>
              </a:spcBef>
              <a:buClrTx/>
              <a:buSzTx/>
              <a:buFontTx/>
              <a:buNone/>
            </a:pPr>
            <a:r>
              <a:rPr lang="zh-CN" altLang="en-US" sz="2400" b="1">
                <a:solidFill>
                  <a:schemeClr val="bg2"/>
                </a:solidFill>
                <a:latin typeface="宋体" pitchFamily="2" charset="-122"/>
              </a:rPr>
              <a:t>       </a:t>
            </a:r>
            <a:r>
              <a:rPr lang="zh-CN" altLang="en-US" sz="2400" b="1">
                <a:solidFill>
                  <a:srgbClr val="660033"/>
                </a:solidFill>
                <a:latin typeface="宋体" pitchFamily="2" charset="-122"/>
              </a:rPr>
              <a:t>某些实体对于另一些实体具有很强的依赖联系。</a:t>
            </a:r>
          </a:p>
          <a:p>
            <a:pPr algn="just">
              <a:lnSpc>
                <a:spcPct val="150000"/>
              </a:lnSpc>
              <a:spcBef>
                <a:spcPct val="0"/>
              </a:spcBef>
              <a:buClrTx/>
              <a:buSzTx/>
              <a:buFontTx/>
              <a:buNone/>
            </a:pPr>
            <a:r>
              <a:rPr lang="zh-CN" altLang="en-US" sz="2400" b="1">
                <a:solidFill>
                  <a:schemeClr val="bg1"/>
                </a:solidFill>
                <a:latin typeface="宋体" pitchFamily="2" charset="-122"/>
              </a:rPr>
              <a:t>       即一个实体的存在必须以另一实体的存在为前提。</a:t>
            </a:r>
            <a:endParaRPr lang="zh-CN" altLang="en-US" sz="2400" b="1">
              <a:solidFill>
                <a:schemeClr val="bg1"/>
              </a:solidFill>
            </a:endParaRPr>
          </a:p>
        </p:txBody>
      </p:sp>
      <p:sp>
        <p:nvSpPr>
          <p:cNvPr id="100355" name="Rectangle 3"/>
          <p:cNvSpPr>
            <a:spLocks noChangeArrowheads="1"/>
          </p:cNvSpPr>
          <p:nvPr/>
        </p:nvSpPr>
        <p:spPr bwMode="auto">
          <a:xfrm>
            <a:off x="250825" y="3789363"/>
            <a:ext cx="8893175" cy="283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0"/>
              </a:spcBef>
              <a:buClrTx/>
              <a:buSzTx/>
              <a:buFontTx/>
              <a:buNone/>
            </a:pPr>
            <a:r>
              <a:rPr lang="en-US" altLang="zh-CN" sz="2400" b="1">
                <a:solidFill>
                  <a:schemeClr val="bg2"/>
                </a:solidFill>
              </a:rPr>
              <a:t>  </a:t>
            </a:r>
            <a:r>
              <a:rPr lang="zh-CN" altLang="en-US" sz="2400" b="1">
                <a:solidFill>
                  <a:schemeClr val="bg2"/>
                </a:solidFill>
              </a:rPr>
              <a:t>如，一个职工可能有多个社会关系，社会关系是多值属性；</a:t>
            </a:r>
          </a:p>
          <a:p>
            <a:pPr algn="just">
              <a:lnSpc>
                <a:spcPct val="150000"/>
              </a:lnSpc>
              <a:spcBef>
                <a:spcPct val="0"/>
              </a:spcBef>
              <a:buClrTx/>
              <a:buSzTx/>
              <a:buFontTx/>
              <a:buNone/>
            </a:pPr>
            <a:r>
              <a:rPr lang="zh-CN" altLang="en-US" sz="2400" b="1">
                <a:solidFill>
                  <a:schemeClr val="bg2"/>
                </a:solidFill>
              </a:rPr>
              <a:t>       为了消除冗余，设计两个实体：职工与社会关系。</a:t>
            </a:r>
          </a:p>
          <a:p>
            <a:pPr algn="just">
              <a:lnSpc>
                <a:spcPct val="150000"/>
              </a:lnSpc>
              <a:spcBef>
                <a:spcPct val="0"/>
              </a:spcBef>
              <a:buClrTx/>
              <a:buSzTx/>
              <a:buFontTx/>
              <a:buNone/>
            </a:pPr>
            <a:r>
              <a:rPr lang="zh-CN" altLang="en-US" sz="2400" b="1">
                <a:solidFill>
                  <a:schemeClr val="bg2"/>
                </a:solidFill>
              </a:rPr>
              <a:t> 在职工与社会关系中</a:t>
            </a:r>
            <a:r>
              <a:rPr lang="en-US" altLang="zh-CN" sz="2400" b="1">
                <a:solidFill>
                  <a:schemeClr val="bg2"/>
                </a:solidFill>
              </a:rPr>
              <a:t>,</a:t>
            </a:r>
            <a:r>
              <a:rPr lang="zh-CN" altLang="en-US" sz="2400" b="1">
                <a:solidFill>
                  <a:schemeClr val="bg2"/>
                </a:solidFill>
              </a:rPr>
              <a:t>社会关系的信息是以职工信息的存在为前提。因此社会关系的存在是以职工的存在为前提，所以职工与社会关系是一种依赖联系。</a:t>
            </a:r>
          </a:p>
        </p:txBody>
      </p:sp>
      <p:grpSp>
        <p:nvGrpSpPr>
          <p:cNvPr id="24580" name="Group 4"/>
          <p:cNvGrpSpPr>
            <a:grpSpLocks/>
          </p:cNvGrpSpPr>
          <p:nvPr/>
        </p:nvGrpSpPr>
        <p:grpSpPr bwMode="auto">
          <a:xfrm>
            <a:off x="0" y="0"/>
            <a:ext cx="9144000" cy="1196975"/>
            <a:chOff x="0" y="0"/>
            <a:chExt cx="5760" cy="754"/>
          </a:xfrm>
        </p:grpSpPr>
        <p:sp>
          <p:nvSpPr>
            <p:cNvPr id="24582" name="Rectangle 5"/>
            <p:cNvSpPr>
              <a:spLocks noChangeArrowheads="1"/>
            </p:cNvSpPr>
            <p:nvPr/>
          </p:nvSpPr>
          <p:spPr bwMode="auto">
            <a:xfrm>
              <a:off x="0" y="2"/>
              <a:ext cx="5760" cy="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60000"/>
                </a:lnSpc>
                <a:spcBef>
                  <a:spcPct val="0"/>
                </a:spcBef>
                <a:buClrTx/>
                <a:buSzTx/>
                <a:buFontTx/>
                <a:buNone/>
              </a:pPr>
              <a:r>
                <a:rPr lang="en-US" altLang="zh-CN" sz="3600" b="1">
                  <a:solidFill>
                    <a:schemeClr val="tx2"/>
                  </a:solidFill>
                  <a:latin typeface="宋体" pitchFamily="2" charset="-122"/>
                </a:rPr>
                <a:t>       </a:t>
              </a:r>
              <a:endParaRPr lang="en-US" altLang="zh-CN" sz="2400"/>
            </a:p>
          </p:txBody>
        </p:sp>
        <p:grpSp>
          <p:nvGrpSpPr>
            <p:cNvPr id="24583" name="Group 6"/>
            <p:cNvGrpSpPr>
              <a:grpSpLocks/>
            </p:cNvGrpSpPr>
            <p:nvPr/>
          </p:nvGrpSpPr>
          <p:grpSpPr bwMode="auto">
            <a:xfrm>
              <a:off x="0" y="0"/>
              <a:ext cx="5575" cy="754"/>
              <a:chOff x="0" y="288"/>
              <a:chExt cx="5760" cy="864"/>
            </a:xfrm>
          </p:grpSpPr>
          <p:sp>
            <p:nvSpPr>
              <p:cNvPr id="24584" name="Rectangle 7"/>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24585" name="Rectangle 8"/>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24586" name="Rectangle 9"/>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24587" name="Rectangle 10"/>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24588" name="Rectangle 11"/>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24589" name="Rectangle 12"/>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grpSp>
      <p:sp>
        <p:nvSpPr>
          <p:cNvPr id="24581" name="Rectangle 13"/>
          <p:cNvSpPr>
            <a:spLocks noChangeArrowheads="1"/>
          </p:cNvSpPr>
          <p:nvPr/>
        </p:nvSpPr>
        <p:spPr bwMode="auto">
          <a:xfrm>
            <a:off x="1908175" y="333375"/>
            <a:ext cx="63357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lang="en-US" altLang="zh-CN" sz="2800" b="1">
                <a:solidFill>
                  <a:srgbClr val="660033"/>
                </a:solidFill>
              </a:rPr>
              <a:t>§3  </a:t>
            </a:r>
            <a:r>
              <a:rPr lang="zh-CN" altLang="en-US" sz="2800" b="1">
                <a:solidFill>
                  <a:srgbClr val="660033"/>
                </a:solidFill>
              </a:rPr>
              <a:t>扩展的实体联系模型的表示方法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linds(horizontal)">
                                      <p:cBhvr>
                                        <p:cTn id="7" dur="500"/>
                                        <p:tgtEl>
                                          <p:spTgt spid="10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0"/>
            <a:ext cx="53340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zh-CN" altLang="en-US" sz="2800" b="1">
                <a:solidFill>
                  <a:schemeClr val="bg2"/>
                </a:solidFill>
                <a:latin typeface="宋体" pitchFamily="2" charset="-122"/>
              </a:rPr>
              <a:t>（</a:t>
            </a:r>
            <a:r>
              <a:rPr lang="en-US" altLang="zh-CN" sz="2800" b="1">
                <a:solidFill>
                  <a:schemeClr val="bg2"/>
                </a:solidFill>
                <a:latin typeface="宋体" pitchFamily="2" charset="-122"/>
              </a:rPr>
              <a:t>2</a:t>
            </a:r>
            <a:r>
              <a:rPr lang="zh-CN" altLang="en-US" sz="2800" b="1">
                <a:solidFill>
                  <a:schemeClr val="bg2"/>
                </a:solidFill>
                <a:latin typeface="宋体" pitchFamily="2" charset="-122"/>
              </a:rPr>
              <a:t>）弱实体</a:t>
            </a:r>
            <a:r>
              <a:rPr lang="en-US" altLang="zh-CN" sz="2800" b="1">
                <a:solidFill>
                  <a:schemeClr val="bg2"/>
                </a:solidFill>
                <a:latin typeface="宋体" pitchFamily="2" charset="-122"/>
              </a:rPr>
              <a:t>:</a:t>
            </a:r>
            <a:endParaRPr lang="en-US" altLang="zh-CN" sz="2800" b="1">
              <a:solidFill>
                <a:schemeClr val="bg2"/>
              </a:solidFill>
            </a:endParaRPr>
          </a:p>
          <a:p>
            <a:pPr algn="just">
              <a:lnSpc>
                <a:spcPct val="150000"/>
              </a:lnSpc>
              <a:spcBef>
                <a:spcPct val="0"/>
              </a:spcBef>
              <a:buClrTx/>
              <a:buSzTx/>
              <a:buFontTx/>
              <a:buNone/>
            </a:pPr>
            <a:r>
              <a:rPr lang="zh-CN" altLang="en-US" sz="2800" b="1">
                <a:solidFill>
                  <a:srgbClr val="660033"/>
                </a:solidFill>
                <a:latin typeface="宋体" pitchFamily="2" charset="-122"/>
              </a:rPr>
              <a:t>一个实体对于另一些实体具有很强的依赖联系，而且该实体的主码部分或全部从其父实体中获得。</a:t>
            </a:r>
          </a:p>
          <a:p>
            <a:pPr>
              <a:spcBef>
                <a:spcPct val="0"/>
              </a:spcBef>
              <a:buClrTx/>
              <a:buSzTx/>
              <a:buFontTx/>
              <a:buNone/>
            </a:pPr>
            <a:endParaRPr lang="en-US" altLang="zh-CN" sz="2800" b="1">
              <a:solidFill>
                <a:srgbClr val="660033"/>
              </a:solidFill>
            </a:endParaRPr>
          </a:p>
        </p:txBody>
      </p:sp>
      <p:sp>
        <p:nvSpPr>
          <p:cNvPr id="101395" name="Rectangle 19"/>
          <p:cNvSpPr>
            <a:spLocks noChangeArrowheads="1"/>
          </p:cNvSpPr>
          <p:nvPr/>
        </p:nvSpPr>
        <p:spPr bwMode="auto">
          <a:xfrm>
            <a:off x="0" y="3644900"/>
            <a:ext cx="5292725"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en-US" altLang="zh-CN" sz="2400" b="1">
                <a:solidFill>
                  <a:schemeClr val="bg2"/>
                </a:solidFill>
              </a:rPr>
              <a:t>        </a:t>
            </a:r>
            <a:r>
              <a:rPr lang="zh-CN" altLang="en-US" sz="2400" b="1">
                <a:solidFill>
                  <a:schemeClr val="bg2"/>
                </a:solidFill>
              </a:rPr>
              <a:t>在</a:t>
            </a:r>
            <a:r>
              <a:rPr lang="en-US" altLang="zh-CN" sz="2400" b="1">
                <a:solidFill>
                  <a:schemeClr val="bg2"/>
                </a:solidFill>
              </a:rPr>
              <a:t>ER</a:t>
            </a:r>
            <a:r>
              <a:rPr lang="zh-CN" altLang="en-US" sz="2400" b="1">
                <a:solidFill>
                  <a:schemeClr val="bg2"/>
                </a:solidFill>
              </a:rPr>
              <a:t>模型中，</a:t>
            </a:r>
            <a:r>
              <a:rPr lang="zh-CN" altLang="en-US" sz="2400" b="1">
                <a:solidFill>
                  <a:schemeClr val="bg1"/>
                </a:solidFill>
              </a:rPr>
              <a:t>弱实体用双线矩形框表示。与弱实体联系的联系，用双线菱形框表示。</a:t>
            </a:r>
          </a:p>
        </p:txBody>
      </p:sp>
      <p:grpSp>
        <p:nvGrpSpPr>
          <p:cNvPr id="25604" name="Group 24"/>
          <p:cNvGrpSpPr>
            <a:grpSpLocks/>
          </p:cNvGrpSpPr>
          <p:nvPr/>
        </p:nvGrpSpPr>
        <p:grpSpPr bwMode="auto">
          <a:xfrm>
            <a:off x="5292725" y="2133600"/>
            <a:ext cx="3733800" cy="3352800"/>
            <a:chOff x="3408" y="1344"/>
            <a:chExt cx="2352" cy="2112"/>
          </a:xfrm>
        </p:grpSpPr>
        <p:grpSp>
          <p:nvGrpSpPr>
            <p:cNvPr id="25605" name="Group 18"/>
            <p:cNvGrpSpPr>
              <a:grpSpLocks/>
            </p:cNvGrpSpPr>
            <p:nvPr/>
          </p:nvGrpSpPr>
          <p:grpSpPr bwMode="auto">
            <a:xfrm>
              <a:off x="3408" y="1344"/>
              <a:ext cx="2352" cy="2112"/>
              <a:chOff x="3600" y="1344"/>
              <a:chExt cx="2160" cy="2112"/>
            </a:xfrm>
          </p:grpSpPr>
          <p:grpSp>
            <p:nvGrpSpPr>
              <p:cNvPr id="25610" name="Group 17"/>
              <p:cNvGrpSpPr>
                <a:grpSpLocks/>
              </p:cNvGrpSpPr>
              <p:nvPr/>
            </p:nvGrpSpPr>
            <p:grpSpPr bwMode="auto">
              <a:xfrm>
                <a:off x="4800" y="1344"/>
                <a:ext cx="960" cy="2112"/>
                <a:chOff x="4608" y="1344"/>
                <a:chExt cx="960" cy="2064"/>
              </a:xfrm>
            </p:grpSpPr>
            <p:sp>
              <p:nvSpPr>
                <p:cNvPr id="25617" name="Text Box 4"/>
                <p:cNvSpPr txBox="1">
                  <a:spLocks noChangeArrowheads="1"/>
                </p:cNvSpPr>
                <p:nvPr/>
              </p:nvSpPr>
              <p:spPr bwMode="auto">
                <a:xfrm>
                  <a:off x="4608" y="1344"/>
                  <a:ext cx="960" cy="337"/>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顾  客</a:t>
                  </a:r>
                  <a:endParaRPr kumimoji="0" lang="zh-CN" altLang="en-US" sz="2400" b="1">
                    <a:solidFill>
                      <a:schemeClr val="bg2"/>
                    </a:solidFill>
                  </a:endParaRPr>
                </a:p>
              </p:txBody>
            </p:sp>
            <p:sp>
              <p:nvSpPr>
                <p:cNvPr id="25618" name="Text Box 5"/>
                <p:cNvSpPr txBox="1">
                  <a:spLocks noChangeArrowheads="1"/>
                </p:cNvSpPr>
                <p:nvPr/>
              </p:nvSpPr>
              <p:spPr bwMode="auto">
                <a:xfrm>
                  <a:off x="4608" y="3071"/>
                  <a:ext cx="960" cy="337"/>
                </a:xfrm>
                <a:prstGeom prst="rect">
                  <a:avLst/>
                </a:prstGeom>
                <a:solidFill>
                  <a:srgbClr val="FFFFFF"/>
                </a:solidFill>
                <a:ln w="635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地  址</a:t>
                  </a:r>
                  <a:endParaRPr kumimoji="0" lang="zh-CN" altLang="en-US" sz="2400" b="1">
                    <a:solidFill>
                      <a:schemeClr val="bg2"/>
                    </a:solidFill>
                  </a:endParaRPr>
                </a:p>
              </p:txBody>
            </p:sp>
            <p:sp>
              <p:nvSpPr>
                <p:cNvPr id="25619" name="AutoShape 6"/>
                <p:cNvSpPr>
                  <a:spLocks noChangeArrowheads="1"/>
                </p:cNvSpPr>
                <p:nvPr/>
              </p:nvSpPr>
              <p:spPr bwMode="auto">
                <a:xfrm>
                  <a:off x="4608" y="2137"/>
                  <a:ext cx="960" cy="449"/>
                </a:xfrm>
                <a:prstGeom prst="flowChartDecision">
                  <a:avLst/>
                </a:prstGeom>
                <a:solidFill>
                  <a:srgbClr val="FFFFFF"/>
                </a:solidFill>
                <a:ln w="635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通 讯</a:t>
                  </a:r>
                </a:p>
              </p:txBody>
            </p:sp>
            <p:sp>
              <p:nvSpPr>
                <p:cNvPr id="25620" name="Line 7"/>
                <p:cNvSpPr>
                  <a:spLocks noChangeShapeType="1"/>
                </p:cNvSpPr>
                <p:nvPr/>
              </p:nvSpPr>
              <p:spPr bwMode="auto">
                <a:xfrm>
                  <a:off x="5088" y="1681"/>
                  <a:ext cx="0" cy="4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1" name="Line 8"/>
                <p:cNvSpPr>
                  <a:spLocks noChangeShapeType="1"/>
                </p:cNvSpPr>
                <p:nvPr/>
              </p:nvSpPr>
              <p:spPr bwMode="auto">
                <a:xfrm>
                  <a:off x="5088" y="2618"/>
                  <a:ext cx="0" cy="450"/>
                </a:xfrm>
                <a:prstGeom prst="line">
                  <a:avLst/>
                </a:prstGeom>
                <a:noFill/>
                <a:ln w="63500" cmpd="dbl">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611" name="Group 16"/>
              <p:cNvGrpSpPr>
                <a:grpSpLocks/>
              </p:cNvGrpSpPr>
              <p:nvPr/>
            </p:nvGrpSpPr>
            <p:grpSpPr bwMode="auto">
              <a:xfrm>
                <a:off x="3600" y="1344"/>
                <a:ext cx="1008" cy="2060"/>
                <a:chOff x="3408" y="1344"/>
                <a:chExt cx="1008" cy="2060"/>
              </a:xfrm>
            </p:grpSpPr>
            <p:sp>
              <p:nvSpPr>
                <p:cNvPr id="25612" name="Text Box 10"/>
                <p:cNvSpPr txBox="1">
                  <a:spLocks noChangeArrowheads="1"/>
                </p:cNvSpPr>
                <p:nvPr/>
              </p:nvSpPr>
              <p:spPr bwMode="auto">
                <a:xfrm>
                  <a:off x="3408" y="1344"/>
                  <a:ext cx="1008" cy="337"/>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lang="en-US" altLang="zh-CN" sz="2400" b="1">
                      <a:solidFill>
                        <a:schemeClr val="bg2"/>
                      </a:solidFill>
                      <a:latin typeface="宋体" pitchFamily="2" charset="-122"/>
                    </a:rPr>
                    <a:t>  </a:t>
                  </a:r>
                  <a:r>
                    <a:rPr lang="zh-CN" altLang="en-US" sz="2400" b="1">
                      <a:solidFill>
                        <a:schemeClr val="bg2"/>
                      </a:solidFill>
                      <a:latin typeface="宋体" pitchFamily="2" charset="-122"/>
                    </a:rPr>
                    <a:t>职 工</a:t>
                  </a:r>
                </a:p>
              </p:txBody>
            </p:sp>
            <p:sp>
              <p:nvSpPr>
                <p:cNvPr id="25613" name="Text Box 11"/>
                <p:cNvSpPr txBox="1">
                  <a:spLocks noChangeArrowheads="1"/>
                </p:cNvSpPr>
                <p:nvPr/>
              </p:nvSpPr>
              <p:spPr bwMode="auto">
                <a:xfrm>
                  <a:off x="3408" y="3067"/>
                  <a:ext cx="1008" cy="337"/>
                </a:xfrm>
                <a:prstGeom prst="rect">
                  <a:avLst/>
                </a:prstGeom>
                <a:solidFill>
                  <a:srgbClr val="FFFFFF"/>
                </a:solidFill>
                <a:ln w="635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lang="zh-CN" altLang="en-US" sz="2400" b="1">
                      <a:solidFill>
                        <a:schemeClr val="bg2"/>
                      </a:solidFill>
                      <a:latin typeface="宋体" pitchFamily="2" charset="-122"/>
                    </a:rPr>
                    <a:t>社会关系</a:t>
                  </a:r>
                </a:p>
              </p:txBody>
            </p:sp>
            <p:sp>
              <p:nvSpPr>
                <p:cNvPr id="25614" name="AutoShape 12"/>
                <p:cNvSpPr>
                  <a:spLocks noChangeArrowheads="1"/>
                </p:cNvSpPr>
                <p:nvPr/>
              </p:nvSpPr>
              <p:spPr bwMode="auto">
                <a:xfrm>
                  <a:off x="3408" y="2131"/>
                  <a:ext cx="1008" cy="449"/>
                </a:xfrm>
                <a:prstGeom prst="flowChartDecision">
                  <a:avLst/>
                </a:prstGeom>
                <a:solidFill>
                  <a:srgbClr val="FFFFFF"/>
                </a:solidFill>
                <a:ln w="63500" cmpd="dbl">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lang="zh-CN" altLang="en-US" sz="2400" b="1">
                      <a:solidFill>
                        <a:schemeClr val="bg2"/>
                      </a:solidFill>
                      <a:latin typeface="宋体" pitchFamily="2" charset="-122"/>
                    </a:rPr>
                    <a:t>存在</a:t>
                  </a:r>
                </a:p>
              </p:txBody>
            </p:sp>
            <p:sp>
              <p:nvSpPr>
                <p:cNvPr id="25615" name="Line 13"/>
                <p:cNvSpPr>
                  <a:spLocks noChangeShapeType="1"/>
                </p:cNvSpPr>
                <p:nvPr/>
              </p:nvSpPr>
              <p:spPr bwMode="auto">
                <a:xfrm>
                  <a:off x="3912" y="1681"/>
                  <a:ext cx="0" cy="4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6" name="Line 14"/>
                <p:cNvSpPr>
                  <a:spLocks noChangeShapeType="1"/>
                </p:cNvSpPr>
                <p:nvPr/>
              </p:nvSpPr>
              <p:spPr bwMode="auto">
                <a:xfrm>
                  <a:off x="3912" y="2617"/>
                  <a:ext cx="0" cy="450"/>
                </a:xfrm>
                <a:prstGeom prst="line">
                  <a:avLst/>
                </a:prstGeom>
                <a:noFill/>
                <a:ln w="63500" cmpd="dbl">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606" name="Text Box 20"/>
            <p:cNvSpPr txBox="1">
              <a:spLocks noChangeArrowheads="1"/>
            </p:cNvSpPr>
            <p:nvPr/>
          </p:nvSpPr>
          <p:spPr bwMode="auto">
            <a:xfrm>
              <a:off x="3560" y="1797"/>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a:t>
              </a:r>
            </a:p>
          </p:txBody>
        </p:sp>
        <p:sp>
          <p:nvSpPr>
            <p:cNvPr id="25607" name="Text Box 21"/>
            <p:cNvSpPr txBox="1">
              <a:spLocks noChangeArrowheads="1"/>
            </p:cNvSpPr>
            <p:nvPr/>
          </p:nvSpPr>
          <p:spPr bwMode="auto">
            <a:xfrm>
              <a:off x="4830" y="1842"/>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1</a:t>
              </a:r>
            </a:p>
          </p:txBody>
        </p:sp>
        <p:sp>
          <p:nvSpPr>
            <p:cNvPr id="25608" name="Text Box 22"/>
            <p:cNvSpPr txBox="1">
              <a:spLocks noChangeArrowheads="1"/>
            </p:cNvSpPr>
            <p:nvPr/>
          </p:nvSpPr>
          <p:spPr bwMode="auto">
            <a:xfrm>
              <a:off x="3515" y="2704"/>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N</a:t>
              </a:r>
            </a:p>
          </p:txBody>
        </p:sp>
        <p:sp>
          <p:nvSpPr>
            <p:cNvPr id="25609" name="Text Box 23"/>
            <p:cNvSpPr txBox="1">
              <a:spLocks noChangeArrowheads="1"/>
            </p:cNvSpPr>
            <p:nvPr/>
          </p:nvSpPr>
          <p:spPr bwMode="auto">
            <a:xfrm>
              <a:off x="4830" y="2750"/>
              <a:ext cx="31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sz="2400">
                  <a:solidFill>
                    <a:schemeClr val="bg2"/>
                  </a:solidFill>
                </a:rPr>
                <a:t>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95"/>
                                        </p:tgtEl>
                                        <p:attrNameLst>
                                          <p:attrName>style.visibility</p:attrName>
                                        </p:attrNameLst>
                                      </p:cBhvr>
                                      <p:to>
                                        <p:strVal val="visible"/>
                                      </p:to>
                                    </p:set>
                                    <p:animEffect transition="in" filter="blinds(horizontal)">
                                      <p:cBhvr>
                                        <p:cTn id="7" dur="500"/>
                                        <p:tgtEl>
                                          <p:spTgt spid="10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28600" y="457200"/>
            <a:ext cx="91440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spcBef>
                <a:spcPct val="0"/>
              </a:spcBef>
              <a:buClrTx/>
              <a:buSzTx/>
              <a:buFontTx/>
              <a:buNone/>
            </a:pPr>
            <a:r>
              <a:rPr lang="zh-CN" altLang="en-US" b="1">
                <a:solidFill>
                  <a:schemeClr val="bg1"/>
                </a:solidFill>
                <a:latin typeface="宋体" pitchFamily="2" charset="-122"/>
              </a:rPr>
              <a:t>存在依赖性与弱实体的实例</a:t>
            </a:r>
            <a:r>
              <a:rPr lang="en-US" altLang="zh-CN" b="1">
                <a:solidFill>
                  <a:schemeClr val="bg1"/>
                </a:solidFill>
                <a:latin typeface="宋体" pitchFamily="2" charset="-122"/>
              </a:rPr>
              <a:t>:</a:t>
            </a:r>
            <a:endParaRPr lang="en-US" altLang="zh-CN" b="1">
              <a:solidFill>
                <a:schemeClr val="bg1"/>
              </a:solidFill>
            </a:endParaRPr>
          </a:p>
          <a:p>
            <a:pPr algn="just">
              <a:spcBef>
                <a:spcPct val="0"/>
              </a:spcBef>
              <a:buClrTx/>
              <a:buSzTx/>
              <a:buFontTx/>
              <a:buNone/>
            </a:pPr>
            <a:r>
              <a:rPr lang="en-US" altLang="zh-CN" sz="1000">
                <a:solidFill>
                  <a:schemeClr val="bg1"/>
                </a:solidFill>
                <a:latin typeface="宋体" pitchFamily="2" charset="-122"/>
              </a:rPr>
              <a:t>     </a:t>
            </a:r>
            <a:endParaRPr lang="en-US" altLang="zh-CN" sz="900">
              <a:solidFill>
                <a:schemeClr val="bg1"/>
              </a:solidFill>
            </a:endParaRPr>
          </a:p>
          <a:p>
            <a:pPr algn="just">
              <a:spcBef>
                <a:spcPct val="0"/>
              </a:spcBef>
              <a:buClrTx/>
              <a:buSzTx/>
              <a:buFontTx/>
              <a:buNone/>
            </a:pPr>
            <a:r>
              <a:rPr lang="en-US" altLang="zh-CN" sz="1000">
                <a:solidFill>
                  <a:schemeClr val="bg1"/>
                </a:solidFill>
                <a:latin typeface="宋体" pitchFamily="2" charset="-122"/>
              </a:rPr>
              <a:t>  </a:t>
            </a:r>
            <a:endParaRPr lang="en-US" altLang="zh-CN" sz="2400">
              <a:solidFill>
                <a:schemeClr val="bg1"/>
              </a:solidFill>
            </a:endParaRPr>
          </a:p>
        </p:txBody>
      </p:sp>
      <p:grpSp>
        <p:nvGrpSpPr>
          <p:cNvPr id="26627" name="Group 3"/>
          <p:cNvGrpSpPr>
            <a:grpSpLocks/>
          </p:cNvGrpSpPr>
          <p:nvPr/>
        </p:nvGrpSpPr>
        <p:grpSpPr bwMode="auto">
          <a:xfrm>
            <a:off x="0" y="1447800"/>
            <a:ext cx="9372600" cy="3886200"/>
            <a:chOff x="-3" y="-3"/>
            <a:chExt cx="3814" cy="2310"/>
          </a:xfrm>
        </p:grpSpPr>
        <p:grpSp>
          <p:nvGrpSpPr>
            <p:cNvPr id="26629" name="Group 4"/>
            <p:cNvGrpSpPr>
              <a:grpSpLocks/>
            </p:cNvGrpSpPr>
            <p:nvPr/>
          </p:nvGrpSpPr>
          <p:grpSpPr bwMode="auto">
            <a:xfrm>
              <a:off x="0" y="0"/>
              <a:ext cx="3808" cy="2304"/>
              <a:chOff x="0" y="0"/>
              <a:chExt cx="3808" cy="2304"/>
            </a:xfrm>
          </p:grpSpPr>
          <p:grpSp>
            <p:nvGrpSpPr>
              <p:cNvPr id="26631" name="Group 5"/>
              <p:cNvGrpSpPr>
                <a:grpSpLocks/>
              </p:cNvGrpSpPr>
              <p:nvPr/>
            </p:nvGrpSpPr>
            <p:grpSpPr bwMode="auto">
              <a:xfrm>
                <a:off x="0" y="0"/>
                <a:ext cx="544" cy="384"/>
                <a:chOff x="0" y="0"/>
                <a:chExt cx="544" cy="384"/>
              </a:xfrm>
            </p:grpSpPr>
            <p:sp>
              <p:nvSpPr>
                <p:cNvPr id="26755" name="Rectangle 6"/>
                <p:cNvSpPr>
                  <a:spLocks noChangeArrowheads="1"/>
                </p:cNvSpPr>
                <p:nvPr/>
              </p:nvSpPr>
              <p:spPr bwMode="auto">
                <a:xfrm>
                  <a:off x="43" y="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rgbClr val="990000"/>
                      </a:solidFill>
                      <a:latin typeface="宋体" pitchFamily="2" charset="-122"/>
                    </a:rPr>
                    <a:t>职工号</a:t>
                  </a:r>
                  <a:endParaRPr lang="zh-CN" altLang="en-US" sz="2400" b="1">
                    <a:solidFill>
                      <a:srgbClr val="990000"/>
                    </a:solidFill>
                  </a:endParaRPr>
                </a:p>
                <a:p>
                  <a:pPr algn="ctr">
                    <a:spcBef>
                      <a:spcPct val="0"/>
                    </a:spcBef>
                    <a:buClrTx/>
                    <a:buSzTx/>
                    <a:buFontTx/>
                    <a:buNone/>
                  </a:pPr>
                  <a:endParaRPr lang="en-US" altLang="zh-CN" sz="2400" b="1">
                    <a:solidFill>
                      <a:srgbClr val="990000"/>
                    </a:solidFill>
                  </a:endParaRPr>
                </a:p>
              </p:txBody>
            </p:sp>
            <p:sp>
              <p:nvSpPr>
                <p:cNvPr id="26756" name="Rectangle 7"/>
                <p:cNvSpPr>
                  <a:spLocks noChangeArrowheads="1"/>
                </p:cNvSpPr>
                <p:nvPr/>
              </p:nvSpPr>
              <p:spPr bwMode="auto">
                <a:xfrm>
                  <a:off x="0" y="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2" name="Group 8"/>
              <p:cNvGrpSpPr>
                <a:grpSpLocks/>
              </p:cNvGrpSpPr>
              <p:nvPr/>
            </p:nvGrpSpPr>
            <p:grpSpPr bwMode="auto">
              <a:xfrm>
                <a:off x="544" y="0"/>
                <a:ext cx="544" cy="384"/>
                <a:chOff x="544" y="0"/>
                <a:chExt cx="544" cy="384"/>
              </a:xfrm>
            </p:grpSpPr>
            <p:sp>
              <p:nvSpPr>
                <p:cNvPr id="26753" name="Rectangle 9"/>
                <p:cNvSpPr>
                  <a:spLocks noChangeArrowheads="1"/>
                </p:cNvSpPr>
                <p:nvPr/>
              </p:nvSpPr>
              <p:spPr bwMode="auto">
                <a:xfrm>
                  <a:off x="587" y="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rgbClr val="990000"/>
                      </a:solidFill>
                      <a:latin typeface="宋体" pitchFamily="2" charset="-122"/>
                    </a:rPr>
                    <a:t>姓名</a:t>
                  </a:r>
                  <a:endParaRPr lang="zh-CN" altLang="en-US" sz="2400" b="1">
                    <a:solidFill>
                      <a:srgbClr val="990000"/>
                    </a:solidFill>
                  </a:endParaRPr>
                </a:p>
                <a:p>
                  <a:pPr algn="ctr">
                    <a:spcBef>
                      <a:spcPct val="0"/>
                    </a:spcBef>
                    <a:buClrTx/>
                    <a:buSzTx/>
                    <a:buFontTx/>
                    <a:buNone/>
                  </a:pPr>
                  <a:endParaRPr lang="en-US" altLang="zh-CN" sz="2400" b="1">
                    <a:solidFill>
                      <a:schemeClr val="bg2"/>
                    </a:solidFill>
                  </a:endParaRPr>
                </a:p>
              </p:txBody>
            </p:sp>
            <p:sp>
              <p:nvSpPr>
                <p:cNvPr id="26754" name="Rectangle 10"/>
                <p:cNvSpPr>
                  <a:spLocks noChangeArrowheads="1"/>
                </p:cNvSpPr>
                <p:nvPr/>
              </p:nvSpPr>
              <p:spPr bwMode="auto">
                <a:xfrm>
                  <a:off x="544" y="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3" name="Group 11"/>
              <p:cNvGrpSpPr>
                <a:grpSpLocks/>
              </p:cNvGrpSpPr>
              <p:nvPr/>
            </p:nvGrpSpPr>
            <p:grpSpPr bwMode="auto">
              <a:xfrm>
                <a:off x="1088" y="0"/>
                <a:ext cx="544" cy="384"/>
                <a:chOff x="1088" y="0"/>
                <a:chExt cx="544" cy="384"/>
              </a:xfrm>
            </p:grpSpPr>
            <p:sp>
              <p:nvSpPr>
                <p:cNvPr id="26751" name="Rectangle 12"/>
                <p:cNvSpPr>
                  <a:spLocks noChangeArrowheads="1"/>
                </p:cNvSpPr>
                <p:nvPr/>
              </p:nvSpPr>
              <p:spPr bwMode="auto">
                <a:xfrm>
                  <a:off x="1131" y="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rPr>
                    <a:t> </a:t>
                  </a:r>
                </a:p>
                <a:p>
                  <a:pPr algn="ctr">
                    <a:spcBef>
                      <a:spcPct val="0"/>
                    </a:spcBef>
                    <a:buClrTx/>
                    <a:buSzTx/>
                    <a:buFontTx/>
                    <a:buNone/>
                  </a:pPr>
                  <a:endParaRPr lang="en-US" altLang="zh-CN" sz="2400" b="1">
                    <a:solidFill>
                      <a:schemeClr val="bg2"/>
                    </a:solidFill>
                  </a:endParaRPr>
                </a:p>
              </p:txBody>
            </p:sp>
            <p:sp>
              <p:nvSpPr>
                <p:cNvPr id="26752" name="Rectangle 13"/>
                <p:cNvSpPr>
                  <a:spLocks noChangeArrowheads="1"/>
                </p:cNvSpPr>
                <p:nvPr/>
              </p:nvSpPr>
              <p:spPr bwMode="auto">
                <a:xfrm>
                  <a:off x="1088" y="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4" name="Group 14"/>
              <p:cNvGrpSpPr>
                <a:grpSpLocks/>
              </p:cNvGrpSpPr>
              <p:nvPr/>
            </p:nvGrpSpPr>
            <p:grpSpPr bwMode="auto">
              <a:xfrm>
                <a:off x="1632" y="0"/>
                <a:ext cx="544" cy="384"/>
                <a:chOff x="1632" y="0"/>
                <a:chExt cx="544" cy="384"/>
              </a:xfrm>
            </p:grpSpPr>
            <p:sp>
              <p:nvSpPr>
                <p:cNvPr id="26749" name="Rectangle 15"/>
                <p:cNvSpPr>
                  <a:spLocks noChangeArrowheads="1"/>
                </p:cNvSpPr>
                <p:nvPr/>
              </p:nvSpPr>
              <p:spPr bwMode="auto">
                <a:xfrm>
                  <a:off x="1675" y="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rgbClr val="990000"/>
                      </a:solidFill>
                      <a:latin typeface="宋体" pitchFamily="2" charset="-122"/>
                    </a:rPr>
                    <a:t>职工号</a:t>
                  </a:r>
                  <a:endParaRPr lang="zh-CN" altLang="en-US" sz="2400" b="1">
                    <a:solidFill>
                      <a:srgbClr val="990000"/>
                    </a:solidFill>
                  </a:endParaRPr>
                </a:p>
                <a:p>
                  <a:pPr algn="ctr">
                    <a:spcBef>
                      <a:spcPct val="0"/>
                    </a:spcBef>
                    <a:buClrTx/>
                    <a:buSzTx/>
                    <a:buFontTx/>
                    <a:buNone/>
                  </a:pPr>
                  <a:endParaRPr lang="en-US" altLang="zh-CN" sz="2400" b="1">
                    <a:solidFill>
                      <a:schemeClr val="bg2"/>
                    </a:solidFill>
                  </a:endParaRPr>
                </a:p>
              </p:txBody>
            </p:sp>
            <p:sp>
              <p:nvSpPr>
                <p:cNvPr id="26750" name="Rectangle 16"/>
                <p:cNvSpPr>
                  <a:spLocks noChangeArrowheads="1"/>
                </p:cNvSpPr>
                <p:nvPr/>
              </p:nvSpPr>
              <p:spPr bwMode="auto">
                <a:xfrm>
                  <a:off x="1632" y="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5" name="Group 17"/>
              <p:cNvGrpSpPr>
                <a:grpSpLocks/>
              </p:cNvGrpSpPr>
              <p:nvPr/>
            </p:nvGrpSpPr>
            <p:grpSpPr bwMode="auto">
              <a:xfrm>
                <a:off x="2176" y="0"/>
                <a:ext cx="544" cy="384"/>
                <a:chOff x="2176" y="0"/>
                <a:chExt cx="544" cy="384"/>
              </a:xfrm>
            </p:grpSpPr>
            <p:sp>
              <p:nvSpPr>
                <p:cNvPr id="26747" name="Rectangle 18"/>
                <p:cNvSpPr>
                  <a:spLocks noChangeArrowheads="1"/>
                </p:cNvSpPr>
                <p:nvPr/>
              </p:nvSpPr>
              <p:spPr bwMode="auto">
                <a:xfrm>
                  <a:off x="2219" y="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rgbClr val="990000"/>
                      </a:solidFill>
                      <a:latin typeface="宋体" pitchFamily="2" charset="-122"/>
                    </a:rPr>
                    <a:t>称呼</a:t>
                  </a:r>
                  <a:endParaRPr lang="zh-CN" altLang="en-US" sz="2400" b="1">
                    <a:solidFill>
                      <a:srgbClr val="990000"/>
                    </a:solidFill>
                  </a:endParaRPr>
                </a:p>
                <a:p>
                  <a:pPr algn="ctr">
                    <a:spcBef>
                      <a:spcPct val="0"/>
                    </a:spcBef>
                    <a:buClrTx/>
                    <a:buSzTx/>
                    <a:buFontTx/>
                    <a:buNone/>
                  </a:pPr>
                  <a:endParaRPr lang="en-US" altLang="zh-CN" sz="2400" b="1">
                    <a:solidFill>
                      <a:schemeClr val="bg2"/>
                    </a:solidFill>
                  </a:endParaRPr>
                </a:p>
              </p:txBody>
            </p:sp>
            <p:sp>
              <p:nvSpPr>
                <p:cNvPr id="26748" name="Rectangle 19"/>
                <p:cNvSpPr>
                  <a:spLocks noChangeArrowheads="1"/>
                </p:cNvSpPr>
                <p:nvPr/>
              </p:nvSpPr>
              <p:spPr bwMode="auto">
                <a:xfrm>
                  <a:off x="2176" y="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6" name="Group 20"/>
              <p:cNvGrpSpPr>
                <a:grpSpLocks/>
              </p:cNvGrpSpPr>
              <p:nvPr/>
            </p:nvGrpSpPr>
            <p:grpSpPr bwMode="auto">
              <a:xfrm>
                <a:off x="2720" y="0"/>
                <a:ext cx="544" cy="384"/>
                <a:chOff x="2720" y="0"/>
                <a:chExt cx="544" cy="384"/>
              </a:xfrm>
            </p:grpSpPr>
            <p:sp>
              <p:nvSpPr>
                <p:cNvPr id="26745" name="Rectangle 21"/>
                <p:cNvSpPr>
                  <a:spLocks noChangeArrowheads="1"/>
                </p:cNvSpPr>
                <p:nvPr/>
              </p:nvSpPr>
              <p:spPr bwMode="auto">
                <a:xfrm>
                  <a:off x="2763" y="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rgbClr val="990000"/>
                      </a:solidFill>
                      <a:latin typeface="宋体" pitchFamily="2" charset="-122"/>
                    </a:rPr>
                    <a:t>姓名</a:t>
                  </a:r>
                  <a:endParaRPr lang="zh-CN" altLang="en-US" sz="2400" b="1">
                    <a:solidFill>
                      <a:srgbClr val="990000"/>
                    </a:solidFill>
                  </a:endParaRPr>
                </a:p>
                <a:p>
                  <a:pPr algn="ctr">
                    <a:spcBef>
                      <a:spcPct val="0"/>
                    </a:spcBef>
                    <a:buClrTx/>
                    <a:buSzTx/>
                    <a:buFontTx/>
                    <a:buNone/>
                  </a:pPr>
                  <a:endParaRPr lang="en-US" altLang="zh-CN" sz="2400" b="1">
                    <a:solidFill>
                      <a:schemeClr val="bg2"/>
                    </a:solidFill>
                  </a:endParaRPr>
                </a:p>
              </p:txBody>
            </p:sp>
            <p:sp>
              <p:nvSpPr>
                <p:cNvPr id="26746" name="Rectangle 22"/>
                <p:cNvSpPr>
                  <a:spLocks noChangeArrowheads="1"/>
                </p:cNvSpPr>
                <p:nvPr/>
              </p:nvSpPr>
              <p:spPr bwMode="auto">
                <a:xfrm>
                  <a:off x="2720" y="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7" name="Group 23"/>
              <p:cNvGrpSpPr>
                <a:grpSpLocks/>
              </p:cNvGrpSpPr>
              <p:nvPr/>
            </p:nvGrpSpPr>
            <p:grpSpPr bwMode="auto">
              <a:xfrm>
                <a:off x="3264" y="0"/>
                <a:ext cx="544" cy="384"/>
                <a:chOff x="3264" y="0"/>
                <a:chExt cx="544" cy="384"/>
              </a:xfrm>
            </p:grpSpPr>
            <p:sp>
              <p:nvSpPr>
                <p:cNvPr id="26743" name="Rectangle 24"/>
                <p:cNvSpPr>
                  <a:spLocks noChangeArrowheads="1"/>
                </p:cNvSpPr>
                <p:nvPr/>
              </p:nvSpPr>
              <p:spPr bwMode="auto">
                <a:xfrm>
                  <a:off x="3307" y="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1800" b="1">
                      <a:solidFill>
                        <a:srgbClr val="990000"/>
                      </a:solidFill>
                      <a:latin typeface="宋体" pitchFamily="2" charset="-122"/>
                    </a:rPr>
                    <a:t>政治面貌</a:t>
                  </a:r>
                  <a:endParaRPr lang="zh-CN" altLang="en-US" sz="1800" b="1">
                    <a:solidFill>
                      <a:srgbClr val="990000"/>
                    </a:solidFill>
                  </a:endParaRPr>
                </a:p>
                <a:p>
                  <a:pPr algn="ctr">
                    <a:spcBef>
                      <a:spcPct val="0"/>
                    </a:spcBef>
                    <a:buClrTx/>
                    <a:buSzTx/>
                    <a:buFontTx/>
                    <a:buNone/>
                  </a:pPr>
                  <a:endParaRPr lang="en-US" altLang="zh-CN" sz="1800" b="1">
                    <a:solidFill>
                      <a:srgbClr val="990000"/>
                    </a:solidFill>
                  </a:endParaRPr>
                </a:p>
              </p:txBody>
            </p:sp>
            <p:sp>
              <p:nvSpPr>
                <p:cNvPr id="26744" name="Rectangle 25"/>
                <p:cNvSpPr>
                  <a:spLocks noChangeArrowheads="1"/>
                </p:cNvSpPr>
                <p:nvPr/>
              </p:nvSpPr>
              <p:spPr bwMode="auto">
                <a:xfrm>
                  <a:off x="3264" y="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8" name="Group 26"/>
              <p:cNvGrpSpPr>
                <a:grpSpLocks/>
              </p:cNvGrpSpPr>
              <p:nvPr/>
            </p:nvGrpSpPr>
            <p:grpSpPr bwMode="auto">
              <a:xfrm>
                <a:off x="0" y="384"/>
                <a:ext cx="544" cy="384"/>
                <a:chOff x="0" y="384"/>
                <a:chExt cx="544" cy="384"/>
              </a:xfrm>
            </p:grpSpPr>
            <p:sp>
              <p:nvSpPr>
                <p:cNvPr id="26741" name="Rectangle 27"/>
                <p:cNvSpPr>
                  <a:spLocks noChangeArrowheads="1"/>
                </p:cNvSpPr>
                <p:nvPr/>
              </p:nvSpPr>
              <p:spPr bwMode="auto">
                <a:xfrm>
                  <a:off x="43" y="384"/>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101</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42" name="Rectangle 28"/>
                <p:cNvSpPr>
                  <a:spLocks noChangeArrowheads="1"/>
                </p:cNvSpPr>
                <p:nvPr/>
              </p:nvSpPr>
              <p:spPr bwMode="auto">
                <a:xfrm>
                  <a:off x="0" y="384"/>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39" name="Group 29"/>
              <p:cNvGrpSpPr>
                <a:grpSpLocks/>
              </p:cNvGrpSpPr>
              <p:nvPr/>
            </p:nvGrpSpPr>
            <p:grpSpPr bwMode="auto">
              <a:xfrm>
                <a:off x="544" y="384"/>
                <a:ext cx="544" cy="384"/>
                <a:chOff x="544" y="384"/>
                <a:chExt cx="544" cy="384"/>
              </a:xfrm>
            </p:grpSpPr>
            <p:sp>
              <p:nvSpPr>
                <p:cNvPr id="26739" name="Rectangle 30"/>
                <p:cNvSpPr>
                  <a:spLocks noChangeArrowheads="1"/>
                </p:cNvSpPr>
                <p:nvPr/>
              </p:nvSpPr>
              <p:spPr bwMode="auto">
                <a:xfrm>
                  <a:off x="587" y="384"/>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程  宏</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40" name="Rectangle 31"/>
                <p:cNvSpPr>
                  <a:spLocks noChangeArrowheads="1"/>
                </p:cNvSpPr>
                <p:nvPr/>
              </p:nvSpPr>
              <p:spPr bwMode="auto">
                <a:xfrm>
                  <a:off x="544" y="384"/>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0" name="Group 32"/>
              <p:cNvGrpSpPr>
                <a:grpSpLocks/>
              </p:cNvGrpSpPr>
              <p:nvPr/>
            </p:nvGrpSpPr>
            <p:grpSpPr bwMode="auto">
              <a:xfrm>
                <a:off x="1088" y="384"/>
                <a:ext cx="544" cy="384"/>
                <a:chOff x="1088" y="384"/>
                <a:chExt cx="544" cy="384"/>
              </a:xfrm>
            </p:grpSpPr>
            <p:sp>
              <p:nvSpPr>
                <p:cNvPr id="26737" name="Rectangle 33"/>
                <p:cNvSpPr>
                  <a:spLocks noChangeArrowheads="1"/>
                </p:cNvSpPr>
                <p:nvPr/>
              </p:nvSpPr>
              <p:spPr bwMode="auto">
                <a:xfrm>
                  <a:off x="1131" y="384"/>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rPr>
                    <a:t> </a:t>
                  </a:r>
                </a:p>
                <a:p>
                  <a:pPr algn="ctr">
                    <a:spcBef>
                      <a:spcPct val="0"/>
                    </a:spcBef>
                    <a:buClrTx/>
                    <a:buSzTx/>
                    <a:buFontTx/>
                    <a:buNone/>
                  </a:pPr>
                  <a:endParaRPr lang="en-US" altLang="zh-CN" sz="2400" b="1">
                    <a:solidFill>
                      <a:schemeClr val="bg2"/>
                    </a:solidFill>
                  </a:endParaRPr>
                </a:p>
              </p:txBody>
            </p:sp>
            <p:sp>
              <p:nvSpPr>
                <p:cNvPr id="26738" name="Rectangle 34"/>
                <p:cNvSpPr>
                  <a:spLocks noChangeArrowheads="1"/>
                </p:cNvSpPr>
                <p:nvPr/>
              </p:nvSpPr>
              <p:spPr bwMode="auto">
                <a:xfrm>
                  <a:off x="1088" y="384"/>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1" name="Group 35"/>
              <p:cNvGrpSpPr>
                <a:grpSpLocks/>
              </p:cNvGrpSpPr>
              <p:nvPr/>
            </p:nvGrpSpPr>
            <p:grpSpPr bwMode="auto">
              <a:xfrm>
                <a:off x="1632" y="384"/>
                <a:ext cx="544" cy="384"/>
                <a:chOff x="1632" y="384"/>
                <a:chExt cx="544" cy="384"/>
              </a:xfrm>
            </p:grpSpPr>
            <p:sp>
              <p:nvSpPr>
                <p:cNvPr id="26735" name="Rectangle 36"/>
                <p:cNvSpPr>
                  <a:spLocks noChangeArrowheads="1"/>
                </p:cNvSpPr>
                <p:nvPr/>
              </p:nvSpPr>
              <p:spPr bwMode="auto">
                <a:xfrm>
                  <a:off x="1675" y="384"/>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101</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36" name="Rectangle 37"/>
                <p:cNvSpPr>
                  <a:spLocks noChangeArrowheads="1"/>
                </p:cNvSpPr>
                <p:nvPr/>
              </p:nvSpPr>
              <p:spPr bwMode="auto">
                <a:xfrm>
                  <a:off x="1632" y="384"/>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2" name="Group 38"/>
              <p:cNvGrpSpPr>
                <a:grpSpLocks/>
              </p:cNvGrpSpPr>
              <p:nvPr/>
            </p:nvGrpSpPr>
            <p:grpSpPr bwMode="auto">
              <a:xfrm>
                <a:off x="2176" y="384"/>
                <a:ext cx="544" cy="384"/>
                <a:chOff x="2176" y="384"/>
                <a:chExt cx="544" cy="384"/>
              </a:xfrm>
            </p:grpSpPr>
            <p:sp>
              <p:nvSpPr>
                <p:cNvPr id="26733" name="Rectangle 39"/>
                <p:cNvSpPr>
                  <a:spLocks noChangeArrowheads="1"/>
                </p:cNvSpPr>
                <p:nvPr/>
              </p:nvSpPr>
              <p:spPr bwMode="auto">
                <a:xfrm>
                  <a:off x="2219" y="384"/>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父亲</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34" name="Rectangle 40"/>
                <p:cNvSpPr>
                  <a:spLocks noChangeArrowheads="1"/>
                </p:cNvSpPr>
                <p:nvPr/>
              </p:nvSpPr>
              <p:spPr bwMode="auto">
                <a:xfrm>
                  <a:off x="2176" y="384"/>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3" name="Group 41"/>
              <p:cNvGrpSpPr>
                <a:grpSpLocks/>
              </p:cNvGrpSpPr>
              <p:nvPr/>
            </p:nvGrpSpPr>
            <p:grpSpPr bwMode="auto">
              <a:xfrm>
                <a:off x="2720" y="384"/>
                <a:ext cx="544" cy="384"/>
                <a:chOff x="2720" y="384"/>
                <a:chExt cx="544" cy="384"/>
              </a:xfrm>
            </p:grpSpPr>
            <p:sp>
              <p:nvSpPr>
                <p:cNvPr id="26731" name="Rectangle 42"/>
                <p:cNvSpPr>
                  <a:spLocks noChangeArrowheads="1"/>
                </p:cNvSpPr>
                <p:nvPr/>
              </p:nvSpPr>
              <p:spPr bwMode="auto">
                <a:xfrm>
                  <a:off x="2763" y="384"/>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程资明</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32" name="Rectangle 43"/>
                <p:cNvSpPr>
                  <a:spLocks noChangeArrowheads="1"/>
                </p:cNvSpPr>
                <p:nvPr/>
              </p:nvSpPr>
              <p:spPr bwMode="auto">
                <a:xfrm>
                  <a:off x="2720" y="384"/>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4" name="Group 44"/>
              <p:cNvGrpSpPr>
                <a:grpSpLocks/>
              </p:cNvGrpSpPr>
              <p:nvPr/>
            </p:nvGrpSpPr>
            <p:grpSpPr bwMode="auto">
              <a:xfrm>
                <a:off x="3264" y="384"/>
                <a:ext cx="544" cy="384"/>
                <a:chOff x="3264" y="384"/>
                <a:chExt cx="544" cy="384"/>
              </a:xfrm>
            </p:grpSpPr>
            <p:sp>
              <p:nvSpPr>
                <p:cNvPr id="26729" name="Rectangle 45"/>
                <p:cNvSpPr>
                  <a:spLocks noChangeArrowheads="1"/>
                </p:cNvSpPr>
                <p:nvPr/>
              </p:nvSpPr>
              <p:spPr bwMode="auto">
                <a:xfrm>
                  <a:off x="3307" y="384"/>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党员</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30" name="Rectangle 46"/>
                <p:cNvSpPr>
                  <a:spLocks noChangeArrowheads="1"/>
                </p:cNvSpPr>
                <p:nvPr/>
              </p:nvSpPr>
              <p:spPr bwMode="auto">
                <a:xfrm>
                  <a:off x="3264" y="384"/>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5" name="Group 47"/>
              <p:cNvGrpSpPr>
                <a:grpSpLocks/>
              </p:cNvGrpSpPr>
              <p:nvPr/>
            </p:nvGrpSpPr>
            <p:grpSpPr bwMode="auto">
              <a:xfrm>
                <a:off x="0" y="768"/>
                <a:ext cx="544" cy="384"/>
                <a:chOff x="0" y="768"/>
                <a:chExt cx="544" cy="384"/>
              </a:xfrm>
            </p:grpSpPr>
            <p:sp>
              <p:nvSpPr>
                <p:cNvPr id="26727" name="Rectangle 48"/>
                <p:cNvSpPr>
                  <a:spLocks noChangeArrowheads="1"/>
                </p:cNvSpPr>
                <p:nvPr/>
              </p:nvSpPr>
              <p:spPr bwMode="auto">
                <a:xfrm>
                  <a:off x="43" y="768"/>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106</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28" name="Rectangle 49"/>
                <p:cNvSpPr>
                  <a:spLocks noChangeArrowheads="1"/>
                </p:cNvSpPr>
                <p:nvPr/>
              </p:nvSpPr>
              <p:spPr bwMode="auto">
                <a:xfrm>
                  <a:off x="0" y="768"/>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6" name="Group 50"/>
              <p:cNvGrpSpPr>
                <a:grpSpLocks/>
              </p:cNvGrpSpPr>
              <p:nvPr/>
            </p:nvGrpSpPr>
            <p:grpSpPr bwMode="auto">
              <a:xfrm>
                <a:off x="544" y="768"/>
                <a:ext cx="544" cy="384"/>
                <a:chOff x="544" y="768"/>
                <a:chExt cx="544" cy="384"/>
              </a:xfrm>
            </p:grpSpPr>
            <p:sp>
              <p:nvSpPr>
                <p:cNvPr id="26725" name="Rectangle 51"/>
                <p:cNvSpPr>
                  <a:spLocks noChangeArrowheads="1"/>
                </p:cNvSpPr>
                <p:nvPr/>
              </p:nvSpPr>
              <p:spPr bwMode="auto">
                <a:xfrm>
                  <a:off x="587" y="768"/>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蒋天云</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26" name="Rectangle 52"/>
                <p:cNvSpPr>
                  <a:spLocks noChangeArrowheads="1"/>
                </p:cNvSpPr>
                <p:nvPr/>
              </p:nvSpPr>
              <p:spPr bwMode="auto">
                <a:xfrm>
                  <a:off x="544" y="768"/>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7" name="Group 53"/>
              <p:cNvGrpSpPr>
                <a:grpSpLocks/>
              </p:cNvGrpSpPr>
              <p:nvPr/>
            </p:nvGrpSpPr>
            <p:grpSpPr bwMode="auto">
              <a:xfrm>
                <a:off x="1088" y="768"/>
                <a:ext cx="544" cy="384"/>
                <a:chOff x="1088" y="768"/>
                <a:chExt cx="544" cy="384"/>
              </a:xfrm>
            </p:grpSpPr>
            <p:sp>
              <p:nvSpPr>
                <p:cNvPr id="26723" name="Rectangle 54"/>
                <p:cNvSpPr>
                  <a:spLocks noChangeArrowheads="1"/>
                </p:cNvSpPr>
                <p:nvPr/>
              </p:nvSpPr>
              <p:spPr bwMode="auto">
                <a:xfrm>
                  <a:off x="1131" y="768"/>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rPr>
                    <a:t> </a:t>
                  </a:r>
                </a:p>
                <a:p>
                  <a:pPr algn="ctr">
                    <a:spcBef>
                      <a:spcPct val="0"/>
                    </a:spcBef>
                    <a:buClrTx/>
                    <a:buSzTx/>
                    <a:buFontTx/>
                    <a:buNone/>
                  </a:pPr>
                  <a:endParaRPr lang="en-US" altLang="zh-CN" sz="2400" b="1">
                    <a:solidFill>
                      <a:schemeClr val="bg2"/>
                    </a:solidFill>
                  </a:endParaRPr>
                </a:p>
              </p:txBody>
            </p:sp>
            <p:sp>
              <p:nvSpPr>
                <p:cNvPr id="26724" name="Rectangle 55"/>
                <p:cNvSpPr>
                  <a:spLocks noChangeArrowheads="1"/>
                </p:cNvSpPr>
                <p:nvPr/>
              </p:nvSpPr>
              <p:spPr bwMode="auto">
                <a:xfrm>
                  <a:off x="1088" y="768"/>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8" name="Group 56"/>
              <p:cNvGrpSpPr>
                <a:grpSpLocks/>
              </p:cNvGrpSpPr>
              <p:nvPr/>
            </p:nvGrpSpPr>
            <p:grpSpPr bwMode="auto">
              <a:xfrm>
                <a:off x="1632" y="768"/>
                <a:ext cx="544" cy="384"/>
                <a:chOff x="1632" y="768"/>
                <a:chExt cx="544" cy="384"/>
              </a:xfrm>
            </p:grpSpPr>
            <p:sp>
              <p:nvSpPr>
                <p:cNvPr id="26721" name="Rectangle 57"/>
                <p:cNvSpPr>
                  <a:spLocks noChangeArrowheads="1"/>
                </p:cNvSpPr>
                <p:nvPr/>
              </p:nvSpPr>
              <p:spPr bwMode="auto">
                <a:xfrm>
                  <a:off x="1675" y="768"/>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101</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22" name="Rectangle 58"/>
                <p:cNvSpPr>
                  <a:spLocks noChangeArrowheads="1"/>
                </p:cNvSpPr>
                <p:nvPr/>
              </p:nvSpPr>
              <p:spPr bwMode="auto">
                <a:xfrm>
                  <a:off x="1632" y="768"/>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49" name="Group 59"/>
              <p:cNvGrpSpPr>
                <a:grpSpLocks/>
              </p:cNvGrpSpPr>
              <p:nvPr/>
            </p:nvGrpSpPr>
            <p:grpSpPr bwMode="auto">
              <a:xfrm>
                <a:off x="2176" y="768"/>
                <a:ext cx="544" cy="384"/>
                <a:chOff x="2176" y="768"/>
                <a:chExt cx="544" cy="384"/>
              </a:xfrm>
            </p:grpSpPr>
            <p:sp>
              <p:nvSpPr>
                <p:cNvPr id="26719" name="Rectangle 60"/>
                <p:cNvSpPr>
                  <a:spLocks noChangeArrowheads="1"/>
                </p:cNvSpPr>
                <p:nvPr/>
              </p:nvSpPr>
              <p:spPr bwMode="auto">
                <a:xfrm>
                  <a:off x="2219" y="768"/>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母亲</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20" name="Rectangle 61"/>
                <p:cNvSpPr>
                  <a:spLocks noChangeArrowheads="1"/>
                </p:cNvSpPr>
                <p:nvPr/>
              </p:nvSpPr>
              <p:spPr bwMode="auto">
                <a:xfrm>
                  <a:off x="2176" y="768"/>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0" name="Group 62"/>
              <p:cNvGrpSpPr>
                <a:grpSpLocks/>
              </p:cNvGrpSpPr>
              <p:nvPr/>
            </p:nvGrpSpPr>
            <p:grpSpPr bwMode="auto">
              <a:xfrm>
                <a:off x="2720" y="768"/>
                <a:ext cx="544" cy="384"/>
                <a:chOff x="2720" y="768"/>
                <a:chExt cx="544" cy="384"/>
              </a:xfrm>
            </p:grpSpPr>
            <p:sp>
              <p:nvSpPr>
                <p:cNvPr id="26717" name="Rectangle 63"/>
                <p:cNvSpPr>
                  <a:spLocks noChangeArrowheads="1"/>
                </p:cNvSpPr>
                <p:nvPr/>
              </p:nvSpPr>
              <p:spPr bwMode="auto">
                <a:xfrm>
                  <a:off x="2763" y="768"/>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 </a:t>
                  </a:r>
                  <a:r>
                    <a:rPr lang="zh-CN" altLang="en-US" sz="2000" b="1">
                      <a:solidFill>
                        <a:schemeClr val="bg2"/>
                      </a:solidFill>
                      <a:latin typeface="宋体" pitchFamily="2" charset="-122"/>
                    </a:rPr>
                    <a:t>林  悦</a:t>
                  </a:r>
                  <a:endParaRPr lang="zh-CN" altLang="en-US" sz="2000" b="1">
                    <a:solidFill>
                      <a:schemeClr val="bg2"/>
                    </a:solidFill>
                  </a:endParaRPr>
                </a:p>
                <a:p>
                  <a:pPr algn="ctr">
                    <a:spcBef>
                      <a:spcPct val="0"/>
                    </a:spcBef>
                    <a:buClrTx/>
                    <a:buSzTx/>
                    <a:buFontTx/>
                    <a:buNone/>
                  </a:pPr>
                  <a:endParaRPr lang="en-US" altLang="zh-CN" sz="2000" b="1">
                    <a:solidFill>
                      <a:schemeClr val="bg2"/>
                    </a:solidFill>
                  </a:endParaRPr>
                </a:p>
              </p:txBody>
            </p:sp>
            <p:sp>
              <p:nvSpPr>
                <p:cNvPr id="26718" name="Rectangle 64"/>
                <p:cNvSpPr>
                  <a:spLocks noChangeArrowheads="1"/>
                </p:cNvSpPr>
                <p:nvPr/>
              </p:nvSpPr>
              <p:spPr bwMode="auto">
                <a:xfrm>
                  <a:off x="2720" y="768"/>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1" name="Group 65"/>
              <p:cNvGrpSpPr>
                <a:grpSpLocks/>
              </p:cNvGrpSpPr>
              <p:nvPr/>
            </p:nvGrpSpPr>
            <p:grpSpPr bwMode="auto">
              <a:xfrm>
                <a:off x="3264" y="768"/>
                <a:ext cx="544" cy="384"/>
                <a:chOff x="3264" y="768"/>
                <a:chExt cx="544" cy="384"/>
              </a:xfrm>
            </p:grpSpPr>
            <p:sp>
              <p:nvSpPr>
                <p:cNvPr id="26715" name="Rectangle 66"/>
                <p:cNvSpPr>
                  <a:spLocks noChangeArrowheads="1"/>
                </p:cNvSpPr>
                <p:nvPr/>
              </p:nvSpPr>
              <p:spPr bwMode="auto">
                <a:xfrm>
                  <a:off x="3307" y="768"/>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党员</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16" name="Rectangle 67"/>
                <p:cNvSpPr>
                  <a:spLocks noChangeArrowheads="1"/>
                </p:cNvSpPr>
                <p:nvPr/>
              </p:nvSpPr>
              <p:spPr bwMode="auto">
                <a:xfrm>
                  <a:off x="3264" y="768"/>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2" name="Group 68"/>
              <p:cNvGrpSpPr>
                <a:grpSpLocks/>
              </p:cNvGrpSpPr>
              <p:nvPr/>
            </p:nvGrpSpPr>
            <p:grpSpPr bwMode="auto">
              <a:xfrm>
                <a:off x="0" y="1152"/>
                <a:ext cx="544" cy="384"/>
                <a:chOff x="0" y="1152"/>
                <a:chExt cx="544" cy="384"/>
              </a:xfrm>
            </p:grpSpPr>
            <p:sp>
              <p:nvSpPr>
                <p:cNvPr id="26713" name="Rectangle 69"/>
                <p:cNvSpPr>
                  <a:spLocks noChangeArrowheads="1"/>
                </p:cNvSpPr>
                <p:nvPr/>
              </p:nvSpPr>
              <p:spPr bwMode="auto">
                <a:xfrm>
                  <a:off x="43" y="1152"/>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103</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14" name="Rectangle 70"/>
                <p:cNvSpPr>
                  <a:spLocks noChangeArrowheads="1"/>
                </p:cNvSpPr>
                <p:nvPr/>
              </p:nvSpPr>
              <p:spPr bwMode="auto">
                <a:xfrm>
                  <a:off x="0" y="1152"/>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3" name="Group 71"/>
              <p:cNvGrpSpPr>
                <a:grpSpLocks/>
              </p:cNvGrpSpPr>
              <p:nvPr/>
            </p:nvGrpSpPr>
            <p:grpSpPr bwMode="auto">
              <a:xfrm>
                <a:off x="544" y="1152"/>
                <a:ext cx="544" cy="384"/>
                <a:chOff x="544" y="1152"/>
                <a:chExt cx="544" cy="384"/>
              </a:xfrm>
            </p:grpSpPr>
            <p:sp>
              <p:nvSpPr>
                <p:cNvPr id="26711" name="Rectangle 72"/>
                <p:cNvSpPr>
                  <a:spLocks noChangeArrowheads="1"/>
                </p:cNvSpPr>
                <p:nvPr/>
              </p:nvSpPr>
              <p:spPr bwMode="auto">
                <a:xfrm>
                  <a:off x="587" y="1152"/>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李刚畸</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12" name="Rectangle 73"/>
                <p:cNvSpPr>
                  <a:spLocks noChangeArrowheads="1"/>
                </p:cNvSpPr>
                <p:nvPr/>
              </p:nvSpPr>
              <p:spPr bwMode="auto">
                <a:xfrm>
                  <a:off x="544" y="1152"/>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4" name="Group 74"/>
              <p:cNvGrpSpPr>
                <a:grpSpLocks/>
              </p:cNvGrpSpPr>
              <p:nvPr/>
            </p:nvGrpSpPr>
            <p:grpSpPr bwMode="auto">
              <a:xfrm>
                <a:off x="1088" y="1152"/>
                <a:ext cx="544" cy="384"/>
                <a:chOff x="1088" y="1152"/>
                <a:chExt cx="544" cy="384"/>
              </a:xfrm>
            </p:grpSpPr>
            <p:sp>
              <p:nvSpPr>
                <p:cNvPr id="26709" name="Rectangle 75"/>
                <p:cNvSpPr>
                  <a:spLocks noChangeArrowheads="1"/>
                </p:cNvSpPr>
                <p:nvPr/>
              </p:nvSpPr>
              <p:spPr bwMode="auto">
                <a:xfrm>
                  <a:off x="1131" y="1152"/>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rPr>
                    <a:t> </a:t>
                  </a:r>
                </a:p>
                <a:p>
                  <a:pPr algn="ctr">
                    <a:spcBef>
                      <a:spcPct val="0"/>
                    </a:spcBef>
                    <a:buClrTx/>
                    <a:buSzTx/>
                    <a:buFontTx/>
                    <a:buNone/>
                  </a:pPr>
                  <a:endParaRPr lang="en-US" altLang="zh-CN" sz="2400" b="1">
                    <a:solidFill>
                      <a:schemeClr val="bg2"/>
                    </a:solidFill>
                  </a:endParaRPr>
                </a:p>
              </p:txBody>
            </p:sp>
            <p:sp>
              <p:nvSpPr>
                <p:cNvPr id="26710" name="Rectangle 76"/>
                <p:cNvSpPr>
                  <a:spLocks noChangeArrowheads="1"/>
                </p:cNvSpPr>
                <p:nvPr/>
              </p:nvSpPr>
              <p:spPr bwMode="auto">
                <a:xfrm>
                  <a:off x="1088" y="1152"/>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5" name="Group 77"/>
              <p:cNvGrpSpPr>
                <a:grpSpLocks/>
              </p:cNvGrpSpPr>
              <p:nvPr/>
            </p:nvGrpSpPr>
            <p:grpSpPr bwMode="auto">
              <a:xfrm>
                <a:off x="1632" y="1152"/>
                <a:ext cx="544" cy="384"/>
                <a:chOff x="1632" y="1152"/>
                <a:chExt cx="544" cy="384"/>
              </a:xfrm>
            </p:grpSpPr>
            <p:sp>
              <p:nvSpPr>
                <p:cNvPr id="26707" name="Rectangle 78"/>
                <p:cNvSpPr>
                  <a:spLocks noChangeArrowheads="1"/>
                </p:cNvSpPr>
                <p:nvPr/>
              </p:nvSpPr>
              <p:spPr bwMode="auto">
                <a:xfrm>
                  <a:off x="1675" y="1152"/>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103</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08" name="Rectangle 79"/>
                <p:cNvSpPr>
                  <a:spLocks noChangeArrowheads="1"/>
                </p:cNvSpPr>
                <p:nvPr/>
              </p:nvSpPr>
              <p:spPr bwMode="auto">
                <a:xfrm>
                  <a:off x="1632" y="1152"/>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6" name="Group 80"/>
              <p:cNvGrpSpPr>
                <a:grpSpLocks/>
              </p:cNvGrpSpPr>
              <p:nvPr/>
            </p:nvGrpSpPr>
            <p:grpSpPr bwMode="auto">
              <a:xfrm>
                <a:off x="2176" y="1152"/>
                <a:ext cx="544" cy="384"/>
                <a:chOff x="2176" y="1152"/>
                <a:chExt cx="544" cy="384"/>
              </a:xfrm>
            </p:grpSpPr>
            <p:sp>
              <p:nvSpPr>
                <p:cNvPr id="26705" name="Rectangle 81"/>
                <p:cNvSpPr>
                  <a:spLocks noChangeArrowheads="1"/>
                </p:cNvSpPr>
                <p:nvPr/>
              </p:nvSpPr>
              <p:spPr bwMode="auto">
                <a:xfrm>
                  <a:off x="2219" y="1152"/>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父亲</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06" name="Rectangle 82"/>
                <p:cNvSpPr>
                  <a:spLocks noChangeArrowheads="1"/>
                </p:cNvSpPr>
                <p:nvPr/>
              </p:nvSpPr>
              <p:spPr bwMode="auto">
                <a:xfrm>
                  <a:off x="2176" y="1152"/>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7" name="Group 83"/>
              <p:cNvGrpSpPr>
                <a:grpSpLocks/>
              </p:cNvGrpSpPr>
              <p:nvPr/>
            </p:nvGrpSpPr>
            <p:grpSpPr bwMode="auto">
              <a:xfrm>
                <a:off x="2720" y="1152"/>
                <a:ext cx="544" cy="384"/>
                <a:chOff x="2720" y="1152"/>
                <a:chExt cx="544" cy="384"/>
              </a:xfrm>
            </p:grpSpPr>
            <p:sp>
              <p:nvSpPr>
                <p:cNvPr id="26703" name="Rectangle 84"/>
                <p:cNvSpPr>
                  <a:spLocks noChangeArrowheads="1"/>
                </p:cNvSpPr>
                <p:nvPr/>
              </p:nvSpPr>
              <p:spPr bwMode="auto">
                <a:xfrm>
                  <a:off x="2763" y="1152"/>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李坚青</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04" name="Rectangle 85"/>
                <p:cNvSpPr>
                  <a:spLocks noChangeArrowheads="1"/>
                </p:cNvSpPr>
                <p:nvPr/>
              </p:nvSpPr>
              <p:spPr bwMode="auto">
                <a:xfrm>
                  <a:off x="2720" y="1152"/>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8" name="Group 86"/>
              <p:cNvGrpSpPr>
                <a:grpSpLocks/>
              </p:cNvGrpSpPr>
              <p:nvPr/>
            </p:nvGrpSpPr>
            <p:grpSpPr bwMode="auto">
              <a:xfrm>
                <a:off x="3264" y="1152"/>
                <a:ext cx="544" cy="384"/>
                <a:chOff x="3264" y="1152"/>
                <a:chExt cx="544" cy="384"/>
              </a:xfrm>
            </p:grpSpPr>
            <p:sp>
              <p:nvSpPr>
                <p:cNvPr id="26701" name="Rectangle 87"/>
                <p:cNvSpPr>
                  <a:spLocks noChangeArrowheads="1"/>
                </p:cNvSpPr>
                <p:nvPr/>
              </p:nvSpPr>
              <p:spPr bwMode="auto">
                <a:xfrm>
                  <a:off x="3307" y="1152"/>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群众</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02" name="Rectangle 88"/>
                <p:cNvSpPr>
                  <a:spLocks noChangeArrowheads="1"/>
                </p:cNvSpPr>
                <p:nvPr/>
              </p:nvSpPr>
              <p:spPr bwMode="auto">
                <a:xfrm>
                  <a:off x="3264" y="1152"/>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59" name="Group 89"/>
              <p:cNvGrpSpPr>
                <a:grpSpLocks/>
              </p:cNvGrpSpPr>
              <p:nvPr/>
            </p:nvGrpSpPr>
            <p:grpSpPr bwMode="auto">
              <a:xfrm>
                <a:off x="0" y="1536"/>
                <a:ext cx="544" cy="384"/>
                <a:chOff x="0" y="1536"/>
                <a:chExt cx="544" cy="384"/>
              </a:xfrm>
            </p:grpSpPr>
            <p:sp>
              <p:nvSpPr>
                <p:cNvPr id="26699" name="Rectangle 90"/>
                <p:cNvSpPr>
                  <a:spLocks noChangeArrowheads="1"/>
                </p:cNvSpPr>
                <p:nvPr/>
              </p:nvSpPr>
              <p:spPr bwMode="auto">
                <a:xfrm>
                  <a:off x="43" y="1536"/>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700" name="Rectangle 91"/>
                <p:cNvSpPr>
                  <a:spLocks noChangeArrowheads="1"/>
                </p:cNvSpPr>
                <p:nvPr/>
              </p:nvSpPr>
              <p:spPr bwMode="auto">
                <a:xfrm>
                  <a:off x="0" y="1536"/>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0" name="Group 92"/>
              <p:cNvGrpSpPr>
                <a:grpSpLocks/>
              </p:cNvGrpSpPr>
              <p:nvPr/>
            </p:nvGrpSpPr>
            <p:grpSpPr bwMode="auto">
              <a:xfrm>
                <a:off x="544" y="1536"/>
                <a:ext cx="544" cy="384"/>
                <a:chOff x="544" y="1536"/>
                <a:chExt cx="544" cy="384"/>
              </a:xfrm>
            </p:grpSpPr>
            <p:sp>
              <p:nvSpPr>
                <p:cNvPr id="26697" name="Rectangle 93"/>
                <p:cNvSpPr>
                  <a:spLocks noChangeArrowheads="1"/>
                </p:cNvSpPr>
                <p:nvPr/>
              </p:nvSpPr>
              <p:spPr bwMode="auto">
                <a:xfrm>
                  <a:off x="587" y="1536"/>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98" name="Rectangle 94"/>
                <p:cNvSpPr>
                  <a:spLocks noChangeArrowheads="1"/>
                </p:cNvSpPr>
                <p:nvPr/>
              </p:nvSpPr>
              <p:spPr bwMode="auto">
                <a:xfrm>
                  <a:off x="544" y="1536"/>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1" name="Group 95"/>
              <p:cNvGrpSpPr>
                <a:grpSpLocks/>
              </p:cNvGrpSpPr>
              <p:nvPr/>
            </p:nvGrpSpPr>
            <p:grpSpPr bwMode="auto">
              <a:xfrm>
                <a:off x="1088" y="1536"/>
                <a:ext cx="544" cy="384"/>
                <a:chOff x="1088" y="1536"/>
                <a:chExt cx="544" cy="384"/>
              </a:xfrm>
            </p:grpSpPr>
            <p:sp>
              <p:nvSpPr>
                <p:cNvPr id="26695" name="Rectangle 96"/>
                <p:cNvSpPr>
                  <a:spLocks noChangeArrowheads="1"/>
                </p:cNvSpPr>
                <p:nvPr/>
              </p:nvSpPr>
              <p:spPr bwMode="auto">
                <a:xfrm>
                  <a:off x="1131" y="1536"/>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rPr>
                    <a:t> </a:t>
                  </a:r>
                </a:p>
                <a:p>
                  <a:pPr algn="ctr">
                    <a:spcBef>
                      <a:spcPct val="0"/>
                    </a:spcBef>
                    <a:buClrTx/>
                    <a:buSzTx/>
                    <a:buFontTx/>
                    <a:buNone/>
                  </a:pPr>
                  <a:endParaRPr lang="en-US" altLang="zh-CN" sz="2400" b="1">
                    <a:solidFill>
                      <a:schemeClr val="bg2"/>
                    </a:solidFill>
                  </a:endParaRPr>
                </a:p>
              </p:txBody>
            </p:sp>
            <p:sp>
              <p:nvSpPr>
                <p:cNvPr id="26696" name="Rectangle 97"/>
                <p:cNvSpPr>
                  <a:spLocks noChangeArrowheads="1"/>
                </p:cNvSpPr>
                <p:nvPr/>
              </p:nvSpPr>
              <p:spPr bwMode="auto">
                <a:xfrm>
                  <a:off x="1088" y="1536"/>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2" name="Group 98"/>
              <p:cNvGrpSpPr>
                <a:grpSpLocks/>
              </p:cNvGrpSpPr>
              <p:nvPr/>
            </p:nvGrpSpPr>
            <p:grpSpPr bwMode="auto">
              <a:xfrm>
                <a:off x="1632" y="1536"/>
                <a:ext cx="544" cy="384"/>
                <a:chOff x="1632" y="1536"/>
                <a:chExt cx="544" cy="384"/>
              </a:xfrm>
            </p:grpSpPr>
            <p:sp>
              <p:nvSpPr>
                <p:cNvPr id="26693" name="Rectangle 99"/>
                <p:cNvSpPr>
                  <a:spLocks noChangeArrowheads="1"/>
                </p:cNvSpPr>
                <p:nvPr/>
              </p:nvSpPr>
              <p:spPr bwMode="auto">
                <a:xfrm>
                  <a:off x="1675" y="1536"/>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103</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94" name="Rectangle 100"/>
                <p:cNvSpPr>
                  <a:spLocks noChangeArrowheads="1"/>
                </p:cNvSpPr>
                <p:nvPr/>
              </p:nvSpPr>
              <p:spPr bwMode="auto">
                <a:xfrm>
                  <a:off x="1632" y="1536"/>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3" name="Group 101"/>
              <p:cNvGrpSpPr>
                <a:grpSpLocks/>
              </p:cNvGrpSpPr>
              <p:nvPr/>
            </p:nvGrpSpPr>
            <p:grpSpPr bwMode="auto">
              <a:xfrm>
                <a:off x="2176" y="1536"/>
                <a:ext cx="544" cy="384"/>
                <a:chOff x="2176" y="1536"/>
                <a:chExt cx="544" cy="384"/>
              </a:xfrm>
            </p:grpSpPr>
            <p:sp>
              <p:nvSpPr>
                <p:cNvPr id="26691" name="Rectangle 102"/>
                <p:cNvSpPr>
                  <a:spLocks noChangeArrowheads="1"/>
                </p:cNvSpPr>
                <p:nvPr/>
              </p:nvSpPr>
              <p:spPr bwMode="auto">
                <a:xfrm>
                  <a:off x="2219" y="1536"/>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母亲</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92" name="Rectangle 103"/>
                <p:cNvSpPr>
                  <a:spLocks noChangeArrowheads="1"/>
                </p:cNvSpPr>
                <p:nvPr/>
              </p:nvSpPr>
              <p:spPr bwMode="auto">
                <a:xfrm>
                  <a:off x="2176" y="1536"/>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4" name="Group 104"/>
              <p:cNvGrpSpPr>
                <a:grpSpLocks/>
              </p:cNvGrpSpPr>
              <p:nvPr/>
            </p:nvGrpSpPr>
            <p:grpSpPr bwMode="auto">
              <a:xfrm>
                <a:off x="2720" y="1536"/>
                <a:ext cx="544" cy="384"/>
                <a:chOff x="2720" y="1536"/>
                <a:chExt cx="544" cy="384"/>
              </a:xfrm>
            </p:grpSpPr>
            <p:sp>
              <p:nvSpPr>
                <p:cNvPr id="26689" name="Rectangle 105"/>
                <p:cNvSpPr>
                  <a:spLocks noChangeArrowheads="1"/>
                </p:cNvSpPr>
                <p:nvPr/>
              </p:nvSpPr>
              <p:spPr bwMode="auto">
                <a:xfrm>
                  <a:off x="2763" y="1536"/>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吴  颖</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90" name="Rectangle 106"/>
                <p:cNvSpPr>
                  <a:spLocks noChangeArrowheads="1"/>
                </p:cNvSpPr>
                <p:nvPr/>
              </p:nvSpPr>
              <p:spPr bwMode="auto">
                <a:xfrm>
                  <a:off x="2720" y="1536"/>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5" name="Group 107"/>
              <p:cNvGrpSpPr>
                <a:grpSpLocks/>
              </p:cNvGrpSpPr>
              <p:nvPr/>
            </p:nvGrpSpPr>
            <p:grpSpPr bwMode="auto">
              <a:xfrm>
                <a:off x="3264" y="1536"/>
                <a:ext cx="544" cy="384"/>
                <a:chOff x="3264" y="1536"/>
                <a:chExt cx="544" cy="384"/>
              </a:xfrm>
            </p:grpSpPr>
            <p:sp>
              <p:nvSpPr>
                <p:cNvPr id="26687" name="Rectangle 108"/>
                <p:cNvSpPr>
                  <a:spLocks noChangeArrowheads="1"/>
                </p:cNvSpPr>
                <p:nvPr/>
              </p:nvSpPr>
              <p:spPr bwMode="auto">
                <a:xfrm>
                  <a:off x="3307" y="1536"/>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zh-CN" altLang="en-US" sz="2400" b="1">
                      <a:solidFill>
                        <a:schemeClr val="bg2"/>
                      </a:solidFill>
                      <a:latin typeface="宋体" pitchFamily="2" charset="-122"/>
                    </a:rPr>
                    <a:t>党员</a:t>
                  </a:r>
                  <a:endParaRPr lang="zh-CN" altLang="en-US"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88" name="Rectangle 109"/>
                <p:cNvSpPr>
                  <a:spLocks noChangeArrowheads="1"/>
                </p:cNvSpPr>
                <p:nvPr/>
              </p:nvSpPr>
              <p:spPr bwMode="auto">
                <a:xfrm>
                  <a:off x="3264" y="1536"/>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6" name="Group 110"/>
              <p:cNvGrpSpPr>
                <a:grpSpLocks/>
              </p:cNvGrpSpPr>
              <p:nvPr/>
            </p:nvGrpSpPr>
            <p:grpSpPr bwMode="auto">
              <a:xfrm>
                <a:off x="0" y="1920"/>
                <a:ext cx="544" cy="384"/>
                <a:chOff x="0" y="1920"/>
                <a:chExt cx="544" cy="384"/>
              </a:xfrm>
            </p:grpSpPr>
            <p:sp>
              <p:nvSpPr>
                <p:cNvPr id="26685" name="Rectangle 111"/>
                <p:cNvSpPr>
                  <a:spLocks noChangeArrowheads="1"/>
                </p:cNvSpPr>
                <p:nvPr/>
              </p:nvSpPr>
              <p:spPr bwMode="auto">
                <a:xfrm>
                  <a:off x="43" y="192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86" name="Rectangle 112"/>
                <p:cNvSpPr>
                  <a:spLocks noChangeArrowheads="1"/>
                </p:cNvSpPr>
                <p:nvPr/>
              </p:nvSpPr>
              <p:spPr bwMode="auto">
                <a:xfrm>
                  <a:off x="0" y="192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7" name="Group 113"/>
              <p:cNvGrpSpPr>
                <a:grpSpLocks/>
              </p:cNvGrpSpPr>
              <p:nvPr/>
            </p:nvGrpSpPr>
            <p:grpSpPr bwMode="auto">
              <a:xfrm>
                <a:off x="544" y="1920"/>
                <a:ext cx="544" cy="384"/>
                <a:chOff x="544" y="1920"/>
                <a:chExt cx="544" cy="384"/>
              </a:xfrm>
            </p:grpSpPr>
            <p:sp>
              <p:nvSpPr>
                <p:cNvPr id="26683" name="Rectangle 114"/>
                <p:cNvSpPr>
                  <a:spLocks noChangeArrowheads="1"/>
                </p:cNvSpPr>
                <p:nvPr/>
              </p:nvSpPr>
              <p:spPr bwMode="auto">
                <a:xfrm>
                  <a:off x="587" y="192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84" name="Rectangle 115"/>
                <p:cNvSpPr>
                  <a:spLocks noChangeArrowheads="1"/>
                </p:cNvSpPr>
                <p:nvPr/>
              </p:nvSpPr>
              <p:spPr bwMode="auto">
                <a:xfrm>
                  <a:off x="544" y="192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8" name="Group 116"/>
              <p:cNvGrpSpPr>
                <a:grpSpLocks/>
              </p:cNvGrpSpPr>
              <p:nvPr/>
            </p:nvGrpSpPr>
            <p:grpSpPr bwMode="auto">
              <a:xfrm>
                <a:off x="1088" y="1920"/>
                <a:ext cx="544" cy="384"/>
                <a:chOff x="1088" y="1920"/>
                <a:chExt cx="544" cy="384"/>
              </a:xfrm>
            </p:grpSpPr>
            <p:sp>
              <p:nvSpPr>
                <p:cNvPr id="26681" name="Rectangle 117"/>
                <p:cNvSpPr>
                  <a:spLocks noChangeArrowheads="1"/>
                </p:cNvSpPr>
                <p:nvPr/>
              </p:nvSpPr>
              <p:spPr bwMode="auto">
                <a:xfrm>
                  <a:off x="1131" y="192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rPr>
                    <a:t> </a:t>
                  </a:r>
                </a:p>
                <a:p>
                  <a:pPr algn="ctr">
                    <a:spcBef>
                      <a:spcPct val="0"/>
                    </a:spcBef>
                    <a:buClrTx/>
                    <a:buSzTx/>
                    <a:buFontTx/>
                    <a:buNone/>
                  </a:pPr>
                  <a:endParaRPr lang="en-US" altLang="zh-CN" sz="2400" b="1">
                    <a:solidFill>
                      <a:schemeClr val="bg2"/>
                    </a:solidFill>
                  </a:endParaRPr>
                </a:p>
              </p:txBody>
            </p:sp>
            <p:sp>
              <p:nvSpPr>
                <p:cNvPr id="26682" name="Rectangle 118"/>
                <p:cNvSpPr>
                  <a:spLocks noChangeArrowheads="1"/>
                </p:cNvSpPr>
                <p:nvPr/>
              </p:nvSpPr>
              <p:spPr bwMode="auto">
                <a:xfrm>
                  <a:off x="1088" y="192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69" name="Group 119"/>
              <p:cNvGrpSpPr>
                <a:grpSpLocks/>
              </p:cNvGrpSpPr>
              <p:nvPr/>
            </p:nvGrpSpPr>
            <p:grpSpPr bwMode="auto">
              <a:xfrm>
                <a:off x="1632" y="1920"/>
                <a:ext cx="544" cy="384"/>
                <a:chOff x="1632" y="1920"/>
                <a:chExt cx="544" cy="384"/>
              </a:xfrm>
            </p:grpSpPr>
            <p:sp>
              <p:nvSpPr>
                <p:cNvPr id="26679" name="Rectangle 120"/>
                <p:cNvSpPr>
                  <a:spLocks noChangeArrowheads="1"/>
                </p:cNvSpPr>
                <p:nvPr/>
              </p:nvSpPr>
              <p:spPr bwMode="auto">
                <a:xfrm>
                  <a:off x="1675" y="192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80" name="Rectangle 121"/>
                <p:cNvSpPr>
                  <a:spLocks noChangeArrowheads="1"/>
                </p:cNvSpPr>
                <p:nvPr/>
              </p:nvSpPr>
              <p:spPr bwMode="auto">
                <a:xfrm>
                  <a:off x="1632" y="192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70" name="Group 122"/>
              <p:cNvGrpSpPr>
                <a:grpSpLocks/>
              </p:cNvGrpSpPr>
              <p:nvPr/>
            </p:nvGrpSpPr>
            <p:grpSpPr bwMode="auto">
              <a:xfrm>
                <a:off x="2176" y="1920"/>
                <a:ext cx="544" cy="384"/>
                <a:chOff x="2176" y="1920"/>
                <a:chExt cx="544" cy="384"/>
              </a:xfrm>
            </p:grpSpPr>
            <p:sp>
              <p:nvSpPr>
                <p:cNvPr id="26677" name="Rectangle 123"/>
                <p:cNvSpPr>
                  <a:spLocks noChangeArrowheads="1"/>
                </p:cNvSpPr>
                <p:nvPr/>
              </p:nvSpPr>
              <p:spPr bwMode="auto">
                <a:xfrm>
                  <a:off x="2219" y="192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78" name="Rectangle 124"/>
                <p:cNvSpPr>
                  <a:spLocks noChangeArrowheads="1"/>
                </p:cNvSpPr>
                <p:nvPr/>
              </p:nvSpPr>
              <p:spPr bwMode="auto">
                <a:xfrm>
                  <a:off x="2176" y="192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71" name="Group 125"/>
              <p:cNvGrpSpPr>
                <a:grpSpLocks/>
              </p:cNvGrpSpPr>
              <p:nvPr/>
            </p:nvGrpSpPr>
            <p:grpSpPr bwMode="auto">
              <a:xfrm>
                <a:off x="2720" y="1920"/>
                <a:ext cx="544" cy="384"/>
                <a:chOff x="2720" y="1920"/>
                <a:chExt cx="544" cy="384"/>
              </a:xfrm>
            </p:grpSpPr>
            <p:sp>
              <p:nvSpPr>
                <p:cNvPr id="26675" name="Rectangle 126"/>
                <p:cNvSpPr>
                  <a:spLocks noChangeArrowheads="1"/>
                </p:cNvSpPr>
                <p:nvPr/>
              </p:nvSpPr>
              <p:spPr bwMode="auto">
                <a:xfrm>
                  <a:off x="2763" y="192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76" name="Rectangle 127"/>
                <p:cNvSpPr>
                  <a:spLocks noChangeArrowheads="1"/>
                </p:cNvSpPr>
                <p:nvPr/>
              </p:nvSpPr>
              <p:spPr bwMode="auto">
                <a:xfrm>
                  <a:off x="2720" y="192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nvGrpSpPr>
              <p:cNvPr id="26672" name="Group 128"/>
              <p:cNvGrpSpPr>
                <a:grpSpLocks/>
              </p:cNvGrpSpPr>
              <p:nvPr/>
            </p:nvGrpSpPr>
            <p:grpSpPr bwMode="auto">
              <a:xfrm>
                <a:off x="3264" y="1920"/>
                <a:ext cx="544" cy="384"/>
                <a:chOff x="3264" y="1920"/>
                <a:chExt cx="544" cy="384"/>
              </a:xfrm>
            </p:grpSpPr>
            <p:sp>
              <p:nvSpPr>
                <p:cNvPr id="26673" name="Rectangle 129"/>
                <p:cNvSpPr>
                  <a:spLocks noChangeArrowheads="1"/>
                </p:cNvSpPr>
                <p:nvPr/>
              </p:nvSpPr>
              <p:spPr bwMode="auto">
                <a:xfrm>
                  <a:off x="3307" y="1920"/>
                  <a:ext cx="45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r>
                    <a:rPr lang="en-US" altLang="zh-CN" sz="2400" b="1">
                      <a:solidFill>
                        <a:schemeClr val="bg2"/>
                      </a:solidFill>
                      <a:latin typeface="宋体" pitchFamily="2" charset="-122"/>
                    </a:rPr>
                    <a:t>┇</a:t>
                  </a:r>
                  <a:endParaRPr lang="en-US" altLang="zh-CN" sz="2400" b="1">
                    <a:solidFill>
                      <a:schemeClr val="bg2"/>
                    </a:solidFill>
                  </a:endParaRPr>
                </a:p>
                <a:p>
                  <a:pPr algn="ctr">
                    <a:spcBef>
                      <a:spcPct val="0"/>
                    </a:spcBef>
                    <a:buClrTx/>
                    <a:buSzTx/>
                    <a:buFontTx/>
                    <a:buNone/>
                  </a:pPr>
                  <a:endParaRPr lang="en-US" altLang="zh-CN" sz="2400" b="1">
                    <a:solidFill>
                      <a:schemeClr val="bg2"/>
                    </a:solidFill>
                  </a:endParaRPr>
                </a:p>
              </p:txBody>
            </p:sp>
            <p:sp>
              <p:nvSpPr>
                <p:cNvPr id="26674" name="Rectangle 130"/>
                <p:cNvSpPr>
                  <a:spLocks noChangeArrowheads="1"/>
                </p:cNvSpPr>
                <p:nvPr/>
              </p:nvSpPr>
              <p:spPr bwMode="auto">
                <a:xfrm>
                  <a:off x="3264" y="1920"/>
                  <a:ext cx="5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grpSp>
        <p:sp>
          <p:nvSpPr>
            <p:cNvPr id="26630" name="Rectangle 131"/>
            <p:cNvSpPr>
              <a:spLocks noChangeArrowheads="1"/>
            </p:cNvSpPr>
            <p:nvPr/>
          </p:nvSpPr>
          <p:spPr bwMode="auto">
            <a:xfrm>
              <a:off x="-3" y="-3"/>
              <a:ext cx="3814" cy="2310"/>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grpSp>
      <p:sp>
        <p:nvSpPr>
          <p:cNvPr id="26628" name="Rectangle 132"/>
          <p:cNvSpPr>
            <a:spLocks noChangeArrowheads="1"/>
          </p:cNvSpPr>
          <p:nvPr/>
        </p:nvSpPr>
        <p:spPr bwMode="auto">
          <a:xfrm>
            <a:off x="273050" y="5562600"/>
            <a:ext cx="876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spcBef>
                <a:spcPct val="50000"/>
              </a:spcBef>
              <a:buClrTx/>
              <a:buSzTx/>
              <a:buFontTx/>
              <a:buNone/>
            </a:pPr>
            <a:r>
              <a:rPr lang="en-US" altLang="zh-CN" sz="2400" b="1">
                <a:solidFill>
                  <a:srgbClr val="990000"/>
                </a:solidFill>
                <a:latin typeface="宋体" pitchFamily="2" charset="-122"/>
              </a:rPr>
              <a:t>(1)</a:t>
            </a:r>
            <a:r>
              <a:rPr lang="zh-CN" altLang="en-US" sz="2400" b="1">
                <a:solidFill>
                  <a:srgbClr val="990000"/>
                </a:solidFill>
                <a:latin typeface="宋体" pitchFamily="2" charset="-122"/>
              </a:rPr>
              <a:t>实体（学生）              （</a:t>
            </a:r>
            <a:r>
              <a:rPr lang="en-US" altLang="zh-CN" sz="2400" b="1">
                <a:solidFill>
                  <a:srgbClr val="990000"/>
                </a:solidFill>
                <a:latin typeface="宋体" pitchFamily="2" charset="-122"/>
              </a:rPr>
              <a:t>2</a:t>
            </a:r>
            <a:r>
              <a:rPr lang="zh-CN" altLang="en-US" sz="2400" b="1">
                <a:solidFill>
                  <a:srgbClr val="990000"/>
                </a:solidFill>
                <a:latin typeface="宋体" pitchFamily="2" charset="-122"/>
              </a:rPr>
              <a:t>）弱实体（社会关系）</a:t>
            </a:r>
            <a:endParaRPr lang="zh-CN" altLang="en-US" sz="2400" b="1">
              <a:solidFill>
                <a:srgbClr val="990000"/>
              </a:solidFill>
            </a:endParaRPr>
          </a:p>
          <a:p>
            <a:pPr>
              <a:spcBef>
                <a:spcPct val="50000"/>
              </a:spcBef>
              <a:buClrTx/>
              <a:buSzTx/>
              <a:buFontTx/>
              <a:buNone/>
            </a:pPr>
            <a:r>
              <a:rPr lang="zh-CN" altLang="en-US" sz="2400" b="1">
                <a:solidFill>
                  <a:srgbClr val="990000"/>
                </a:solidFill>
              </a:rPr>
              <a:t> </a:t>
            </a:r>
            <a:endParaRPr lang="zh-CN" altLang="en-US" sz="2400" b="1">
              <a:solidFill>
                <a:srgbClr val="990000"/>
              </a:solidFill>
              <a:latin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389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en-US" altLang="zh-CN" b="1">
                <a:solidFill>
                  <a:schemeClr val="bg1"/>
                </a:solidFill>
                <a:latin typeface="宋体" pitchFamily="2" charset="-122"/>
              </a:rPr>
              <a:t> 2. </a:t>
            </a:r>
            <a:r>
              <a:rPr lang="zh-CN" altLang="en-US" b="1">
                <a:solidFill>
                  <a:schemeClr val="bg1"/>
                </a:solidFill>
                <a:latin typeface="宋体" pitchFamily="2" charset="-122"/>
              </a:rPr>
              <a:t>超类和子类</a:t>
            </a:r>
            <a:endParaRPr lang="zh-CN" altLang="en-US" b="1">
              <a:solidFill>
                <a:schemeClr val="bg1"/>
              </a:solidFill>
            </a:endParaRPr>
          </a:p>
          <a:p>
            <a:pPr algn="just">
              <a:lnSpc>
                <a:spcPct val="180000"/>
              </a:lnSpc>
              <a:spcBef>
                <a:spcPct val="0"/>
              </a:spcBef>
              <a:buClrTx/>
              <a:buSzTx/>
              <a:buFontTx/>
              <a:buNone/>
            </a:pPr>
            <a:r>
              <a:rPr lang="zh-CN" altLang="en-US" sz="2800" b="1">
                <a:solidFill>
                  <a:srgbClr val="660033"/>
                </a:solidFill>
                <a:latin typeface="宋体" pitchFamily="2" charset="-122"/>
                <a:cs typeface="Times New Roman" pitchFamily="18" charset="0"/>
              </a:rPr>
              <a:t>   定义</a:t>
            </a:r>
            <a:r>
              <a:rPr lang="en-US" altLang="zh-CN" sz="2800" b="1">
                <a:solidFill>
                  <a:srgbClr val="660033"/>
                </a:solidFill>
                <a:latin typeface="宋体" pitchFamily="2" charset="-122"/>
                <a:cs typeface="Times New Roman" pitchFamily="18" charset="0"/>
              </a:rPr>
              <a:t>:</a:t>
            </a:r>
            <a:r>
              <a:rPr lang="en-US" altLang="zh-CN" sz="2800" b="1">
                <a:solidFill>
                  <a:schemeClr val="bg2"/>
                </a:solidFill>
                <a:latin typeface="宋体" pitchFamily="2" charset="-122"/>
                <a:cs typeface="Times New Roman" pitchFamily="18" charset="0"/>
              </a:rPr>
              <a:t>  </a:t>
            </a:r>
            <a:r>
              <a:rPr lang="zh-CN" altLang="en-US" sz="2800" b="1">
                <a:solidFill>
                  <a:schemeClr val="bg2"/>
                </a:solidFill>
                <a:latin typeface="宋体" pitchFamily="2" charset="-122"/>
                <a:cs typeface="Times New Roman" pitchFamily="18" charset="0"/>
              </a:rPr>
              <a:t>当较低层上实体类型表达了与之联系的较高层上的实体类型的特殊情况时，就称较高层上实体类型为超类型（</a:t>
            </a:r>
            <a:r>
              <a:rPr lang="en-US" altLang="zh-CN" sz="2800" b="1">
                <a:solidFill>
                  <a:schemeClr val="bg2"/>
                </a:solidFill>
                <a:latin typeface="宋体" pitchFamily="2" charset="-122"/>
                <a:cs typeface="Times New Roman" pitchFamily="18" charset="0"/>
              </a:rPr>
              <a:t>supertype</a:t>
            </a:r>
            <a:r>
              <a:rPr lang="zh-CN" altLang="en-US" sz="2800" b="1">
                <a:solidFill>
                  <a:schemeClr val="bg2"/>
                </a:solidFill>
                <a:latin typeface="宋体" pitchFamily="2" charset="-122"/>
                <a:cs typeface="Times New Roman" pitchFamily="18" charset="0"/>
              </a:rPr>
              <a:t>），较低层上实体类型为子类型（</a:t>
            </a:r>
            <a:r>
              <a:rPr lang="en-US" altLang="zh-CN" sz="2800" b="1">
                <a:solidFill>
                  <a:schemeClr val="bg2"/>
                </a:solidFill>
                <a:latin typeface="宋体" pitchFamily="2" charset="-122"/>
                <a:cs typeface="Times New Roman" pitchFamily="18" charset="0"/>
              </a:rPr>
              <a:t>subtype</a:t>
            </a:r>
            <a:r>
              <a:rPr lang="zh-CN" altLang="en-US" sz="2800" b="1">
                <a:solidFill>
                  <a:schemeClr val="bg2"/>
                </a:solidFill>
                <a:latin typeface="宋体" pitchFamily="2" charset="-122"/>
                <a:cs typeface="Times New Roman" pitchFamily="18" charset="0"/>
              </a:rPr>
              <a:t>）。</a:t>
            </a:r>
            <a:r>
              <a:rPr lang="zh-CN" altLang="en-US" sz="2800" b="1">
                <a:solidFill>
                  <a:schemeClr val="bg2"/>
                </a:solidFill>
                <a:latin typeface="宋体" pitchFamily="2" charset="-122"/>
              </a:rPr>
              <a:t> </a:t>
            </a:r>
          </a:p>
        </p:txBody>
      </p:sp>
      <p:sp>
        <p:nvSpPr>
          <p:cNvPr id="103427" name="Rectangle 3"/>
          <p:cNvSpPr>
            <a:spLocks noChangeArrowheads="1"/>
          </p:cNvSpPr>
          <p:nvPr/>
        </p:nvSpPr>
        <p:spPr bwMode="auto">
          <a:xfrm>
            <a:off x="144463" y="4149725"/>
            <a:ext cx="8820150" cy="206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0"/>
              </a:spcBef>
              <a:buClrTx/>
              <a:buSzTx/>
              <a:buFontTx/>
              <a:buNone/>
            </a:pPr>
            <a:r>
              <a:rPr lang="en-US" altLang="zh-CN" sz="2400" b="1">
                <a:solidFill>
                  <a:schemeClr val="bg2"/>
                </a:solidFill>
              </a:rPr>
              <a:t>       </a:t>
            </a:r>
            <a:r>
              <a:rPr lang="zh-CN" altLang="en-US" sz="2400" b="1">
                <a:solidFill>
                  <a:schemeClr val="bg2"/>
                </a:solidFill>
              </a:rPr>
              <a:t>在</a:t>
            </a:r>
            <a:r>
              <a:rPr lang="en-US" altLang="zh-CN" sz="2400" b="1">
                <a:solidFill>
                  <a:schemeClr val="bg2"/>
                </a:solidFill>
              </a:rPr>
              <a:t>ER</a:t>
            </a:r>
            <a:r>
              <a:rPr lang="zh-CN" altLang="en-US" sz="2400" b="1">
                <a:solidFill>
                  <a:schemeClr val="bg2"/>
                </a:solidFill>
              </a:rPr>
              <a:t>图中，</a:t>
            </a:r>
            <a:r>
              <a:rPr lang="zh-CN" altLang="en-US" sz="2400" b="1">
                <a:solidFill>
                  <a:schemeClr val="bg1"/>
                </a:solidFill>
              </a:rPr>
              <a:t>带有子类的实体类型（即超类）以两端双线的矩形框表示，并用加圈的弧线与其子类相连，子类本身仍用普通矩形框表示。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blinds(horizontal)">
                                      <p:cBhvr>
                                        <p:cTn id="7" dur="5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0"/>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50000"/>
              </a:lnSpc>
              <a:spcBef>
                <a:spcPct val="0"/>
              </a:spcBef>
              <a:buClrTx/>
              <a:buSzTx/>
              <a:buFontTx/>
              <a:buNone/>
            </a:pPr>
            <a:r>
              <a:rPr lang="zh-CN" altLang="en-US" b="1">
                <a:solidFill>
                  <a:schemeClr val="bg2"/>
                </a:solidFill>
                <a:latin typeface="宋体" pitchFamily="2" charset="-122"/>
                <a:cs typeface="Times New Roman" pitchFamily="18" charset="0"/>
              </a:rPr>
              <a:t>例</a:t>
            </a:r>
            <a:r>
              <a:rPr lang="en-US" altLang="zh-CN" b="1">
                <a:solidFill>
                  <a:schemeClr val="bg2"/>
                </a:solidFill>
                <a:latin typeface="宋体" pitchFamily="2" charset="-122"/>
                <a:cs typeface="Times New Roman" pitchFamily="18" charset="0"/>
              </a:rPr>
              <a:t>: </a:t>
            </a:r>
            <a:r>
              <a:rPr lang="zh-CN" altLang="en-US" sz="2800" b="1">
                <a:solidFill>
                  <a:schemeClr val="bg2"/>
                </a:solidFill>
                <a:latin typeface="宋体" pitchFamily="2" charset="-122"/>
                <a:cs typeface="Times New Roman" pitchFamily="18" charset="0"/>
              </a:rPr>
              <a:t>学校人事系统中实体之间的联系可用</a:t>
            </a:r>
            <a:r>
              <a:rPr lang="zh-CN" altLang="en-US" sz="2800" b="1">
                <a:solidFill>
                  <a:schemeClr val="bg2"/>
                </a:solidFill>
                <a:latin typeface="宋体" pitchFamily="2" charset="-122"/>
              </a:rPr>
              <a:t>下</a:t>
            </a:r>
            <a:r>
              <a:rPr lang="zh-CN" altLang="en-US" sz="2800" b="1">
                <a:solidFill>
                  <a:schemeClr val="bg2"/>
                </a:solidFill>
                <a:latin typeface="宋体" pitchFamily="2" charset="-122"/>
                <a:cs typeface="Times New Roman" pitchFamily="18" charset="0"/>
              </a:rPr>
              <a:t>图表示</a:t>
            </a:r>
            <a:r>
              <a:rPr lang="en-US" altLang="zh-CN" sz="2800" b="1">
                <a:solidFill>
                  <a:schemeClr val="bg2"/>
                </a:solidFill>
                <a:latin typeface="宋体" pitchFamily="2" charset="-122"/>
                <a:cs typeface="Times New Roman" pitchFamily="18" charset="0"/>
              </a:rPr>
              <a:t>:</a:t>
            </a:r>
            <a:endParaRPr lang="en-US" altLang="zh-CN" sz="2800" b="1">
              <a:solidFill>
                <a:schemeClr val="bg2"/>
              </a:solidFill>
            </a:endParaRPr>
          </a:p>
        </p:txBody>
      </p:sp>
      <p:sp>
        <p:nvSpPr>
          <p:cNvPr id="28675" name="Rectangle 21"/>
          <p:cNvSpPr>
            <a:spLocks noChangeArrowheads="1"/>
          </p:cNvSpPr>
          <p:nvPr/>
        </p:nvSpPr>
        <p:spPr bwMode="auto">
          <a:xfrm>
            <a:off x="304800" y="48768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spcBef>
                <a:spcPct val="0"/>
              </a:spcBef>
              <a:buClrTx/>
              <a:buSzTx/>
              <a:buFontTx/>
              <a:buNone/>
            </a:pPr>
            <a:endParaRPr lang="zh-CN" altLang="zh-CN" sz="2400"/>
          </a:p>
        </p:txBody>
      </p:sp>
      <p:grpSp>
        <p:nvGrpSpPr>
          <p:cNvPr id="28676" name="Group 23"/>
          <p:cNvGrpSpPr>
            <a:grpSpLocks/>
          </p:cNvGrpSpPr>
          <p:nvPr/>
        </p:nvGrpSpPr>
        <p:grpSpPr bwMode="auto">
          <a:xfrm>
            <a:off x="685800" y="1371600"/>
            <a:ext cx="7924800" cy="4267200"/>
            <a:chOff x="528" y="1152"/>
            <a:chExt cx="5088" cy="2544"/>
          </a:xfrm>
        </p:grpSpPr>
        <p:sp>
          <p:nvSpPr>
            <p:cNvPr id="28677" name="AutoShape 24"/>
            <p:cNvSpPr>
              <a:spLocks noChangeArrowheads="1"/>
            </p:cNvSpPr>
            <p:nvPr/>
          </p:nvSpPr>
          <p:spPr bwMode="auto">
            <a:xfrm>
              <a:off x="1785" y="1152"/>
              <a:ext cx="1676" cy="394"/>
            </a:xfrm>
            <a:prstGeom prst="flowChartPredefinedProcess">
              <a:avLst/>
            </a:prstGeom>
            <a:solidFill>
              <a:srgbClr val="FFFFFF"/>
            </a:solidFill>
            <a:ln w="9525">
              <a:solidFill>
                <a:schemeClr val="bg2"/>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800" b="1">
                  <a:solidFill>
                    <a:schemeClr val="bg1"/>
                  </a:solidFill>
                </a:rPr>
                <a:t>人员</a:t>
              </a:r>
            </a:p>
          </p:txBody>
        </p:sp>
        <p:sp>
          <p:nvSpPr>
            <p:cNvPr id="28678" name="AutoShape 25"/>
            <p:cNvSpPr>
              <a:spLocks noChangeArrowheads="1"/>
            </p:cNvSpPr>
            <p:nvPr/>
          </p:nvSpPr>
          <p:spPr bwMode="auto">
            <a:xfrm>
              <a:off x="528" y="2203"/>
              <a:ext cx="1536" cy="394"/>
            </a:xfrm>
            <a:prstGeom prst="flowChartProcess">
              <a:avLst/>
            </a:prstGeom>
            <a:solidFill>
              <a:srgbClr val="FFFFFF"/>
            </a:solidFill>
            <a:ln w="9525">
              <a:solidFill>
                <a:schemeClr val="bg2"/>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800" b="1">
                  <a:solidFill>
                    <a:schemeClr val="bg2"/>
                  </a:solidFill>
                </a:rPr>
                <a:t>教师</a:t>
              </a:r>
            </a:p>
          </p:txBody>
        </p:sp>
        <p:grpSp>
          <p:nvGrpSpPr>
            <p:cNvPr id="28679" name="Group 26"/>
            <p:cNvGrpSpPr>
              <a:grpSpLocks/>
            </p:cNvGrpSpPr>
            <p:nvPr/>
          </p:nvGrpSpPr>
          <p:grpSpPr bwMode="auto">
            <a:xfrm>
              <a:off x="3024" y="2640"/>
              <a:ext cx="912" cy="647"/>
              <a:chOff x="3024" y="2640"/>
              <a:chExt cx="703" cy="647"/>
            </a:xfrm>
          </p:grpSpPr>
          <p:grpSp>
            <p:nvGrpSpPr>
              <p:cNvPr id="28696" name="Group 27"/>
              <p:cNvGrpSpPr>
                <a:grpSpLocks/>
              </p:cNvGrpSpPr>
              <p:nvPr/>
            </p:nvGrpSpPr>
            <p:grpSpPr bwMode="auto">
              <a:xfrm>
                <a:off x="3168" y="2640"/>
                <a:ext cx="559" cy="394"/>
                <a:chOff x="1407" y="1617"/>
                <a:chExt cx="559" cy="394"/>
              </a:xfrm>
            </p:grpSpPr>
            <p:sp>
              <p:nvSpPr>
                <p:cNvPr id="28698" name="Oval 28"/>
                <p:cNvSpPr>
                  <a:spLocks noChangeArrowheads="1"/>
                </p:cNvSpPr>
                <p:nvPr/>
              </p:nvSpPr>
              <p:spPr bwMode="auto">
                <a:xfrm>
                  <a:off x="1407" y="1880"/>
                  <a:ext cx="280" cy="131"/>
                </a:xfrm>
                <a:prstGeom prst="ellipse">
                  <a:avLst/>
                </a:prstGeom>
                <a:solidFill>
                  <a:srgbClr val="FFFFFF"/>
                </a:solidFill>
                <a:ln w="9525">
                  <a:solidFill>
                    <a:schemeClr val="bg2"/>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sp>
              <p:nvSpPr>
                <p:cNvPr id="28699" name="Line 29"/>
                <p:cNvSpPr>
                  <a:spLocks noChangeShapeType="1"/>
                </p:cNvSpPr>
                <p:nvPr/>
              </p:nvSpPr>
              <p:spPr bwMode="auto">
                <a:xfrm flipV="1">
                  <a:off x="1687" y="1617"/>
                  <a:ext cx="279"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97" name="Line 30"/>
              <p:cNvSpPr>
                <a:spLocks noChangeShapeType="1"/>
              </p:cNvSpPr>
              <p:nvPr/>
            </p:nvSpPr>
            <p:spPr bwMode="auto">
              <a:xfrm flipH="1">
                <a:off x="3024" y="3024"/>
                <a:ext cx="279"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80" name="Group 31"/>
            <p:cNvGrpSpPr>
              <a:grpSpLocks/>
            </p:cNvGrpSpPr>
            <p:nvPr/>
          </p:nvGrpSpPr>
          <p:grpSpPr bwMode="auto">
            <a:xfrm>
              <a:off x="4320" y="2640"/>
              <a:ext cx="1056" cy="720"/>
              <a:chOff x="3041" y="1561"/>
              <a:chExt cx="1118" cy="642"/>
            </a:xfrm>
          </p:grpSpPr>
          <p:sp>
            <p:nvSpPr>
              <p:cNvPr id="28693" name="Oval 32"/>
              <p:cNvSpPr>
                <a:spLocks noChangeArrowheads="1"/>
              </p:cNvSpPr>
              <p:nvPr/>
            </p:nvSpPr>
            <p:spPr bwMode="auto">
              <a:xfrm>
                <a:off x="3461" y="1809"/>
                <a:ext cx="278" cy="131"/>
              </a:xfrm>
              <a:prstGeom prst="ellipse">
                <a:avLst/>
              </a:prstGeom>
              <a:solidFill>
                <a:srgbClr val="FFFFFF"/>
              </a:solidFill>
              <a:ln w="9525">
                <a:solidFill>
                  <a:schemeClr val="bg2"/>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sp>
            <p:nvSpPr>
              <p:cNvPr id="28694" name="Line 33"/>
              <p:cNvSpPr>
                <a:spLocks noChangeShapeType="1"/>
              </p:cNvSpPr>
              <p:nvPr/>
            </p:nvSpPr>
            <p:spPr bwMode="auto">
              <a:xfrm>
                <a:off x="3041" y="1561"/>
                <a:ext cx="559"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34"/>
              <p:cNvSpPr>
                <a:spLocks noChangeShapeType="1"/>
              </p:cNvSpPr>
              <p:nvPr/>
            </p:nvSpPr>
            <p:spPr bwMode="auto">
              <a:xfrm>
                <a:off x="3739" y="1940"/>
                <a:ext cx="420"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81" name="AutoShape 35"/>
            <p:cNvSpPr>
              <a:spLocks noChangeArrowheads="1"/>
            </p:cNvSpPr>
            <p:nvPr/>
          </p:nvSpPr>
          <p:spPr bwMode="auto">
            <a:xfrm>
              <a:off x="3360" y="2256"/>
              <a:ext cx="1676" cy="394"/>
            </a:xfrm>
            <a:prstGeom prst="flowChartPredefinedProcess">
              <a:avLst/>
            </a:prstGeom>
            <a:solidFill>
              <a:srgbClr val="FFFFFF"/>
            </a:solidFill>
            <a:ln w="9525">
              <a:solidFill>
                <a:schemeClr val="bg2"/>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800" b="1">
                  <a:solidFill>
                    <a:schemeClr val="bg1"/>
                  </a:solidFill>
                </a:rPr>
                <a:t> </a:t>
              </a:r>
              <a:r>
                <a:rPr kumimoji="0" lang="zh-CN" altLang="en-US" sz="2800" b="1">
                  <a:solidFill>
                    <a:schemeClr val="bg1"/>
                  </a:solidFill>
                </a:rPr>
                <a:t>学生</a:t>
              </a:r>
            </a:p>
          </p:txBody>
        </p:sp>
        <p:grpSp>
          <p:nvGrpSpPr>
            <p:cNvPr id="28682" name="Group 36"/>
            <p:cNvGrpSpPr>
              <a:grpSpLocks/>
            </p:cNvGrpSpPr>
            <p:nvPr/>
          </p:nvGrpSpPr>
          <p:grpSpPr bwMode="auto">
            <a:xfrm>
              <a:off x="3120" y="1584"/>
              <a:ext cx="1152" cy="715"/>
              <a:chOff x="3041" y="1561"/>
              <a:chExt cx="1118" cy="642"/>
            </a:xfrm>
          </p:grpSpPr>
          <p:sp>
            <p:nvSpPr>
              <p:cNvPr id="28690" name="Oval 37"/>
              <p:cNvSpPr>
                <a:spLocks noChangeArrowheads="1"/>
              </p:cNvSpPr>
              <p:nvPr/>
            </p:nvSpPr>
            <p:spPr bwMode="auto">
              <a:xfrm>
                <a:off x="3461" y="1809"/>
                <a:ext cx="278" cy="131"/>
              </a:xfrm>
              <a:prstGeom prst="ellipse">
                <a:avLst/>
              </a:prstGeom>
              <a:solidFill>
                <a:srgbClr val="FFFFFF"/>
              </a:solidFill>
              <a:ln w="9525">
                <a:solidFill>
                  <a:schemeClr val="bg2"/>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sp>
            <p:nvSpPr>
              <p:cNvPr id="28691" name="Line 38"/>
              <p:cNvSpPr>
                <a:spLocks noChangeShapeType="1"/>
              </p:cNvSpPr>
              <p:nvPr/>
            </p:nvSpPr>
            <p:spPr bwMode="auto">
              <a:xfrm>
                <a:off x="3041" y="1561"/>
                <a:ext cx="559"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39"/>
              <p:cNvSpPr>
                <a:spLocks noChangeShapeType="1"/>
              </p:cNvSpPr>
              <p:nvPr/>
            </p:nvSpPr>
            <p:spPr bwMode="auto">
              <a:xfrm>
                <a:off x="3739" y="1940"/>
                <a:ext cx="420"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83" name="AutoShape 40"/>
            <p:cNvSpPr>
              <a:spLocks noChangeArrowheads="1"/>
            </p:cNvSpPr>
            <p:nvPr/>
          </p:nvSpPr>
          <p:spPr bwMode="auto">
            <a:xfrm>
              <a:off x="2304" y="3312"/>
              <a:ext cx="1344" cy="384"/>
            </a:xfrm>
            <a:prstGeom prst="flowChartProcess">
              <a:avLst/>
            </a:prstGeom>
            <a:solidFill>
              <a:srgbClr val="FFFFFF"/>
            </a:solidFill>
            <a:ln w="9525">
              <a:solidFill>
                <a:schemeClr val="bg2"/>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800" b="1">
                  <a:solidFill>
                    <a:schemeClr val="bg2"/>
                  </a:solidFill>
                </a:rPr>
                <a:t>本科生</a:t>
              </a:r>
            </a:p>
          </p:txBody>
        </p:sp>
        <p:sp>
          <p:nvSpPr>
            <p:cNvPr id="28684" name="AutoShape 41"/>
            <p:cNvSpPr>
              <a:spLocks noChangeArrowheads="1"/>
            </p:cNvSpPr>
            <p:nvPr/>
          </p:nvSpPr>
          <p:spPr bwMode="auto">
            <a:xfrm>
              <a:off x="4272" y="3312"/>
              <a:ext cx="1344" cy="384"/>
            </a:xfrm>
            <a:prstGeom prst="flowChartProcess">
              <a:avLst/>
            </a:prstGeom>
            <a:solidFill>
              <a:srgbClr val="FFFFFF"/>
            </a:solidFill>
            <a:ln w="9525">
              <a:solidFill>
                <a:schemeClr val="bg2"/>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800" b="1">
                  <a:solidFill>
                    <a:schemeClr val="bg2"/>
                  </a:solidFill>
                </a:rPr>
                <a:t>研究生</a:t>
              </a:r>
            </a:p>
          </p:txBody>
        </p:sp>
        <p:grpSp>
          <p:nvGrpSpPr>
            <p:cNvPr id="28685" name="Group 42"/>
            <p:cNvGrpSpPr>
              <a:grpSpLocks/>
            </p:cNvGrpSpPr>
            <p:nvPr/>
          </p:nvGrpSpPr>
          <p:grpSpPr bwMode="auto">
            <a:xfrm>
              <a:off x="1344" y="1536"/>
              <a:ext cx="960" cy="672"/>
              <a:chOff x="3024" y="2640"/>
              <a:chExt cx="703" cy="647"/>
            </a:xfrm>
          </p:grpSpPr>
          <p:grpSp>
            <p:nvGrpSpPr>
              <p:cNvPr id="28686" name="Group 43"/>
              <p:cNvGrpSpPr>
                <a:grpSpLocks/>
              </p:cNvGrpSpPr>
              <p:nvPr/>
            </p:nvGrpSpPr>
            <p:grpSpPr bwMode="auto">
              <a:xfrm>
                <a:off x="3168" y="2640"/>
                <a:ext cx="559" cy="394"/>
                <a:chOff x="1407" y="1617"/>
                <a:chExt cx="559" cy="394"/>
              </a:xfrm>
            </p:grpSpPr>
            <p:sp>
              <p:nvSpPr>
                <p:cNvPr id="28688" name="Oval 44"/>
                <p:cNvSpPr>
                  <a:spLocks noChangeArrowheads="1"/>
                </p:cNvSpPr>
                <p:nvPr/>
              </p:nvSpPr>
              <p:spPr bwMode="auto">
                <a:xfrm>
                  <a:off x="1407" y="1880"/>
                  <a:ext cx="280" cy="131"/>
                </a:xfrm>
                <a:prstGeom prst="ellipse">
                  <a:avLst/>
                </a:prstGeom>
                <a:solidFill>
                  <a:srgbClr val="FFFFFF"/>
                </a:solidFill>
                <a:ln w="9525">
                  <a:solidFill>
                    <a:schemeClr val="bg2"/>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en-US" sz="2400">
                    <a:solidFill>
                      <a:schemeClr val="bg2"/>
                    </a:solidFill>
                  </a:endParaRPr>
                </a:p>
              </p:txBody>
            </p:sp>
            <p:sp>
              <p:nvSpPr>
                <p:cNvPr id="28689" name="Line 45"/>
                <p:cNvSpPr>
                  <a:spLocks noChangeShapeType="1"/>
                </p:cNvSpPr>
                <p:nvPr/>
              </p:nvSpPr>
              <p:spPr bwMode="auto">
                <a:xfrm flipV="1">
                  <a:off x="1687" y="1617"/>
                  <a:ext cx="279"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87" name="Line 46"/>
              <p:cNvSpPr>
                <a:spLocks noChangeShapeType="1"/>
              </p:cNvSpPr>
              <p:nvPr/>
            </p:nvSpPr>
            <p:spPr bwMode="auto">
              <a:xfrm flipH="1">
                <a:off x="3024" y="3024"/>
                <a:ext cx="279" cy="26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95288" y="620713"/>
            <a:ext cx="8459787" cy="513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50000"/>
              </a:spcBef>
              <a:buClrTx/>
              <a:buSzTx/>
              <a:buFontTx/>
              <a:buNone/>
            </a:pPr>
            <a:r>
              <a:rPr lang="en-US" altLang="zh-CN" sz="2800" b="1">
                <a:solidFill>
                  <a:schemeClr val="bg1"/>
                </a:solidFill>
                <a:latin typeface="宋体" pitchFamily="2" charset="-122"/>
              </a:rPr>
              <a:t>  </a:t>
            </a:r>
            <a:r>
              <a:rPr lang="zh-CN" altLang="en-US" sz="2800" b="1">
                <a:solidFill>
                  <a:schemeClr val="bg1"/>
                </a:solidFill>
                <a:latin typeface="宋体" pitchFamily="2" charset="-122"/>
              </a:rPr>
              <a:t>子类与超类有两个性质</a:t>
            </a:r>
            <a:r>
              <a:rPr lang="en-US" altLang="zh-CN" sz="2800" b="1">
                <a:solidFill>
                  <a:schemeClr val="bg1"/>
                </a:solidFill>
                <a:latin typeface="宋体" pitchFamily="2" charset="-122"/>
              </a:rPr>
              <a:t>:</a:t>
            </a:r>
          </a:p>
          <a:p>
            <a:pPr algn="just">
              <a:lnSpc>
                <a:spcPct val="180000"/>
              </a:lnSpc>
              <a:spcBef>
                <a:spcPct val="50000"/>
              </a:spcBef>
              <a:buClrTx/>
              <a:buSzTx/>
              <a:buFontTx/>
              <a:buNone/>
            </a:pPr>
            <a:r>
              <a:rPr lang="en-US" altLang="zh-CN" sz="2800" b="1">
                <a:solidFill>
                  <a:schemeClr val="bg2"/>
                </a:solidFill>
                <a:latin typeface="宋体" pitchFamily="2" charset="-122"/>
              </a:rPr>
              <a:t>① </a:t>
            </a:r>
            <a:r>
              <a:rPr lang="zh-CN" altLang="en-US" sz="2800" b="1">
                <a:solidFill>
                  <a:srgbClr val="660033"/>
                </a:solidFill>
                <a:latin typeface="宋体" pitchFamily="2" charset="-122"/>
              </a:rPr>
              <a:t>子类与超类之间具有继承性特点</a:t>
            </a:r>
            <a:r>
              <a:rPr lang="zh-CN" altLang="en-US" sz="2800" b="1">
                <a:solidFill>
                  <a:schemeClr val="bg2"/>
                </a:solidFill>
                <a:latin typeface="宋体" pitchFamily="2" charset="-122"/>
              </a:rPr>
              <a:t>，即子类实体继承超类实体的所有属性。但子类实体本身还可以包含比超类实体更多的属性。</a:t>
            </a:r>
          </a:p>
          <a:p>
            <a:pPr algn="just">
              <a:lnSpc>
                <a:spcPct val="180000"/>
              </a:lnSpc>
              <a:spcBef>
                <a:spcPct val="50000"/>
              </a:spcBef>
              <a:buClrTx/>
              <a:buSzTx/>
              <a:buFontTx/>
              <a:buNone/>
            </a:pPr>
            <a:r>
              <a:rPr lang="zh-CN" altLang="en-US" sz="2800" b="1">
                <a:solidFill>
                  <a:schemeClr val="bg2"/>
                </a:solidFill>
                <a:latin typeface="宋体" pitchFamily="2" charset="-122"/>
                <a:cs typeface="Times New Roman" pitchFamily="18" charset="0"/>
              </a:rPr>
              <a:t>② 这种</a:t>
            </a:r>
            <a:r>
              <a:rPr lang="zh-CN" altLang="en-US" sz="2800" b="1">
                <a:solidFill>
                  <a:srgbClr val="660033"/>
                </a:solidFill>
                <a:latin typeface="宋体" pitchFamily="2" charset="-122"/>
                <a:cs typeface="Times New Roman" pitchFamily="18" charset="0"/>
              </a:rPr>
              <a:t>继承性是通过子类实体和超类实体有相同的实体标识符实现的</a:t>
            </a:r>
            <a:r>
              <a:rPr lang="zh-CN" altLang="en-US" sz="2800" b="1">
                <a:solidFill>
                  <a:schemeClr val="bg2"/>
                </a:solidFill>
                <a:latin typeface="宋体" pitchFamily="2" charset="-122"/>
                <a:cs typeface="Times New Roman" pitchFamily="18" charset="0"/>
              </a:rPr>
              <a:t>。</a:t>
            </a:r>
            <a:r>
              <a:rPr lang="zh-CN" altLang="en-US" sz="2800" b="1">
                <a:solidFill>
                  <a:schemeClr val="bg2"/>
                </a:solidFill>
                <a:latin typeface="宋体" pitchFamily="2" charset="-122"/>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0"/>
          <p:cNvSpPr>
            <a:spLocks noChangeArrowheads="1"/>
          </p:cNvSpPr>
          <p:nvPr/>
        </p:nvSpPr>
        <p:spPr bwMode="auto">
          <a:xfrm>
            <a:off x="0" y="4594225"/>
            <a:ext cx="914400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r>
              <a:rPr lang="en-US" altLang="zh-CN" sz="1000">
                <a:latin typeface="宋体" pitchFamily="2" charset="-122"/>
              </a:rPr>
              <a:t>	</a:t>
            </a:r>
            <a:r>
              <a:rPr lang="en-US" altLang="zh-CN" sz="1100"/>
              <a:t> </a:t>
            </a:r>
            <a:endParaRPr lang="en-US" altLang="zh-CN" sz="2400"/>
          </a:p>
        </p:txBody>
      </p:sp>
      <p:grpSp>
        <p:nvGrpSpPr>
          <p:cNvPr id="30723" name="Group 39"/>
          <p:cNvGrpSpPr>
            <a:grpSpLocks/>
          </p:cNvGrpSpPr>
          <p:nvPr/>
        </p:nvGrpSpPr>
        <p:grpSpPr bwMode="auto">
          <a:xfrm>
            <a:off x="107950" y="501650"/>
            <a:ext cx="9144000" cy="7031038"/>
            <a:chOff x="0" y="192"/>
            <a:chExt cx="5760" cy="4429"/>
          </a:xfrm>
        </p:grpSpPr>
        <p:sp>
          <p:nvSpPr>
            <p:cNvPr id="30724" name="Rectangle 16"/>
            <p:cNvSpPr>
              <a:spLocks noChangeArrowheads="1"/>
            </p:cNvSpPr>
            <p:nvPr/>
          </p:nvSpPr>
          <p:spPr bwMode="auto">
            <a:xfrm>
              <a:off x="0" y="192"/>
              <a:ext cx="5760" cy="4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286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80000"/>
                </a:lnSpc>
                <a:spcBef>
                  <a:spcPct val="0"/>
                </a:spcBef>
                <a:buClrTx/>
                <a:buSzTx/>
                <a:buFontTx/>
                <a:buNone/>
              </a:pPr>
              <a:r>
                <a:rPr lang="zh-CN" altLang="en-US" sz="2800" b="1">
                  <a:solidFill>
                    <a:schemeClr val="bg1"/>
                  </a:solidFill>
                  <a:latin typeface="宋体" pitchFamily="2" charset="-122"/>
                  <a:cs typeface="Times New Roman" pitchFamily="18" charset="0"/>
                </a:rPr>
                <a:t>学校人事系统中</a:t>
              </a:r>
              <a:r>
                <a:rPr lang="zh-CN" altLang="en-US" sz="2800" b="1">
                  <a:solidFill>
                    <a:schemeClr val="bg1"/>
                  </a:solidFill>
                  <a:latin typeface="宋体" pitchFamily="2" charset="-122"/>
                </a:rPr>
                <a:t>的</a:t>
              </a:r>
              <a:r>
                <a:rPr lang="zh-CN" altLang="en-US" sz="2800" b="1">
                  <a:solidFill>
                    <a:schemeClr val="bg1"/>
                  </a:solidFill>
                  <a:latin typeface="宋体" pitchFamily="2" charset="-122"/>
                  <a:cs typeface="Times New Roman" pitchFamily="18" charset="0"/>
                </a:rPr>
                <a:t>实体转换成的关系模式</a:t>
              </a:r>
              <a:r>
                <a:rPr lang="zh-CN" altLang="en-US" sz="2800" b="1">
                  <a:solidFill>
                    <a:schemeClr val="bg1"/>
                  </a:solidFill>
                  <a:latin typeface="宋体" pitchFamily="2" charset="-122"/>
                </a:rPr>
                <a:t>：</a:t>
              </a:r>
              <a:r>
                <a:rPr lang="zh-CN" altLang="en-US" sz="2800" b="1">
                  <a:solidFill>
                    <a:schemeClr val="bg2"/>
                  </a:solidFill>
                  <a:latin typeface="宋体" pitchFamily="2" charset="-122"/>
                </a:rPr>
                <a:t> </a:t>
              </a:r>
            </a:p>
            <a:p>
              <a:pPr algn="just" eaLnBrk="1" hangingPunct="1">
                <a:lnSpc>
                  <a:spcPct val="180000"/>
                </a:lnSpc>
                <a:spcBef>
                  <a:spcPct val="0"/>
                </a:spcBef>
                <a:buClrTx/>
                <a:buSzTx/>
                <a:buFontTx/>
                <a:buNone/>
              </a:pPr>
              <a:r>
                <a:rPr lang="zh-CN" altLang="en-US" sz="2800" b="1">
                  <a:solidFill>
                    <a:schemeClr val="bg2"/>
                  </a:solidFill>
                  <a:latin typeface="宋体" pitchFamily="2" charset="-122"/>
                </a:rPr>
                <a:t> 人员（</a:t>
              </a:r>
              <a:r>
                <a:rPr lang="zh-CN" altLang="en-US" sz="2800" b="1" u="sng">
                  <a:solidFill>
                    <a:schemeClr val="bg2"/>
                  </a:solidFill>
                  <a:latin typeface="宋体" pitchFamily="2" charset="-122"/>
                </a:rPr>
                <a:t>身份证号</a:t>
              </a:r>
              <a:r>
                <a:rPr lang="zh-CN" altLang="en-US" sz="2800" b="1">
                  <a:solidFill>
                    <a:schemeClr val="bg2"/>
                  </a:solidFill>
                  <a:latin typeface="宋体" pitchFamily="2" charset="-122"/>
                </a:rPr>
                <a:t>，姓名，年龄，性别）</a:t>
              </a:r>
              <a:endParaRPr lang="zh-CN" altLang="en-US" sz="2800" b="1">
                <a:solidFill>
                  <a:schemeClr val="bg2"/>
                </a:solidFill>
              </a:endParaRPr>
            </a:p>
            <a:p>
              <a:pPr algn="just">
                <a:lnSpc>
                  <a:spcPct val="180000"/>
                </a:lnSpc>
                <a:spcBef>
                  <a:spcPct val="0"/>
                </a:spcBef>
                <a:buClrTx/>
                <a:buSzTx/>
                <a:buFontTx/>
                <a:buNone/>
              </a:pPr>
              <a:r>
                <a:rPr lang="zh-CN" altLang="en-US" sz="2800" b="1">
                  <a:solidFill>
                    <a:schemeClr val="bg2"/>
                  </a:solidFill>
                  <a:latin typeface="宋体" pitchFamily="2" charset="-122"/>
                </a:rPr>
                <a:t> 教师（</a:t>
              </a:r>
              <a:r>
                <a:rPr lang="zh-CN" altLang="en-US" sz="2800" b="1" u="sng">
                  <a:solidFill>
                    <a:schemeClr val="bg2"/>
                  </a:solidFill>
                  <a:latin typeface="宋体" pitchFamily="2" charset="-122"/>
                  <a:cs typeface="Times New Roman" pitchFamily="18" charset="0"/>
                </a:rPr>
                <a:t>身份证号</a:t>
              </a:r>
              <a:r>
                <a:rPr lang="zh-CN" altLang="en-US" sz="2800" b="1">
                  <a:solidFill>
                    <a:schemeClr val="bg2"/>
                  </a:solidFill>
                  <a:latin typeface="宋体" pitchFamily="2" charset="-122"/>
                </a:rPr>
                <a:t>，教师编号，职称）</a:t>
              </a:r>
            </a:p>
            <a:p>
              <a:pPr algn="just" eaLnBrk="1" hangingPunct="1">
                <a:lnSpc>
                  <a:spcPct val="180000"/>
                </a:lnSpc>
                <a:spcBef>
                  <a:spcPct val="0"/>
                </a:spcBef>
                <a:buClrTx/>
                <a:buSzTx/>
                <a:buFontTx/>
                <a:buNone/>
              </a:pPr>
              <a:r>
                <a:rPr lang="zh-CN" altLang="en-US" sz="2800" b="1">
                  <a:solidFill>
                    <a:schemeClr val="bg2"/>
                  </a:solidFill>
                  <a:latin typeface="宋体" pitchFamily="2" charset="-122"/>
                </a:rPr>
                <a:t> 学生（</a:t>
              </a:r>
              <a:r>
                <a:rPr lang="zh-CN" altLang="en-US" sz="2800" b="1" u="sng">
                  <a:solidFill>
                    <a:schemeClr val="bg2"/>
                  </a:solidFill>
                  <a:latin typeface="宋体" pitchFamily="2" charset="-122"/>
                </a:rPr>
                <a:t>身份证号</a:t>
              </a:r>
              <a:r>
                <a:rPr lang="zh-CN" altLang="en-US" sz="2800" b="1">
                  <a:solidFill>
                    <a:schemeClr val="bg2"/>
                  </a:solidFill>
                  <a:latin typeface="宋体" pitchFamily="2" charset="-122"/>
                </a:rPr>
                <a:t>，学号，系别，专业）</a:t>
              </a:r>
            </a:p>
            <a:p>
              <a:pPr algn="just" eaLnBrk="1" hangingPunct="1">
                <a:lnSpc>
                  <a:spcPct val="180000"/>
                </a:lnSpc>
                <a:spcBef>
                  <a:spcPct val="0"/>
                </a:spcBef>
                <a:buClrTx/>
                <a:buSzTx/>
                <a:buFontTx/>
                <a:buNone/>
              </a:pPr>
              <a:r>
                <a:rPr lang="zh-CN" altLang="en-US" sz="2800" b="1">
                  <a:solidFill>
                    <a:schemeClr val="bg2"/>
                  </a:solidFill>
                  <a:latin typeface="宋体" pitchFamily="2" charset="-122"/>
                </a:rPr>
                <a:t> 本科生（</a:t>
              </a:r>
              <a:r>
                <a:rPr lang="zh-CN" altLang="en-US" sz="2800" b="1" u="sng">
                  <a:solidFill>
                    <a:schemeClr val="bg2"/>
                  </a:solidFill>
                  <a:latin typeface="宋体" pitchFamily="2" charset="-122"/>
                </a:rPr>
                <a:t>身份证号</a:t>
              </a:r>
              <a:r>
                <a:rPr lang="zh-CN" altLang="en-US" sz="2800" b="1">
                  <a:solidFill>
                    <a:schemeClr val="bg2"/>
                  </a:solidFill>
                  <a:latin typeface="宋体" pitchFamily="2" charset="-122"/>
                </a:rPr>
                <a:t>，入学年份）</a:t>
              </a:r>
              <a:endParaRPr lang="zh-CN" altLang="en-US" sz="2800" b="1">
                <a:solidFill>
                  <a:schemeClr val="bg2"/>
                </a:solidFill>
              </a:endParaRPr>
            </a:p>
            <a:p>
              <a:pPr algn="just" eaLnBrk="1" hangingPunct="1">
                <a:lnSpc>
                  <a:spcPct val="180000"/>
                </a:lnSpc>
                <a:spcBef>
                  <a:spcPct val="0"/>
                </a:spcBef>
                <a:buClrTx/>
                <a:buSzTx/>
                <a:buFontTx/>
                <a:buNone/>
              </a:pPr>
              <a:r>
                <a:rPr lang="zh-CN" altLang="en-US" sz="2800" b="1">
                  <a:solidFill>
                    <a:schemeClr val="bg2"/>
                  </a:solidFill>
                  <a:latin typeface="宋体" pitchFamily="2" charset="-122"/>
                </a:rPr>
                <a:t> 研究生（</a:t>
              </a:r>
              <a:r>
                <a:rPr lang="zh-CN" altLang="en-US" sz="2800" b="1" u="sng">
                  <a:solidFill>
                    <a:schemeClr val="bg2"/>
                  </a:solidFill>
                  <a:latin typeface="宋体" pitchFamily="2" charset="-122"/>
                </a:rPr>
                <a:t>身份证号</a:t>
              </a:r>
              <a:r>
                <a:rPr lang="zh-CN" altLang="en-US" sz="2800" b="1">
                  <a:solidFill>
                    <a:schemeClr val="bg2"/>
                  </a:solidFill>
                  <a:latin typeface="宋体" pitchFamily="2" charset="-122"/>
                </a:rPr>
                <a:t>，研究方向，导师姓名）</a:t>
              </a:r>
              <a:endParaRPr lang="zh-CN" altLang="en-US" sz="2800" b="1">
                <a:solidFill>
                  <a:schemeClr val="bg2"/>
                </a:solidFill>
              </a:endParaRPr>
            </a:p>
            <a:p>
              <a:pPr>
                <a:lnSpc>
                  <a:spcPct val="180000"/>
                </a:lnSpc>
                <a:spcBef>
                  <a:spcPct val="0"/>
                </a:spcBef>
                <a:buClrTx/>
                <a:buSzTx/>
                <a:buFontTx/>
                <a:buNone/>
              </a:pPr>
              <a:r>
                <a:rPr lang="zh-CN" altLang="en-US" sz="2800" b="1">
                  <a:solidFill>
                    <a:schemeClr val="bg2"/>
                  </a:solidFill>
                  <a:latin typeface="宋体" pitchFamily="2" charset="-122"/>
                </a:rPr>
                <a:t>这里，</a:t>
              </a:r>
              <a:r>
                <a:rPr lang="zh-CN" altLang="en-US" sz="2800" b="1">
                  <a:solidFill>
                    <a:srgbClr val="660033"/>
                  </a:solidFill>
                  <a:latin typeface="宋体" pitchFamily="2" charset="-122"/>
                </a:rPr>
                <a:t>子类和超类转换成关系模式的的主键相同。</a:t>
              </a:r>
              <a:endParaRPr lang="zh-CN" altLang="en-US" sz="2800" b="1">
                <a:solidFill>
                  <a:srgbClr val="660033"/>
                </a:solidFill>
              </a:endParaRPr>
            </a:p>
            <a:p>
              <a:pPr algn="just" eaLnBrk="1" hangingPunct="1">
                <a:lnSpc>
                  <a:spcPct val="180000"/>
                </a:lnSpc>
                <a:spcBef>
                  <a:spcPct val="0"/>
                </a:spcBef>
                <a:buClrTx/>
                <a:buSzTx/>
                <a:buFontTx/>
                <a:buNone/>
              </a:pPr>
              <a:endParaRPr lang="zh-CN" altLang="en-US" sz="2800" b="1">
                <a:solidFill>
                  <a:srgbClr val="660033"/>
                </a:solidFill>
              </a:endParaRPr>
            </a:p>
            <a:p>
              <a:pPr algn="just">
                <a:spcBef>
                  <a:spcPct val="0"/>
                </a:spcBef>
                <a:buClrTx/>
                <a:buSzTx/>
                <a:buFontTx/>
                <a:buNone/>
              </a:pPr>
              <a:endParaRPr lang="zh-CN" altLang="en-US" sz="2800" b="1">
                <a:solidFill>
                  <a:schemeClr val="bg2"/>
                </a:solidFill>
              </a:endParaRPr>
            </a:p>
            <a:p>
              <a:pPr>
                <a:spcBef>
                  <a:spcPct val="0"/>
                </a:spcBef>
                <a:buClrTx/>
                <a:buSzTx/>
                <a:buFontTx/>
                <a:buNone/>
              </a:pPr>
              <a:endParaRPr lang="en-US" altLang="zh-CN" sz="2400" b="1">
                <a:solidFill>
                  <a:schemeClr val="bg2"/>
                </a:solidFill>
              </a:endParaRPr>
            </a:p>
          </p:txBody>
        </p:sp>
        <p:grpSp>
          <p:nvGrpSpPr>
            <p:cNvPr id="30725" name="Group 29"/>
            <p:cNvGrpSpPr>
              <a:grpSpLocks/>
            </p:cNvGrpSpPr>
            <p:nvPr/>
          </p:nvGrpSpPr>
          <p:grpSpPr bwMode="auto">
            <a:xfrm>
              <a:off x="960" y="1584"/>
              <a:ext cx="972" cy="108"/>
              <a:chOff x="996" y="1332"/>
              <a:chExt cx="972" cy="108"/>
            </a:xfrm>
          </p:grpSpPr>
          <p:sp>
            <p:nvSpPr>
              <p:cNvPr id="30735" name="Freeform 26"/>
              <p:cNvSpPr>
                <a:spLocks/>
              </p:cNvSpPr>
              <p:nvPr/>
            </p:nvSpPr>
            <p:spPr bwMode="auto">
              <a:xfrm>
                <a:off x="996" y="1332"/>
                <a:ext cx="924" cy="60"/>
              </a:xfrm>
              <a:custGeom>
                <a:avLst/>
                <a:gdLst>
                  <a:gd name="T0" fmla="*/ 0 w 1020"/>
                  <a:gd name="T1" fmla="*/ 38 h 48"/>
                  <a:gd name="T2" fmla="*/ 30 w 1020"/>
                  <a:gd name="T3" fmla="*/ 56 h 48"/>
                  <a:gd name="T4" fmla="*/ 59 w 1020"/>
                  <a:gd name="T5" fmla="*/ 19 h 48"/>
                  <a:gd name="T6" fmla="*/ 118 w 1020"/>
                  <a:gd name="T7" fmla="*/ 56 h 48"/>
                  <a:gd name="T8" fmla="*/ 217 w 1020"/>
                  <a:gd name="T9" fmla="*/ 56 h 48"/>
                  <a:gd name="T10" fmla="*/ 305 w 1020"/>
                  <a:gd name="T11" fmla="*/ 38 h 48"/>
                  <a:gd name="T12" fmla="*/ 335 w 1020"/>
                  <a:gd name="T13" fmla="*/ 0 h 48"/>
                  <a:gd name="T14" fmla="*/ 423 w 1020"/>
                  <a:gd name="T15" fmla="*/ 75 h 48"/>
                  <a:gd name="T16" fmla="*/ 571 w 1020"/>
                  <a:gd name="T17" fmla="*/ 56 h 48"/>
                  <a:gd name="T18" fmla="*/ 709 w 1020"/>
                  <a:gd name="T19" fmla="*/ 38 h 48"/>
                  <a:gd name="T20" fmla="*/ 768 w 1020"/>
                  <a:gd name="T21" fmla="*/ 75 h 48"/>
                  <a:gd name="T22" fmla="*/ 837 w 1020"/>
                  <a:gd name="T23" fmla="*/ 19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20" h="48">
                    <a:moveTo>
                      <a:pt x="0" y="24"/>
                    </a:moveTo>
                    <a:cubicBezTo>
                      <a:pt x="12" y="28"/>
                      <a:pt x="24" y="38"/>
                      <a:pt x="36" y="36"/>
                    </a:cubicBezTo>
                    <a:cubicBezTo>
                      <a:pt x="50" y="34"/>
                      <a:pt x="58" y="12"/>
                      <a:pt x="72" y="12"/>
                    </a:cubicBezTo>
                    <a:cubicBezTo>
                      <a:pt x="97" y="12"/>
                      <a:pt x="144" y="36"/>
                      <a:pt x="144" y="36"/>
                    </a:cubicBezTo>
                    <a:cubicBezTo>
                      <a:pt x="304" y="4"/>
                      <a:pt x="104" y="36"/>
                      <a:pt x="264" y="36"/>
                    </a:cubicBezTo>
                    <a:cubicBezTo>
                      <a:pt x="300" y="36"/>
                      <a:pt x="336" y="28"/>
                      <a:pt x="372" y="24"/>
                    </a:cubicBezTo>
                    <a:cubicBezTo>
                      <a:pt x="384" y="16"/>
                      <a:pt x="394" y="0"/>
                      <a:pt x="408" y="0"/>
                    </a:cubicBezTo>
                    <a:cubicBezTo>
                      <a:pt x="451" y="0"/>
                      <a:pt x="483" y="26"/>
                      <a:pt x="516" y="48"/>
                    </a:cubicBezTo>
                    <a:cubicBezTo>
                      <a:pt x="591" y="37"/>
                      <a:pt x="624" y="22"/>
                      <a:pt x="696" y="36"/>
                    </a:cubicBezTo>
                    <a:cubicBezTo>
                      <a:pt x="759" y="27"/>
                      <a:pt x="805" y="6"/>
                      <a:pt x="864" y="24"/>
                    </a:cubicBezTo>
                    <a:cubicBezTo>
                      <a:pt x="888" y="31"/>
                      <a:pt x="936" y="48"/>
                      <a:pt x="936" y="48"/>
                    </a:cubicBezTo>
                    <a:cubicBezTo>
                      <a:pt x="1013" y="22"/>
                      <a:pt x="990" y="42"/>
                      <a:pt x="1020" y="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6" name="Line 28"/>
              <p:cNvSpPr>
                <a:spLocks noChangeShapeType="1"/>
              </p:cNvSpPr>
              <p:nvPr/>
            </p:nvSpPr>
            <p:spPr bwMode="auto">
              <a:xfrm>
                <a:off x="1008" y="14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0726" name="Group 30"/>
            <p:cNvGrpSpPr>
              <a:grpSpLocks/>
            </p:cNvGrpSpPr>
            <p:nvPr/>
          </p:nvGrpSpPr>
          <p:grpSpPr bwMode="auto">
            <a:xfrm>
              <a:off x="1008" y="2112"/>
              <a:ext cx="972" cy="108"/>
              <a:chOff x="996" y="1332"/>
              <a:chExt cx="972" cy="108"/>
            </a:xfrm>
          </p:grpSpPr>
          <p:sp>
            <p:nvSpPr>
              <p:cNvPr id="30733" name="Freeform 31"/>
              <p:cNvSpPr>
                <a:spLocks/>
              </p:cNvSpPr>
              <p:nvPr/>
            </p:nvSpPr>
            <p:spPr bwMode="auto">
              <a:xfrm>
                <a:off x="996" y="1332"/>
                <a:ext cx="924" cy="60"/>
              </a:xfrm>
              <a:custGeom>
                <a:avLst/>
                <a:gdLst>
                  <a:gd name="T0" fmla="*/ 0 w 1020"/>
                  <a:gd name="T1" fmla="*/ 38 h 48"/>
                  <a:gd name="T2" fmla="*/ 30 w 1020"/>
                  <a:gd name="T3" fmla="*/ 56 h 48"/>
                  <a:gd name="T4" fmla="*/ 59 w 1020"/>
                  <a:gd name="T5" fmla="*/ 19 h 48"/>
                  <a:gd name="T6" fmla="*/ 118 w 1020"/>
                  <a:gd name="T7" fmla="*/ 56 h 48"/>
                  <a:gd name="T8" fmla="*/ 217 w 1020"/>
                  <a:gd name="T9" fmla="*/ 56 h 48"/>
                  <a:gd name="T10" fmla="*/ 305 w 1020"/>
                  <a:gd name="T11" fmla="*/ 38 h 48"/>
                  <a:gd name="T12" fmla="*/ 335 w 1020"/>
                  <a:gd name="T13" fmla="*/ 0 h 48"/>
                  <a:gd name="T14" fmla="*/ 423 w 1020"/>
                  <a:gd name="T15" fmla="*/ 75 h 48"/>
                  <a:gd name="T16" fmla="*/ 571 w 1020"/>
                  <a:gd name="T17" fmla="*/ 56 h 48"/>
                  <a:gd name="T18" fmla="*/ 709 w 1020"/>
                  <a:gd name="T19" fmla="*/ 38 h 48"/>
                  <a:gd name="T20" fmla="*/ 768 w 1020"/>
                  <a:gd name="T21" fmla="*/ 75 h 48"/>
                  <a:gd name="T22" fmla="*/ 837 w 1020"/>
                  <a:gd name="T23" fmla="*/ 19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20" h="48">
                    <a:moveTo>
                      <a:pt x="0" y="24"/>
                    </a:moveTo>
                    <a:cubicBezTo>
                      <a:pt x="12" y="28"/>
                      <a:pt x="24" y="38"/>
                      <a:pt x="36" y="36"/>
                    </a:cubicBezTo>
                    <a:cubicBezTo>
                      <a:pt x="50" y="34"/>
                      <a:pt x="58" y="12"/>
                      <a:pt x="72" y="12"/>
                    </a:cubicBezTo>
                    <a:cubicBezTo>
                      <a:pt x="97" y="12"/>
                      <a:pt x="144" y="36"/>
                      <a:pt x="144" y="36"/>
                    </a:cubicBezTo>
                    <a:cubicBezTo>
                      <a:pt x="304" y="4"/>
                      <a:pt x="104" y="36"/>
                      <a:pt x="264" y="36"/>
                    </a:cubicBezTo>
                    <a:cubicBezTo>
                      <a:pt x="300" y="36"/>
                      <a:pt x="336" y="28"/>
                      <a:pt x="372" y="24"/>
                    </a:cubicBezTo>
                    <a:cubicBezTo>
                      <a:pt x="384" y="16"/>
                      <a:pt x="394" y="0"/>
                      <a:pt x="408" y="0"/>
                    </a:cubicBezTo>
                    <a:cubicBezTo>
                      <a:pt x="451" y="0"/>
                      <a:pt x="483" y="26"/>
                      <a:pt x="516" y="48"/>
                    </a:cubicBezTo>
                    <a:cubicBezTo>
                      <a:pt x="591" y="37"/>
                      <a:pt x="624" y="22"/>
                      <a:pt x="696" y="36"/>
                    </a:cubicBezTo>
                    <a:cubicBezTo>
                      <a:pt x="759" y="27"/>
                      <a:pt x="805" y="6"/>
                      <a:pt x="864" y="24"/>
                    </a:cubicBezTo>
                    <a:cubicBezTo>
                      <a:pt x="888" y="31"/>
                      <a:pt x="936" y="48"/>
                      <a:pt x="936" y="48"/>
                    </a:cubicBezTo>
                    <a:cubicBezTo>
                      <a:pt x="1013" y="22"/>
                      <a:pt x="990" y="42"/>
                      <a:pt x="1020" y="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4" name="Line 32"/>
              <p:cNvSpPr>
                <a:spLocks noChangeShapeType="1"/>
              </p:cNvSpPr>
              <p:nvPr/>
            </p:nvSpPr>
            <p:spPr bwMode="auto">
              <a:xfrm>
                <a:off x="1008" y="14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0727" name="Group 33"/>
            <p:cNvGrpSpPr>
              <a:grpSpLocks/>
            </p:cNvGrpSpPr>
            <p:nvPr/>
          </p:nvGrpSpPr>
          <p:grpSpPr bwMode="auto">
            <a:xfrm>
              <a:off x="1200" y="2592"/>
              <a:ext cx="972" cy="108"/>
              <a:chOff x="996" y="1332"/>
              <a:chExt cx="972" cy="108"/>
            </a:xfrm>
          </p:grpSpPr>
          <p:sp>
            <p:nvSpPr>
              <p:cNvPr id="30731" name="Freeform 34"/>
              <p:cNvSpPr>
                <a:spLocks/>
              </p:cNvSpPr>
              <p:nvPr/>
            </p:nvSpPr>
            <p:spPr bwMode="auto">
              <a:xfrm>
                <a:off x="996" y="1332"/>
                <a:ext cx="924" cy="60"/>
              </a:xfrm>
              <a:custGeom>
                <a:avLst/>
                <a:gdLst>
                  <a:gd name="T0" fmla="*/ 0 w 1020"/>
                  <a:gd name="T1" fmla="*/ 38 h 48"/>
                  <a:gd name="T2" fmla="*/ 30 w 1020"/>
                  <a:gd name="T3" fmla="*/ 56 h 48"/>
                  <a:gd name="T4" fmla="*/ 59 w 1020"/>
                  <a:gd name="T5" fmla="*/ 19 h 48"/>
                  <a:gd name="T6" fmla="*/ 118 w 1020"/>
                  <a:gd name="T7" fmla="*/ 56 h 48"/>
                  <a:gd name="T8" fmla="*/ 217 w 1020"/>
                  <a:gd name="T9" fmla="*/ 56 h 48"/>
                  <a:gd name="T10" fmla="*/ 305 w 1020"/>
                  <a:gd name="T11" fmla="*/ 38 h 48"/>
                  <a:gd name="T12" fmla="*/ 335 w 1020"/>
                  <a:gd name="T13" fmla="*/ 0 h 48"/>
                  <a:gd name="T14" fmla="*/ 423 w 1020"/>
                  <a:gd name="T15" fmla="*/ 75 h 48"/>
                  <a:gd name="T16" fmla="*/ 571 w 1020"/>
                  <a:gd name="T17" fmla="*/ 56 h 48"/>
                  <a:gd name="T18" fmla="*/ 709 w 1020"/>
                  <a:gd name="T19" fmla="*/ 38 h 48"/>
                  <a:gd name="T20" fmla="*/ 768 w 1020"/>
                  <a:gd name="T21" fmla="*/ 75 h 48"/>
                  <a:gd name="T22" fmla="*/ 837 w 1020"/>
                  <a:gd name="T23" fmla="*/ 19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20" h="48">
                    <a:moveTo>
                      <a:pt x="0" y="24"/>
                    </a:moveTo>
                    <a:cubicBezTo>
                      <a:pt x="12" y="28"/>
                      <a:pt x="24" y="38"/>
                      <a:pt x="36" y="36"/>
                    </a:cubicBezTo>
                    <a:cubicBezTo>
                      <a:pt x="50" y="34"/>
                      <a:pt x="58" y="12"/>
                      <a:pt x="72" y="12"/>
                    </a:cubicBezTo>
                    <a:cubicBezTo>
                      <a:pt x="97" y="12"/>
                      <a:pt x="144" y="36"/>
                      <a:pt x="144" y="36"/>
                    </a:cubicBezTo>
                    <a:cubicBezTo>
                      <a:pt x="304" y="4"/>
                      <a:pt x="104" y="36"/>
                      <a:pt x="264" y="36"/>
                    </a:cubicBezTo>
                    <a:cubicBezTo>
                      <a:pt x="300" y="36"/>
                      <a:pt x="336" y="28"/>
                      <a:pt x="372" y="24"/>
                    </a:cubicBezTo>
                    <a:cubicBezTo>
                      <a:pt x="384" y="16"/>
                      <a:pt x="394" y="0"/>
                      <a:pt x="408" y="0"/>
                    </a:cubicBezTo>
                    <a:cubicBezTo>
                      <a:pt x="451" y="0"/>
                      <a:pt x="483" y="26"/>
                      <a:pt x="516" y="48"/>
                    </a:cubicBezTo>
                    <a:cubicBezTo>
                      <a:pt x="591" y="37"/>
                      <a:pt x="624" y="22"/>
                      <a:pt x="696" y="36"/>
                    </a:cubicBezTo>
                    <a:cubicBezTo>
                      <a:pt x="759" y="27"/>
                      <a:pt x="805" y="6"/>
                      <a:pt x="864" y="24"/>
                    </a:cubicBezTo>
                    <a:cubicBezTo>
                      <a:pt x="888" y="31"/>
                      <a:pt x="936" y="48"/>
                      <a:pt x="936" y="48"/>
                    </a:cubicBezTo>
                    <a:cubicBezTo>
                      <a:pt x="1013" y="22"/>
                      <a:pt x="990" y="42"/>
                      <a:pt x="1020" y="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2" name="Line 35"/>
              <p:cNvSpPr>
                <a:spLocks noChangeShapeType="1"/>
              </p:cNvSpPr>
              <p:nvPr/>
            </p:nvSpPr>
            <p:spPr bwMode="auto">
              <a:xfrm>
                <a:off x="1008" y="14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0728" name="Group 36"/>
            <p:cNvGrpSpPr>
              <a:grpSpLocks/>
            </p:cNvGrpSpPr>
            <p:nvPr/>
          </p:nvGrpSpPr>
          <p:grpSpPr bwMode="auto">
            <a:xfrm>
              <a:off x="1200" y="3120"/>
              <a:ext cx="972" cy="108"/>
              <a:chOff x="996" y="1332"/>
              <a:chExt cx="972" cy="108"/>
            </a:xfrm>
          </p:grpSpPr>
          <p:sp>
            <p:nvSpPr>
              <p:cNvPr id="30729" name="Freeform 37"/>
              <p:cNvSpPr>
                <a:spLocks/>
              </p:cNvSpPr>
              <p:nvPr/>
            </p:nvSpPr>
            <p:spPr bwMode="auto">
              <a:xfrm>
                <a:off x="996" y="1332"/>
                <a:ext cx="924" cy="60"/>
              </a:xfrm>
              <a:custGeom>
                <a:avLst/>
                <a:gdLst>
                  <a:gd name="T0" fmla="*/ 0 w 1020"/>
                  <a:gd name="T1" fmla="*/ 38 h 48"/>
                  <a:gd name="T2" fmla="*/ 30 w 1020"/>
                  <a:gd name="T3" fmla="*/ 56 h 48"/>
                  <a:gd name="T4" fmla="*/ 59 w 1020"/>
                  <a:gd name="T5" fmla="*/ 19 h 48"/>
                  <a:gd name="T6" fmla="*/ 118 w 1020"/>
                  <a:gd name="T7" fmla="*/ 56 h 48"/>
                  <a:gd name="T8" fmla="*/ 217 w 1020"/>
                  <a:gd name="T9" fmla="*/ 56 h 48"/>
                  <a:gd name="T10" fmla="*/ 305 w 1020"/>
                  <a:gd name="T11" fmla="*/ 38 h 48"/>
                  <a:gd name="T12" fmla="*/ 335 w 1020"/>
                  <a:gd name="T13" fmla="*/ 0 h 48"/>
                  <a:gd name="T14" fmla="*/ 423 w 1020"/>
                  <a:gd name="T15" fmla="*/ 75 h 48"/>
                  <a:gd name="T16" fmla="*/ 571 w 1020"/>
                  <a:gd name="T17" fmla="*/ 56 h 48"/>
                  <a:gd name="T18" fmla="*/ 709 w 1020"/>
                  <a:gd name="T19" fmla="*/ 38 h 48"/>
                  <a:gd name="T20" fmla="*/ 768 w 1020"/>
                  <a:gd name="T21" fmla="*/ 75 h 48"/>
                  <a:gd name="T22" fmla="*/ 837 w 1020"/>
                  <a:gd name="T23" fmla="*/ 19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20" h="48">
                    <a:moveTo>
                      <a:pt x="0" y="24"/>
                    </a:moveTo>
                    <a:cubicBezTo>
                      <a:pt x="12" y="28"/>
                      <a:pt x="24" y="38"/>
                      <a:pt x="36" y="36"/>
                    </a:cubicBezTo>
                    <a:cubicBezTo>
                      <a:pt x="50" y="34"/>
                      <a:pt x="58" y="12"/>
                      <a:pt x="72" y="12"/>
                    </a:cubicBezTo>
                    <a:cubicBezTo>
                      <a:pt x="97" y="12"/>
                      <a:pt x="144" y="36"/>
                      <a:pt x="144" y="36"/>
                    </a:cubicBezTo>
                    <a:cubicBezTo>
                      <a:pt x="304" y="4"/>
                      <a:pt x="104" y="36"/>
                      <a:pt x="264" y="36"/>
                    </a:cubicBezTo>
                    <a:cubicBezTo>
                      <a:pt x="300" y="36"/>
                      <a:pt x="336" y="28"/>
                      <a:pt x="372" y="24"/>
                    </a:cubicBezTo>
                    <a:cubicBezTo>
                      <a:pt x="384" y="16"/>
                      <a:pt x="394" y="0"/>
                      <a:pt x="408" y="0"/>
                    </a:cubicBezTo>
                    <a:cubicBezTo>
                      <a:pt x="451" y="0"/>
                      <a:pt x="483" y="26"/>
                      <a:pt x="516" y="48"/>
                    </a:cubicBezTo>
                    <a:cubicBezTo>
                      <a:pt x="591" y="37"/>
                      <a:pt x="624" y="22"/>
                      <a:pt x="696" y="36"/>
                    </a:cubicBezTo>
                    <a:cubicBezTo>
                      <a:pt x="759" y="27"/>
                      <a:pt x="805" y="6"/>
                      <a:pt x="864" y="24"/>
                    </a:cubicBezTo>
                    <a:cubicBezTo>
                      <a:pt x="888" y="31"/>
                      <a:pt x="936" y="48"/>
                      <a:pt x="936" y="48"/>
                    </a:cubicBezTo>
                    <a:cubicBezTo>
                      <a:pt x="1013" y="22"/>
                      <a:pt x="990" y="42"/>
                      <a:pt x="1020" y="1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 name="Line 38"/>
              <p:cNvSpPr>
                <a:spLocks noChangeShapeType="1"/>
              </p:cNvSpPr>
              <p:nvPr/>
            </p:nvSpPr>
            <p:spPr bwMode="auto">
              <a:xfrm>
                <a:off x="1008" y="144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3850" y="1508125"/>
            <a:ext cx="8820150" cy="534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66725"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0"/>
              </a:spcBef>
              <a:buClrTx/>
              <a:buSzTx/>
              <a:buFontTx/>
              <a:buNone/>
            </a:pPr>
            <a:r>
              <a:rPr lang="zh-CN" altLang="en-US" sz="2400" b="1">
                <a:solidFill>
                  <a:srgbClr val="660033"/>
                </a:solidFill>
              </a:rPr>
              <a:t>在</a:t>
            </a:r>
            <a:r>
              <a:rPr lang="en-US" altLang="zh-CN" sz="2400" b="1">
                <a:solidFill>
                  <a:srgbClr val="660033"/>
                </a:solidFill>
              </a:rPr>
              <a:t>DBS</a:t>
            </a:r>
            <a:r>
              <a:rPr lang="zh-CN" altLang="en-US" sz="2400" b="1">
                <a:solidFill>
                  <a:srgbClr val="660033"/>
                </a:solidFill>
              </a:rPr>
              <a:t>运行时</a:t>
            </a:r>
            <a:r>
              <a:rPr lang="en-US" altLang="zh-CN" sz="2400" b="1">
                <a:solidFill>
                  <a:srgbClr val="660033"/>
                </a:solidFill>
              </a:rPr>
              <a:t>,</a:t>
            </a:r>
            <a:r>
              <a:rPr lang="zh-CN" altLang="en-US" sz="2400" b="1">
                <a:solidFill>
                  <a:srgbClr val="660033"/>
                </a:solidFill>
              </a:rPr>
              <a:t>系统有一个“系统目录”，</a:t>
            </a:r>
            <a:r>
              <a:rPr lang="zh-CN" altLang="en-US" sz="2400" b="1">
                <a:solidFill>
                  <a:schemeClr val="bg2"/>
                </a:solidFill>
              </a:rPr>
              <a:t>用于存放数据库结构的描述。</a:t>
            </a:r>
            <a:r>
              <a:rPr lang="zh-CN" altLang="en-US" sz="2400" b="1">
                <a:solidFill>
                  <a:srgbClr val="000066"/>
                </a:solidFill>
              </a:rPr>
              <a:t>关系</a:t>
            </a:r>
            <a:r>
              <a:rPr lang="en-US" altLang="zh-CN" sz="2400" b="1">
                <a:solidFill>
                  <a:srgbClr val="000066"/>
                </a:solidFill>
              </a:rPr>
              <a:t>DBMS</a:t>
            </a:r>
            <a:r>
              <a:rPr lang="zh-CN" altLang="en-US" sz="2400" b="1">
                <a:solidFill>
                  <a:srgbClr val="000066"/>
                </a:solidFill>
              </a:rPr>
              <a:t>的系统目录存储下列信息</a:t>
            </a:r>
            <a:r>
              <a:rPr lang="en-US" altLang="zh-CN" sz="2400" b="1">
                <a:solidFill>
                  <a:srgbClr val="000066"/>
                </a:solidFill>
              </a:rPr>
              <a:t>:</a:t>
            </a:r>
          </a:p>
          <a:p>
            <a:pPr algn="just">
              <a:lnSpc>
                <a:spcPct val="180000"/>
              </a:lnSpc>
              <a:spcBef>
                <a:spcPct val="0"/>
              </a:spcBef>
              <a:buClrTx/>
              <a:buSzTx/>
              <a:buFontTx/>
              <a:buNone/>
            </a:pPr>
            <a:r>
              <a:rPr lang="en-US" altLang="zh-CN" sz="2400" b="1">
                <a:solidFill>
                  <a:schemeClr val="bg1"/>
                </a:solidFill>
              </a:rPr>
              <a:t>①</a:t>
            </a:r>
            <a:r>
              <a:rPr lang="zh-CN" altLang="en-US" sz="2400" b="1">
                <a:solidFill>
                  <a:schemeClr val="bg1"/>
                </a:solidFill>
              </a:rPr>
              <a:t>关系名</a:t>
            </a:r>
            <a:r>
              <a:rPr lang="en-US" altLang="zh-CN" sz="2400" b="1">
                <a:solidFill>
                  <a:schemeClr val="bg1"/>
                </a:solidFill>
              </a:rPr>
              <a:t>,</a:t>
            </a:r>
            <a:r>
              <a:rPr lang="zh-CN" altLang="en-US" sz="2400" b="1">
                <a:solidFill>
                  <a:schemeClr val="bg1"/>
                </a:solidFill>
              </a:rPr>
              <a:t>属性名</a:t>
            </a:r>
            <a:r>
              <a:rPr lang="en-US" altLang="zh-CN" sz="2400" b="1">
                <a:solidFill>
                  <a:schemeClr val="bg1"/>
                </a:solidFill>
              </a:rPr>
              <a:t>,</a:t>
            </a:r>
            <a:r>
              <a:rPr lang="zh-CN" altLang="en-US" sz="2400" b="1">
                <a:solidFill>
                  <a:schemeClr val="bg1"/>
                </a:solidFill>
              </a:rPr>
              <a:t>属性域</a:t>
            </a:r>
            <a:r>
              <a:rPr lang="en-US" altLang="zh-CN" sz="2400" b="1">
                <a:solidFill>
                  <a:schemeClr val="bg1"/>
                </a:solidFill>
              </a:rPr>
              <a:t>(</a:t>
            </a:r>
            <a:r>
              <a:rPr lang="zh-CN" altLang="en-US" sz="2400" b="1">
                <a:solidFill>
                  <a:schemeClr val="bg1"/>
                </a:solidFill>
              </a:rPr>
              <a:t>数据类型</a:t>
            </a:r>
            <a:r>
              <a:rPr lang="en-US" altLang="zh-CN" sz="2400" b="1">
                <a:solidFill>
                  <a:schemeClr val="bg1"/>
                </a:solidFill>
              </a:rPr>
              <a:t>)</a:t>
            </a:r>
          </a:p>
          <a:p>
            <a:pPr algn="just">
              <a:lnSpc>
                <a:spcPct val="180000"/>
              </a:lnSpc>
              <a:spcBef>
                <a:spcPct val="0"/>
              </a:spcBef>
              <a:buClrTx/>
              <a:buSzTx/>
              <a:buFontTx/>
              <a:buNone/>
            </a:pPr>
            <a:r>
              <a:rPr lang="en-US" altLang="zh-CN" sz="2400" b="1">
                <a:solidFill>
                  <a:schemeClr val="bg1"/>
                </a:solidFill>
              </a:rPr>
              <a:t>②</a:t>
            </a:r>
            <a:r>
              <a:rPr lang="zh-CN" altLang="en-US" sz="2400" b="1">
                <a:solidFill>
                  <a:schemeClr val="bg1"/>
                </a:solidFill>
              </a:rPr>
              <a:t>主键</a:t>
            </a:r>
            <a:r>
              <a:rPr lang="en-US" altLang="zh-CN" sz="2400" b="1">
                <a:solidFill>
                  <a:schemeClr val="bg1"/>
                </a:solidFill>
              </a:rPr>
              <a:t>,</a:t>
            </a:r>
            <a:r>
              <a:rPr lang="zh-CN" altLang="en-US" sz="2400" b="1">
                <a:solidFill>
                  <a:schemeClr val="bg1"/>
                </a:solidFill>
              </a:rPr>
              <a:t>辅助键</a:t>
            </a:r>
            <a:r>
              <a:rPr lang="en-US" altLang="zh-CN" sz="2400" b="1">
                <a:solidFill>
                  <a:schemeClr val="bg1"/>
                </a:solidFill>
              </a:rPr>
              <a:t>,</a:t>
            </a:r>
            <a:r>
              <a:rPr lang="zh-CN" altLang="en-US" sz="2400" b="1">
                <a:solidFill>
                  <a:schemeClr val="bg1"/>
                </a:solidFill>
              </a:rPr>
              <a:t>外键</a:t>
            </a:r>
          </a:p>
          <a:p>
            <a:pPr algn="just">
              <a:lnSpc>
                <a:spcPct val="180000"/>
              </a:lnSpc>
              <a:spcBef>
                <a:spcPct val="0"/>
              </a:spcBef>
              <a:buClrTx/>
              <a:buSzTx/>
              <a:buFontTx/>
              <a:buNone/>
            </a:pPr>
            <a:r>
              <a:rPr lang="zh-CN" altLang="en-US" sz="2400" b="1">
                <a:solidFill>
                  <a:schemeClr val="bg1"/>
                </a:solidFill>
              </a:rPr>
              <a:t>③各种约束</a:t>
            </a:r>
            <a:r>
              <a:rPr lang="en-US" altLang="zh-CN" sz="2400" b="1">
                <a:solidFill>
                  <a:schemeClr val="bg1"/>
                </a:solidFill>
              </a:rPr>
              <a:t>:</a:t>
            </a:r>
            <a:r>
              <a:rPr lang="zh-CN" altLang="en-US" sz="2400" b="1">
                <a:solidFill>
                  <a:schemeClr val="bg1"/>
                </a:solidFill>
              </a:rPr>
              <a:t>视图的外部级描述</a:t>
            </a:r>
            <a:r>
              <a:rPr lang="en-US" altLang="zh-CN" sz="2400" b="1">
                <a:solidFill>
                  <a:schemeClr val="bg1"/>
                </a:solidFill>
              </a:rPr>
              <a:t>,</a:t>
            </a:r>
            <a:r>
              <a:rPr lang="zh-CN" altLang="en-US" sz="2400" b="1">
                <a:solidFill>
                  <a:schemeClr val="bg1"/>
                </a:solidFill>
              </a:rPr>
              <a:t>存储结构和索引的内部级描述</a:t>
            </a:r>
          </a:p>
          <a:p>
            <a:pPr algn="just">
              <a:lnSpc>
                <a:spcPct val="180000"/>
              </a:lnSpc>
              <a:spcBef>
                <a:spcPct val="0"/>
              </a:spcBef>
              <a:buClrTx/>
              <a:buSzTx/>
              <a:buFontTx/>
              <a:buNone/>
            </a:pPr>
            <a:r>
              <a:rPr lang="zh-CN" altLang="en-US" sz="2400" b="1">
                <a:solidFill>
                  <a:schemeClr val="bg1"/>
                </a:solidFill>
              </a:rPr>
              <a:t>④安全性和授权规则</a:t>
            </a:r>
          </a:p>
          <a:p>
            <a:pPr algn="just">
              <a:lnSpc>
                <a:spcPct val="180000"/>
              </a:lnSpc>
              <a:spcBef>
                <a:spcPct val="0"/>
              </a:spcBef>
              <a:buClrTx/>
              <a:buSzTx/>
              <a:buFontTx/>
              <a:buNone/>
            </a:pPr>
            <a:r>
              <a:rPr lang="zh-CN" altLang="en-US" sz="2400" b="1">
                <a:solidFill>
                  <a:schemeClr val="bg1"/>
                </a:solidFill>
              </a:rPr>
              <a:t>⑤数据完整性规则</a:t>
            </a:r>
          </a:p>
          <a:p>
            <a:pPr algn="just">
              <a:lnSpc>
                <a:spcPct val="180000"/>
              </a:lnSpc>
              <a:spcBef>
                <a:spcPct val="0"/>
              </a:spcBef>
              <a:buClrTx/>
              <a:buSzTx/>
              <a:buFontTx/>
              <a:buNone/>
            </a:pPr>
            <a:r>
              <a:rPr lang="zh-CN" altLang="en-US" sz="2400" b="1">
                <a:solidFill>
                  <a:schemeClr val="bg1"/>
                </a:solidFill>
              </a:rPr>
              <a:t>   </a:t>
            </a:r>
          </a:p>
        </p:txBody>
      </p:sp>
      <p:grpSp>
        <p:nvGrpSpPr>
          <p:cNvPr id="31747" name="Group 3"/>
          <p:cNvGrpSpPr>
            <a:grpSpLocks/>
          </p:cNvGrpSpPr>
          <p:nvPr/>
        </p:nvGrpSpPr>
        <p:grpSpPr bwMode="auto">
          <a:xfrm>
            <a:off x="0" y="0"/>
            <a:ext cx="9144000" cy="1196975"/>
            <a:chOff x="0" y="0"/>
            <a:chExt cx="5760" cy="754"/>
          </a:xfrm>
        </p:grpSpPr>
        <p:sp>
          <p:nvSpPr>
            <p:cNvPr id="31749" name="Rectangle 4"/>
            <p:cNvSpPr>
              <a:spLocks noChangeArrowheads="1"/>
            </p:cNvSpPr>
            <p:nvPr/>
          </p:nvSpPr>
          <p:spPr bwMode="auto">
            <a:xfrm>
              <a:off x="0" y="2"/>
              <a:ext cx="5760" cy="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60000"/>
                </a:lnSpc>
                <a:spcBef>
                  <a:spcPct val="0"/>
                </a:spcBef>
                <a:buClrTx/>
                <a:buSzTx/>
                <a:buFontTx/>
                <a:buNone/>
              </a:pPr>
              <a:r>
                <a:rPr lang="en-US" altLang="zh-CN" sz="3600" b="1">
                  <a:solidFill>
                    <a:schemeClr val="tx2"/>
                  </a:solidFill>
                  <a:latin typeface="宋体" pitchFamily="2" charset="-122"/>
                </a:rPr>
                <a:t>       </a:t>
              </a:r>
              <a:endParaRPr lang="en-US" altLang="zh-CN" sz="2400"/>
            </a:p>
          </p:txBody>
        </p:sp>
        <p:grpSp>
          <p:nvGrpSpPr>
            <p:cNvPr id="31750" name="Group 5"/>
            <p:cNvGrpSpPr>
              <a:grpSpLocks/>
            </p:cNvGrpSpPr>
            <p:nvPr/>
          </p:nvGrpSpPr>
          <p:grpSpPr bwMode="auto">
            <a:xfrm>
              <a:off x="0" y="0"/>
              <a:ext cx="5575" cy="754"/>
              <a:chOff x="0" y="288"/>
              <a:chExt cx="5760" cy="864"/>
            </a:xfrm>
          </p:grpSpPr>
          <p:sp>
            <p:nvSpPr>
              <p:cNvPr id="31751" name="Rectangle 6"/>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1752" name="Rectangle 7"/>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1753" name="Rectangle 8"/>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1754" name="Rectangle 9"/>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1755" name="Rectangle 10"/>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1756" name="Rectangle 11"/>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grpSp>
      <p:sp>
        <p:nvSpPr>
          <p:cNvPr id="159756" name="Rectangle 12"/>
          <p:cNvSpPr>
            <a:spLocks noChangeArrowheads="1"/>
          </p:cNvSpPr>
          <p:nvPr/>
        </p:nvSpPr>
        <p:spPr bwMode="auto">
          <a:xfrm>
            <a:off x="2124075" y="87313"/>
            <a:ext cx="52562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80000"/>
              </a:lnSpc>
              <a:defRPr/>
            </a:pPr>
            <a:r>
              <a:rPr kumimoji="1" lang="en-US" altLang="zh-CN" sz="2800" b="1">
                <a:solidFill>
                  <a:srgbClr val="660033"/>
                </a:solidFill>
                <a:effectLst>
                  <a:outerShdw blurRad="38100" dist="38100" dir="2700000" algn="tl">
                    <a:srgbClr val="C0C0C0"/>
                  </a:outerShdw>
                </a:effectLst>
              </a:rPr>
              <a:t>§5  </a:t>
            </a:r>
            <a:r>
              <a:rPr kumimoji="1" lang="zh-CN" altLang="en-US" sz="2800" b="1">
                <a:solidFill>
                  <a:srgbClr val="660033"/>
                </a:solidFill>
                <a:effectLst>
                  <a:outerShdw blurRad="38100" dist="38100" dir="2700000" algn="tl">
                    <a:srgbClr val="C0C0C0"/>
                  </a:outerShdw>
                </a:effectLst>
              </a:rPr>
              <a:t>关系式目录的扩展</a:t>
            </a:r>
            <a:r>
              <a:rPr kumimoji="1" lang="en-US" altLang="zh-CN" sz="2800" b="1">
                <a:solidFill>
                  <a:srgbClr val="660033"/>
                </a:solidFill>
                <a:effectLst>
                  <a:outerShdw blurRad="38100" dist="38100" dir="2700000" algn="tl">
                    <a:srgbClr val="C0C0C0"/>
                  </a:outerShdw>
                </a:effectLst>
              </a:rPr>
              <a:t>ER</a:t>
            </a:r>
            <a:r>
              <a:rPr kumimoji="1" lang="zh-CN" altLang="en-US" sz="2800" b="1">
                <a:solidFill>
                  <a:srgbClr val="660033"/>
                </a:solidFill>
                <a:effectLst>
                  <a:outerShdw blurRad="38100" dist="38100" dir="2700000" algn="tl">
                    <a:srgbClr val="C0C0C0"/>
                  </a:outerShdw>
                </a:effectLst>
              </a:rPr>
              <a:t>图</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0" y="333375"/>
            <a:ext cx="9144000" cy="521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spcBef>
                <a:spcPct val="50000"/>
              </a:spcBef>
              <a:defRPr/>
            </a:pPr>
            <a:r>
              <a:rPr kumimoji="1" lang="en-US" altLang="zh-CN" sz="2800" b="1">
                <a:effectLst>
                  <a:outerShdw blurRad="38100" dist="38100" dir="2700000" algn="tl">
                    <a:srgbClr val="C0C0C0"/>
                  </a:outerShdw>
                </a:effectLst>
              </a:rPr>
              <a:t>                      §</a:t>
            </a:r>
            <a:r>
              <a:rPr kumimoji="1" lang="en-US" altLang="zh-CN" sz="2800" b="1">
                <a:effectLst>
                  <a:outerShdw blurRad="38100" dist="38100" dir="2700000" algn="tl">
                    <a:srgbClr val="C0C0C0"/>
                  </a:outerShdw>
                </a:effectLst>
                <a:latin typeface="宋体" pitchFamily="2" charset="-122"/>
              </a:rPr>
              <a:t>1  </a:t>
            </a:r>
            <a:r>
              <a:rPr kumimoji="1" lang="zh-CN" altLang="en-US" sz="2800" b="1">
                <a:effectLst>
                  <a:outerShdw blurRad="38100" dist="38100" dir="2700000" algn="tl">
                    <a:srgbClr val="C0C0C0"/>
                  </a:outerShdw>
                </a:effectLst>
                <a:latin typeface="宋体" pitchFamily="2" charset="-122"/>
              </a:rPr>
              <a:t>实体与属性的基本概念</a:t>
            </a:r>
            <a:endParaRPr kumimoji="1" lang="zh-CN" altLang="en-US" sz="2800" b="1">
              <a:effectLst>
                <a:outerShdw blurRad="38100" dist="38100" dir="2700000" algn="tl">
                  <a:srgbClr val="C0C0C0"/>
                </a:outerShdw>
              </a:effectLst>
            </a:endParaRPr>
          </a:p>
          <a:p>
            <a:pPr>
              <a:lnSpc>
                <a:spcPct val="180000"/>
              </a:lnSpc>
              <a:spcBef>
                <a:spcPct val="50000"/>
              </a:spcBef>
              <a:defRPr/>
            </a:pPr>
            <a:r>
              <a:rPr kumimoji="1" lang="zh-CN" altLang="en-US" sz="2800" b="1">
                <a:solidFill>
                  <a:schemeClr val="bg1"/>
                </a:solidFill>
                <a:latin typeface="宋体" pitchFamily="2" charset="-122"/>
              </a:rPr>
              <a:t>  </a:t>
            </a:r>
            <a:r>
              <a:rPr kumimoji="1" lang="en-US" altLang="zh-CN" sz="2800" b="1">
                <a:solidFill>
                  <a:schemeClr val="bg1"/>
                </a:solidFill>
                <a:latin typeface="宋体" pitchFamily="2" charset="-122"/>
              </a:rPr>
              <a:t>1. </a:t>
            </a:r>
            <a:r>
              <a:rPr kumimoji="1" lang="zh-CN" altLang="en-US" sz="2800" b="1">
                <a:solidFill>
                  <a:schemeClr val="bg1"/>
                </a:solidFill>
                <a:latin typeface="宋体" pitchFamily="2" charset="-122"/>
              </a:rPr>
              <a:t>实体：  </a:t>
            </a:r>
            <a:r>
              <a:rPr kumimoji="1" lang="zh-CN" altLang="en-US" sz="2800" b="1">
                <a:solidFill>
                  <a:srgbClr val="990000"/>
                </a:solidFill>
                <a:latin typeface="宋体" pitchFamily="2" charset="-122"/>
              </a:rPr>
              <a:t>客观存在可以相互区分的事物。</a:t>
            </a:r>
          </a:p>
          <a:p>
            <a:pPr>
              <a:lnSpc>
                <a:spcPct val="180000"/>
              </a:lnSpc>
              <a:spcBef>
                <a:spcPct val="50000"/>
              </a:spcBef>
              <a:defRPr/>
            </a:pPr>
            <a:r>
              <a:rPr kumimoji="1" lang="zh-CN" altLang="en-US" sz="2800" b="1">
                <a:latin typeface="宋体" pitchFamily="2" charset="-122"/>
                <a:cs typeface="Times New Roman" pitchFamily="18" charset="0"/>
              </a:rPr>
              <a:t>   一般将实体、实体集、实体类型等概念统称为实体</a:t>
            </a:r>
            <a:r>
              <a:rPr kumimoji="1" lang="zh-CN" altLang="en-US" sz="2800" b="1">
                <a:latin typeface="宋体" pitchFamily="2" charset="-122"/>
              </a:rPr>
              <a:t>， 在</a:t>
            </a:r>
            <a:r>
              <a:rPr kumimoji="1" lang="en-US" altLang="zh-CN" sz="2800" b="1">
                <a:latin typeface="宋体" pitchFamily="2" charset="-122"/>
              </a:rPr>
              <a:t>ER</a:t>
            </a:r>
            <a:r>
              <a:rPr kumimoji="1" lang="zh-CN" altLang="en-US" sz="2800" b="1">
                <a:latin typeface="宋体" pitchFamily="2" charset="-122"/>
              </a:rPr>
              <a:t>模型中的实体相当于实体集。</a:t>
            </a:r>
          </a:p>
          <a:p>
            <a:pPr>
              <a:lnSpc>
                <a:spcPct val="180000"/>
              </a:lnSpc>
              <a:spcBef>
                <a:spcPct val="50000"/>
              </a:spcBef>
              <a:defRPr/>
            </a:pPr>
            <a:r>
              <a:rPr kumimoji="1" lang="zh-CN" altLang="en-US" sz="2800" b="1">
                <a:latin typeface="宋体" pitchFamily="2" charset="-122"/>
              </a:rPr>
              <a:t>   在</a:t>
            </a:r>
            <a:r>
              <a:rPr kumimoji="1" lang="en-US" altLang="zh-CN" sz="2800" b="1">
                <a:latin typeface="宋体" pitchFamily="2" charset="-122"/>
              </a:rPr>
              <a:t>ER</a:t>
            </a:r>
            <a:r>
              <a:rPr kumimoji="1" lang="zh-CN" altLang="en-US" sz="2800" b="1">
                <a:latin typeface="宋体" pitchFamily="2" charset="-122"/>
              </a:rPr>
              <a:t>模型中，</a:t>
            </a:r>
            <a:r>
              <a:rPr kumimoji="1" lang="zh-CN" altLang="en-US" sz="2800" b="1">
                <a:solidFill>
                  <a:schemeClr val="bg1"/>
                </a:solidFill>
                <a:latin typeface="宋体" pitchFamily="2" charset="-122"/>
              </a:rPr>
              <a:t>实体用矩形框表示</a:t>
            </a:r>
            <a:r>
              <a:rPr kumimoji="1" lang="zh-CN" altLang="en-US" sz="2800" b="1">
                <a:latin typeface="宋体" pitchFamily="2" charset="-122"/>
              </a:rPr>
              <a:t>，并将实体名称标注在矩形框内。</a:t>
            </a:r>
          </a:p>
        </p:txBody>
      </p:sp>
      <p:sp>
        <p:nvSpPr>
          <p:cNvPr id="5123" name="Text Box 3"/>
          <p:cNvSpPr txBox="1">
            <a:spLocks noChangeArrowheads="1"/>
          </p:cNvSpPr>
          <p:nvPr/>
        </p:nvSpPr>
        <p:spPr bwMode="auto">
          <a:xfrm>
            <a:off x="3733800" y="5486400"/>
            <a:ext cx="2235200" cy="576263"/>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b="1">
                <a:solidFill>
                  <a:schemeClr val="bg2"/>
                </a:solidFill>
              </a:rPr>
              <a:t>零  件</a:t>
            </a:r>
          </a:p>
        </p:txBody>
      </p:sp>
      <p:grpSp>
        <p:nvGrpSpPr>
          <p:cNvPr id="5124" name="Group 4"/>
          <p:cNvGrpSpPr>
            <a:grpSpLocks/>
          </p:cNvGrpSpPr>
          <p:nvPr/>
        </p:nvGrpSpPr>
        <p:grpSpPr bwMode="auto">
          <a:xfrm>
            <a:off x="152400" y="76200"/>
            <a:ext cx="9144000" cy="1196975"/>
            <a:chOff x="0" y="0"/>
            <a:chExt cx="5760" cy="754"/>
          </a:xfrm>
        </p:grpSpPr>
        <p:sp>
          <p:nvSpPr>
            <p:cNvPr id="5125" name="Rectangle 5"/>
            <p:cNvSpPr>
              <a:spLocks noChangeArrowheads="1"/>
            </p:cNvSpPr>
            <p:nvPr/>
          </p:nvSpPr>
          <p:spPr bwMode="auto">
            <a:xfrm>
              <a:off x="0" y="2"/>
              <a:ext cx="5760" cy="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160000"/>
                </a:lnSpc>
                <a:spcBef>
                  <a:spcPct val="0"/>
                </a:spcBef>
                <a:buClrTx/>
                <a:buSzTx/>
                <a:buFontTx/>
                <a:buNone/>
              </a:pPr>
              <a:r>
                <a:rPr lang="en-US" altLang="zh-CN" sz="3600" b="1">
                  <a:solidFill>
                    <a:schemeClr val="tx2"/>
                  </a:solidFill>
                  <a:latin typeface="宋体" pitchFamily="2" charset="-122"/>
                </a:rPr>
                <a:t>       </a:t>
              </a:r>
              <a:endParaRPr lang="en-US" altLang="zh-CN" sz="2400"/>
            </a:p>
          </p:txBody>
        </p:sp>
        <p:grpSp>
          <p:nvGrpSpPr>
            <p:cNvPr id="5126" name="Group 6"/>
            <p:cNvGrpSpPr>
              <a:grpSpLocks/>
            </p:cNvGrpSpPr>
            <p:nvPr/>
          </p:nvGrpSpPr>
          <p:grpSpPr bwMode="auto">
            <a:xfrm>
              <a:off x="0" y="0"/>
              <a:ext cx="5575" cy="754"/>
              <a:chOff x="0" y="288"/>
              <a:chExt cx="5760" cy="864"/>
            </a:xfrm>
          </p:grpSpPr>
          <p:sp>
            <p:nvSpPr>
              <p:cNvPr id="5127" name="Rectangle 7"/>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5128" name="Rectangle 8"/>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5129" name="Rectangle 9"/>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5130" name="Rectangle 10"/>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5131" name="Rectangle 11"/>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5132" name="Rectangle 12"/>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44463" y="981075"/>
            <a:ext cx="8748712" cy="350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en-US" altLang="zh-CN" sz="2800" b="1">
                <a:solidFill>
                  <a:schemeClr val="bg2"/>
                </a:solidFill>
              </a:rPr>
              <a:t>      </a:t>
            </a:r>
            <a:r>
              <a:rPr lang="zh-CN" altLang="en-US" sz="2800" b="1">
                <a:solidFill>
                  <a:schemeClr val="bg2"/>
                </a:solidFill>
              </a:rPr>
              <a:t>由于</a:t>
            </a:r>
            <a:r>
              <a:rPr lang="en-US" altLang="zh-CN" sz="2800" b="1">
                <a:solidFill>
                  <a:schemeClr val="bg2"/>
                </a:solidFill>
              </a:rPr>
              <a:t>DBMS</a:t>
            </a:r>
            <a:r>
              <a:rPr lang="zh-CN" altLang="en-US" sz="2800" b="1">
                <a:solidFill>
                  <a:schemeClr val="bg2"/>
                </a:solidFill>
              </a:rPr>
              <a:t>的各个子系统非常频繁地访问系统目录</a:t>
            </a:r>
            <a:r>
              <a:rPr lang="en-US" altLang="zh-CN" sz="2800" b="1">
                <a:solidFill>
                  <a:schemeClr val="bg2"/>
                </a:solidFill>
              </a:rPr>
              <a:t>,</a:t>
            </a:r>
            <a:r>
              <a:rPr lang="zh-CN" altLang="en-US" sz="2800" b="1">
                <a:solidFill>
                  <a:schemeClr val="bg2"/>
                </a:solidFill>
              </a:rPr>
              <a:t>因此对系统目录应设计比较好的数据结构以满足高效地访问目录。</a:t>
            </a:r>
          </a:p>
          <a:p>
            <a:pPr algn="just">
              <a:lnSpc>
                <a:spcPct val="200000"/>
              </a:lnSpc>
              <a:spcBef>
                <a:spcPct val="0"/>
              </a:spcBef>
              <a:buClrTx/>
              <a:buSzTx/>
              <a:buFontTx/>
              <a:buNone/>
            </a:pPr>
            <a:r>
              <a:rPr lang="zh-CN" altLang="en-US" sz="2800" b="1">
                <a:solidFill>
                  <a:schemeClr val="bg2"/>
                </a:solidFill>
              </a:rPr>
              <a:t>       </a:t>
            </a:r>
            <a:r>
              <a:rPr lang="zh-CN" altLang="en-US" sz="2800" b="1">
                <a:solidFill>
                  <a:schemeClr val="bg1"/>
                </a:solidFill>
              </a:rPr>
              <a:t>关系系统中目录结构</a:t>
            </a:r>
            <a:r>
              <a:rPr lang="en-US" altLang="zh-CN" sz="2800" b="1">
                <a:solidFill>
                  <a:schemeClr val="bg1"/>
                </a:solidFill>
              </a:rPr>
              <a:t>(</a:t>
            </a:r>
            <a:r>
              <a:rPr lang="zh-CN" altLang="en-US" sz="2800" b="1">
                <a:solidFill>
                  <a:schemeClr val="bg1"/>
                </a:solidFill>
              </a:rPr>
              <a:t>部分</a:t>
            </a:r>
            <a:r>
              <a:rPr lang="en-US" altLang="zh-CN" sz="2800" b="1">
                <a:solidFill>
                  <a:schemeClr val="bg1"/>
                </a:solidFill>
              </a:rPr>
              <a:t>)</a:t>
            </a:r>
            <a:r>
              <a:rPr lang="zh-CN" altLang="en-US" sz="2800" b="1">
                <a:solidFill>
                  <a:schemeClr val="bg1"/>
                </a:solidFill>
              </a:rPr>
              <a:t>的一个扩充的</a:t>
            </a:r>
            <a:r>
              <a:rPr lang="en-US" altLang="zh-CN" sz="2800" b="1">
                <a:solidFill>
                  <a:schemeClr val="bg1"/>
                </a:solidFill>
              </a:rPr>
              <a:t>ER</a:t>
            </a:r>
            <a:r>
              <a:rPr lang="zh-CN" altLang="en-US" sz="2800" b="1">
                <a:solidFill>
                  <a:schemeClr val="bg1"/>
                </a:solidFill>
              </a:rPr>
              <a:t>图</a:t>
            </a:r>
            <a:r>
              <a:rPr lang="en-US" altLang="zh-CN" sz="2800" b="1">
                <a:solidFill>
                  <a:schemeClr val="bg1"/>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5"/>
          <p:cNvGrpSpPr>
            <a:grpSpLocks/>
          </p:cNvGrpSpPr>
          <p:nvPr/>
        </p:nvGrpSpPr>
        <p:grpSpPr bwMode="auto">
          <a:xfrm>
            <a:off x="-109538" y="288925"/>
            <a:ext cx="9361488" cy="6289675"/>
            <a:chOff x="1052" y="6276"/>
            <a:chExt cx="9870" cy="7176"/>
          </a:xfrm>
        </p:grpSpPr>
        <p:grpSp>
          <p:nvGrpSpPr>
            <p:cNvPr id="33795" name="Group 6"/>
            <p:cNvGrpSpPr>
              <a:grpSpLocks/>
            </p:cNvGrpSpPr>
            <p:nvPr/>
          </p:nvGrpSpPr>
          <p:grpSpPr bwMode="auto">
            <a:xfrm>
              <a:off x="1052" y="6276"/>
              <a:ext cx="9765" cy="7176"/>
              <a:chOff x="1052" y="6276"/>
              <a:chExt cx="9765" cy="7176"/>
            </a:xfrm>
          </p:grpSpPr>
          <p:sp>
            <p:nvSpPr>
              <p:cNvPr id="33798" name="Line 7"/>
              <p:cNvSpPr>
                <a:spLocks noChangeShapeType="1"/>
              </p:cNvSpPr>
              <p:nvPr/>
            </p:nvSpPr>
            <p:spPr bwMode="auto">
              <a:xfrm>
                <a:off x="5357" y="7368"/>
                <a:ext cx="1785"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799" name="Group 8"/>
              <p:cNvGrpSpPr>
                <a:grpSpLocks/>
              </p:cNvGrpSpPr>
              <p:nvPr/>
            </p:nvGrpSpPr>
            <p:grpSpPr bwMode="auto">
              <a:xfrm>
                <a:off x="1052" y="6276"/>
                <a:ext cx="9765" cy="7176"/>
                <a:chOff x="737" y="6120"/>
                <a:chExt cx="9765" cy="7176"/>
              </a:xfrm>
            </p:grpSpPr>
            <p:grpSp>
              <p:nvGrpSpPr>
                <p:cNvPr id="33800" name="Group 9"/>
                <p:cNvGrpSpPr>
                  <a:grpSpLocks/>
                </p:cNvGrpSpPr>
                <p:nvPr/>
              </p:nvGrpSpPr>
              <p:grpSpPr bwMode="auto">
                <a:xfrm>
                  <a:off x="737" y="6120"/>
                  <a:ext cx="9765" cy="7176"/>
                  <a:chOff x="737" y="6120"/>
                  <a:chExt cx="9765" cy="7176"/>
                </a:xfrm>
              </p:grpSpPr>
              <p:grpSp>
                <p:nvGrpSpPr>
                  <p:cNvPr id="33803" name="Group 10"/>
                  <p:cNvGrpSpPr>
                    <a:grpSpLocks/>
                  </p:cNvGrpSpPr>
                  <p:nvPr/>
                </p:nvGrpSpPr>
                <p:grpSpPr bwMode="auto">
                  <a:xfrm>
                    <a:off x="737" y="6120"/>
                    <a:ext cx="9765" cy="7176"/>
                    <a:chOff x="737" y="6120"/>
                    <a:chExt cx="9765" cy="7176"/>
                  </a:xfrm>
                </p:grpSpPr>
                <p:sp>
                  <p:nvSpPr>
                    <p:cNvPr id="33806" name="Text Box 11"/>
                    <p:cNvSpPr txBox="1">
                      <a:spLocks noChangeArrowheads="1"/>
                    </p:cNvSpPr>
                    <p:nvPr/>
                  </p:nvSpPr>
                  <p:spPr bwMode="auto">
                    <a:xfrm>
                      <a:off x="4937" y="11580"/>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N</a:t>
                      </a:r>
                    </a:p>
                  </p:txBody>
                </p:sp>
                <p:grpSp>
                  <p:nvGrpSpPr>
                    <p:cNvPr id="33807" name="Group 12"/>
                    <p:cNvGrpSpPr>
                      <a:grpSpLocks/>
                    </p:cNvGrpSpPr>
                    <p:nvPr/>
                  </p:nvGrpSpPr>
                  <p:grpSpPr bwMode="auto">
                    <a:xfrm>
                      <a:off x="737" y="6120"/>
                      <a:ext cx="9765" cy="7176"/>
                      <a:chOff x="737" y="6120"/>
                      <a:chExt cx="9765" cy="7176"/>
                    </a:xfrm>
                  </p:grpSpPr>
                  <p:grpSp>
                    <p:nvGrpSpPr>
                      <p:cNvPr id="33808" name="Group 13"/>
                      <p:cNvGrpSpPr>
                        <a:grpSpLocks/>
                      </p:cNvGrpSpPr>
                      <p:nvPr/>
                    </p:nvGrpSpPr>
                    <p:grpSpPr bwMode="auto">
                      <a:xfrm>
                        <a:off x="737" y="6120"/>
                        <a:ext cx="9765" cy="7176"/>
                        <a:chOff x="632" y="6120"/>
                        <a:chExt cx="9765" cy="7176"/>
                      </a:xfrm>
                    </p:grpSpPr>
                    <p:grpSp>
                      <p:nvGrpSpPr>
                        <p:cNvPr id="33811" name="Group 14"/>
                        <p:cNvGrpSpPr>
                          <a:grpSpLocks/>
                        </p:cNvGrpSpPr>
                        <p:nvPr/>
                      </p:nvGrpSpPr>
                      <p:grpSpPr bwMode="auto">
                        <a:xfrm>
                          <a:off x="632" y="6120"/>
                          <a:ext cx="9765" cy="7176"/>
                          <a:chOff x="632" y="6120"/>
                          <a:chExt cx="9765" cy="7176"/>
                        </a:xfrm>
                      </p:grpSpPr>
                      <p:grpSp>
                        <p:nvGrpSpPr>
                          <p:cNvPr id="33813" name="Group 15"/>
                          <p:cNvGrpSpPr>
                            <a:grpSpLocks/>
                          </p:cNvGrpSpPr>
                          <p:nvPr/>
                        </p:nvGrpSpPr>
                        <p:grpSpPr bwMode="auto">
                          <a:xfrm>
                            <a:off x="632" y="6120"/>
                            <a:ext cx="9765" cy="7176"/>
                            <a:chOff x="632" y="6120"/>
                            <a:chExt cx="9765" cy="7176"/>
                          </a:xfrm>
                        </p:grpSpPr>
                        <p:grpSp>
                          <p:nvGrpSpPr>
                            <p:cNvPr id="33815" name="Group 16"/>
                            <p:cNvGrpSpPr>
                              <a:grpSpLocks/>
                            </p:cNvGrpSpPr>
                            <p:nvPr/>
                          </p:nvGrpSpPr>
                          <p:grpSpPr bwMode="auto">
                            <a:xfrm>
                              <a:off x="632" y="6120"/>
                              <a:ext cx="9765" cy="7176"/>
                              <a:chOff x="632" y="6120"/>
                              <a:chExt cx="9765" cy="7176"/>
                            </a:xfrm>
                          </p:grpSpPr>
                          <p:grpSp>
                            <p:nvGrpSpPr>
                              <p:cNvPr id="33818" name="Group 17"/>
                              <p:cNvGrpSpPr>
                                <a:grpSpLocks/>
                              </p:cNvGrpSpPr>
                              <p:nvPr/>
                            </p:nvGrpSpPr>
                            <p:grpSpPr bwMode="auto">
                              <a:xfrm>
                                <a:off x="632" y="6120"/>
                                <a:ext cx="9765" cy="7176"/>
                                <a:chOff x="632" y="6120"/>
                                <a:chExt cx="9765" cy="7176"/>
                              </a:xfrm>
                            </p:grpSpPr>
                            <p:grpSp>
                              <p:nvGrpSpPr>
                                <p:cNvPr id="33820" name="Group 18"/>
                                <p:cNvGrpSpPr>
                                  <a:grpSpLocks/>
                                </p:cNvGrpSpPr>
                                <p:nvPr/>
                              </p:nvGrpSpPr>
                              <p:grpSpPr bwMode="auto">
                                <a:xfrm>
                                  <a:off x="632" y="6120"/>
                                  <a:ext cx="9765" cy="7176"/>
                                  <a:chOff x="632" y="6120"/>
                                  <a:chExt cx="9765" cy="7176"/>
                                </a:xfrm>
                              </p:grpSpPr>
                              <p:grpSp>
                                <p:nvGrpSpPr>
                                  <p:cNvPr id="33822" name="Group 19"/>
                                  <p:cNvGrpSpPr>
                                    <a:grpSpLocks/>
                                  </p:cNvGrpSpPr>
                                  <p:nvPr/>
                                </p:nvGrpSpPr>
                                <p:grpSpPr bwMode="auto">
                                  <a:xfrm>
                                    <a:off x="632" y="6120"/>
                                    <a:ext cx="9765" cy="7176"/>
                                    <a:chOff x="632" y="6120"/>
                                    <a:chExt cx="9765" cy="7176"/>
                                  </a:xfrm>
                                </p:grpSpPr>
                                <p:grpSp>
                                  <p:nvGrpSpPr>
                                    <p:cNvPr id="33825" name="Group 20"/>
                                    <p:cNvGrpSpPr>
                                      <a:grpSpLocks/>
                                    </p:cNvGrpSpPr>
                                    <p:nvPr/>
                                  </p:nvGrpSpPr>
                                  <p:grpSpPr bwMode="auto">
                                    <a:xfrm>
                                      <a:off x="632" y="6120"/>
                                      <a:ext cx="9555" cy="7176"/>
                                      <a:chOff x="632" y="6120"/>
                                      <a:chExt cx="9555" cy="7176"/>
                                    </a:xfrm>
                                  </p:grpSpPr>
                                  <p:grpSp>
                                    <p:nvGrpSpPr>
                                      <p:cNvPr id="33834" name="Group 21"/>
                                      <p:cNvGrpSpPr>
                                        <a:grpSpLocks/>
                                      </p:cNvGrpSpPr>
                                      <p:nvPr/>
                                    </p:nvGrpSpPr>
                                    <p:grpSpPr bwMode="auto">
                                      <a:xfrm>
                                        <a:off x="632" y="6120"/>
                                        <a:ext cx="9555" cy="7176"/>
                                        <a:chOff x="632" y="6120"/>
                                        <a:chExt cx="9555" cy="7176"/>
                                      </a:xfrm>
                                    </p:grpSpPr>
                                    <p:sp>
                                      <p:nvSpPr>
                                        <p:cNvPr id="33837" name="Oval 22"/>
                                        <p:cNvSpPr>
                                          <a:spLocks noChangeArrowheads="1"/>
                                        </p:cNvSpPr>
                                        <p:nvPr/>
                                      </p:nvSpPr>
                                      <p:spPr bwMode="auto">
                                        <a:xfrm>
                                          <a:off x="632" y="12828"/>
                                          <a:ext cx="1260"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索引名</a:t>
                                          </a:r>
                                        </a:p>
                                      </p:txBody>
                                    </p:sp>
                                    <p:sp>
                                      <p:nvSpPr>
                                        <p:cNvPr id="33838" name="Oval 23"/>
                                        <p:cNvSpPr>
                                          <a:spLocks noChangeArrowheads="1"/>
                                        </p:cNvSpPr>
                                        <p:nvPr/>
                                      </p:nvSpPr>
                                      <p:spPr bwMode="auto">
                                        <a:xfrm>
                                          <a:off x="1997" y="12828"/>
                                          <a:ext cx="1680"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索引类型</a:t>
                                          </a:r>
                                        </a:p>
                                      </p:txBody>
                                    </p:sp>
                                    <p:grpSp>
                                      <p:nvGrpSpPr>
                                        <p:cNvPr id="33839" name="Group 24"/>
                                        <p:cNvGrpSpPr>
                                          <a:grpSpLocks/>
                                        </p:cNvGrpSpPr>
                                        <p:nvPr/>
                                      </p:nvGrpSpPr>
                                      <p:grpSpPr bwMode="auto">
                                        <a:xfrm>
                                          <a:off x="1157" y="6120"/>
                                          <a:ext cx="9030" cy="6240"/>
                                          <a:chOff x="1157" y="6120"/>
                                          <a:chExt cx="9030" cy="6240"/>
                                        </a:xfrm>
                                      </p:grpSpPr>
                                      <p:grpSp>
                                        <p:nvGrpSpPr>
                                          <p:cNvPr id="33840" name="Group 25"/>
                                          <p:cNvGrpSpPr>
                                            <a:grpSpLocks/>
                                          </p:cNvGrpSpPr>
                                          <p:nvPr/>
                                        </p:nvGrpSpPr>
                                        <p:grpSpPr bwMode="auto">
                                          <a:xfrm>
                                            <a:off x="1157" y="6120"/>
                                            <a:ext cx="9030" cy="6240"/>
                                            <a:chOff x="1157" y="6120"/>
                                            <a:chExt cx="9030" cy="6240"/>
                                          </a:xfrm>
                                        </p:grpSpPr>
                                        <p:sp>
                                          <p:nvSpPr>
                                            <p:cNvPr id="33842" name="AutoShape 26"/>
                                            <p:cNvSpPr>
                                              <a:spLocks noChangeArrowheads="1"/>
                                            </p:cNvSpPr>
                                            <p:nvPr/>
                                          </p:nvSpPr>
                                          <p:spPr bwMode="auto">
                                            <a:xfrm>
                                              <a:off x="5147" y="11112"/>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R_I</a:t>
                                              </a:r>
                                            </a:p>
                                          </p:txBody>
                                        </p:sp>
                                        <p:sp>
                                          <p:nvSpPr>
                                            <p:cNvPr id="33843" name="Line 27"/>
                                            <p:cNvSpPr>
                                              <a:spLocks noChangeShapeType="1"/>
                                            </p:cNvSpPr>
                                            <p:nvPr/>
                                          </p:nvSpPr>
                                          <p:spPr bwMode="auto">
                                            <a:xfrm flipH="1">
                                              <a:off x="6407" y="9708"/>
                                              <a:ext cx="126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44" name="Group 28"/>
                                            <p:cNvGrpSpPr>
                                              <a:grpSpLocks/>
                                            </p:cNvGrpSpPr>
                                            <p:nvPr/>
                                          </p:nvGrpSpPr>
                                          <p:grpSpPr bwMode="auto">
                                            <a:xfrm>
                                              <a:off x="1157" y="6120"/>
                                              <a:ext cx="9030" cy="6240"/>
                                              <a:chOff x="1157" y="6120"/>
                                              <a:chExt cx="9030" cy="6240"/>
                                            </a:xfrm>
                                          </p:grpSpPr>
                                          <p:grpSp>
                                            <p:nvGrpSpPr>
                                              <p:cNvPr id="33845" name="Group 29"/>
                                              <p:cNvGrpSpPr>
                                                <a:grpSpLocks/>
                                              </p:cNvGrpSpPr>
                                              <p:nvPr/>
                                            </p:nvGrpSpPr>
                                            <p:grpSpPr bwMode="auto">
                                              <a:xfrm>
                                                <a:off x="1157" y="6120"/>
                                                <a:ext cx="9030" cy="4680"/>
                                                <a:chOff x="1157" y="6120"/>
                                                <a:chExt cx="9030" cy="4680"/>
                                              </a:xfrm>
                                            </p:grpSpPr>
                                            <p:grpSp>
                                              <p:nvGrpSpPr>
                                                <p:cNvPr id="33849" name="Group 30"/>
                                                <p:cNvGrpSpPr>
                                                  <a:grpSpLocks/>
                                                </p:cNvGrpSpPr>
                                                <p:nvPr/>
                                              </p:nvGrpSpPr>
                                              <p:grpSpPr bwMode="auto">
                                                <a:xfrm>
                                                  <a:off x="1157" y="6120"/>
                                                  <a:ext cx="9030" cy="4680"/>
                                                  <a:chOff x="1157" y="6120"/>
                                                  <a:chExt cx="9030" cy="4680"/>
                                                </a:xfrm>
                                              </p:grpSpPr>
                                              <p:sp>
                                                <p:nvSpPr>
                                                  <p:cNvPr id="33852" name="Rectangle 31"/>
                                                  <p:cNvSpPr>
                                                    <a:spLocks noChangeArrowheads="1"/>
                                                  </p:cNvSpPr>
                                                  <p:nvPr/>
                                                </p:nvSpPr>
                                                <p:spPr bwMode="auto">
                                                  <a:xfrm>
                                                    <a:off x="4097" y="10332"/>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外键</a:t>
                                                    </a:r>
                                                  </a:p>
                                                </p:txBody>
                                              </p:sp>
                                              <p:sp>
                                                <p:nvSpPr>
                                                  <p:cNvPr id="33853" name="Line 32"/>
                                                  <p:cNvSpPr>
                                                    <a:spLocks noChangeShapeType="1"/>
                                                  </p:cNvSpPr>
                                                  <p:nvPr/>
                                                </p:nvSpPr>
                                                <p:spPr bwMode="auto">
                                                  <a:xfrm>
                                                    <a:off x="3992" y="9736"/>
                                                    <a:ext cx="63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4" name="Freeform 33"/>
                                                  <p:cNvSpPr>
                                                    <a:spLocks/>
                                                  </p:cNvSpPr>
                                                  <p:nvPr/>
                                                </p:nvSpPr>
                                                <p:spPr bwMode="auto">
                                                  <a:xfrm rot="-3600000">
                                                    <a:off x="4175" y="9891"/>
                                                    <a:ext cx="210" cy="156"/>
                                                  </a:xfrm>
                                                  <a:custGeom>
                                                    <a:avLst/>
                                                    <a:gdLst>
                                                      <a:gd name="T0" fmla="*/ 39 w 139"/>
                                                      <a:gd name="T1" fmla="*/ 0 h 182"/>
                                                      <a:gd name="T2" fmla="*/ 39 w 139"/>
                                                      <a:gd name="T3" fmla="*/ 115 h 182"/>
                                                      <a:gd name="T4" fmla="*/ 278 w 139"/>
                                                      <a:gd name="T5" fmla="*/ 115 h 182"/>
                                                      <a:gd name="T6" fmla="*/ 278 w 139"/>
                                                      <a:gd name="T7" fmla="*/ 0 h 182"/>
                                                      <a:gd name="T8" fmla="*/ 278 w 139"/>
                                                      <a:gd name="T9" fmla="*/ 115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82">
                                                        <a:moveTo>
                                                          <a:pt x="17" y="0"/>
                                                        </a:moveTo>
                                                        <a:cubicBezTo>
                                                          <a:pt x="8" y="65"/>
                                                          <a:pt x="0" y="130"/>
                                                          <a:pt x="17" y="156"/>
                                                        </a:cubicBezTo>
                                                        <a:cubicBezTo>
                                                          <a:pt x="34" y="182"/>
                                                          <a:pt x="105" y="182"/>
                                                          <a:pt x="122" y="156"/>
                                                        </a:cubicBezTo>
                                                        <a:cubicBezTo>
                                                          <a:pt x="139" y="130"/>
                                                          <a:pt x="122" y="0"/>
                                                          <a:pt x="122" y="0"/>
                                                        </a:cubicBezTo>
                                                        <a:cubicBezTo>
                                                          <a:pt x="122" y="0"/>
                                                          <a:pt x="122" y="78"/>
                                                          <a:pt x="122" y="1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55" name="AutoShape 34"/>
                                                  <p:cNvSpPr>
                                                    <a:spLocks noChangeArrowheads="1"/>
                                                  </p:cNvSpPr>
                                                  <p:nvPr/>
                                                </p:nvSpPr>
                                                <p:spPr bwMode="auto">
                                                  <a:xfrm>
                                                    <a:off x="5462" y="10176"/>
                                                    <a:ext cx="1155"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R_F</a:t>
                                                    </a:r>
                                                  </a:p>
                                                  <a:p>
                                                    <a:pPr algn="ctr">
                                                      <a:spcBef>
                                                        <a:spcPct val="0"/>
                                                      </a:spcBef>
                                                      <a:buClrTx/>
                                                      <a:buSzTx/>
                                                      <a:buFontTx/>
                                                      <a:buNone/>
                                                    </a:pPr>
                                                    <a:endParaRPr kumimoji="0" lang="en-US" altLang="zh-CN" sz="1600">
                                                      <a:solidFill>
                                                        <a:schemeClr val="bg2"/>
                                                      </a:solidFill>
                                                    </a:endParaRPr>
                                                  </a:p>
                                                </p:txBody>
                                              </p:sp>
                                              <p:sp>
                                                <p:nvSpPr>
                                                  <p:cNvPr id="33856" name="Line 35"/>
                                                  <p:cNvSpPr>
                                                    <a:spLocks noChangeShapeType="1"/>
                                                  </p:cNvSpPr>
                                                  <p:nvPr/>
                                                </p:nvSpPr>
                                                <p:spPr bwMode="auto">
                                                  <a:xfrm>
                                                    <a:off x="5042" y="10506"/>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7" name="Line 36"/>
                                                  <p:cNvSpPr>
                                                    <a:spLocks noChangeShapeType="1"/>
                                                  </p:cNvSpPr>
                                                  <p:nvPr/>
                                                </p:nvSpPr>
                                                <p:spPr bwMode="auto">
                                                  <a:xfrm flipV="1">
                                                    <a:off x="6617" y="9708"/>
                                                    <a:ext cx="315"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AutoShape 37"/>
                                                  <p:cNvSpPr>
                                                    <a:spLocks noChangeArrowheads="1"/>
                                                  </p:cNvSpPr>
                                                  <p:nvPr/>
                                                </p:nvSpPr>
                                                <p:spPr bwMode="auto">
                                                  <a:xfrm>
                                                    <a:off x="2732" y="10176"/>
                                                    <a:ext cx="105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K_I</a:t>
                                                    </a:r>
                                                  </a:p>
                                                </p:txBody>
                                              </p:sp>
                                              <p:sp>
                                                <p:nvSpPr>
                                                  <p:cNvPr id="33859" name="Line 38"/>
                                                  <p:cNvSpPr>
                                                    <a:spLocks noChangeShapeType="1"/>
                                                  </p:cNvSpPr>
                                                  <p:nvPr/>
                                                </p:nvSpPr>
                                                <p:spPr bwMode="auto">
                                                  <a:xfrm flipH="1">
                                                    <a:off x="3257" y="9708"/>
                                                    <a:ext cx="4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Line 39"/>
                                                  <p:cNvSpPr>
                                                    <a:spLocks noChangeShapeType="1"/>
                                                  </p:cNvSpPr>
                                                  <p:nvPr/>
                                                </p:nvSpPr>
                                                <p:spPr bwMode="auto">
                                                  <a:xfrm>
                                                    <a:off x="3782" y="10488"/>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61" name="Group 40"/>
                                                  <p:cNvGrpSpPr>
                                                    <a:grpSpLocks/>
                                                  </p:cNvGrpSpPr>
                                                  <p:nvPr/>
                                                </p:nvGrpSpPr>
                                                <p:grpSpPr bwMode="auto">
                                                  <a:xfrm>
                                                    <a:off x="1157" y="6120"/>
                                                    <a:ext cx="9030" cy="3616"/>
                                                    <a:chOff x="1157" y="6120"/>
                                                    <a:chExt cx="9030" cy="3616"/>
                                                  </a:xfrm>
                                                </p:grpSpPr>
                                                <p:sp>
                                                  <p:nvSpPr>
                                                    <p:cNvPr id="33862" name="Line 41"/>
                                                    <p:cNvSpPr>
                                                      <a:spLocks noChangeShapeType="1"/>
                                                    </p:cNvSpPr>
                                                    <p:nvPr/>
                                                  </p:nvSpPr>
                                                  <p:spPr bwMode="auto">
                                                    <a:xfrm flipH="1">
                                                      <a:off x="3992" y="8772"/>
                                                      <a:ext cx="31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3" name="Line 42"/>
                                                    <p:cNvSpPr>
                                                      <a:spLocks noChangeShapeType="1"/>
                                                    </p:cNvSpPr>
                                                    <p:nvPr/>
                                                  </p:nvSpPr>
                                                  <p:spPr bwMode="auto">
                                                    <a:xfrm>
                                                      <a:off x="3257" y="8460"/>
                                                      <a:ext cx="42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64" name="Group 43"/>
                                                    <p:cNvGrpSpPr>
                                                      <a:grpSpLocks/>
                                                    </p:cNvGrpSpPr>
                                                    <p:nvPr/>
                                                  </p:nvGrpSpPr>
                                                  <p:grpSpPr bwMode="auto">
                                                    <a:xfrm>
                                                      <a:off x="1157" y="6120"/>
                                                      <a:ext cx="3780" cy="1404"/>
                                                      <a:chOff x="1157" y="6120"/>
                                                      <a:chExt cx="3780" cy="1404"/>
                                                    </a:xfrm>
                                                  </p:grpSpPr>
                                                  <p:sp>
                                                    <p:nvSpPr>
                                                      <p:cNvPr id="33891" name="Text Box 44"/>
                                                      <p:cNvSpPr txBox="1">
                                                        <a:spLocks noChangeArrowheads="1"/>
                                                      </p:cNvSpPr>
                                                      <p:nvPr/>
                                                    </p:nvSpPr>
                                                    <p:spPr bwMode="auto">
                                                      <a:xfrm>
                                                        <a:off x="1577" y="7056"/>
                                                        <a:ext cx="1365" cy="468"/>
                                                      </a:xfrm>
                                                      <a:prstGeom prst="rect">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属性</a:t>
                                                        </a:r>
                                                      </a:p>
                                                    </p:txBody>
                                                  </p:sp>
                                                  <p:sp>
                                                    <p:nvSpPr>
                                                      <p:cNvPr id="33892" name="Oval 45"/>
                                                      <p:cNvSpPr>
                                                        <a:spLocks noChangeArrowheads="1"/>
                                                      </p:cNvSpPr>
                                                      <p:nvPr/>
                                                    </p:nvSpPr>
                                                    <p:spPr bwMode="auto">
                                                      <a:xfrm>
                                                        <a:off x="1157" y="6120"/>
                                                        <a:ext cx="1155"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属性名</a:t>
                                                        </a:r>
                                                      </a:p>
                                                    </p:txBody>
                                                  </p:sp>
                                                  <p:sp>
                                                    <p:nvSpPr>
                                                      <p:cNvPr id="33893" name="Oval 46"/>
                                                      <p:cNvSpPr>
                                                        <a:spLocks noChangeArrowheads="1"/>
                                                      </p:cNvSpPr>
                                                      <p:nvPr/>
                                                    </p:nvSpPr>
                                                    <p:spPr bwMode="auto">
                                                      <a:xfrm>
                                                        <a:off x="2417" y="6120"/>
                                                        <a:ext cx="1575"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数据类型</a:t>
                                                        </a:r>
                                                      </a:p>
                                                    </p:txBody>
                                                  </p:sp>
                                                  <p:sp>
                                                    <p:nvSpPr>
                                                      <p:cNvPr id="33894" name="Line 47"/>
                                                      <p:cNvSpPr>
                                                        <a:spLocks noChangeShapeType="1"/>
                                                      </p:cNvSpPr>
                                                      <p:nvPr/>
                                                    </p:nvSpPr>
                                                    <p:spPr bwMode="auto">
                                                      <a:xfrm>
                                                        <a:off x="1682" y="6588"/>
                                                        <a:ext cx="31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5" name="Line 48"/>
                                                      <p:cNvSpPr>
                                                        <a:spLocks noChangeShapeType="1"/>
                                                      </p:cNvSpPr>
                                                      <p:nvPr/>
                                                    </p:nvSpPr>
                                                    <p:spPr bwMode="auto">
                                                      <a:xfrm flipH="1">
                                                        <a:off x="2522" y="6588"/>
                                                        <a:ext cx="52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6" name="AutoShape 49"/>
                                                      <p:cNvSpPr>
                                                        <a:spLocks noChangeArrowheads="1"/>
                                                      </p:cNvSpPr>
                                                      <p:nvPr/>
                                                    </p:nvSpPr>
                                                    <p:spPr bwMode="auto">
                                                      <a:xfrm>
                                                        <a:off x="3572" y="6900"/>
                                                        <a:ext cx="1365" cy="624"/>
                                                      </a:xfrm>
                                                      <a:prstGeom prst="flowChartDecision">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R_A</a:t>
                                                        </a:r>
                                                      </a:p>
                                                    </p:txBody>
                                                  </p:sp>
                                                  <p:sp>
                                                    <p:nvSpPr>
                                                      <p:cNvPr id="33897" name="Line 50"/>
                                                      <p:cNvSpPr>
                                                        <a:spLocks noChangeShapeType="1"/>
                                                      </p:cNvSpPr>
                                                      <p:nvPr/>
                                                    </p:nvSpPr>
                                                    <p:spPr bwMode="auto">
                                                      <a:xfrm>
                                                        <a:off x="2942" y="7212"/>
                                                        <a:ext cx="630"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65" name="Text Box 51"/>
                                                    <p:cNvSpPr txBox="1">
                                                      <a:spLocks noChangeArrowheads="1"/>
                                                    </p:cNvSpPr>
                                                    <p:nvPr/>
                                                  </p:nvSpPr>
                                                  <p:spPr bwMode="auto">
                                                    <a:xfrm>
                                                      <a:off x="3467" y="9240"/>
                                                      <a:ext cx="840" cy="468"/>
                                                    </a:xfrm>
                                                    <a:prstGeom prst="rect">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键</a:t>
                                                      </a:r>
                                                    </a:p>
                                                  </p:txBody>
                                                </p:sp>
                                                <p:sp>
                                                  <p:nvSpPr>
                                                    <p:cNvPr id="33866" name="AutoShape 52"/>
                                                    <p:cNvSpPr>
                                                      <a:spLocks noChangeArrowheads="1"/>
                                                    </p:cNvSpPr>
                                                    <p:nvPr/>
                                                  </p:nvSpPr>
                                                  <p:spPr bwMode="auto">
                                                    <a:xfrm>
                                                      <a:off x="2607" y="7836"/>
                                                      <a:ext cx="1385"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K_A</a:t>
                                                      </a:r>
                                                    </a:p>
                                                  </p:txBody>
                                                </p:sp>
                                                <p:sp>
                                                  <p:nvSpPr>
                                                    <p:cNvPr id="33867" name="Line 53"/>
                                                    <p:cNvSpPr>
                                                      <a:spLocks noChangeShapeType="1"/>
                                                    </p:cNvSpPr>
                                                    <p:nvPr/>
                                                  </p:nvSpPr>
                                                  <p:spPr bwMode="auto">
                                                    <a:xfrm>
                                                      <a:off x="2522" y="7552"/>
                                                      <a:ext cx="52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68" name="Group 54"/>
                                                    <p:cNvGrpSpPr>
                                                      <a:grpSpLocks/>
                                                    </p:cNvGrpSpPr>
                                                    <p:nvPr/>
                                                  </p:nvGrpSpPr>
                                                  <p:grpSpPr bwMode="auto">
                                                    <a:xfrm>
                                                      <a:off x="4622" y="6120"/>
                                                      <a:ext cx="5565" cy="3616"/>
                                                      <a:chOff x="4622" y="6560"/>
                                                      <a:chExt cx="5565" cy="3616"/>
                                                    </a:xfrm>
                                                  </p:grpSpPr>
                                                  <p:grpSp>
                                                    <p:nvGrpSpPr>
                                                      <p:cNvPr id="33874" name="Group 55"/>
                                                      <p:cNvGrpSpPr>
                                                        <a:grpSpLocks/>
                                                      </p:cNvGrpSpPr>
                                                      <p:nvPr/>
                                                    </p:nvGrpSpPr>
                                                    <p:grpSpPr bwMode="auto">
                                                      <a:xfrm>
                                                        <a:off x="6197" y="6560"/>
                                                        <a:ext cx="3990" cy="3616"/>
                                                        <a:chOff x="6197" y="6560"/>
                                                        <a:chExt cx="3990" cy="3616"/>
                                                      </a:xfrm>
                                                    </p:grpSpPr>
                                                    <p:sp>
                                                      <p:nvSpPr>
                                                        <p:cNvPr id="33876" name="Text Box 56"/>
                                                        <p:cNvSpPr txBox="1">
                                                          <a:spLocks noChangeArrowheads="1"/>
                                                        </p:cNvSpPr>
                                                        <p:nvPr/>
                                                      </p:nvSpPr>
                                                      <p:spPr bwMode="auto">
                                                        <a:xfrm>
                                                          <a:off x="6197" y="9708"/>
                                                          <a:ext cx="1680"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基本关系</a:t>
                                                          </a:r>
                                                        </a:p>
                                                      </p:txBody>
                                                    </p:sp>
                                                    <p:sp>
                                                      <p:nvSpPr>
                                                        <p:cNvPr id="33877" name="Text Box 57"/>
                                                        <p:cNvSpPr txBox="1">
                                                          <a:spLocks noChangeArrowheads="1"/>
                                                        </p:cNvSpPr>
                                                        <p:nvPr/>
                                                      </p:nvSpPr>
                                                      <p:spPr bwMode="auto">
                                                        <a:xfrm>
                                                          <a:off x="8507" y="9680"/>
                                                          <a:ext cx="1680"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视图关系</a:t>
                                                          </a:r>
                                                        </a:p>
                                                      </p:txBody>
                                                    </p:sp>
                                                    <p:grpSp>
                                                      <p:nvGrpSpPr>
                                                        <p:cNvPr id="33878" name="Group 58"/>
                                                        <p:cNvGrpSpPr>
                                                          <a:grpSpLocks/>
                                                        </p:cNvGrpSpPr>
                                                        <p:nvPr/>
                                                      </p:nvGrpSpPr>
                                                      <p:grpSpPr bwMode="auto">
                                                        <a:xfrm>
                                                          <a:off x="7142" y="6560"/>
                                                          <a:ext cx="2310" cy="3120"/>
                                                          <a:chOff x="7142" y="6560"/>
                                                          <a:chExt cx="2310" cy="3120"/>
                                                        </a:xfrm>
                                                      </p:grpSpPr>
                                                      <p:grpSp>
                                                        <p:nvGrpSpPr>
                                                          <p:cNvPr id="33879" name="Group 59"/>
                                                          <p:cNvGrpSpPr>
                                                            <a:grpSpLocks/>
                                                          </p:cNvGrpSpPr>
                                                          <p:nvPr/>
                                                        </p:nvGrpSpPr>
                                                        <p:grpSpPr bwMode="auto">
                                                          <a:xfrm>
                                                            <a:off x="7142" y="6560"/>
                                                            <a:ext cx="2310" cy="3120"/>
                                                            <a:chOff x="6407" y="6120"/>
                                                            <a:chExt cx="2310" cy="3120"/>
                                                          </a:xfrm>
                                                        </p:grpSpPr>
                                                        <p:grpSp>
                                                          <p:nvGrpSpPr>
                                                            <p:cNvPr id="33882" name="Group 60"/>
                                                            <p:cNvGrpSpPr>
                                                              <a:grpSpLocks/>
                                                            </p:cNvGrpSpPr>
                                                            <p:nvPr/>
                                                          </p:nvGrpSpPr>
                                                          <p:grpSpPr bwMode="auto">
                                                            <a:xfrm>
                                                              <a:off x="6407" y="6120"/>
                                                              <a:ext cx="2310" cy="3120"/>
                                                              <a:chOff x="6407" y="6120"/>
                                                              <a:chExt cx="2310" cy="3120"/>
                                                            </a:xfrm>
                                                          </p:grpSpPr>
                                                          <p:grpSp>
                                                            <p:nvGrpSpPr>
                                                              <p:cNvPr id="33884" name="Group 61"/>
                                                              <p:cNvGrpSpPr>
                                                                <a:grpSpLocks/>
                                                              </p:cNvGrpSpPr>
                                                              <p:nvPr/>
                                                            </p:nvGrpSpPr>
                                                            <p:grpSpPr bwMode="auto">
                                                              <a:xfrm>
                                                                <a:off x="6827" y="6120"/>
                                                                <a:ext cx="1890" cy="2340"/>
                                                                <a:chOff x="6827" y="6120"/>
                                                                <a:chExt cx="1890" cy="2340"/>
                                                              </a:xfrm>
                                                            </p:grpSpPr>
                                                            <p:sp>
                                                              <p:nvSpPr>
                                                                <p:cNvPr id="33886" name="Text Box 62"/>
                                                                <p:cNvSpPr txBox="1">
                                                                  <a:spLocks noChangeArrowheads="1"/>
                                                                </p:cNvSpPr>
                                                                <p:nvPr/>
                                                              </p:nvSpPr>
                                                              <p:spPr bwMode="auto">
                                                                <a:xfrm>
                                                                  <a:off x="6827" y="7056"/>
                                                                  <a:ext cx="136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关系</a:t>
                                                                  </a:r>
                                                                </a:p>
                                                              </p:txBody>
                                                            </p:sp>
                                                            <p:sp>
                                                              <p:nvSpPr>
                                                                <p:cNvPr id="33887" name="Oval 63"/>
                                                                <p:cNvSpPr>
                                                                  <a:spLocks noChangeArrowheads="1"/>
                                                                </p:cNvSpPr>
                                                                <p:nvPr/>
                                                              </p:nvSpPr>
                                                              <p:spPr bwMode="auto">
                                                                <a:xfrm>
                                                                  <a:off x="7352" y="6120"/>
                                                                  <a:ext cx="1365"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关系名</a:t>
                                                                  </a:r>
                                                                </a:p>
                                                              </p:txBody>
                                                            </p:sp>
                                                            <p:sp>
                                                              <p:nvSpPr>
                                                                <p:cNvPr id="33888" name="Line 64"/>
                                                                <p:cNvSpPr>
                                                                  <a:spLocks noChangeShapeType="1"/>
                                                                </p:cNvSpPr>
                                                                <p:nvPr/>
                                                              </p:nvSpPr>
                                                              <p:spPr bwMode="auto">
                                                                <a:xfrm flipH="1">
                                                                  <a:off x="7457" y="6588"/>
                                                                  <a:ext cx="4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9" name="Oval 65"/>
                                                                <p:cNvSpPr>
                                                                  <a:spLocks noChangeArrowheads="1"/>
                                                                </p:cNvSpPr>
                                                                <p:nvPr/>
                                                              </p:nvSpPr>
                                                              <p:spPr bwMode="auto">
                                                                <a:xfrm>
                                                                  <a:off x="7247" y="7992"/>
                                                                  <a:ext cx="525"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d</a:t>
                                                                  </a:r>
                                                                </a:p>
                                                              </p:txBody>
                                                            </p:sp>
                                                            <p:sp>
                                                              <p:nvSpPr>
                                                                <p:cNvPr id="33890" name="Line 66"/>
                                                                <p:cNvSpPr>
                                                                  <a:spLocks noChangeShapeType="1"/>
                                                                </p:cNvSpPr>
                                                                <p:nvPr/>
                                                              </p:nvSpPr>
                                                              <p:spPr bwMode="auto">
                                                                <a:xfrm>
                                                                  <a:off x="7562" y="7524"/>
                                                                  <a:ext cx="0" cy="468"/>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85" name="Line 67"/>
                                                              <p:cNvSpPr>
                                                                <a:spLocks noChangeShapeType="1"/>
                                                              </p:cNvSpPr>
                                                              <p:nvPr/>
                                                            </p:nvSpPr>
                                                            <p:spPr bwMode="auto">
                                                              <a:xfrm flipH="1">
                                                                <a:off x="6407" y="8460"/>
                                                                <a:ext cx="945"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83" name="Line 68"/>
                                                            <p:cNvSpPr>
                                                              <a:spLocks noChangeShapeType="1"/>
                                                            </p:cNvSpPr>
                                                            <p:nvPr/>
                                                          </p:nvSpPr>
                                                          <p:spPr bwMode="auto">
                                                            <a:xfrm>
                                                              <a:off x="7667" y="8460"/>
                                                              <a:ext cx="945"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80" name="Freeform 69"/>
                                                          <p:cNvSpPr>
                                                            <a:spLocks/>
                                                          </p:cNvSpPr>
                                                          <p:nvPr/>
                                                        </p:nvSpPr>
                                                        <p:spPr bwMode="auto">
                                                          <a:xfrm rot="2700000">
                                                            <a:off x="7640" y="9111"/>
                                                            <a:ext cx="210" cy="156"/>
                                                          </a:xfrm>
                                                          <a:custGeom>
                                                            <a:avLst/>
                                                            <a:gdLst>
                                                              <a:gd name="T0" fmla="*/ 39 w 139"/>
                                                              <a:gd name="T1" fmla="*/ 0 h 182"/>
                                                              <a:gd name="T2" fmla="*/ 39 w 139"/>
                                                              <a:gd name="T3" fmla="*/ 115 h 182"/>
                                                              <a:gd name="T4" fmla="*/ 278 w 139"/>
                                                              <a:gd name="T5" fmla="*/ 115 h 182"/>
                                                              <a:gd name="T6" fmla="*/ 278 w 139"/>
                                                              <a:gd name="T7" fmla="*/ 0 h 182"/>
                                                              <a:gd name="T8" fmla="*/ 278 w 139"/>
                                                              <a:gd name="T9" fmla="*/ 115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82">
                                                                <a:moveTo>
                                                                  <a:pt x="17" y="0"/>
                                                                </a:moveTo>
                                                                <a:cubicBezTo>
                                                                  <a:pt x="8" y="65"/>
                                                                  <a:pt x="0" y="130"/>
                                                                  <a:pt x="17" y="156"/>
                                                                </a:cubicBezTo>
                                                                <a:cubicBezTo>
                                                                  <a:pt x="34" y="182"/>
                                                                  <a:pt x="105" y="182"/>
                                                                  <a:pt x="122" y="156"/>
                                                                </a:cubicBezTo>
                                                                <a:cubicBezTo>
                                                                  <a:pt x="139" y="130"/>
                                                                  <a:pt x="122" y="0"/>
                                                                  <a:pt x="122" y="0"/>
                                                                </a:cubicBezTo>
                                                                <a:cubicBezTo>
                                                                  <a:pt x="122" y="0"/>
                                                                  <a:pt x="122" y="78"/>
                                                                  <a:pt x="122" y="1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81" name="Freeform 70"/>
                                                          <p:cNvSpPr>
                                                            <a:spLocks/>
                                                          </p:cNvSpPr>
                                                          <p:nvPr/>
                                                        </p:nvSpPr>
                                                        <p:spPr bwMode="auto">
                                                          <a:xfrm rot="-3600000">
                                                            <a:off x="8690" y="9111"/>
                                                            <a:ext cx="210" cy="156"/>
                                                          </a:xfrm>
                                                          <a:custGeom>
                                                            <a:avLst/>
                                                            <a:gdLst>
                                                              <a:gd name="T0" fmla="*/ 39 w 139"/>
                                                              <a:gd name="T1" fmla="*/ 0 h 182"/>
                                                              <a:gd name="T2" fmla="*/ 39 w 139"/>
                                                              <a:gd name="T3" fmla="*/ 115 h 182"/>
                                                              <a:gd name="T4" fmla="*/ 278 w 139"/>
                                                              <a:gd name="T5" fmla="*/ 115 h 182"/>
                                                              <a:gd name="T6" fmla="*/ 278 w 139"/>
                                                              <a:gd name="T7" fmla="*/ 0 h 182"/>
                                                              <a:gd name="T8" fmla="*/ 278 w 139"/>
                                                              <a:gd name="T9" fmla="*/ 115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82">
                                                                <a:moveTo>
                                                                  <a:pt x="17" y="0"/>
                                                                </a:moveTo>
                                                                <a:cubicBezTo>
                                                                  <a:pt x="8" y="65"/>
                                                                  <a:pt x="0" y="130"/>
                                                                  <a:pt x="17" y="156"/>
                                                                </a:cubicBezTo>
                                                                <a:cubicBezTo>
                                                                  <a:pt x="34" y="182"/>
                                                                  <a:pt x="105" y="182"/>
                                                                  <a:pt x="122" y="156"/>
                                                                </a:cubicBezTo>
                                                                <a:cubicBezTo>
                                                                  <a:pt x="139" y="130"/>
                                                                  <a:pt x="122" y="0"/>
                                                                  <a:pt x="122" y="0"/>
                                                                </a:cubicBezTo>
                                                                <a:cubicBezTo>
                                                                  <a:pt x="122" y="0"/>
                                                                  <a:pt x="122" y="78"/>
                                                                  <a:pt x="122" y="1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33875" name="AutoShape 71"/>
                                                      <p:cNvSpPr>
                                                        <a:spLocks noChangeArrowheads="1"/>
                                                      </p:cNvSpPr>
                                                      <p:nvPr/>
                                                    </p:nvSpPr>
                                                    <p:spPr bwMode="auto">
                                                      <a:xfrm>
                                                        <a:off x="4622" y="9552"/>
                                                        <a:ext cx="1207" cy="624"/>
                                                      </a:xfrm>
                                                      <a:prstGeom prst="flowChartDecision">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R_K</a:t>
                                                        </a:r>
                                                      </a:p>
                                                    </p:txBody>
                                                  </p:sp>
                                                </p:grpSp>
                                                <p:sp>
                                                  <p:nvSpPr>
                                                    <p:cNvPr id="33869" name="Line 72"/>
                                                    <p:cNvSpPr>
                                                      <a:spLocks noChangeShapeType="1"/>
                                                    </p:cNvSpPr>
                                                    <p:nvPr/>
                                                  </p:nvSpPr>
                                                  <p:spPr bwMode="auto">
                                                    <a:xfrm>
                                                      <a:off x="5672" y="9396"/>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0" name="Oval 73"/>
                                                    <p:cNvSpPr>
                                                      <a:spLocks noChangeArrowheads="1"/>
                                                    </p:cNvSpPr>
                                                    <p:nvPr/>
                                                  </p:nvSpPr>
                                                  <p:spPr bwMode="auto">
                                                    <a:xfrm>
                                                      <a:off x="4202" y="8460"/>
                                                      <a:ext cx="1260"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键编号</a:t>
                                                      </a:r>
                                                    </a:p>
                                                  </p:txBody>
                                                </p:sp>
                                                <p:sp>
                                                  <p:nvSpPr>
                                                    <p:cNvPr id="33871" name="Oval 74"/>
                                                    <p:cNvSpPr>
                                                      <a:spLocks noChangeArrowheads="1"/>
                                                    </p:cNvSpPr>
                                                    <p:nvPr/>
                                                  </p:nvSpPr>
                                                  <p:spPr bwMode="auto">
                                                    <a:xfrm>
                                                      <a:off x="2076" y="8616"/>
                                                      <a:ext cx="1286"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键类型</a:t>
                                                      </a:r>
                                                    </a:p>
                                                  </p:txBody>
                                                </p:sp>
                                                <p:sp>
                                                  <p:nvSpPr>
                                                    <p:cNvPr id="33872" name="Line 75"/>
                                                    <p:cNvSpPr>
                                                      <a:spLocks noChangeShapeType="1"/>
                                                    </p:cNvSpPr>
                                                    <p:nvPr/>
                                                  </p:nvSpPr>
                                                  <p:spPr bwMode="auto">
                                                    <a:xfrm>
                                                      <a:off x="4307" y="9396"/>
                                                      <a:ext cx="315"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3" name="Line 76"/>
                                                    <p:cNvSpPr>
                                                      <a:spLocks noChangeShapeType="1"/>
                                                    </p:cNvSpPr>
                                                    <p:nvPr/>
                                                  </p:nvSpPr>
                                                  <p:spPr bwMode="auto">
                                                    <a:xfrm>
                                                      <a:off x="3047" y="9084"/>
                                                      <a:ext cx="42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3850" name="AutoShape 77"/>
                                                <p:cNvSpPr>
                                                  <a:spLocks noChangeArrowheads="1"/>
                                                </p:cNvSpPr>
                                                <p:nvPr/>
                                              </p:nvSpPr>
                                              <p:spPr bwMode="auto">
                                                <a:xfrm>
                                                  <a:off x="1262" y="9552"/>
                                                  <a:ext cx="1155"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I_A</a:t>
                                                  </a:r>
                                                </a:p>
                                              </p:txBody>
                                            </p:sp>
                                            <p:sp>
                                              <p:nvSpPr>
                                                <p:cNvPr id="33851" name="Line 78"/>
                                                <p:cNvSpPr>
                                                  <a:spLocks noChangeShapeType="1"/>
                                                </p:cNvSpPr>
                                                <p:nvPr/>
                                              </p:nvSpPr>
                                              <p:spPr bwMode="auto">
                                                <a:xfrm>
                                                  <a:off x="1892" y="7524"/>
                                                  <a:ext cx="0" cy="20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46" name="Text Box 79"/>
                                              <p:cNvSpPr txBox="1">
                                                <a:spLocks noChangeArrowheads="1"/>
                                              </p:cNvSpPr>
                                              <p:nvPr/>
                                            </p:nvSpPr>
                                            <p:spPr bwMode="auto">
                                              <a:xfrm>
                                                <a:off x="1472" y="11892"/>
                                                <a:ext cx="1050"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索引</a:t>
                                                </a:r>
                                              </a:p>
                                            </p:txBody>
                                          </p:sp>
                                          <p:sp>
                                            <p:nvSpPr>
                                              <p:cNvPr id="33847" name="Line 80"/>
                                              <p:cNvSpPr>
                                                <a:spLocks noChangeShapeType="1"/>
                                              </p:cNvSpPr>
                                              <p:nvPr/>
                                            </p:nvSpPr>
                                            <p:spPr bwMode="auto">
                                              <a:xfrm flipH="1">
                                                <a:off x="2207" y="10800"/>
                                                <a:ext cx="105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Line 81"/>
                                              <p:cNvSpPr>
                                                <a:spLocks noChangeShapeType="1"/>
                                              </p:cNvSpPr>
                                              <p:nvPr/>
                                            </p:nvSpPr>
                                            <p:spPr bwMode="auto">
                                              <a:xfrm>
                                                <a:off x="1787" y="10176"/>
                                                <a:ext cx="0" cy="17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3841" name="Line 82"/>
                                          <p:cNvSpPr>
                                            <a:spLocks noChangeShapeType="1"/>
                                          </p:cNvSpPr>
                                          <p:nvPr/>
                                        </p:nvSpPr>
                                        <p:spPr bwMode="auto">
                                          <a:xfrm flipH="1">
                                            <a:off x="2522" y="11424"/>
                                            <a:ext cx="2625"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3835" name="Line 83"/>
                                      <p:cNvSpPr>
                                        <a:spLocks noChangeShapeType="1"/>
                                      </p:cNvSpPr>
                                      <p:nvPr/>
                                    </p:nvSpPr>
                                    <p:spPr bwMode="auto">
                                      <a:xfrm flipH="1">
                                        <a:off x="1367" y="12360"/>
                                        <a:ext cx="4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84"/>
                                      <p:cNvSpPr>
                                        <a:spLocks noChangeShapeType="1"/>
                                      </p:cNvSpPr>
                                      <p:nvPr/>
                                    </p:nvSpPr>
                                    <p:spPr bwMode="auto">
                                      <a:xfrm>
                                        <a:off x="2207" y="12360"/>
                                        <a:ext cx="52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26" name="AutoShape 85"/>
                                    <p:cNvSpPr>
                                      <a:spLocks noChangeArrowheads="1"/>
                                    </p:cNvSpPr>
                                    <p:nvPr/>
                                  </p:nvSpPr>
                                  <p:spPr bwMode="auto">
                                    <a:xfrm>
                                      <a:off x="8402" y="10956"/>
                                      <a:ext cx="1575" cy="624"/>
                                    </a:xfrm>
                                    <a:prstGeom prst="flowChartDecision">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V_A</a:t>
                                      </a:r>
                                    </a:p>
                                  </p:txBody>
                                </p:sp>
                                <p:sp>
                                  <p:nvSpPr>
                                    <p:cNvPr id="33827" name="Line 86"/>
                                    <p:cNvSpPr>
                                      <a:spLocks noChangeShapeType="1"/>
                                    </p:cNvSpPr>
                                    <p:nvPr/>
                                  </p:nvSpPr>
                                  <p:spPr bwMode="auto">
                                    <a:xfrm>
                                      <a:off x="9242" y="9708"/>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Text Box 87"/>
                                    <p:cNvSpPr txBox="1">
                                      <a:spLocks noChangeArrowheads="1"/>
                                    </p:cNvSpPr>
                                    <p:nvPr/>
                                  </p:nvSpPr>
                                  <p:spPr bwMode="auto">
                                    <a:xfrm>
                                      <a:off x="8612" y="12672"/>
                                      <a:ext cx="1785" cy="468"/>
                                    </a:xfrm>
                                    <a:prstGeom prst="rect">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视图属性</a:t>
                                      </a:r>
                                    </a:p>
                                  </p:txBody>
                                </p:sp>
                                <p:sp>
                                  <p:nvSpPr>
                                    <p:cNvPr id="33829" name="Line 88"/>
                                    <p:cNvSpPr>
                                      <a:spLocks noChangeShapeType="1"/>
                                    </p:cNvSpPr>
                                    <p:nvPr/>
                                  </p:nvSpPr>
                                  <p:spPr bwMode="auto">
                                    <a:xfrm>
                                      <a:off x="9242" y="11580"/>
                                      <a:ext cx="0" cy="1092"/>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Oval 89"/>
                                    <p:cNvSpPr>
                                      <a:spLocks noChangeArrowheads="1"/>
                                    </p:cNvSpPr>
                                    <p:nvPr/>
                                  </p:nvSpPr>
                                  <p:spPr bwMode="auto">
                                    <a:xfrm>
                                      <a:off x="6512" y="12048"/>
                                      <a:ext cx="1365"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属性名</a:t>
                                      </a:r>
                                    </a:p>
                                  </p:txBody>
                                </p:sp>
                                <p:sp>
                                  <p:nvSpPr>
                                    <p:cNvPr id="33831" name="Oval 90"/>
                                    <p:cNvSpPr>
                                      <a:spLocks noChangeArrowheads="1"/>
                                    </p:cNvSpPr>
                                    <p:nvPr/>
                                  </p:nvSpPr>
                                  <p:spPr bwMode="auto">
                                    <a:xfrm>
                                      <a:off x="6302" y="12828"/>
                                      <a:ext cx="1680" cy="468"/>
                                    </a:xfrm>
                                    <a:prstGeom prst="ellipse">
                                      <a:avLst/>
                                    </a:prstGeom>
                                    <a:solidFill>
                                      <a:srgbClr val="FFFFFF"/>
                                    </a:solidFill>
                                    <a:ln w="9525">
                                      <a:solidFill>
                                        <a:srgbClr val="000000"/>
                                      </a:solidFill>
                                      <a:round/>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属性序号</a:t>
                                      </a:r>
                                    </a:p>
                                  </p:txBody>
                                </p:sp>
                                <p:sp>
                                  <p:nvSpPr>
                                    <p:cNvPr id="33832" name="Line 91"/>
                                    <p:cNvSpPr>
                                      <a:spLocks noChangeShapeType="1"/>
                                    </p:cNvSpPr>
                                    <p:nvPr/>
                                  </p:nvSpPr>
                                  <p:spPr bwMode="auto">
                                    <a:xfrm>
                                      <a:off x="7982" y="12984"/>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92"/>
                                    <p:cNvSpPr>
                                      <a:spLocks noChangeShapeType="1"/>
                                    </p:cNvSpPr>
                                    <p:nvPr/>
                                  </p:nvSpPr>
                                  <p:spPr bwMode="auto">
                                    <a:xfrm>
                                      <a:off x="7877" y="12360"/>
                                      <a:ext cx="73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23" name="Text Box 93"/>
                                  <p:cNvSpPr txBox="1">
                                    <a:spLocks noChangeArrowheads="1"/>
                                  </p:cNvSpPr>
                                  <p:nvPr/>
                                </p:nvSpPr>
                                <p:spPr bwMode="auto">
                                  <a:xfrm>
                                    <a:off x="4937" y="6744"/>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 </a:t>
                                    </a:r>
                                  </a:p>
                                </p:txBody>
                              </p:sp>
                              <p:sp>
                                <p:nvSpPr>
                                  <p:cNvPr id="33824" name="Text Box 94"/>
                                  <p:cNvSpPr txBox="1">
                                    <a:spLocks noChangeArrowheads="1"/>
                                  </p:cNvSpPr>
                                  <p:nvPr/>
                                </p:nvSpPr>
                                <p:spPr bwMode="auto">
                                  <a:xfrm>
                                    <a:off x="3257" y="6744"/>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N</a:t>
                                    </a:r>
                                  </a:p>
                                </p:txBody>
                              </p:sp>
                            </p:grpSp>
                            <p:sp>
                              <p:nvSpPr>
                                <p:cNvPr id="33821" name="Text Box 95"/>
                                <p:cNvSpPr txBox="1">
                                  <a:spLocks noChangeArrowheads="1"/>
                                </p:cNvSpPr>
                                <p:nvPr/>
                              </p:nvSpPr>
                              <p:spPr bwMode="auto">
                                <a:xfrm>
                                  <a:off x="3047" y="7524"/>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N</a:t>
                                  </a:r>
                                </a:p>
                              </p:txBody>
                            </p:sp>
                          </p:grpSp>
                          <p:sp>
                            <p:nvSpPr>
                              <p:cNvPr id="33819" name="Text Box 96"/>
                              <p:cNvSpPr txBox="1">
                                <a:spLocks noChangeArrowheads="1"/>
                              </p:cNvSpPr>
                              <p:nvPr/>
                            </p:nvSpPr>
                            <p:spPr bwMode="auto">
                              <a:xfrm>
                                <a:off x="3467" y="8304"/>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a:t>
                                </a:r>
                              </a:p>
                            </p:txBody>
                          </p:sp>
                        </p:grpSp>
                        <p:sp>
                          <p:nvSpPr>
                            <p:cNvPr id="33816" name="Text Box 97"/>
                            <p:cNvSpPr txBox="1">
                              <a:spLocks noChangeArrowheads="1"/>
                            </p:cNvSpPr>
                            <p:nvPr/>
                          </p:nvSpPr>
                          <p:spPr bwMode="auto">
                            <a:xfrm>
                              <a:off x="4307" y="8928"/>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N</a:t>
                              </a:r>
                            </a:p>
                          </p:txBody>
                        </p:sp>
                        <p:sp>
                          <p:nvSpPr>
                            <p:cNvPr id="33817" name="Text Box 98"/>
                            <p:cNvSpPr txBox="1">
                              <a:spLocks noChangeArrowheads="1"/>
                            </p:cNvSpPr>
                            <p:nvPr/>
                          </p:nvSpPr>
                          <p:spPr bwMode="auto">
                            <a:xfrm>
                              <a:off x="5672" y="8928"/>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a:t>
                              </a:r>
                            </a:p>
                          </p:txBody>
                        </p:sp>
                      </p:grpSp>
                      <p:sp>
                        <p:nvSpPr>
                          <p:cNvPr id="33814" name="Text Box 99"/>
                          <p:cNvSpPr txBox="1">
                            <a:spLocks noChangeArrowheads="1"/>
                          </p:cNvSpPr>
                          <p:nvPr/>
                        </p:nvSpPr>
                        <p:spPr bwMode="auto">
                          <a:xfrm>
                            <a:off x="6302" y="9864"/>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a:t>
                            </a:r>
                          </a:p>
                        </p:txBody>
                      </p:sp>
                    </p:grpSp>
                    <p:sp>
                      <p:nvSpPr>
                        <p:cNvPr id="33812" name="Text Box 100"/>
                        <p:cNvSpPr txBox="1">
                          <a:spLocks noChangeArrowheads="1"/>
                        </p:cNvSpPr>
                        <p:nvPr/>
                      </p:nvSpPr>
                      <p:spPr bwMode="auto">
                        <a:xfrm>
                          <a:off x="6407" y="11580"/>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a:t>
                          </a:r>
                        </a:p>
                      </p:txBody>
                    </p:sp>
                  </p:grpSp>
                  <p:sp>
                    <p:nvSpPr>
                      <p:cNvPr id="33809" name="Text Box 101"/>
                      <p:cNvSpPr txBox="1">
                        <a:spLocks noChangeArrowheads="1"/>
                      </p:cNvSpPr>
                      <p:nvPr/>
                    </p:nvSpPr>
                    <p:spPr bwMode="auto">
                      <a:xfrm>
                        <a:off x="3572" y="10020"/>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 </a:t>
                        </a:r>
                      </a:p>
                    </p:txBody>
                  </p:sp>
                  <p:sp>
                    <p:nvSpPr>
                      <p:cNvPr id="33810" name="Text Box 102"/>
                      <p:cNvSpPr txBox="1">
                        <a:spLocks noChangeArrowheads="1"/>
                      </p:cNvSpPr>
                      <p:nvPr/>
                    </p:nvSpPr>
                    <p:spPr bwMode="auto">
                      <a:xfrm>
                        <a:off x="3362" y="10800"/>
                        <a:ext cx="52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 </a:t>
                        </a:r>
                      </a:p>
                    </p:txBody>
                  </p:sp>
                </p:grpSp>
              </p:grpSp>
              <p:sp>
                <p:nvSpPr>
                  <p:cNvPr id="33804" name="Text Box 103"/>
                  <p:cNvSpPr txBox="1">
                    <a:spLocks noChangeArrowheads="1"/>
                  </p:cNvSpPr>
                  <p:nvPr/>
                </p:nvSpPr>
                <p:spPr bwMode="auto">
                  <a:xfrm>
                    <a:off x="1367" y="10332"/>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a:t>
                    </a:r>
                  </a:p>
                </p:txBody>
              </p:sp>
              <p:sp>
                <p:nvSpPr>
                  <p:cNvPr id="33805" name="Text Box 104"/>
                  <p:cNvSpPr txBox="1">
                    <a:spLocks noChangeArrowheads="1"/>
                  </p:cNvSpPr>
                  <p:nvPr/>
                </p:nvSpPr>
                <p:spPr bwMode="auto">
                  <a:xfrm>
                    <a:off x="1367" y="9084"/>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N</a:t>
                    </a:r>
                  </a:p>
                </p:txBody>
              </p:sp>
            </p:grpSp>
            <p:sp>
              <p:nvSpPr>
                <p:cNvPr id="33801" name="Text Box 105"/>
                <p:cNvSpPr txBox="1">
                  <a:spLocks noChangeArrowheads="1"/>
                </p:cNvSpPr>
                <p:nvPr/>
              </p:nvSpPr>
              <p:spPr bwMode="auto">
                <a:xfrm>
                  <a:off x="8822" y="10488"/>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1 </a:t>
                  </a:r>
                </a:p>
              </p:txBody>
            </p:sp>
            <p:sp>
              <p:nvSpPr>
                <p:cNvPr id="33802" name="Text Box 106"/>
                <p:cNvSpPr txBox="1">
                  <a:spLocks noChangeArrowheads="1"/>
                </p:cNvSpPr>
                <p:nvPr/>
              </p:nvSpPr>
              <p:spPr bwMode="auto">
                <a:xfrm>
                  <a:off x="8822" y="11580"/>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1600">
                      <a:solidFill>
                        <a:schemeClr val="bg2"/>
                      </a:solidFill>
                    </a:rPr>
                    <a:t>N </a:t>
                  </a:r>
                </a:p>
              </p:txBody>
            </p:sp>
          </p:grpSp>
        </p:grpSp>
        <p:sp>
          <p:nvSpPr>
            <p:cNvPr id="33796" name="Oval 107"/>
            <p:cNvSpPr>
              <a:spLocks noChangeArrowheads="1"/>
            </p:cNvSpPr>
            <p:nvPr/>
          </p:nvSpPr>
          <p:spPr bwMode="auto">
            <a:xfrm>
              <a:off x="9872" y="8460"/>
              <a:ext cx="1050" cy="4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a:solidFill>
                    <a:schemeClr val="bg2"/>
                  </a:solidFill>
                </a:rPr>
                <a:t>查询</a:t>
              </a:r>
            </a:p>
          </p:txBody>
        </p:sp>
        <p:sp>
          <p:nvSpPr>
            <p:cNvPr id="33797" name="Line 108"/>
            <p:cNvSpPr>
              <a:spLocks noChangeShapeType="1"/>
            </p:cNvSpPr>
            <p:nvPr/>
          </p:nvSpPr>
          <p:spPr bwMode="auto">
            <a:xfrm flipH="1">
              <a:off x="9977" y="8928"/>
              <a:ext cx="315"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2867025" y="7123113"/>
            <a:ext cx="42402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zh-CN" sz="2000" b="1">
              <a:solidFill>
                <a:schemeClr val="bg2"/>
              </a:solidFill>
              <a:latin typeface="宋体" pitchFamily="2" charset="-122"/>
            </a:endParaRPr>
          </a:p>
        </p:txBody>
      </p:sp>
      <p:grpSp>
        <p:nvGrpSpPr>
          <p:cNvPr id="34819" name="Group 65"/>
          <p:cNvGrpSpPr>
            <a:grpSpLocks/>
          </p:cNvGrpSpPr>
          <p:nvPr/>
        </p:nvGrpSpPr>
        <p:grpSpPr bwMode="auto">
          <a:xfrm>
            <a:off x="41275" y="836613"/>
            <a:ext cx="9067800" cy="5937250"/>
            <a:chOff x="26" y="527"/>
            <a:chExt cx="5712" cy="3740"/>
          </a:xfrm>
        </p:grpSpPr>
        <p:sp>
          <p:nvSpPr>
            <p:cNvPr id="34821" name="Text Box 5"/>
            <p:cNvSpPr txBox="1">
              <a:spLocks noChangeArrowheads="1"/>
            </p:cNvSpPr>
            <p:nvPr/>
          </p:nvSpPr>
          <p:spPr bwMode="auto">
            <a:xfrm>
              <a:off x="4996" y="1114"/>
              <a:ext cx="668"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导师</a:t>
              </a:r>
            </a:p>
          </p:txBody>
        </p:sp>
        <p:sp>
          <p:nvSpPr>
            <p:cNvPr id="34822" name="Text Box 8"/>
            <p:cNvSpPr txBox="1">
              <a:spLocks noChangeArrowheads="1"/>
            </p:cNvSpPr>
            <p:nvPr/>
          </p:nvSpPr>
          <p:spPr bwMode="auto">
            <a:xfrm>
              <a:off x="2474" y="637"/>
              <a:ext cx="668"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班级</a:t>
              </a:r>
            </a:p>
          </p:txBody>
        </p:sp>
        <p:sp>
          <p:nvSpPr>
            <p:cNvPr id="34823" name="Text Box 9"/>
            <p:cNvSpPr txBox="1">
              <a:spLocks noChangeArrowheads="1"/>
            </p:cNvSpPr>
            <p:nvPr/>
          </p:nvSpPr>
          <p:spPr bwMode="auto">
            <a:xfrm>
              <a:off x="2400" y="2177"/>
              <a:ext cx="667"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学生</a:t>
              </a:r>
            </a:p>
          </p:txBody>
        </p:sp>
        <p:sp>
          <p:nvSpPr>
            <p:cNvPr id="34824" name="AutoShape 10"/>
            <p:cNvSpPr>
              <a:spLocks noChangeArrowheads="1"/>
            </p:cNvSpPr>
            <p:nvPr/>
          </p:nvSpPr>
          <p:spPr bwMode="auto">
            <a:xfrm>
              <a:off x="2326" y="1297"/>
              <a:ext cx="890" cy="440"/>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组成</a:t>
              </a:r>
            </a:p>
          </p:txBody>
        </p:sp>
        <p:sp>
          <p:nvSpPr>
            <p:cNvPr id="34825" name="Line 11"/>
            <p:cNvSpPr>
              <a:spLocks noChangeShapeType="1"/>
            </p:cNvSpPr>
            <p:nvPr/>
          </p:nvSpPr>
          <p:spPr bwMode="auto">
            <a:xfrm>
              <a:off x="2771" y="967"/>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12"/>
            <p:cNvSpPr>
              <a:spLocks noChangeShapeType="1"/>
            </p:cNvSpPr>
            <p:nvPr/>
          </p:nvSpPr>
          <p:spPr bwMode="auto">
            <a:xfrm>
              <a:off x="2771" y="1737"/>
              <a:ext cx="0"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AutoShape 13"/>
            <p:cNvSpPr>
              <a:spLocks noChangeArrowheads="1"/>
            </p:cNvSpPr>
            <p:nvPr/>
          </p:nvSpPr>
          <p:spPr bwMode="auto">
            <a:xfrm>
              <a:off x="3587" y="527"/>
              <a:ext cx="890" cy="440"/>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管理</a:t>
              </a:r>
            </a:p>
          </p:txBody>
        </p:sp>
        <p:sp>
          <p:nvSpPr>
            <p:cNvPr id="34828" name="Text Box 14"/>
            <p:cNvSpPr txBox="1">
              <a:spLocks noChangeArrowheads="1"/>
            </p:cNvSpPr>
            <p:nvPr/>
          </p:nvSpPr>
          <p:spPr bwMode="auto">
            <a:xfrm>
              <a:off x="5070" y="637"/>
              <a:ext cx="668"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班主任</a:t>
              </a:r>
            </a:p>
          </p:txBody>
        </p:sp>
        <p:sp>
          <p:nvSpPr>
            <p:cNvPr id="34829" name="Text Box 15"/>
            <p:cNvSpPr txBox="1">
              <a:spLocks noChangeArrowheads="1"/>
            </p:cNvSpPr>
            <p:nvPr/>
          </p:nvSpPr>
          <p:spPr bwMode="auto">
            <a:xfrm>
              <a:off x="26" y="2177"/>
              <a:ext cx="890" cy="330"/>
            </a:xfrm>
            <a:prstGeom prst="rect">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档案材料</a:t>
              </a:r>
            </a:p>
          </p:txBody>
        </p:sp>
        <p:sp>
          <p:nvSpPr>
            <p:cNvPr id="34830" name="Text Box 16"/>
            <p:cNvSpPr txBox="1">
              <a:spLocks noChangeArrowheads="1"/>
            </p:cNvSpPr>
            <p:nvPr/>
          </p:nvSpPr>
          <p:spPr bwMode="auto">
            <a:xfrm>
              <a:off x="4848" y="2177"/>
              <a:ext cx="667"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性别</a:t>
              </a:r>
            </a:p>
          </p:txBody>
        </p:sp>
        <p:sp>
          <p:nvSpPr>
            <p:cNvPr id="34831" name="AutoShape 17"/>
            <p:cNvSpPr>
              <a:spLocks noChangeArrowheads="1"/>
            </p:cNvSpPr>
            <p:nvPr/>
          </p:nvSpPr>
          <p:spPr bwMode="auto">
            <a:xfrm>
              <a:off x="3438" y="2067"/>
              <a:ext cx="891" cy="440"/>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拥有</a:t>
              </a:r>
            </a:p>
          </p:txBody>
        </p:sp>
        <p:sp>
          <p:nvSpPr>
            <p:cNvPr id="34832" name="AutoShape 18"/>
            <p:cNvSpPr>
              <a:spLocks noChangeArrowheads="1"/>
            </p:cNvSpPr>
            <p:nvPr/>
          </p:nvSpPr>
          <p:spPr bwMode="auto">
            <a:xfrm>
              <a:off x="1213" y="2067"/>
              <a:ext cx="890" cy="440"/>
            </a:xfrm>
            <a:prstGeom prst="flowChartDecision">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归档</a:t>
              </a:r>
            </a:p>
          </p:txBody>
        </p:sp>
        <p:sp>
          <p:nvSpPr>
            <p:cNvPr id="34833" name="Line 19"/>
            <p:cNvSpPr>
              <a:spLocks noChangeShapeType="1"/>
            </p:cNvSpPr>
            <p:nvPr/>
          </p:nvSpPr>
          <p:spPr bwMode="auto">
            <a:xfrm>
              <a:off x="3142" y="747"/>
              <a:ext cx="4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20"/>
            <p:cNvSpPr>
              <a:spLocks noChangeShapeType="1"/>
            </p:cNvSpPr>
            <p:nvPr/>
          </p:nvSpPr>
          <p:spPr bwMode="auto">
            <a:xfrm>
              <a:off x="4477" y="747"/>
              <a:ext cx="5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AutoShape 21"/>
            <p:cNvSpPr>
              <a:spLocks noChangeArrowheads="1"/>
            </p:cNvSpPr>
            <p:nvPr/>
          </p:nvSpPr>
          <p:spPr bwMode="auto">
            <a:xfrm>
              <a:off x="3587" y="1297"/>
              <a:ext cx="890" cy="440"/>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指导</a:t>
              </a:r>
            </a:p>
          </p:txBody>
        </p:sp>
        <p:sp>
          <p:nvSpPr>
            <p:cNvPr id="34836" name="Line 22"/>
            <p:cNvSpPr>
              <a:spLocks noChangeShapeType="1"/>
            </p:cNvSpPr>
            <p:nvPr/>
          </p:nvSpPr>
          <p:spPr bwMode="auto">
            <a:xfrm flipV="1">
              <a:off x="2919" y="1745"/>
              <a:ext cx="1113"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3"/>
            <p:cNvSpPr>
              <a:spLocks noChangeShapeType="1"/>
            </p:cNvSpPr>
            <p:nvPr/>
          </p:nvSpPr>
          <p:spPr bwMode="auto">
            <a:xfrm flipV="1">
              <a:off x="4032" y="1195"/>
              <a:ext cx="964" cy="1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24"/>
            <p:cNvSpPr>
              <a:spLocks noChangeShapeType="1"/>
            </p:cNvSpPr>
            <p:nvPr/>
          </p:nvSpPr>
          <p:spPr bwMode="auto">
            <a:xfrm>
              <a:off x="3067" y="2287"/>
              <a:ext cx="3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25"/>
            <p:cNvSpPr>
              <a:spLocks noChangeShapeType="1"/>
            </p:cNvSpPr>
            <p:nvPr/>
          </p:nvSpPr>
          <p:spPr bwMode="auto">
            <a:xfrm>
              <a:off x="4329" y="2287"/>
              <a:ext cx="5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26"/>
            <p:cNvSpPr>
              <a:spLocks noChangeShapeType="1"/>
            </p:cNvSpPr>
            <p:nvPr/>
          </p:nvSpPr>
          <p:spPr bwMode="auto">
            <a:xfrm>
              <a:off x="916" y="2287"/>
              <a:ext cx="297"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27"/>
            <p:cNvSpPr>
              <a:spLocks noChangeShapeType="1"/>
            </p:cNvSpPr>
            <p:nvPr/>
          </p:nvSpPr>
          <p:spPr bwMode="auto">
            <a:xfrm>
              <a:off x="2103" y="2287"/>
              <a:ext cx="2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Text Box 28"/>
            <p:cNvSpPr txBox="1">
              <a:spLocks noChangeArrowheads="1"/>
            </p:cNvSpPr>
            <p:nvPr/>
          </p:nvSpPr>
          <p:spPr bwMode="auto">
            <a:xfrm>
              <a:off x="100" y="637"/>
              <a:ext cx="668"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系</a:t>
              </a:r>
            </a:p>
          </p:txBody>
        </p:sp>
        <p:sp>
          <p:nvSpPr>
            <p:cNvPr id="34843" name="AutoShape 29"/>
            <p:cNvSpPr>
              <a:spLocks noChangeArrowheads="1"/>
            </p:cNvSpPr>
            <p:nvPr/>
          </p:nvSpPr>
          <p:spPr bwMode="auto">
            <a:xfrm>
              <a:off x="1139" y="527"/>
              <a:ext cx="890" cy="440"/>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有</a:t>
              </a:r>
            </a:p>
          </p:txBody>
        </p:sp>
        <p:sp>
          <p:nvSpPr>
            <p:cNvPr id="34844" name="Line 30"/>
            <p:cNvSpPr>
              <a:spLocks noChangeShapeType="1"/>
            </p:cNvSpPr>
            <p:nvPr/>
          </p:nvSpPr>
          <p:spPr bwMode="auto">
            <a:xfrm>
              <a:off x="768" y="747"/>
              <a:ext cx="3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31"/>
            <p:cNvSpPr>
              <a:spLocks noChangeShapeType="1"/>
            </p:cNvSpPr>
            <p:nvPr/>
          </p:nvSpPr>
          <p:spPr bwMode="auto">
            <a:xfrm>
              <a:off x="2029" y="747"/>
              <a:ext cx="4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32"/>
            <p:cNvSpPr>
              <a:spLocks noChangeShapeType="1"/>
            </p:cNvSpPr>
            <p:nvPr/>
          </p:nvSpPr>
          <p:spPr bwMode="auto">
            <a:xfrm>
              <a:off x="2771" y="2507"/>
              <a:ext cx="0" cy="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AutoShape 33"/>
            <p:cNvSpPr>
              <a:spLocks noChangeArrowheads="1"/>
            </p:cNvSpPr>
            <p:nvPr/>
          </p:nvSpPr>
          <p:spPr bwMode="auto">
            <a:xfrm>
              <a:off x="2326" y="3057"/>
              <a:ext cx="890" cy="440"/>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参加</a:t>
              </a:r>
            </a:p>
          </p:txBody>
        </p:sp>
        <p:sp>
          <p:nvSpPr>
            <p:cNvPr id="34848" name="Text Box 34"/>
            <p:cNvSpPr txBox="1">
              <a:spLocks noChangeArrowheads="1"/>
            </p:cNvSpPr>
            <p:nvPr/>
          </p:nvSpPr>
          <p:spPr bwMode="auto">
            <a:xfrm>
              <a:off x="2474" y="3937"/>
              <a:ext cx="668"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学会</a:t>
              </a:r>
            </a:p>
          </p:txBody>
        </p:sp>
        <p:sp>
          <p:nvSpPr>
            <p:cNvPr id="34849" name="Line 35"/>
            <p:cNvSpPr>
              <a:spLocks noChangeShapeType="1"/>
            </p:cNvSpPr>
            <p:nvPr/>
          </p:nvSpPr>
          <p:spPr bwMode="auto">
            <a:xfrm>
              <a:off x="2771" y="3497"/>
              <a:ext cx="0"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Text Box 36"/>
            <p:cNvSpPr txBox="1">
              <a:spLocks noChangeArrowheads="1"/>
            </p:cNvSpPr>
            <p:nvPr/>
          </p:nvSpPr>
          <p:spPr bwMode="auto">
            <a:xfrm>
              <a:off x="842" y="527"/>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51" name="Text Box 37"/>
            <p:cNvSpPr txBox="1">
              <a:spLocks noChangeArrowheads="1"/>
            </p:cNvSpPr>
            <p:nvPr/>
          </p:nvSpPr>
          <p:spPr bwMode="auto">
            <a:xfrm>
              <a:off x="2103" y="527"/>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sp>
          <p:nvSpPr>
            <p:cNvPr id="34852" name="Text Box 38"/>
            <p:cNvSpPr txBox="1">
              <a:spLocks noChangeArrowheads="1"/>
            </p:cNvSpPr>
            <p:nvPr/>
          </p:nvSpPr>
          <p:spPr bwMode="auto">
            <a:xfrm>
              <a:off x="3216" y="527"/>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53" name="Text Box 39"/>
            <p:cNvSpPr txBox="1">
              <a:spLocks noChangeArrowheads="1"/>
            </p:cNvSpPr>
            <p:nvPr/>
          </p:nvSpPr>
          <p:spPr bwMode="auto">
            <a:xfrm>
              <a:off x="4551" y="527"/>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54" name="Text Box 40"/>
            <p:cNvSpPr txBox="1">
              <a:spLocks noChangeArrowheads="1"/>
            </p:cNvSpPr>
            <p:nvPr/>
          </p:nvSpPr>
          <p:spPr bwMode="auto">
            <a:xfrm>
              <a:off x="2697" y="1077"/>
              <a:ext cx="2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55" name="Text Box 41"/>
            <p:cNvSpPr txBox="1">
              <a:spLocks noChangeArrowheads="1"/>
            </p:cNvSpPr>
            <p:nvPr/>
          </p:nvSpPr>
          <p:spPr bwMode="auto">
            <a:xfrm>
              <a:off x="2697" y="1847"/>
              <a:ext cx="2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sp>
          <p:nvSpPr>
            <p:cNvPr id="34856" name="Text Box 42"/>
            <p:cNvSpPr txBox="1">
              <a:spLocks noChangeArrowheads="1"/>
            </p:cNvSpPr>
            <p:nvPr/>
          </p:nvSpPr>
          <p:spPr bwMode="auto">
            <a:xfrm>
              <a:off x="3438" y="1737"/>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sp>
          <p:nvSpPr>
            <p:cNvPr id="34857" name="Text Box 43"/>
            <p:cNvSpPr txBox="1">
              <a:spLocks noChangeArrowheads="1"/>
            </p:cNvSpPr>
            <p:nvPr/>
          </p:nvSpPr>
          <p:spPr bwMode="auto">
            <a:xfrm>
              <a:off x="3142" y="2067"/>
              <a:ext cx="2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sp>
          <p:nvSpPr>
            <p:cNvPr id="34858" name="Text Box 44"/>
            <p:cNvSpPr txBox="1">
              <a:spLocks noChangeArrowheads="1"/>
            </p:cNvSpPr>
            <p:nvPr/>
          </p:nvSpPr>
          <p:spPr bwMode="auto">
            <a:xfrm>
              <a:off x="4403" y="2067"/>
              <a:ext cx="2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59" name="Text Box 45"/>
            <p:cNvSpPr txBox="1">
              <a:spLocks noChangeArrowheads="1"/>
            </p:cNvSpPr>
            <p:nvPr/>
          </p:nvSpPr>
          <p:spPr bwMode="auto">
            <a:xfrm>
              <a:off x="4403" y="1297"/>
              <a:ext cx="2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60" name="Text Box 46"/>
            <p:cNvSpPr txBox="1">
              <a:spLocks noChangeArrowheads="1"/>
            </p:cNvSpPr>
            <p:nvPr/>
          </p:nvSpPr>
          <p:spPr bwMode="auto">
            <a:xfrm>
              <a:off x="2697" y="3607"/>
              <a:ext cx="2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sp>
          <p:nvSpPr>
            <p:cNvPr id="34861" name="Text Box 47"/>
            <p:cNvSpPr txBox="1">
              <a:spLocks noChangeArrowheads="1"/>
            </p:cNvSpPr>
            <p:nvPr/>
          </p:nvSpPr>
          <p:spPr bwMode="auto">
            <a:xfrm>
              <a:off x="2697" y="2837"/>
              <a:ext cx="37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  N</a:t>
              </a:r>
            </a:p>
          </p:txBody>
        </p:sp>
        <p:sp>
          <p:nvSpPr>
            <p:cNvPr id="34862" name="Text Box 48"/>
            <p:cNvSpPr txBox="1">
              <a:spLocks noChangeArrowheads="1"/>
            </p:cNvSpPr>
            <p:nvPr/>
          </p:nvSpPr>
          <p:spPr bwMode="auto">
            <a:xfrm>
              <a:off x="1338" y="1480"/>
              <a:ext cx="2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sp>
          <p:nvSpPr>
            <p:cNvPr id="34863" name="Text Box 49"/>
            <p:cNvSpPr txBox="1">
              <a:spLocks noChangeArrowheads="1"/>
            </p:cNvSpPr>
            <p:nvPr/>
          </p:nvSpPr>
          <p:spPr bwMode="auto">
            <a:xfrm>
              <a:off x="2029" y="2067"/>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64" name="AutoShape 50"/>
            <p:cNvSpPr>
              <a:spLocks noChangeArrowheads="1"/>
            </p:cNvSpPr>
            <p:nvPr/>
          </p:nvSpPr>
          <p:spPr bwMode="auto">
            <a:xfrm>
              <a:off x="4699" y="2955"/>
              <a:ext cx="891" cy="440"/>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住宿</a:t>
              </a:r>
            </a:p>
          </p:txBody>
        </p:sp>
        <p:sp>
          <p:nvSpPr>
            <p:cNvPr id="34865" name="Text Box 51"/>
            <p:cNvSpPr txBox="1">
              <a:spLocks noChangeArrowheads="1"/>
            </p:cNvSpPr>
            <p:nvPr/>
          </p:nvSpPr>
          <p:spPr bwMode="auto">
            <a:xfrm>
              <a:off x="4774" y="3835"/>
              <a:ext cx="667" cy="330"/>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宿舍</a:t>
              </a:r>
            </a:p>
          </p:txBody>
        </p:sp>
        <p:sp>
          <p:nvSpPr>
            <p:cNvPr id="34866" name="Line 52"/>
            <p:cNvSpPr>
              <a:spLocks noChangeShapeType="1"/>
            </p:cNvSpPr>
            <p:nvPr/>
          </p:nvSpPr>
          <p:spPr bwMode="auto">
            <a:xfrm>
              <a:off x="5145" y="2515"/>
              <a:ext cx="0"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7" name="Line 53"/>
            <p:cNvSpPr>
              <a:spLocks noChangeShapeType="1"/>
            </p:cNvSpPr>
            <p:nvPr/>
          </p:nvSpPr>
          <p:spPr bwMode="auto">
            <a:xfrm>
              <a:off x="5145" y="3395"/>
              <a:ext cx="0" cy="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8" name="Text Box 54"/>
            <p:cNvSpPr txBox="1">
              <a:spLocks noChangeArrowheads="1"/>
            </p:cNvSpPr>
            <p:nvPr/>
          </p:nvSpPr>
          <p:spPr bwMode="auto">
            <a:xfrm>
              <a:off x="4922" y="2735"/>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69" name="Text Box 55"/>
            <p:cNvSpPr txBox="1">
              <a:spLocks noChangeArrowheads="1"/>
            </p:cNvSpPr>
            <p:nvPr/>
          </p:nvSpPr>
          <p:spPr bwMode="auto">
            <a:xfrm>
              <a:off x="4922" y="3505"/>
              <a:ext cx="2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sp>
          <p:nvSpPr>
            <p:cNvPr id="34870" name="AutoShape 58"/>
            <p:cNvSpPr>
              <a:spLocks noChangeArrowheads="1"/>
            </p:cNvSpPr>
            <p:nvPr/>
          </p:nvSpPr>
          <p:spPr bwMode="auto">
            <a:xfrm>
              <a:off x="1139" y="2873"/>
              <a:ext cx="890" cy="570"/>
            </a:xfrm>
            <a:prstGeom prst="flowChartDecision">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000" b="1">
                  <a:solidFill>
                    <a:schemeClr val="bg2"/>
                  </a:solidFill>
                  <a:latin typeface="宋体" pitchFamily="2" charset="-122"/>
                </a:rPr>
                <a:t>具有</a:t>
              </a:r>
            </a:p>
          </p:txBody>
        </p:sp>
        <p:sp>
          <p:nvSpPr>
            <p:cNvPr id="34871" name="Text Box 59"/>
            <p:cNvSpPr txBox="1">
              <a:spLocks noChangeArrowheads="1"/>
            </p:cNvSpPr>
            <p:nvPr/>
          </p:nvSpPr>
          <p:spPr bwMode="auto">
            <a:xfrm>
              <a:off x="323" y="3773"/>
              <a:ext cx="964" cy="330"/>
            </a:xfrm>
            <a:prstGeom prst="rect">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latin typeface="宋体" pitchFamily="2" charset="-122"/>
                </a:rPr>
                <a:t>社会关系</a:t>
              </a:r>
            </a:p>
          </p:txBody>
        </p:sp>
        <p:sp>
          <p:nvSpPr>
            <p:cNvPr id="34872" name="Line 60"/>
            <p:cNvSpPr>
              <a:spLocks noChangeShapeType="1"/>
            </p:cNvSpPr>
            <p:nvPr/>
          </p:nvSpPr>
          <p:spPr bwMode="auto">
            <a:xfrm flipH="1">
              <a:off x="2029" y="2543"/>
              <a:ext cx="445" cy="6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3" name="Line 61"/>
            <p:cNvSpPr>
              <a:spLocks noChangeShapeType="1"/>
            </p:cNvSpPr>
            <p:nvPr/>
          </p:nvSpPr>
          <p:spPr bwMode="auto">
            <a:xfrm flipH="1">
              <a:off x="768" y="3175"/>
              <a:ext cx="371" cy="598"/>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4" name="Text Box 62"/>
            <p:cNvSpPr txBox="1">
              <a:spLocks noChangeArrowheads="1"/>
            </p:cNvSpPr>
            <p:nvPr/>
          </p:nvSpPr>
          <p:spPr bwMode="auto">
            <a:xfrm>
              <a:off x="2177" y="2515"/>
              <a:ext cx="29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1</a:t>
              </a:r>
            </a:p>
          </p:txBody>
        </p:sp>
        <p:sp>
          <p:nvSpPr>
            <p:cNvPr id="34875" name="Text Box 63"/>
            <p:cNvSpPr txBox="1">
              <a:spLocks noChangeArrowheads="1"/>
            </p:cNvSpPr>
            <p:nvPr/>
          </p:nvSpPr>
          <p:spPr bwMode="auto">
            <a:xfrm>
              <a:off x="471" y="3505"/>
              <a:ext cx="29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000" b="1">
                  <a:solidFill>
                    <a:schemeClr val="bg2"/>
                  </a:solidFill>
                  <a:latin typeface="宋体" pitchFamily="2" charset="-122"/>
                </a:rPr>
                <a:t>N</a:t>
              </a:r>
            </a:p>
          </p:txBody>
        </p:sp>
      </p:grpSp>
      <p:sp>
        <p:nvSpPr>
          <p:cNvPr id="34820" name="Rectangle 64"/>
          <p:cNvSpPr>
            <a:spLocks noChangeArrowheads="1"/>
          </p:cNvSpPr>
          <p:nvPr/>
        </p:nvSpPr>
        <p:spPr bwMode="auto">
          <a:xfrm>
            <a:off x="0" y="163513"/>
            <a:ext cx="6516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lang="zh-CN" altLang="en-US" sz="2400" b="1">
                <a:solidFill>
                  <a:srgbClr val="193553"/>
                </a:solidFill>
                <a:latin typeface="宋体" pitchFamily="2" charset="-122"/>
              </a:rPr>
              <a:t>实例</a:t>
            </a:r>
            <a:r>
              <a:rPr lang="en-US" altLang="zh-CN" sz="2400" b="1">
                <a:solidFill>
                  <a:srgbClr val="193553"/>
                </a:solidFill>
                <a:latin typeface="宋体" pitchFamily="2" charset="-122"/>
              </a:rPr>
              <a:t>:</a:t>
            </a:r>
            <a:r>
              <a:rPr lang="en-US" altLang="zh-CN" sz="2400" b="1">
                <a:solidFill>
                  <a:schemeClr val="bg1"/>
                </a:solidFill>
                <a:latin typeface="宋体" pitchFamily="2" charset="-122"/>
              </a:rPr>
              <a:t> </a:t>
            </a:r>
            <a:r>
              <a:rPr kumimoji="0" lang="zh-CN" altLang="en-US" sz="2400" b="1">
                <a:solidFill>
                  <a:srgbClr val="660033"/>
                </a:solidFill>
              </a:rPr>
              <a:t>某大学教学管理系统     学籍管理</a:t>
            </a:r>
            <a:r>
              <a:rPr kumimoji="0" lang="en-US" altLang="zh-CN" sz="2400" b="1">
                <a:solidFill>
                  <a:srgbClr val="660033"/>
                </a:solidFill>
              </a:rPr>
              <a:t>ER</a:t>
            </a:r>
            <a:r>
              <a:rPr kumimoji="0" lang="zh-CN" altLang="en-US" sz="2400" b="1">
                <a:solidFill>
                  <a:srgbClr val="660033"/>
                </a:solidFill>
              </a:rPr>
              <a:t>图</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45"/>
          <p:cNvGrpSpPr>
            <a:grpSpLocks/>
          </p:cNvGrpSpPr>
          <p:nvPr/>
        </p:nvGrpSpPr>
        <p:grpSpPr bwMode="auto">
          <a:xfrm>
            <a:off x="119063" y="1412875"/>
            <a:ext cx="8942387" cy="4489450"/>
            <a:chOff x="75" y="890"/>
            <a:chExt cx="5633" cy="2828"/>
          </a:xfrm>
        </p:grpSpPr>
        <p:sp>
          <p:nvSpPr>
            <p:cNvPr id="35846" name="Text Box 6"/>
            <p:cNvSpPr txBox="1">
              <a:spLocks noChangeArrowheads="1"/>
            </p:cNvSpPr>
            <p:nvPr/>
          </p:nvSpPr>
          <p:spPr bwMode="auto">
            <a:xfrm>
              <a:off x="771" y="2581"/>
              <a:ext cx="29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1</a:t>
              </a:r>
            </a:p>
          </p:txBody>
        </p:sp>
        <p:sp>
          <p:nvSpPr>
            <p:cNvPr id="35847" name="Text Box 7"/>
            <p:cNvSpPr txBox="1">
              <a:spLocks noChangeArrowheads="1"/>
            </p:cNvSpPr>
            <p:nvPr/>
          </p:nvSpPr>
          <p:spPr bwMode="auto">
            <a:xfrm>
              <a:off x="172" y="3177"/>
              <a:ext cx="674" cy="358"/>
            </a:xfrm>
            <a:prstGeom prst="rect">
              <a:avLst/>
            </a:prstGeom>
            <a:solidFill>
              <a:srgbClr val="FFFFFF"/>
            </a:solidFill>
            <a:ln w="9525">
              <a:solidFill>
                <a:schemeClr val="bg2"/>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教室</a:t>
              </a:r>
            </a:p>
          </p:txBody>
        </p:sp>
        <p:grpSp>
          <p:nvGrpSpPr>
            <p:cNvPr id="35848" name="Group 44"/>
            <p:cNvGrpSpPr>
              <a:grpSpLocks/>
            </p:cNvGrpSpPr>
            <p:nvPr/>
          </p:nvGrpSpPr>
          <p:grpSpPr bwMode="auto">
            <a:xfrm>
              <a:off x="75" y="890"/>
              <a:ext cx="5633" cy="2828"/>
              <a:chOff x="75" y="890"/>
              <a:chExt cx="5633" cy="2828"/>
            </a:xfrm>
          </p:grpSpPr>
          <p:sp>
            <p:nvSpPr>
              <p:cNvPr id="35849" name="Line 33"/>
              <p:cNvSpPr>
                <a:spLocks noChangeShapeType="1"/>
              </p:cNvSpPr>
              <p:nvPr/>
            </p:nvSpPr>
            <p:spPr bwMode="auto">
              <a:xfrm flipH="1">
                <a:off x="1893" y="1298"/>
                <a:ext cx="851" cy="10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9"/>
              <p:cNvSpPr>
                <a:spLocks noChangeShapeType="1"/>
              </p:cNvSpPr>
              <p:nvPr/>
            </p:nvSpPr>
            <p:spPr bwMode="auto">
              <a:xfrm>
                <a:off x="2940" y="1157"/>
                <a:ext cx="0" cy="9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10"/>
              <p:cNvSpPr>
                <a:spLocks noChangeShapeType="1"/>
              </p:cNvSpPr>
              <p:nvPr/>
            </p:nvSpPr>
            <p:spPr bwMode="auto">
              <a:xfrm flipH="1">
                <a:off x="2117" y="2315"/>
                <a:ext cx="374" cy="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11"/>
              <p:cNvSpPr>
                <a:spLocks noChangeShapeType="1"/>
              </p:cNvSpPr>
              <p:nvPr/>
            </p:nvSpPr>
            <p:spPr bwMode="auto">
              <a:xfrm>
                <a:off x="3389" y="2315"/>
                <a:ext cx="449" cy="10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Text Box 12"/>
              <p:cNvSpPr txBox="1">
                <a:spLocks noChangeArrowheads="1"/>
              </p:cNvSpPr>
              <p:nvPr/>
            </p:nvSpPr>
            <p:spPr bwMode="auto">
              <a:xfrm>
                <a:off x="2865" y="1508"/>
                <a:ext cx="37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 M</a:t>
                </a:r>
              </a:p>
            </p:txBody>
          </p:sp>
          <p:sp>
            <p:nvSpPr>
              <p:cNvPr id="35854" name="Text Box 13"/>
              <p:cNvSpPr txBox="1">
                <a:spLocks noChangeArrowheads="1"/>
              </p:cNvSpPr>
              <p:nvPr/>
            </p:nvSpPr>
            <p:spPr bwMode="auto">
              <a:xfrm>
                <a:off x="1743" y="1957"/>
                <a:ext cx="30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1</a:t>
                </a:r>
              </a:p>
            </p:txBody>
          </p:sp>
          <p:sp>
            <p:nvSpPr>
              <p:cNvPr id="35855" name="Text Box 14"/>
              <p:cNvSpPr txBox="1">
                <a:spLocks noChangeArrowheads="1"/>
              </p:cNvSpPr>
              <p:nvPr/>
            </p:nvSpPr>
            <p:spPr bwMode="auto">
              <a:xfrm>
                <a:off x="1694" y="3360"/>
                <a:ext cx="890" cy="35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教科书</a:t>
                </a:r>
              </a:p>
            </p:txBody>
          </p:sp>
          <p:sp>
            <p:nvSpPr>
              <p:cNvPr id="35856" name="Text Box 15"/>
              <p:cNvSpPr txBox="1">
                <a:spLocks noChangeArrowheads="1"/>
              </p:cNvSpPr>
              <p:nvPr/>
            </p:nvSpPr>
            <p:spPr bwMode="auto">
              <a:xfrm>
                <a:off x="3615" y="3360"/>
                <a:ext cx="823" cy="35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教师</a:t>
                </a:r>
              </a:p>
            </p:txBody>
          </p:sp>
          <p:sp>
            <p:nvSpPr>
              <p:cNvPr id="35857" name="AutoShape 16"/>
              <p:cNvSpPr>
                <a:spLocks noChangeArrowheads="1"/>
              </p:cNvSpPr>
              <p:nvPr/>
            </p:nvSpPr>
            <p:spPr bwMode="auto">
              <a:xfrm>
                <a:off x="2491" y="2077"/>
                <a:ext cx="898" cy="476"/>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担任</a:t>
                </a:r>
              </a:p>
            </p:txBody>
          </p:sp>
          <p:grpSp>
            <p:nvGrpSpPr>
              <p:cNvPr id="35858" name="Group 43"/>
              <p:cNvGrpSpPr>
                <a:grpSpLocks/>
              </p:cNvGrpSpPr>
              <p:nvPr/>
            </p:nvGrpSpPr>
            <p:grpSpPr bwMode="auto">
              <a:xfrm>
                <a:off x="75" y="890"/>
                <a:ext cx="5633" cy="499"/>
                <a:chOff x="75" y="890"/>
                <a:chExt cx="5633" cy="499"/>
              </a:xfrm>
            </p:grpSpPr>
            <p:sp>
              <p:nvSpPr>
                <p:cNvPr id="35861" name="Text Box 18"/>
                <p:cNvSpPr txBox="1">
                  <a:spLocks noChangeArrowheads="1"/>
                </p:cNvSpPr>
                <p:nvPr/>
              </p:nvSpPr>
              <p:spPr bwMode="auto">
                <a:xfrm>
                  <a:off x="2641" y="981"/>
                  <a:ext cx="673" cy="35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课程</a:t>
                  </a:r>
                </a:p>
              </p:txBody>
            </p:sp>
            <p:sp>
              <p:nvSpPr>
                <p:cNvPr id="35862" name="Text Box 19"/>
                <p:cNvSpPr txBox="1">
                  <a:spLocks noChangeArrowheads="1"/>
                </p:cNvSpPr>
                <p:nvPr/>
              </p:nvSpPr>
              <p:spPr bwMode="auto">
                <a:xfrm>
                  <a:off x="75" y="981"/>
                  <a:ext cx="673" cy="35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系</a:t>
                  </a:r>
                </a:p>
              </p:txBody>
            </p:sp>
            <p:sp>
              <p:nvSpPr>
                <p:cNvPr id="35863" name="AutoShape 20"/>
                <p:cNvSpPr>
                  <a:spLocks noChangeArrowheads="1"/>
                </p:cNvSpPr>
                <p:nvPr/>
              </p:nvSpPr>
              <p:spPr bwMode="auto">
                <a:xfrm>
                  <a:off x="1211" y="912"/>
                  <a:ext cx="898" cy="477"/>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开设</a:t>
                  </a:r>
                </a:p>
              </p:txBody>
            </p:sp>
            <p:sp>
              <p:nvSpPr>
                <p:cNvPr id="35864" name="Line 21"/>
                <p:cNvSpPr>
                  <a:spLocks noChangeShapeType="1"/>
                </p:cNvSpPr>
                <p:nvPr/>
              </p:nvSpPr>
              <p:spPr bwMode="auto">
                <a:xfrm>
                  <a:off x="753" y="1162"/>
                  <a:ext cx="4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22"/>
                <p:cNvSpPr>
                  <a:spLocks noChangeShapeType="1"/>
                </p:cNvSpPr>
                <p:nvPr/>
              </p:nvSpPr>
              <p:spPr bwMode="auto">
                <a:xfrm flipV="1">
                  <a:off x="2102" y="1151"/>
                  <a:ext cx="539" cy="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Text Box 23"/>
                <p:cNvSpPr txBox="1">
                  <a:spLocks noChangeArrowheads="1"/>
                </p:cNvSpPr>
                <p:nvPr/>
              </p:nvSpPr>
              <p:spPr bwMode="auto">
                <a:xfrm>
                  <a:off x="2192" y="912"/>
                  <a:ext cx="2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N</a:t>
                  </a:r>
                </a:p>
              </p:txBody>
            </p:sp>
            <p:sp>
              <p:nvSpPr>
                <p:cNvPr id="35867" name="Text Box 24"/>
                <p:cNvSpPr txBox="1">
                  <a:spLocks noChangeArrowheads="1"/>
                </p:cNvSpPr>
                <p:nvPr/>
              </p:nvSpPr>
              <p:spPr bwMode="auto">
                <a:xfrm>
                  <a:off x="903" y="890"/>
                  <a:ext cx="2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1</a:t>
                  </a:r>
                </a:p>
              </p:txBody>
            </p:sp>
            <p:grpSp>
              <p:nvGrpSpPr>
                <p:cNvPr id="35868" name="Group 42"/>
                <p:cNvGrpSpPr>
                  <a:grpSpLocks/>
                </p:cNvGrpSpPr>
                <p:nvPr/>
              </p:nvGrpSpPr>
              <p:grpSpPr bwMode="auto">
                <a:xfrm>
                  <a:off x="3314" y="912"/>
                  <a:ext cx="2394" cy="477"/>
                  <a:chOff x="3314" y="912"/>
                  <a:chExt cx="2394" cy="477"/>
                </a:xfrm>
              </p:grpSpPr>
              <p:sp>
                <p:nvSpPr>
                  <p:cNvPr id="35869" name="Text Box 26"/>
                  <p:cNvSpPr txBox="1">
                    <a:spLocks noChangeArrowheads="1"/>
                  </p:cNvSpPr>
                  <p:nvPr/>
                </p:nvSpPr>
                <p:spPr bwMode="auto">
                  <a:xfrm>
                    <a:off x="5035" y="981"/>
                    <a:ext cx="673" cy="35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学生</a:t>
                    </a:r>
                  </a:p>
                </p:txBody>
              </p:sp>
              <p:sp>
                <p:nvSpPr>
                  <p:cNvPr id="35870" name="AutoShape 27"/>
                  <p:cNvSpPr>
                    <a:spLocks noChangeArrowheads="1"/>
                  </p:cNvSpPr>
                  <p:nvPr/>
                </p:nvSpPr>
                <p:spPr bwMode="auto">
                  <a:xfrm>
                    <a:off x="3763" y="912"/>
                    <a:ext cx="898" cy="477"/>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选修</a:t>
                    </a:r>
                  </a:p>
                </p:txBody>
              </p:sp>
              <p:sp>
                <p:nvSpPr>
                  <p:cNvPr id="35871" name="Text Box 28"/>
                  <p:cNvSpPr txBox="1">
                    <a:spLocks noChangeArrowheads="1"/>
                  </p:cNvSpPr>
                  <p:nvPr/>
                </p:nvSpPr>
                <p:spPr bwMode="auto">
                  <a:xfrm>
                    <a:off x="3389" y="912"/>
                    <a:ext cx="29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N</a:t>
                    </a:r>
                  </a:p>
                </p:txBody>
              </p:sp>
              <p:sp>
                <p:nvSpPr>
                  <p:cNvPr id="35872" name="Line 29"/>
                  <p:cNvSpPr>
                    <a:spLocks noChangeShapeType="1"/>
                  </p:cNvSpPr>
                  <p:nvPr/>
                </p:nvSpPr>
                <p:spPr bwMode="auto">
                  <a:xfrm>
                    <a:off x="3314" y="1151"/>
                    <a:ext cx="4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3" name="Line 30"/>
                  <p:cNvSpPr>
                    <a:spLocks noChangeShapeType="1"/>
                  </p:cNvSpPr>
                  <p:nvPr/>
                </p:nvSpPr>
                <p:spPr bwMode="auto">
                  <a:xfrm>
                    <a:off x="4661" y="1151"/>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Text Box 31"/>
                  <p:cNvSpPr txBox="1">
                    <a:spLocks noChangeArrowheads="1"/>
                  </p:cNvSpPr>
                  <p:nvPr/>
                </p:nvSpPr>
                <p:spPr bwMode="auto">
                  <a:xfrm>
                    <a:off x="4661" y="912"/>
                    <a:ext cx="37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M</a:t>
                    </a:r>
                  </a:p>
                </p:txBody>
              </p:sp>
            </p:grpSp>
          </p:grpSp>
          <p:sp>
            <p:nvSpPr>
              <p:cNvPr id="35859" name="AutoShape 32"/>
              <p:cNvSpPr>
                <a:spLocks noChangeArrowheads="1"/>
              </p:cNvSpPr>
              <p:nvPr/>
            </p:nvSpPr>
            <p:spPr bwMode="auto">
              <a:xfrm>
                <a:off x="995" y="2077"/>
                <a:ext cx="898" cy="476"/>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chemeClr val="bg2"/>
                    </a:solidFill>
                  </a:rPr>
                  <a:t>上课</a:t>
                </a:r>
              </a:p>
            </p:txBody>
          </p:sp>
          <p:sp>
            <p:nvSpPr>
              <p:cNvPr id="35860" name="Line 34"/>
              <p:cNvSpPr>
                <a:spLocks noChangeShapeType="1"/>
              </p:cNvSpPr>
              <p:nvPr/>
            </p:nvSpPr>
            <p:spPr bwMode="auto">
              <a:xfrm flipH="1">
                <a:off x="546" y="2343"/>
                <a:ext cx="449" cy="8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5843" name="Text Box 35"/>
          <p:cNvSpPr txBox="1">
            <a:spLocks noChangeArrowheads="1"/>
          </p:cNvSpPr>
          <p:nvPr/>
        </p:nvSpPr>
        <p:spPr bwMode="auto">
          <a:xfrm>
            <a:off x="3562350" y="4854575"/>
            <a:ext cx="5937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P</a:t>
            </a:r>
          </a:p>
        </p:txBody>
      </p:sp>
      <p:sp>
        <p:nvSpPr>
          <p:cNvPr id="35844" name="Text Box 36"/>
          <p:cNvSpPr txBox="1">
            <a:spLocks noChangeArrowheads="1"/>
          </p:cNvSpPr>
          <p:nvPr/>
        </p:nvSpPr>
        <p:spPr bwMode="auto">
          <a:xfrm>
            <a:off x="6056313" y="4854575"/>
            <a:ext cx="5937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2400" b="1">
                <a:solidFill>
                  <a:schemeClr val="bg2"/>
                </a:solidFill>
              </a:rPr>
              <a:t>N</a:t>
            </a:r>
          </a:p>
        </p:txBody>
      </p:sp>
      <p:sp>
        <p:nvSpPr>
          <p:cNvPr id="35845" name="Rectangle 37"/>
          <p:cNvSpPr>
            <a:spLocks noChangeArrowheads="1"/>
          </p:cNvSpPr>
          <p:nvPr/>
        </p:nvSpPr>
        <p:spPr bwMode="auto">
          <a:xfrm>
            <a:off x="0" y="0"/>
            <a:ext cx="457200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spcBef>
                <a:spcPct val="0"/>
              </a:spcBef>
              <a:buClrTx/>
              <a:buSzTx/>
              <a:buFontTx/>
              <a:buNone/>
            </a:pPr>
            <a:r>
              <a:rPr kumimoji="0" lang="en-US" altLang="zh-CN" sz="2400">
                <a:solidFill>
                  <a:srgbClr val="660033"/>
                </a:solidFill>
              </a:rPr>
              <a:t> </a:t>
            </a:r>
            <a:endParaRPr kumimoji="0" lang="en-US" altLang="zh-CN" sz="2400" b="1">
              <a:solidFill>
                <a:srgbClr val="660033"/>
              </a:solidFill>
            </a:endParaRPr>
          </a:p>
          <a:p>
            <a:pPr>
              <a:spcBef>
                <a:spcPct val="0"/>
              </a:spcBef>
              <a:buClrTx/>
              <a:buSzTx/>
              <a:buFontTx/>
              <a:buNone/>
            </a:pPr>
            <a:r>
              <a:rPr kumimoji="0" lang="en-US" altLang="zh-CN" sz="2400" b="1">
                <a:solidFill>
                  <a:srgbClr val="660033"/>
                </a:solidFill>
              </a:rPr>
              <a:t>        </a:t>
            </a:r>
            <a:r>
              <a:rPr kumimoji="0" lang="zh-CN" altLang="en-US" sz="2800" b="1">
                <a:solidFill>
                  <a:srgbClr val="660033"/>
                </a:solidFill>
              </a:rPr>
              <a:t>课程管理</a:t>
            </a:r>
            <a:r>
              <a:rPr kumimoji="0" lang="en-US" altLang="zh-CN" sz="2800" b="1">
                <a:solidFill>
                  <a:srgbClr val="660033"/>
                </a:solidFill>
              </a:rPr>
              <a:t>ER</a:t>
            </a:r>
            <a:r>
              <a:rPr kumimoji="0" lang="zh-CN" altLang="en-US" sz="2800" b="1">
                <a:solidFill>
                  <a:srgbClr val="660033"/>
                </a:solidFill>
              </a:rPr>
              <a:t>图：</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72"/>
          <p:cNvGrpSpPr>
            <a:grpSpLocks/>
          </p:cNvGrpSpPr>
          <p:nvPr/>
        </p:nvGrpSpPr>
        <p:grpSpPr bwMode="auto">
          <a:xfrm>
            <a:off x="34925" y="620713"/>
            <a:ext cx="11052175" cy="6116637"/>
            <a:chOff x="113" y="572"/>
            <a:chExt cx="6271" cy="3672"/>
          </a:xfrm>
        </p:grpSpPr>
        <p:sp>
          <p:nvSpPr>
            <p:cNvPr id="36868" name="Rectangle 5"/>
            <p:cNvSpPr>
              <a:spLocks noChangeArrowheads="1"/>
            </p:cNvSpPr>
            <p:nvPr/>
          </p:nvSpPr>
          <p:spPr bwMode="auto">
            <a:xfrm>
              <a:off x="539" y="2205"/>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69" name="Rectangle 6"/>
            <p:cNvSpPr>
              <a:spLocks noChangeArrowheads="1"/>
            </p:cNvSpPr>
            <p:nvPr/>
          </p:nvSpPr>
          <p:spPr bwMode="auto">
            <a:xfrm>
              <a:off x="539" y="2750"/>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70" name="Rectangle 7"/>
            <p:cNvSpPr>
              <a:spLocks noChangeArrowheads="1"/>
            </p:cNvSpPr>
            <p:nvPr/>
          </p:nvSpPr>
          <p:spPr bwMode="auto">
            <a:xfrm>
              <a:off x="539" y="3247"/>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71" name="Rectangle 8"/>
            <p:cNvSpPr>
              <a:spLocks noChangeArrowheads="1"/>
            </p:cNvSpPr>
            <p:nvPr/>
          </p:nvSpPr>
          <p:spPr bwMode="auto">
            <a:xfrm>
              <a:off x="539" y="3748"/>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grpSp>
          <p:nvGrpSpPr>
            <p:cNvPr id="36872" name="Group 71"/>
            <p:cNvGrpSpPr>
              <a:grpSpLocks/>
            </p:cNvGrpSpPr>
            <p:nvPr/>
          </p:nvGrpSpPr>
          <p:grpSpPr bwMode="auto">
            <a:xfrm>
              <a:off x="113" y="572"/>
              <a:ext cx="6271" cy="3672"/>
              <a:chOff x="113" y="572"/>
              <a:chExt cx="6271" cy="3672"/>
            </a:xfrm>
          </p:grpSpPr>
          <p:sp>
            <p:nvSpPr>
              <p:cNvPr id="36873" name="Text Box 10"/>
              <p:cNvSpPr txBox="1">
                <a:spLocks noChangeArrowheads="1"/>
              </p:cNvSpPr>
              <p:nvPr/>
            </p:nvSpPr>
            <p:spPr bwMode="auto">
              <a:xfrm>
                <a:off x="4392" y="1888"/>
                <a:ext cx="711" cy="272"/>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负责人</a:t>
                </a:r>
              </a:p>
            </p:txBody>
          </p:sp>
          <p:sp>
            <p:nvSpPr>
              <p:cNvPr id="36874" name="AutoShape 11"/>
              <p:cNvSpPr>
                <a:spLocks noChangeArrowheads="1"/>
              </p:cNvSpPr>
              <p:nvPr/>
            </p:nvSpPr>
            <p:spPr bwMode="auto">
              <a:xfrm>
                <a:off x="4251" y="2522"/>
                <a:ext cx="988" cy="362"/>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管理</a:t>
                </a:r>
              </a:p>
            </p:txBody>
          </p:sp>
          <p:sp>
            <p:nvSpPr>
              <p:cNvPr id="36875" name="Line 12"/>
              <p:cNvSpPr>
                <a:spLocks noChangeShapeType="1"/>
              </p:cNvSpPr>
              <p:nvPr/>
            </p:nvSpPr>
            <p:spPr bwMode="auto">
              <a:xfrm flipH="1">
                <a:off x="4740" y="2160"/>
                <a:ext cx="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3"/>
              <p:cNvSpPr>
                <a:spLocks noChangeShapeType="1"/>
              </p:cNvSpPr>
              <p:nvPr/>
            </p:nvSpPr>
            <p:spPr bwMode="auto">
              <a:xfrm flipH="1">
                <a:off x="3461" y="2712"/>
                <a:ext cx="790" cy="6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Rectangle 14"/>
              <p:cNvSpPr>
                <a:spLocks noChangeArrowheads="1"/>
              </p:cNvSpPr>
              <p:nvPr/>
            </p:nvSpPr>
            <p:spPr bwMode="auto">
              <a:xfrm>
                <a:off x="3935" y="2975"/>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78" name="Rectangle 15"/>
              <p:cNvSpPr>
                <a:spLocks noChangeArrowheads="1"/>
              </p:cNvSpPr>
              <p:nvPr/>
            </p:nvSpPr>
            <p:spPr bwMode="auto">
              <a:xfrm>
                <a:off x="4740" y="2251"/>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grpSp>
            <p:nvGrpSpPr>
              <p:cNvPr id="36879" name="Group 70"/>
              <p:cNvGrpSpPr>
                <a:grpSpLocks/>
              </p:cNvGrpSpPr>
              <p:nvPr/>
            </p:nvGrpSpPr>
            <p:grpSpPr bwMode="auto">
              <a:xfrm>
                <a:off x="113" y="572"/>
                <a:ext cx="6271" cy="3672"/>
                <a:chOff x="113" y="572"/>
                <a:chExt cx="6271" cy="3672"/>
              </a:xfrm>
            </p:grpSpPr>
            <p:grpSp>
              <p:nvGrpSpPr>
                <p:cNvPr id="36880" name="Group 69"/>
                <p:cNvGrpSpPr>
                  <a:grpSpLocks/>
                </p:cNvGrpSpPr>
                <p:nvPr/>
              </p:nvGrpSpPr>
              <p:grpSpPr bwMode="auto">
                <a:xfrm>
                  <a:off x="113" y="618"/>
                  <a:ext cx="6271" cy="3626"/>
                  <a:chOff x="113" y="618"/>
                  <a:chExt cx="6271" cy="3626"/>
                </a:xfrm>
              </p:grpSpPr>
              <p:grpSp>
                <p:nvGrpSpPr>
                  <p:cNvPr id="36885" name="Group 68"/>
                  <p:cNvGrpSpPr>
                    <a:grpSpLocks/>
                  </p:cNvGrpSpPr>
                  <p:nvPr/>
                </p:nvGrpSpPr>
                <p:grpSpPr bwMode="auto">
                  <a:xfrm>
                    <a:off x="223" y="618"/>
                    <a:ext cx="6161" cy="3012"/>
                    <a:chOff x="223" y="618"/>
                    <a:chExt cx="6161" cy="3012"/>
                  </a:xfrm>
                </p:grpSpPr>
                <p:sp>
                  <p:nvSpPr>
                    <p:cNvPr id="36894" name="Line 19"/>
                    <p:cNvSpPr>
                      <a:spLocks noChangeShapeType="1"/>
                    </p:cNvSpPr>
                    <p:nvPr/>
                  </p:nvSpPr>
                  <p:spPr bwMode="auto">
                    <a:xfrm>
                      <a:off x="3304" y="2884"/>
                      <a:ext cx="0"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95" name="Group 67"/>
                    <p:cNvGrpSpPr>
                      <a:grpSpLocks/>
                    </p:cNvGrpSpPr>
                    <p:nvPr/>
                  </p:nvGrpSpPr>
                  <p:grpSpPr bwMode="auto">
                    <a:xfrm>
                      <a:off x="223" y="618"/>
                      <a:ext cx="6161" cy="3012"/>
                      <a:chOff x="223" y="618"/>
                      <a:chExt cx="6161" cy="3012"/>
                    </a:xfrm>
                  </p:grpSpPr>
                  <p:sp>
                    <p:nvSpPr>
                      <p:cNvPr id="36896" name="Text Box 21"/>
                      <p:cNvSpPr txBox="1">
                        <a:spLocks noChangeArrowheads="1"/>
                      </p:cNvSpPr>
                      <p:nvPr/>
                    </p:nvSpPr>
                    <p:spPr bwMode="auto">
                      <a:xfrm>
                        <a:off x="2514" y="1752"/>
                        <a:ext cx="3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97" name="Line 22"/>
                      <p:cNvSpPr>
                        <a:spLocks noChangeShapeType="1"/>
                      </p:cNvSpPr>
                      <p:nvPr/>
                    </p:nvSpPr>
                    <p:spPr bwMode="auto">
                      <a:xfrm>
                        <a:off x="1092" y="1978"/>
                        <a:ext cx="3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Line 23"/>
                      <p:cNvSpPr>
                        <a:spLocks noChangeShapeType="1"/>
                      </p:cNvSpPr>
                      <p:nvPr/>
                    </p:nvSpPr>
                    <p:spPr bwMode="auto">
                      <a:xfrm>
                        <a:off x="2435" y="1978"/>
                        <a:ext cx="5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99" name="Group 66"/>
                      <p:cNvGrpSpPr>
                        <a:grpSpLocks/>
                      </p:cNvGrpSpPr>
                      <p:nvPr/>
                    </p:nvGrpSpPr>
                    <p:grpSpPr bwMode="auto">
                      <a:xfrm>
                        <a:off x="223" y="618"/>
                        <a:ext cx="6161" cy="3012"/>
                        <a:chOff x="223" y="618"/>
                        <a:chExt cx="6161" cy="3012"/>
                      </a:xfrm>
                    </p:grpSpPr>
                    <p:sp>
                      <p:nvSpPr>
                        <p:cNvPr id="36906" name="Text Box 25"/>
                        <p:cNvSpPr txBox="1">
                          <a:spLocks noChangeArrowheads="1"/>
                        </p:cNvSpPr>
                        <p:nvPr/>
                      </p:nvSpPr>
                      <p:spPr bwMode="auto">
                        <a:xfrm>
                          <a:off x="6068" y="2612"/>
                          <a:ext cx="31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endParaRPr kumimoji="0" lang="zh-CN" altLang="zh-CN" sz="2400" b="1">
                            <a:solidFill>
                              <a:schemeClr val="bg2"/>
                            </a:solidFill>
                          </a:endParaRPr>
                        </a:p>
                      </p:txBody>
                    </p:sp>
                    <p:sp>
                      <p:nvSpPr>
                        <p:cNvPr id="36907" name="Text Box 26"/>
                        <p:cNvSpPr txBox="1">
                          <a:spLocks noChangeArrowheads="1"/>
                        </p:cNvSpPr>
                        <p:nvPr/>
                      </p:nvSpPr>
                      <p:spPr bwMode="auto">
                        <a:xfrm>
                          <a:off x="3304" y="2975"/>
                          <a:ext cx="31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N</a:t>
                          </a:r>
                        </a:p>
                      </p:txBody>
                    </p:sp>
                    <p:grpSp>
                      <p:nvGrpSpPr>
                        <p:cNvPr id="36908" name="Group 65"/>
                        <p:cNvGrpSpPr>
                          <a:grpSpLocks/>
                        </p:cNvGrpSpPr>
                        <p:nvPr/>
                      </p:nvGrpSpPr>
                      <p:grpSpPr bwMode="auto">
                        <a:xfrm>
                          <a:off x="223" y="618"/>
                          <a:ext cx="3655" cy="3012"/>
                          <a:chOff x="223" y="618"/>
                          <a:chExt cx="3655" cy="3012"/>
                        </a:xfrm>
                      </p:grpSpPr>
                      <p:sp>
                        <p:nvSpPr>
                          <p:cNvPr id="36910" name="Text Box 28"/>
                          <p:cNvSpPr txBox="1">
                            <a:spLocks noChangeArrowheads="1"/>
                          </p:cNvSpPr>
                          <p:nvPr/>
                        </p:nvSpPr>
                        <p:spPr bwMode="auto">
                          <a:xfrm>
                            <a:off x="381" y="1887"/>
                            <a:ext cx="711" cy="272"/>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教师</a:t>
                            </a:r>
                          </a:p>
                        </p:txBody>
                      </p:sp>
                      <p:sp>
                        <p:nvSpPr>
                          <p:cNvPr id="36911" name="Text Box 29"/>
                          <p:cNvSpPr txBox="1">
                            <a:spLocks noChangeArrowheads="1"/>
                          </p:cNvSpPr>
                          <p:nvPr/>
                        </p:nvSpPr>
                        <p:spPr bwMode="auto">
                          <a:xfrm>
                            <a:off x="2987" y="1887"/>
                            <a:ext cx="711" cy="272"/>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系</a:t>
                            </a:r>
                          </a:p>
                        </p:txBody>
                      </p:sp>
                      <p:sp>
                        <p:nvSpPr>
                          <p:cNvPr id="36912" name="AutoShape 30"/>
                          <p:cNvSpPr>
                            <a:spLocks noChangeArrowheads="1"/>
                          </p:cNvSpPr>
                          <p:nvPr/>
                        </p:nvSpPr>
                        <p:spPr bwMode="auto">
                          <a:xfrm>
                            <a:off x="1487" y="1796"/>
                            <a:ext cx="947" cy="363"/>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聘用</a:t>
                            </a:r>
                          </a:p>
                        </p:txBody>
                      </p:sp>
                      <p:sp>
                        <p:nvSpPr>
                          <p:cNvPr id="36913" name="AutoShape 31"/>
                          <p:cNvSpPr>
                            <a:spLocks noChangeArrowheads="1"/>
                          </p:cNvSpPr>
                          <p:nvPr/>
                        </p:nvSpPr>
                        <p:spPr bwMode="auto">
                          <a:xfrm>
                            <a:off x="2829" y="2521"/>
                            <a:ext cx="948" cy="363"/>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承接</a:t>
                            </a:r>
                          </a:p>
                        </p:txBody>
                      </p:sp>
                      <p:sp>
                        <p:nvSpPr>
                          <p:cNvPr id="36914" name="Text Box 32"/>
                          <p:cNvSpPr txBox="1">
                            <a:spLocks noChangeArrowheads="1"/>
                          </p:cNvSpPr>
                          <p:nvPr/>
                        </p:nvSpPr>
                        <p:spPr bwMode="auto">
                          <a:xfrm>
                            <a:off x="2987" y="3358"/>
                            <a:ext cx="711" cy="272"/>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项目</a:t>
                            </a:r>
                          </a:p>
                        </p:txBody>
                      </p:sp>
                      <p:sp>
                        <p:nvSpPr>
                          <p:cNvPr id="36915" name="AutoShape 33"/>
                          <p:cNvSpPr>
                            <a:spLocks noChangeArrowheads="1"/>
                          </p:cNvSpPr>
                          <p:nvPr/>
                        </p:nvSpPr>
                        <p:spPr bwMode="auto">
                          <a:xfrm>
                            <a:off x="1408" y="2521"/>
                            <a:ext cx="947" cy="363"/>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参加</a:t>
                            </a:r>
                          </a:p>
                        </p:txBody>
                      </p:sp>
                      <p:grpSp>
                        <p:nvGrpSpPr>
                          <p:cNvPr id="36916" name="Group 64"/>
                          <p:cNvGrpSpPr>
                            <a:grpSpLocks/>
                          </p:cNvGrpSpPr>
                          <p:nvPr/>
                        </p:nvGrpSpPr>
                        <p:grpSpPr bwMode="auto">
                          <a:xfrm>
                            <a:off x="223" y="618"/>
                            <a:ext cx="3655" cy="1269"/>
                            <a:chOff x="223" y="618"/>
                            <a:chExt cx="3655" cy="1269"/>
                          </a:xfrm>
                        </p:grpSpPr>
                        <p:sp>
                          <p:nvSpPr>
                            <p:cNvPr id="36917" name="Line 35"/>
                            <p:cNvSpPr>
                              <a:spLocks noChangeShapeType="1"/>
                            </p:cNvSpPr>
                            <p:nvPr/>
                          </p:nvSpPr>
                          <p:spPr bwMode="auto">
                            <a:xfrm>
                              <a:off x="3303" y="1615"/>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8" name="AutoShape 36"/>
                            <p:cNvSpPr>
                              <a:spLocks noChangeArrowheads="1"/>
                            </p:cNvSpPr>
                            <p:nvPr/>
                          </p:nvSpPr>
                          <p:spPr bwMode="auto">
                            <a:xfrm>
                              <a:off x="2829" y="1253"/>
                              <a:ext cx="1049" cy="362"/>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设置</a:t>
                              </a:r>
                            </a:p>
                          </p:txBody>
                        </p:sp>
                        <p:grpSp>
                          <p:nvGrpSpPr>
                            <p:cNvPr id="36919" name="Group 37"/>
                            <p:cNvGrpSpPr>
                              <a:grpSpLocks/>
                            </p:cNvGrpSpPr>
                            <p:nvPr/>
                          </p:nvGrpSpPr>
                          <p:grpSpPr bwMode="auto">
                            <a:xfrm>
                              <a:off x="223" y="618"/>
                              <a:ext cx="3475" cy="635"/>
                              <a:chOff x="2102" y="6120"/>
                              <a:chExt cx="4620" cy="1092"/>
                            </a:xfrm>
                          </p:grpSpPr>
                          <p:sp>
                            <p:nvSpPr>
                              <p:cNvPr id="36920" name="Text Box 38"/>
                              <p:cNvSpPr txBox="1">
                                <a:spLocks noChangeArrowheads="1"/>
                              </p:cNvSpPr>
                              <p:nvPr/>
                            </p:nvSpPr>
                            <p:spPr bwMode="auto">
                              <a:xfrm>
                                <a:off x="2102" y="6276"/>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院长</a:t>
                                </a:r>
                              </a:p>
                            </p:txBody>
                          </p:sp>
                          <p:sp>
                            <p:nvSpPr>
                              <p:cNvPr id="36921" name="Text Box 39"/>
                              <p:cNvSpPr txBox="1">
                                <a:spLocks noChangeArrowheads="1"/>
                              </p:cNvSpPr>
                              <p:nvPr/>
                            </p:nvSpPr>
                            <p:spPr bwMode="auto">
                              <a:xfrm>
                                <a:off x="5777" y="6276"/>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学院</a:t>
                                </a:r>
                              </a:p>
                            </p:txBody>
                          </p:sp>
                          <p:sp>
                            <p:nvSpPr>
                              <p:cNvPr id="36922" name="Line 40"/>
                              <p:cNvSpPr>
                                <a:spLocks noChangeShapeType="1"/>
                              </p:cNvSpPr>
                              <p:nvPr/>
                            </p:nvSpPr>
                            <p:spPr bwMode="auto">
                              <a:xfrm>
                                <a:off x="3047" y="6432"/>
                                <a:ext cx="7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3" name="Line 41"/>
                              <p:cNvSpPr>
                                <a:spLocks noChangeShapeType="1"/>
                              </p:cNvSpPr>
                              <p:nvPr/>
                            </p:nvSpPr>
                            <p:spPr bwMode="auto">
                              <a:xfrm>
                                <a:off x="5042" y="6432"/>
                                <a:ext cx="7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4" name="Line 42"/>
                              <p:cNvSpPr>
                                <a:spLocks noChangeShapeType="1"/>
                              </p:cNvSpPr>
                              <p:nvPr/>
                            </p:nvSpPr>
                            <p:spPr bwMode="auto">
                              <a:xfrm>
                                <a:off x="6197" y="674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5" name="AutoShape 43"/>
                              <p:cNvSpPr>
                                <a:spLocks noChangeArrowheads="1"/>
                              </p:cNvSpPr>
                              <p:nvPr/>
                            </p:nvSpPr>
                            <p:spPr bwMode="auto">
                              <a:xfrm>
                                <a:off x="3782" y="6120"/>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主管</a:t>
                                </a:r>
                              </a:p>
                            </p:txBody>
                          </p:sp>
                        </p:grpSp>
                      </p:grpSp>
                    </p:grpSp>
                    <p:sp>
                      <p:nvSpPr>
                        <p:cNvPr id="36909" name="Line 44"/>
                        <p:cNvSpPr>
                          <a:spLocks noChangeShapeType="1"/>
                        </p:cNvSpPr>
                        <p:nvPr/>
                      </p:nvSpPr>
                      <p:spPr bwMode="auto">
                        <a:xfrm>
                          <a:off x="3304" y="2159"/>
                          <a:ext cx="0" cy="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00" name="Text Box 45"/>
                      <p:cNvSpPr txBox="1">
                        <a:spLocks noChangeArrowheads="1"/>
                      </p:cNvSpPr>
                      <p:nvPr/>
                    </p:nvSpPr>
                    <p:spPr bwMode="auto">
                      <a:xfrm>
                        <a:off x="1171" y="1796"/>
                        <a:ext cx="3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N</a:t>
                        </a:r>
                      </a:p>
                    </p:txBody>
                  </p:sp>
                  <p:sp>
                    <p:nvSpPr>
                      <p:cNvPr id="36901" name="Line 46"/>
                      <p:cNvSpPr>
                        <a:spLocks noChangeShapeType="1"/>
                      </p:cNvSpPr>
                      <p:nvPr/>
                    </p:nvSpPr>
                    <p:spPr bwMode="auto">
                      <a:xfrm>
                        <a:off x="776" y="2159"/>
                        <a:ext cx="632" cy="5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2" name="Line 47"/>
                      <p:cNvSpPr>
                        <a:spLocks noChangeShapeType="1"/>
                      </p:cNvSpPr>
                      <p:nvPr/>
                    </p:nvSpPr>
                    <p:spPr bwMode="auto">
                      <a:xfrm>
                        <a:off x="2356" y="2712"/>
                        <a:ext cx="711" cy="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3" name="Text Box 48"/>
                      <p:cNvSpPr txBox="1">
                        <a:spLocks noChangeArrowheads="1"/>
                      </p:cNvSpPr>
                      <p:nvPr/>
                    </p:nvSpPr>
                    <p:spPr bwMode="auto">
                      <a:xfrm>
                        <a:off x="1171" y="2349"/>
                        <a:ext cx="3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N</a:t>
                        </a:r>
                      </a:p>
                    </p:txBody>
                  </p:sp>
                  <p:sp>
                    <p:nvSpPr>
                      <p:cNvPr id="36904" name="Text Box 49"/>
                      <p:cNvSpPr txBox="1">
                        <a:spLocks noChangeArrowheads="1"/>
                      </p:cNvSpPr>
                      <p:nvPr/>
                    </p:nvSpPr>
                    <p:spPr bwMode="auto">
                      <a:xfrm>
                        <a:off x="2356" y="2884"/>
                        <a:ext cx="39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M</a:t>
                        </a:r>
                      </a:p>
                    </p:txBody>
                  </p:sp>
                  <p:sp>
                    <p:nvSpPr>
                      <p:cNvPr id="36905" name="Text Box 50"/>
                      <p:cNvSpPr txBox="1">
                        <a:spLocks noChangeArrowheads="1"/>
                      </p:cNvSpPr>
                      <p:nvPr/>
                    </p:nvSpPr>
                    <p:spPr bwMode="auto">
                      <a:xfrm>
                        <a:off x="3225" y="2340"/>
                        <a:ext cx="31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grpSp>
              </p:grpSp>
              <p:sp>
                <p:nvSpPr>
                  <p:cNvPr id="36886" name="Line 51"/>
                  <p:cNvSpPr>
                    <a:spLocks noChangeShapeType="1"/>
                  </p:cNvSpPr>
                  <p:nvPr/>
                </p:nvSpPr>
                <p:spPr bwMode="auto">
                  <a:xfrm>
                    <a:off x="618" y="2159"/>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AutoShape 52"/>
                  <p:cNvSpPr>
                    <a:spLocks noChangeArrowheads="1"/>
                  </p:cNvSpPr>
                  <p:nvPr/>
                </p:nvSpPr>
                <p:spPr bwMode="auto">
                  <a:xfrm>
                    <a:off x="144" y="2431"/>
                    <a:ext cx="1012" cy="363"/>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评定</a:t>
                    </a:r>
                  </a:p>
                </p:txBody>
              </p:sp>
              <p:sp>
                <p:nvSpPr>
                  <p:cNvPr id="36888" name="Text Box 53"/>
                  <p:cNvSpPr txBox="1">
                    <a:spLocks noChangeArrowheads="1"/>
                  </p:cNvSpPr>
                  <p:nvPr/>
                </p:nvSpPr>
                <p:spPr bwMode="auto">
                  <a:xfrm>
                    <a:off x="223" y="2975"/>
                    <a:ext cx="790" cy="272"/>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职称</a:t>
                    </a:r>
                  </a:p>
                </p:txBody>
              </p:sp>
              <p:sp>
                <p:nvSpPr>
                  <p:cNvPr id="36889" name="Line 54"/>
                  <p:cNvSpPr>
                    <a:spLocks noChangeShapeType="1"/>
                  </p:cNvSpPr>
                  <p:nvPr/>
                </p:nvSpPr>
                <p:spPr bwMode="auto">
                  <a:xfrm>
                    <a:off x="618" y="2794"/>
                    <a:ext cx="0"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AutoShape 55"/>
                  <p:cNvSpPr>
                    <a:spLocks noChangeArrowheads="1"/>
                  </p:cNvSpPr>
                  <p:nvPr/>
                </p:nvSpPr>
                <p:spPr bwMode="auto">
                  <a:xfrm>
                    <a:off x="113" y="3430"/>
                    <a:ext cx="1012" cy="363"/>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分配</a:t>
                    </a:r>
                  </a:p>
                </p:txBody>
              </p:sp>
              <p:sp>
                <p:nvSpPr>
                  <p:cNvPr id="36891" name="Line 56"/>
                  <p:cNvSpPr>
                    <a:spLocks noChangeShapeType="1"/>
                  </p:cNvSpPr>
                  <p:nvPr/>
                </p:nvSpPr>
                <p:spPr bwMode="auto">
                  <a:xfrm>
                    <a:off x="618" y="3247"/>
                    <a:ext cx="0"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2" name="Text Box 57"/>
                  <p:cNvSpPr txBox="1">
                    <a:spLocks noChangeArrowheads="1"/>
                  </p:cNvSpPr>
                  <p:nvPr/>
                </p:nvSpPr>
                <p:spPr bwMode="auto">
                  <a:xfrm>
                    <a:off x="223" y="3972"/>
                    <a:ext cx="790" cy="272"/>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工作量</a:t>
                    </a:r>
                  </a:p>
                </p:txBody>
              </p:sp>
              <p:sp>
                <p:nvSpPr>
                  <p:cNvPr id="36893" name="Line 58"/>
                  <p:cNvSpPr>
                    <a:spLocks noChangeShapeType="1"/>
                  </p:cNvSpPr>
                  <p:nvPr/>
                </p:nvSpPr>
                <p:spPr bwMode="auto">
                  <a:xfrm>
                    <a:off x="618" y="3791"/>
                    <a:ext cx="0"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1" name="Text Box 59"/>
                <p:cNvSpPr txBox="1">
                  <a:spLocks noChangeArrowheads="1"/>
                </p:cNvSpPr>
                <p:nvPr/>
              </p:nvSpPr>
              <p:spPr bwMode="auto">
                <a:xfrm>
                  <a:off x="1090" y="573"/>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82" name="Text Box 60"/>
                <p:cNvSpPr txBox="1">
                  <a:spLocks noChangeArrowheads="1"/>
                </p:cNvSpPr>
                <p:nvPr/>
              </p:nvSpPr>
              <p:spPr bwMode="auto">
                <a:xfrm>
                  <a:off x="2514" y="572"/>
                  <a:ext cx="3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83" name="Text Box 61"/>
                <p:cNvSpPr txBox="1">
                  <a:spLocks noChangeArrowheads="1"/>
                </p:cNvSpPr>
                <p:nvPr/>
              </p:nvSpPr>
              <p:spPr bwMode="auto">
                <a:xfrm>
                  <a:off x="3225" y="981"/>
                  <a:ext cx="31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1</a:t>
                  </a:r>
                </a:p>
              </p:txBody>
            </p:sp>
            <p:sp>
              <p:nvSpPr>
                <p:cNvPr id="36884" name="Text Box 62"/>
                <p:cNvSpPr txBox="1">
                  <a:spLocks noChangeArrowheads="1"/>
                </p:cNvSpPr>
                <p:nvPr/>
              </p:nvSpPr>
              <p:spPr bwMode="auto">
                <a:xfrm>
                  <a:off x="3225" y="1615"/>
                  <a:ext cx="31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000" b="1">
                      <a:solidFill>
                        <a:schemeClr val="bg2"/>
                      </a:solidFill>
                    </a:rPr>
                    <a:t>N</a:t>
                  </a:r>
                </a:p>
              </p:txBody>
            </p:sp>
          </p:grpSp>
        </p:grpSp>
      </p:grpSp>
      <p:sp>
        <p:nvSpPr>
          <p:cNvPr id="36867" name="Rectangle 63"/>
          <p:cNvSpPr>
            <a:spLocks noChangeArrowheads="1"/>
          </p:cNvSpPr>
          <p:nvPr/>
        </p:nvSpPr>
        <p:spPr bwMode="auto">
          <a:xfrm>
            <a:off x="107950" y="0"/>
            <a:ext cx="3024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2400" b="1">
                <a:solidFill>
                  <a:srgbClr val="660033"/>
                </a:solidFill>
              </a:rPr>
              <a:t>教师管理</a:t>
            </a:r>
            <a:r>
              <a:rPr kumimoji="0" lang="en-US" altLang="zh-CN" sz="2400" b="1">
                <a:solidFill>
                  <a:srgbClr val="660033"/>
                </a:solidFill>
              </a:rPr>
              <a:t>E-R</a:t>
            </a:r>
            <a:r>
              <a:rPr kumimoji="0" lang="zh-CN" altLang="en-US" sz="2400" b="1">
                <a:solidFill>
                  <a:srgbClr val="660033"/>
                </a:solidFill>
              </a:rPr>
              <a:t>图：</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134"/>
          <p:cNvGrpSpPr>
            <a:grpSpLocks/>
          </p:cNvGrpSpPr>
          <p:nvPr/>
        </p:nvGrpSpPr>
        <p:grpSpPr bwMode="auto">
          <a:xfrm>
            <a:off x="0" y="76200"/>
            <a:ext cx="9144000" cy="6781800"/>
            <a:chOff x="632" y="3780"/>
            <a:chExt cx="10605" cy="7956"/>
          </a:xfrm>
        </p:grpSpPr>
        <p:sp>
          <p:nvSpPr>
            <p:cNvPr id="37892" name="Line 135"/>
            <p:cNvSpPr>
              <a:spLocks noChangeShapeType="1"/>
            </p:cNvSpPr>
            <p:nvPr/>
          </p:nvSpPr>
          <p:spPr bwMode="auto">
            <a:xfrm>
              <a:off x="8192" y="8460"/>
              <a:ext cx="8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 name="Line 136"/>
            <p:cNvSpPr>
              <a:spLocks noChangeShapeType="1"/>
            </p:cNvSpPr>
            <p:nvPr/>
          </p:nvSpPr>
          <p:spPr bwMode="auto">
            <a:xfrm>
              <a:off x="9347" y="939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894" name="Group 137"/>
            <p:cNvGrpSpPr>
              <a:grpSpLocks/>
            </p:cNvGrpSpPr>
            <p:nvPr/>
          </p:nvGrpSpPr>
          <p:grpSpPr bwMode="auto">
            <a:xfrm>
              <a:off x="632" y="3780"/>
              <a:ext cx="10605" cy="7956"/>
              <a:chOff x="632" y="3780"/>
              <a:chExt cx="10605" cy="7956"/>
            </a:xfrm>
          </p:grpSpPr>
          <p:grpSp>
            <p:nvGrpSpPr>
              <p:cNvPr id="37895" name="Group 138"/>
              <p:cNvGrpSpPr>
                <a:grpSpLocks/>
              </p:cNvGrpSpPr>
              <p:nvPr/>
            </p:nvGrpSpPr>
            <p:grpSpPr bwMode="auto">
              <a:xfrm>
                <a:off x="632" y="3780"/>
                <a:ext cx="10605" cy="7956"/>
                <a:chOff x="632" y="3780"/>
                <a:chExt cx="10605" cy="7956"/>
              </a:xfrm>
            </p:grpSpPr>
            <p:grpSp>
              <p:nvGrpSpPr>
                <p:cNvPr id="37898" name="Group 139"/>
                <p:cNvGrpSpPr>
                  <a:grpSpLocks/>
                </p:cNvGrpSpPr>
                <p:nvPr/>
              </p:nvGrpSpPr>
              <p:grpSpPr bwMode="auto">
                <a:xfrm>
                  <a:off x="632" y="3780"/>
                  <a:ext cx="10605" cy="7956"/>
                  <a:chOff x="1052" y="3780"/>
                  <a:chExt cx="10605" cy="7956"/>
                </a:xfrm>
              </p:grpSpPr>
              <p:grpSp>
                <p:nvGrpSpPr>
                  <p:cNvPr id="37901" name="Group 140"/>
                  <p:cNvGrpSpPr>
                    <a:grpSpLocks/>
                  </p:cNvGrpSpPr>
                  <p:nvPr/>
                </p:nvGrpSpPr>
                <p:grpSpPr bwMode="auto">
                  <a:xfrm>
                    <a:off x="1052" y="3780"/>
                    <a:ext cx="10605" cy="7956"/>
                    <a:chOff x="1052" y="4092"/>
                    <a:chExt cx="10605" cy="7956"/>
                  </a:xfrm>
                </p:grpSpPr>
                <p:sp>
                  <p:nvSpPr>
                    <p:cNvPr id="37904" name="Text Box 141"/>
                    <p:cNvSpPr txBox="1">
                      <a:spLocks noChangeArrowheads="1"/>
                    </p:cNvSpPr>
                    <p:nvPr/>
                  </p:nvSpPr>
                  <p:spPr bwMode="auto">
                    <a:xfrm>
                      <a:off x="3992" y="11424"/>
                      <a:ext cx="37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endParaRPr kumimoji="0" lang="zh-CN" altLang="zh-CN" sz="1600" b="1">
                        <a:solidFill>
                          <a:schemeClr val="bg2"/>
                        </a:solidFill>
                      </a:endParaRPr>
                    </a:p>
                  </p:txBody>
                </p:sp>
                <p:grpSp>
                  <p:nvGrpSpPr>
                    <p:cNvPr id="37905" name="Group 142"/>
                    <p:cNvGrpSpPr>
                      <a:grpSpLocks/>
                    </p:cNvGrpSpPr>
                    <p:nvPr/>
                  </p:nvGrpSpPr>
                  <p:grpSpPr bwMode="auto">
                    <a:xfrm>
                      <a:off x="1052" y="4092"/>
                      <a:ext cx="10605" cy="7855"/>
                      <a:chOff x="1052" y="4092"/>
                      <a:chExt cx="10605" cy="7855"/>
                    </a:xfrm>
                  </p:grpSpPr>
                  <p:sp>
                    <p:nvSpPr>
                      <p:cNvPr id="37906" name="Text Box 143"/>
                      <p:cNvSpPr txBox="1">
                        <a:spLocks noChangeArrowheads="1"/>
                      </p:cNvSpPr>
                      <p:nvPr/>
                    </p:nvSpPr>
                    <p:spPr bwMode="auto">
                      <a:xfrm>
                        <a:off x="9662" y="6588"/>
                        <a:ext cx="39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nvGrpSpPr>
                      <p:cNvPr id="37907" name="Group 144"/>
                      <p:cNvGrpSpPr>
                        <a:grpSpLocks/>
                      </p:cNvGrpSpPr>
                      <p:nvPr/>
                    </p:nvGrpSpPr>
                    <p:grpSpPr bwMode="auto">
                      <a:xfrm>
                        <a:off x="1052" y="4092"/>
                        <a:ext cx="10605" cy="7855"/>
                        <a:chOff x="1052" y="4092"/>
                        <a:chExt cx="10605" cy="7855"/>
                      </a:xfrm>
                    </p:grpSpPr>
                    <p:grpSp>
                      <p:nvGrpSpPr>
                        <p:cNvPr id="37909" name="Group 145"/>
                        <p:cNvGrpSpPr>
                          <a:grpSpLocks/>
                        </p:cNvGrpSpPr>
                        <p:nvPr/>
                      </p:nvGrpSpPr>
                      <p:grpSpPr bwMode="auto">
                        <a:xfrm>
                          <a:off x="1052" y="4092"/>
                          <a:ext cx="10605" cy="7855"/>
                          <a:chOff x="1052" y="4092"/>
                          <a:chExt cx="10605" cy="7855"/>
                        </a:xfrm>
                      </p:grpSpPr>
                      <p:grpSp>
                        <p:nvGrpSpPr>
                          <p:cNvPr id="37913" name="Group 146"/>
                          <p:cNvGrpSpPr>
                            <a:grpSpLocks/>
                          </p:cNvGrpSpPr>
                          <p:nvPr/>
                        </p:nvGrpSpPr>
                        <p:grpSpPr bwMode="auto">
                          <a:xfrm>
                            <a:off x="1052" y="4092"/>
                            <a:ext cx="10605" cy="7855"/>
                            <a:chOff x="1052" y="4092"/>
                            <a:chExt cx="10605" cy="7855"/>
                          </a:xfrm>
                        </p:grpSpPr>
                        <p:sp>
                          <p:nvSpPr>
                            <p:cNvPr id="37915" name="Text Box 147"/>
                            <p:cNvSpPr txBox="1">
                              <a:spLocks noChangeArrowheads="1"/>
                            </p:cNvSpPr>
                            <p:nvPr/>
                          </p:nvSpPr>
                          <p:spPr bwMode="auto">
                            <a:xfrm>
                              <a:off x="5567" y="8460"/>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nvGrpSpPr>
                            <p:cNvPr id="37916" name="Group 148"/>
                            <p:cNvGrpSpPr>
                              <a:grpSpLocks/>
                            </p:cNvGrpSpPr>
                            <p:nvPr/>
                          </p:nvGrpSpPr>
                          <p:grpSpPr bwMode="auto">
                            <a:xfrm>
                              <a:off x="1052" y="4092"/>
                              <a:ext cx="10605" cy="7855"/>
                              <a:chOff x="1052" y="4092"/>
                              <a:chExt cx="10605" cy="7855"/>
                            </a:xfrm>
                          </p:grpSpPr>
                          <p:sp>
                            <p:nvSpPr>
                              <p:cNvPr id="37918" name="Text Box 149"/>
                              <p:cNvSpPr txBox="1">
                                <a:spLocks noChangeArrowheads="1"/>
                              </p:cNvSpPr>
                              <p:nvPr/>
                            </p:nvSpPr>
                            <p:spPr bwMode="auto">
                              <a:xfrm>
                                <a:off x="5462" y="7680"/>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grpSp>
                            <p:nvGrpSpPr>
                              <p:cNvPr id="37919" name="Group 150"/>
                              <p:cNvGrpSpPr>
                                <a:grpSpLocks/>
                              </p:cNvGrpSpPr>
                              <p:nvPr/>
                            </p:nvGrpSpPr>
                            <p:grpSpPr bwMode="auto">
                              <a:xfrm>
                                <a:off x="1052" y="4092"/>
                                <a:ext cx="10605" cy="7855"/>
                                <a:chOff x="1052" y="4092"/>
                                <a:chExt cx="10605" cy="7855"/>
                              </a:xfrm>
                            </p:grpSpPr>
                            <p:sp>
                              <p:nvSpPr>
                                <p:cNvPr id="37921" name="Text Box 151"/>
                                <p:cNvSpPr txBox="1">
                                  <a:spLocks noChangeArrowheads="1"/>
                                </p:cNvSpPr>
                                <p:nvPr/>
                              </p:nvSpPr>
                              <p:spPr bwMode="auto">
                                <a:xfrm>
                                  <a:off x="6092" y="7680"/>
                                  <a:ext cx="52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M</a:t>
                                  </a:r>
                                </a:p>
                              </p:txBody>
                            </p:sp>
                            <p:sp>
                              <p:nvSpPr>
                                <p:cNvPr id="37922" name="Text Box 152"/>
                                <p:cNvSpPr txBox="1">
                                  <a:spLocks noChangeArrowheads="1"/>
                                </p:cNvSpPr>
                                <p:nvPr/>
                              </p:nvSpPr>
                              <p:spPr bwMode="auto">
                                <a:xfrm>
                                  <a:off x="8297" y="9708"/>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23" name="Text Box 153"/>
                                <p:cNvSpPr txBox="1">
                                  <a:spLocks noChangeArrowheads="1"/>
                                </p:cNvSpPr>
                                <p:nvPr/>
                              </p:nvSpPr>
                              <p:spPr bwMode="auto">
                                <a:xfrm>
                                  <a:off x="8402" y="8772"/>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24" name="Text Box 154"/>
                                <p:cNvSpPr txBox="1">
                                  <a:spLocks noChangeArrowheads="1"/>
                                </p:cNvSpPr>
                                <p:nvPr/>
                              </p:nvSpPr>
                              <p:spPr bwMode="auto">
                                <a:xfrm>
                                  <a:off x="8927" y="7680"/>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grpSp>
                              <p:nvGrpSpPr>
                                <p:cNvPr id="37925" name="Group 155"/>
                                <p:cNvGrpSpPr>
                                  <a:grpSpLocks/>
                                </p:cNvGrpSpPr>
                                <p:nvPr/>
                              </p:nvGrpSpPr>
                              <p:grpSpPr bwMode="auto">
                                <a:xfrm>
                                  <a:off x="1052" y="4092"/>
                                  <a:ext cx="10605" cy="7855"/>
                                  <a:chOff x="1052" y="4092"/>
                                  <a:chExt cx="10605" cy="7855"/>
                                </a:xfrm>
                              </p:grpSpPr>
                              <p:sp>
                                <p:nvSpPr>
                                  <p:cNvPr id="37929" name="Text Box 156"/>
                                  <p:cNvSpPr txBox="1">
                                    <a:spLocks noChangeArrowheads="1"/>
                                  </p:cNvSpPr>
                                  <p:nvPr/>
                                </p:nvSpPr>
                                <p:spPr bwMode="auto">
                                  <a:xfrm>
                                    <a:off x="2732" y="7680"/>
                                    <a:ext cx="52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7930" name="Text Box 157"/>
                                  <p:cNvSpPr txBox="1">
                                    <a:spLocks noChangeArrowheads="1"/>
                                  </p:cNvSpPr>
                                  <p:nvPr/>
                                </p:nvSpPr>
                                <p:spPr bwMode="auto">
                                  <a:xfrm>
                                    <a:off x="4622" y="6900"/>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nvGrpSpPr>
                                  <p:cNvPr id="37931" name="Group 158"/>
                                  <p:cNvGrpSpPr>
                                    <a:grpSpLocks/>
                                  </p:cNvGrpSpPr>
                                  <p:nvPr/>
                                </p:nvGrpSpPr>
                                <p:grpSpPr bwMode="auto">
                                  <a:xfrm>
                                    <a:off x="1052" y="4092"/>
                                    <a:ext cx="10605" cy="7855"/>
                                    <a:chOff x="737" y="1596"/>
                                    <a:chExt cx="10605" cy="7855"/>
                                  </a:xfrm>
                                </p:grpSpPr>
                                <p:sp>
                                  <p:nvSpPr>
                                    <p:cNvPr id="37934" name="Text Box 159"/>
                                    <p:cNvSpPr txBox="1">
                                      <a:spLocks noChangeArrowheads="1"/>
                                    </p:cNvSpPr>
                                    <p:nvPr/>
                                  </p:nvSpPr>
                                  <p:spPr bwMode="auto">
                                    <a:xfrm>
                                      <a:off x="1472" y="5028"/>
                                      <a:ext cx="51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7935" name="Text Box 160"/>
                                    <p:cNvSpPr txBox="1">
                                      <a:spLocks noChangeArrowheads="1"/>
                                    </p:cNvSpPr>
                                    <p:nvPr/>
                                  </p:nvSpPr>
                                  <p:spPr bwMode="auto">
                                    <a:xfrm>
                                      <a:off x="1472" y="4092"/>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M</a:t>
                                      </a:r>
                                    </a:p>
                                  </p:txBody>
                                </p:sp>
                                <p:grpSp>
                                  <p:nvGrpSpPr>
                                    <p:cNvPr id="37936" name="Group 161"/>
                                    <p:cNvGrpSpPr>
                                      <a:grpSpLocks/>
                                    </p:cNvGrpSpPr>
                                    <p:nvPr/>
                                  </p:nvGrpSpPr>
                                  <p:grpSpPr bwMode="auto">
                                    <a:xfrm>
                                      <a:off x="737" y="1596"/>
                                      <a:ext cx="10605" cy="7855"/>
                                      <a:chOff x="737" y="1596"/>
                                      <a:chExt cx="10605" cy="7855"/>
                                    </a:xfrm>
                                  </p:grpSpPr>
                                  <p:sp>
                                    <p:nvSpPr>
                                      <p:cNvPr id="37937" name="Text Box 162"/>
                                      <p:cNvSpPr txBox="1">
                                        <a:spLocks noChangeArrowheads="1"/>
                                      </p:cNvSpPr>
                                      <p:nvPr/>
                                    </p:nvSpPr>
                                    <p:spPr bwMode="auto">
                                      <a:xfrm>
                                        <a:off x="4097" y="3468"/>
                                        <a:ext cx="51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38" name="Line 163"/>
                                      <p:cNvSpPr>
                                        <a:spLocks noChangeShapeType="1"/>
                                      </p:cNvSpPr>
                                      <p:nvPr/>
                                    </p:nvSpPr>
                                    <p:spPr bwMode="auto">
                                      <a:xfrm>
                                        <a:off x="1892" y="3780"/>
                                        <a:ext cx="9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9" name="Line 164"/>
                                      <p:cNvSpPr>
                                        <a:spLocks noChangeShapeType="1"/>
                                      </p:cNvSpPr>
                                      <p:nvPr/>
                                    </p:nvSpPr>
                                    <p:spPr bwMode="auto">
                                      <a:xfrm>
                                        <a:off x="4097" y="3780"/>
                                        <a:ext cx="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0" name="Text Box 165"/>
                                      <p:cNvSpPr txBox="1">
                                        <a:spLocks noChangeArrowheads="1"/>
                                      </p:cNvSpPr>
                                      <p:nvPr/>
                                    </p:nvSpPr>
                                    <p:spPr bwMode="auto">
                                      <a:xfrm>
                                        <a:off x="4622" y="3624"/>
                                        <a:ext cx="1168" cy="456"/>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系</a:t>
                                        </a:r>
                                      </a:p>
                                    </p:txBody>
                                  </p:sp>
                                  <p:sp>
                                    <p:nvSpPr>
                                      <p:cNvPr id="37941" name="AutoShape 166"/>
                                      <p:cNvSpPr>
                                        <a:spLocks noChangeArrowheads="1"/>
                                      </p:cNvSpPr>
                                      <p:nvPr/>
                                    </p:nvSpPr>
                                    <p:spPr bwMode="auto">
                                      <a:xfrm>
                                        <a:off x="2837" y="4560"/>
                                        <a:ext cx="1557" cy="608"/>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聘用</a:t>
                                        </a:r>
                                      </a:p>
                                    </p:txBody>
                                  </p:sp>
                                  <p:sp>
                                    <p:nvSpPr>
                                      <p:cNvPr id="37942" name="AutoShape 167"/>
                                      <p:cNvSpPr>
                                        <a:spLocks noChangeArrowheads="1"/>
                                      </p:cNvSpPr>
                                      <p:nvPr/>
                                    </p:nvSpPr>
                                    <p:spPr bwMode="auto">
                                      <a:xfrm>
                                        <a:off x="2837" y="3468"/>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承接</a:t>
                                        </a:r>
                                      </a:p>
                                    </p:txBody>
                                  </p:sp>
                                  <p:sp>
                                    <p:nvSpPr>
                                      <p:cNvPr id="37943" name="Text Box 168"/>
                                      <p:cNvSpPr txBox="1">
                                        <a:spLocks noChangeArrowheads="1"/>
                                      </p:cNvSpPr>
                                      <p:nvPr/>
                                    </p:nvSpPr>
                                    <p:spPr bwMode="auto">
                                      <a:xfrm>
                                        <a:off x="1052" y="3468"/>
                                        <a:ext cx="840" cy="456"/>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项目</a:t>
                                        </a:r>
                                      </a:p>
                                    </p:txBody>
                                  </p:sp>
                                  <p:sp>
                                    <p:nvSpPr>
                                      <p:cNvPr id="37944" name="AutoShape 169"/>
                                      <p:cNvSpPr>
                                        <a:spLocks noChangeArrowheads="1"/>
                                      </p:cNvSpPr>
                                      <p:nvPr/>
                                    </p:nvSpPr>
                                    <p:spPr bwMode="auto">
                                      <a:xfrm>
                                        <a:off x="737" y="4404"/>
                                        <a:ext cx="1557" cy="608"/>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参加</a:t>
                                        </a:r>
                                      </a:p>
                                    </p:txBody>
                                  </p:sp>
                                  <p:sp>
                                    <p:nvSpPr>
                                      <p:cNvPr id="37945" name="Line 170"/>
                                      <p:cNvSpPr>
                                        <a:spLocks noChangeShapeType="1"/>
                                      </p:cNvSpPr>
                                      <p:nvPr/>
                                    </p:nvSpPr>
                                    <p:spPr bwMode="auto">
                                      <a:xfrm>
                                        <a:off x="5147" y="3156"/>
                                        <a:ext cx="0"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6" name="AutoShape 171"/>
                                      <p:cNvSpPr>
                                        <a:spLocks noChangeArrowheads="1"/>
                                      </p:cNvSpPr>
                                      <p:nvPr/>
                                    </p:nvSpPr>
                                    <p:spPr bwMode="auto">
                                      <a:xfrm>
                                        <a:off x="4412" y="2532"/>
                                        <a:ext cx="1557" cy="608"/>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设置</a:t>
                                        </a:r>
                                      </a:p>
                                    </p:txBody>
                                  </p:sp>
                                  <p:sp>
                                    <p:nvSpPr>
                                      <p:cNvPr id="37947" name="Text Box 172"/>
                                      <p:cNvSpPr txBox="1">
                                        <a:spLocks noChangeArrowheads="1"/>
                                      </p:cNvSpPr>
                                      <p:nvPr/>
                                    </p:nvSpPr>
                                    <p:spPr bwMode="auto">
                                      <a:xfrm>
                                        <a:off x="1157" y="1596"/>
                                        <a:ext cx="945" cy="457"/>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院长</a:t>
                                        </a:r>
                                      </a:p>
                                    </p:txBody>
                                  </p:sp>
                                  <p:sp>
                                    <p:nvSpPr>
                                      <p:cNvPr id="37948" name="Text Box 173"/>
                                      <p:cNvSpPr txBox="1">
                                        <a:spLocks noChangeArrowheads="1"/>
                                      </p:cNvSpPr>
                                      <p:nvPr/>
                                    </p:nvSpPr>
                                    <p:spPr bwMode="auto">
                                      <a:xfrm>
                                        <a:off x="4622" y="1596"/>
                                        <a:ext cx="1168" cy="457"/>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学院</a:t>
                                        </a:r>
                                      </a:p>
                                    </p:txBody>
                                  </p:sp>
                                  <p:sp>
                                    <p:nvSpPr>
                                      <p:cNvPr id="37949" name="Line 174"/>
                                      <p:cNvSpPr>
                                        <a:spLocks noChangeShapeType="1"/>
                                      </p:cNvSpPr>
                                      <p:nvPr/>
                                    </p:nvSpPr>
                                    <p:spPr bwMode="auto">
                                      <a:xfrm>
                                        <a:off x="3887" y="1908"/>
                                        <a:ext cx="7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0" name="Line 175"/>
                                      <p:cNvSpPr>
                                        <a:spLocks noChangeShapeType="1"/>
                                      </p:cNvSpPr>
                                      <p:nvPr/>
                                    </p:nvSpPr>
                                    <p:spPr bwMode="auto">
                                      <a:xfrm>
                                        <a:off x="5252" y="2064"/>
                                        <a:ext cx="0"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51" name="AutoShape 176"/>
                                      <p:cNvSpPr>
                                        <a:spLocks noChangeArrowheads="1"/>
                                      </p:cNvSpPr>
                                      <p:nvPr/>
                                    </p:nvSpPr>
                                    <p:spPr bwMode="auto">
                                      <a:xfrm>
                                        <a:off x="2732" y="1596"/>
                                        <a:ext cx="1155" cy="609"/>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400" b="1">
                                            <a:solidFill>
                                              <a:schemeClr val="bg2"/>
                                            </a:solidFill>
                                          </a:rPr>
                                          <a:t>主管</a:t>
                                        </a:r>
                                      </a:p>
                                    </p:txBody>
                                  </p:sp>
                                  <p:sp>
                                    <p:nvSpPr>
                                      <p:cNvPr id="37952" name="Text Box 177"/>
                                      <p:cNvSpPr txBox="1">
                                        <a:spLocks noChangeArrowheads="1"/>
                                      </p:cNvSpPr>
                                      <p:nvPr/>
                                    </p:nvSpPr>
                                    <p:spPr bwMode="auto">
                                      <a:xfrm>
                                        <a:off x="2003" y="3468"/>
                                        <a:ext cx="51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7953" name="Line 178"/>
                                      <p:cNvSpPr>
                                        <a:spLocks noChangeShapeType="1"/>
                                      </p:cNvSpPr>
                                      <p:nvPr/>
                                    </p:nvSpPr>
                                    <p:spPr bwMode="auto">
                                      <a:xfrm>
                                        <a:off x="1472" y="393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54" name="Group 179"/>
                                      <p:cNvGrpSpPr>
                                        <a:grpSpLocks/>
                                      </p:cNvGrpSpPr>
                                      <p:nvPr/>
                                    </p:nvGrpSpPr>
                                    <p:grpSpPr bwMode="auto">
                                      <a:xfrm>
                                        <a:off x="737" y="5496"/>
                                        <a:ext cx="1427" cy="3955"/>
                                        <a:chOff x="1892" y="5652"/>
                                        <a:chExt cx="1427" cy="3955"/>
                                      </a:xfrm>
                                    </p:grpSpPr>
                                    <p:sp>
                                      <p:nvSpPr>
                                        <p:cNvPr id="38010" name="Rectangle 180"/>
                                        <p:cNvSpPr>
                                          <a:spLocks noChangeArrowheads="1"/>
                                        </p:cNvSpPr>
                                        <p:nvPr/>
                                      </p:nvSpPr>
                                      <p:spPr bwMode="auto">
                                        <a:xfrm>
                                          <a:off x="2654" y="6175"/>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8011" name="Rectangle 181"/>
                                        <p:cNvSpPr>
                                          <a:spLocks noChangeArrowheads="1"/>
                                        </p:cNvSpPr>
                                        <p:nvPr/>
                                      </p:nvSpPr>
                                      <p:spPr bwMode="auto">
                                        <a:xfrm>
                                          <a:off x="2549" y="7111"/>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8012" name="Rectangle 182"/>
                                        <p:cNvSpPr>
                                          <a:spLocks noChangeArrowheads="1"/>
                                        </p:cNvSpPr>
                                        <p:nvPr/>
                                      </p:nvSpPr>
                                      <p:spPr bwMode="auto">
                                        <a:xfrm>
                                          <a:off x="2549" y="7891"/>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8013" name="Rectangle 183"/>
                                        <p:cNvSpPr>
                                          <a:spLocks noChangeArrowheads="1"/>
                                        </p:cNvSpPr>
                                        <p:nvPr/>
                                      </p:nvSpPr>
                                      <p:spPr bwMode="auto">
                                        <a:xfrm>
                                          <a:off x="2549" y="8827"/>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8014" name="Text Box 184"/>
                                        <p:cNvSpPr txBox="1">
                                          <a:spLocks noChangeArrowheads="1"/>
                                        </p:cNvSpPr>
                                        <p:nvPr/>
                                      </p:nvSpPr>
                                      <p:spPr bwMode="auto">
                                        <a:xfrm>
                                          <a:off x="2102" y="5652"/>
                                          <a:ext cx="1167" cy="456"/>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教师</a:t>
                                          </a:r>
                                        </a:p>
                                      </p:txBody>
                                    </p:sp>
                                    <p:sp>
                                      <p:nvSpPr>
                                        <p:cNvPr id="38015" name="Line 185"/>
                                        <p:cNvSpPr>
                                          <a:spLocks noChangeShapeType="1"/>
                                        </p:cNvSpPr>
                                        <p:nvPr/>
                                      </p:nvSpPr>
                                      <p:spPr bwMode="auto">
                                        <a:xfrm>
                                          <a:off x="2671" y="6109"/>
                                          <a:ext cx="0" cy="4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16" name="AutoShape 186"/>
                                        <p:cNvSpPr>
                                          <a:spLocks noChangeArrowheads="1"/>
                                        </p:cNvSpPr>
                                        <p:nvPr/>
                                      </p:nvSpPr>
                                      <p:spPr bwMode="auto">
                                        <a:xfrm>
                                          <a:off x="1892" y="6565"/>
                                          <a:ext cx="1427" cy="608"/>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评定</a:t>
                                          </a:r>
                                        </a:p>
                                      </p:txBody>
                                    </p:sp>
                                    <p:sp>
                                      <p:nvSpPr>
                                        <p:cNvPr id="38017" name="Text Box 187"/>
                                        <p:cNvSpPr txBox="1">
                                          <a:spLocks noChangeArrowheads="1"/>
                                        </p:cNvSpPr>
                                        <p:nvPr/>
                                      </p:nvSpPr>
                                      <p:spPr bwMode="auto">
                                        <a:xfrm>
                                          <a:off x="2022" y="7478"/>
                                          <a:ext cx="1297" cy="456"/>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职称</a:t>
                                          </a:r>
                                        </a:p>
                                      </p:txBody>
                                    </p:sp>
                                    <p:sp>
                                      <p:nvSpPr>
                                        <p:cNvPr id="38018" name="Line 188"/>
                                        <p:cNvSpPr>
                                          <a:spLocks noChangeShapeType="1"/>
                                        </p:cNvSpPr>
                                        <p:nvPr/>
                                      </p:nvSpPr>
                                      <p:spPr bwMode="auto">
                                        <a:xfrm>
                                          <a:off x="2671" y="7173"/>
                                          <a:ext cx="0" cy="3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19" name="AutoShape 189"/>
                                        <p:cNvSpPr>
                                          <a:spLocks noChangeArrowheads="1"/>
                                        </p:cNvSpPr>
                                        <p:nvPr/>
                                      </p:nvSpPr>
                                      <p:spPr bwMode="auto">
                                        <a:xfrm>
                                          <a:off x="1892" y="8262"/>
                                          <a:ext cx="1427" cy="608"/>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分配</a:t>
                                          </a:r>
                                        </a:p>
                                      </p:txBody>
                                    </p:sp>
                                    <p:sp>
                                      <p:nvSpPr>
                                        <p:cNvPr id="38020" name="Line 190"/>
                                        <p:cNvSpPr>
                                          <a:spLocks noChangeShapeType="1"/>
                                        </p:cNvSpPr>
                                        <p:nvPr/>
                                      </p:nvSpPr>
                                      <p:spPr bwMode="auto">
                                        <a:xfrm>
                                          <a:off x="2671" y="7934"/>
                                          <a:ext cx="0" cy="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21" name="Text Box 191"/>
                                        <p:cNvSpPr txBox="1">
                                          <a:spLocks noChangeArrowheads="1"/>
                                        </p:cNvSpPr>
                                        <p:nvPr/>
                                      </p:nvSpPr>
                                      <p:spPr bwMode="auto">
                                        <a:xfrm>
                                          <a:off x="2022" y="9151"/>
                                          <a:ext cx="1297" cy="456"/>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工作量</a:t>
                                          </a:r>
                                        </a:p>
                                      </p:txBody>
                                    </p:sp>
                                    <p:sp>
                                      <p:nvSpPr>
                                        <p:cNvPr id="38022" name="Line 192"/>
                                        <p:cNvSpPr>
                                          <a:spLocks noChangeShapeType="1"/>
                                        </p:cNvSpPr>
                                        <p:nvPr/>
                                      </p:nvSpPr>
                                      <p:spPr bwMode="auto">
                                        <a:xfrm>
                                          <a:off x="2671" y="8847"/>
                                          <a:ext cx="0" cy="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55" name="Text Box 193"/>
                                      <p:cNvSpPr txBox="1">
                                        <a:spLocks noChangeArrowheads="1"/>
                                      </p:cNvSpPr>
                                      <p:nvPr/>
                                    </p:nvSpPr>
                                    <p:spPr bwMode="auto">
                                      <a:xfrm>
                                        <a:off x="2312" y="1596"/>
                                        <a:ext cx="51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56" name="Text Box 194"/>
                                      <p:cNvSpPr txBox="1">
                                        <a:spLocks noChangeArrowheads="1"/>
                                      </p:cNvSpPr>
                                      <p:nvPr/>
                                    </p:nvSpPr>
                                    <p:spPr bwMode="auto">
                                      <a:xfrm>
                                        <a:off x="3992" y="1608"/>
                                        <a:ext cx="51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57" name="Text Box 195"/>
                                      <p:cNvSpPr txBox="1">
                                        <a:spLocks noChangeArrowheads="1"/>
                                      </p:cNvSpPr>
                                      <p:nvPr/>
                                    </p:nvSpPr>
                                    <p:spPr bwMode="auto">
                                      <a:xfrm>
                                        <a:off x="5153" y="2064"/>
                                        <a:ext cx="519"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58" name="Text Box 196"/>
                                      <p:cNvSpPr txBox="1">
                                        <a:spLocks noChangeArrowheads="1"/>
                                      </p:cNvSpPr>
                                      <p:nvPr/>
                                    </p:nvSpPr>
                                    <p:spPr bwMode="auto">
                                      <a:xfrm>
                                        <a:off x="5048" y="3312"/>
                                        <a:ext cx="51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7959" name="Text Box 197"/>
                                      <p:cNvSpPr txBox="1">
                                        <a:spLocks noChangeArrowheads="1"/>
                                      </p:cNvSpPr>
                                      <p:nvPr/>
                                    </p:nvSpPr>
                                    <p:spPr bwMode="auto">
                                      <a:xfrm>
                                        <a:off x="7457" y="7524"/>
                                        <a:ext cx="1260"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档案材料</a:t>
                                        </a:r>
                                      </a:p>
                                    </p:txBody>
                                  </p:sp>
                                  <p:sp>
                                    <p:nvSpPr>
                                      <p:cNvPr id="37960" name="AutoShape 198"/>
                                      <p:cNvSpPr>
                                        <a:spLocks noChangeArrowheads="1"/>
                                      </p:cNvSpPr>
                                      <p:nvPr/>
                                    </p:nvSpPr>
                                    <p:spPr bwMode="auto">
                                      <a:xfrm>
                                        <a:off x="10082" y="6588"/>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住宿</a:t>
                                        </a:r>
                                      </a:p>
                                    </p:txBody>
                                  </p:sp>
                                  <p:sp>
                                    <p:nvSpPr>
                                      <p:cNvPr id="37961" name="AutoShape 199"/>
                                      <p:cNvSpPr>
                                        <a:spLocks noChangeArrowheads="1"/>
                                      </p:cNvSpPr>
                                      <p:nvPr/>
                                    </p:nvSpPr>
                                    <p:spPr bwMode="auto">
                                      <a:xfrm>
                                        <a:off x="7457" y="6588"/>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归档</a:t>
                                        </a:r>
                                      </a:p>
                                    </p:txBody>
                                  </p:sp>
                                  <p:sp>
                                    <p:nvSpPr>
                                      <p:cNvPr id="37962" name="AutoShape 200"/>
                                      <p:cNvSpPr>
                                        <a:spLocks noChangeArrowheads="1"/>
                                      </p:cNvSpPr>
                                      <p:nvPr/>
                                    </p:nvSpPr>
                                    <p:spPr bwMode="auto">
                                      <a:xfrm>
                                        <a:off x="9032" y="4560"/>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参加</a:t>
                                        </a:r>
                                      </a:p>
                                    </p:txBody>
                                  </p:sp>
                                  <p:sp>
                                    <p:nvSpPr>
                                      <p:cNvPr id="37963" name="Text Box 201"/>
                                      <p:cNvSpPr txBox="1">
                                        <a:spLocks noChangeArrowheads="1"/>
                                      </p:cNvSpPr>
                                      <p:nvPr/>
                                    </p:nvSpPr>
                                    <p:spPr bwMode="auto">
                                      <a:xfrm>
                                        <a:off x="9242" y="3624"/>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学会</a:t>
                                        </a:r>
                                      </a:p>
                                    </p:txBody>
                                  </p:sp>
                                  <p:sp>
                                    <p:nvSpPr>
                                      <p:cNvPr id="37964" name="Text Box 202"/>
                                      <p:cNvSpPr txBox="1">
                                        <a:spLocks noChangeArrowheads="1"/>
                                      </p:cNvSpPr>
                                      <p:nvPr/>
                                    </p:nvSpPr>
                                    <p:spPr bwMode="auto">
                                      <a:xfrm>
                                        <a:off x="5882" y="3468"/>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65" name="Text Box 203"/>
                                      <p:cNvSpPr txBox="1">
                                        <a:spLocks noChangeArrowheads="1"/>
                                      </p:cNvSpPr>
                                      <p:nvPr/>
                                    </p:nvSpPr>
                                    <p:spPr bwMode="auto">
                                      <a:xfrm>
                                        <a:off x="10292" y="5808"/>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性别</a:t>
                                        </a:r>
                                      </a:p>
                                    </p:txBody>
                                  </p:sp>
                                  <p:sp>
                                    <p:nvSpPr>
                                      <p:cNvPr id="37966" name="AutoShape 204"/>
                                      <p:cNvSpPr>
                                        <a:spLocks noChangeArrowheads="1"/>
                                      </p:cNvSpPr>
                                      <p:nvPr/>
                                    </p:nvSpPr>
                                    <p:spPr bwMode="auto">
                                      <a:xfrm>
                                        <a:off x="8717" y="5652"/>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拥有</a:t>
                                        </a:r>
                                      </a:p>
                                    </p:txBody>
                                  </p:sp>
                                  <p:sp>
                                    <p:nvSpPr>
                                      <p:cNvPr id="37967" name="Text Box 205"/>
                                      <p:cNvSpPr txBox="1">
                                        <a:spLocks noChangeArrowheads="1"/>
                                      </p:cNvSpPr>
                                      <p:nvPr/>
                                    </p:nvSpPr>
                                    <p:spPr bwMode="auto">
                                      <a:xfrm>
                                        <a:off x="10187" y="7524"/>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宿舍</a:t>
                                        </a:r>
                                      </a:p>
                                    </p:txBody>
                                  </p:sp>
                                  <p:sp>
                                    <p:nvSpPr>
                                      <p:cNvPr id="37968" name="Text Box 206"/>
                                      <p:cNvSpPr txBox="1">
                                        <a:spLocks noChangeArrowheads="1"/>
                                      </p:cNvSpPr>
                                      <p:nvPr/>
                                    </p:nvSpPr>
                                    <p:spPr bwMode="auto">
                                      <a:xfrm>
                                        <a:off x="3152" y="6276"/>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教科书</a:t>
                                        </a:r>
                                      </a:p>
                                    </p:txBody>
                                  </p:sp>
                                  <p:sp>
                                    <p:nvSpPr>
                                      <p:cNvPr id="37969" name="AutoShape 207"/>
                                      <p:cNvSpPr>
                                        <a:spLocks noChangeArrowheads="1"/>
                                      </p:cNvSpPr>
                                      <p:nvPr/>
                                    </p:nvSpPr>
                                    <p:spPr bwMode="auto">
                                      <a:xfrm>
                                        <a:off x="2942" y="5340"/>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担任</a:t>
                                        </a:r>
                                      </a:p>
                                    </p:txBody>
                                  </p:sp>
                                  <p:sp>
                                    <p:nvSpPr>
                                      <p:cNvPr id="37970" name="AutoShape 208"/>
                                      <p:cNvSpPr>
                                        <a:spLocks noChangeArrowheads="1"/>
                                      </p:cNvSpPr>
                                      <p:nvPr/>
                                    </p:nvSpPr>
                                    <p:spPr bwMode="auto">
                                      <a:xfrm>
                                        <a:off x="4622" y="7524"/>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指导</a:t>
                                        </a:r>
                                      </a:p>
                                    </p:txBody>
                                  </p:sp>
                                  <p:sp>
                                    <p:nvSpPr>
                                      <p:cNvPr id="37971" name="Text Box 209"/>
                                      <p:cNvSpPr txBox="1">
                                        <a:spLocks noChangeArrowheads="1"/>
                                      </p:cNvSpPr>
                                      <p:nvPr/>
                                    </p:nvSpPr>
                                    <p:spPr bwMode="auto">
                                      <a:xfrm>
                                        <a:off x="4832" y="5496"/>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课程</a:t>
                                        </a:r>
                                      </a:p>
                                    </p:txBody>
                                  </p:sp>
                                  <p:sp>
                                    <p:nvSpPr>
                                      <p:cNvPr id="37972" name="AutoShape 210"/>
                                      <p:cNvSpPr>
                                        <a:spLocks noChangeArrowheads="1"/>
                                      </p:cNvSpPr>
                                      <p:nvPr/>
                                    </p:nvSpPr>
                                    <p:spPr bwMode="auto">
                                      <a:xfrm>
                                        <a:off x="6092" y="4716"/>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选修</a:t>
                                        </a:r>
                                      </a:p>
                                    </p:txBody>
                                  </p:sp>
                                  <p:sp>
                                    <p:nvSpPr>
                                      <p:cNvPr id="37973" name="Text Box 211"/>
                                      <p:cNvSpPr txBox="1">
                                        <a:spLocks noChangeArrowheads="1"/>
                                      </p:cNvSpPr>
                                      <p:nvPr/>
                                    </p:nvSpPr>
                                    <p:spPr bwMode="auto">
                                      <a:xfrm>
                                        <a:off x="4832" y="6900"/>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教室</a:t>
                                        </a:r>
                                      </a:p>
                                    </p:txBody>
                                  </p:sp>
                                  <p:sp>
                                    <p:nvSpPr>
                                      <p:cNvPr id="37974" name="AutoShape 212"/>
                                      <p:cNvSpPr>
                                        <a:spLocks noChangeArrowheads="1"/>
                                      </p:cNvSpPr>
                                      <p:nvPr/>
                                    </p:nvSpPr>
                                    <p:spPr bwMode="auto">
                                      <a:xfrm>
                                        <a:off x="4622" y="6120"/>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上课</a:t>
                                        </a:r>
                                      </a:p>
                                    </p:txBody>
                                  </p:sp>
                                  <p:sp>
                                    <p:nvSpPr>
                                      <p:cNvPr id="37975" name="AutoShape 213"/>
                                      <p:cNvSpPr>
                                        <a:spLocks noChangeArrowheads="1"/>
                                      </p:cNvSpPr>
                                      <p:nvPr/>
                                    </p:nvSpPr>
                                    <p:spPr bwMode="auto">
                                      <a:xfrm>
                                        <a:off x="6092" y="3468"/>
                                        <a:ext cx="1155" cy="608"/>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有</a:t>
                                        </a:r>
                                      </a:p>
                                    </p:txBody>
                                  </p:sp>
                                  <p:grpSp>
                                    <p:nvGrpSpPr>
                                      <p:cNvPr id="37976" name="Group 214"/>
                                      <p:cNvGrpSpPr>
                                        <a:grpSpLocks/>
                                      </p:cNvGrpSpPr>
                                      <p:nvPr/>
                                    </p:nvGrpSpPr>
                                    <p:grpSpPr bwMode="auto">
                                      <a:xfrm>
                                        <a:off x="7457" y="3624"/>
                                        <a:ext cx="1260" cy="2652"/>
                                        <a:chOff x="7457" y="3468"/>
                                        <a:chExt cx="1260" cy="2652"/>
                                      </a:xfrm>
                                    </p:grpSpPr>
                                    <p:sp>
                                      <p:nvSpPr>
                                        <p:cNvPr id="38002" name="Text Box 215"/>
                                        <p:cNvSpPr txBox="1">
                                          <a:spLocks noChangeArrowheads="1"/>
                                        </p:cNvSpPr>
                                        <p:nvPr/>
                                      </p:nvSpPr>
                                      <p:spPr bwMode="auto">
                                        <a:xfrm>
                                          <a:off x="7982" y="3936"/>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nvGrpSpPr>
                                        <p:cNvPr id="38003" name="Group 216"/>
                                        <p:cNvGrpSpPr>
                                          <a:grpSpLocks/>
                                        </p:cNvGrpSpPr>
                                        <p:nvPr/>
                                      </p:nvGrpSpPr>
                                      <p:grpSpPr bwMode="auto">
                                        <a:xfrm>
                                          <a:off x="7457" y="3468"/>
                                          <a:ext cx="1260" cy="2652"/>
                                          <a:chOff x="7457" y="3468"/>
                                          <a:chExt cx="1260" cy="2652"/>
                                        </a:xfrm>
                                      </p:grpSpPr>
                                      <p:sp>
                                        <p:nvSpPr>
                                          <p:cNvPr id="38004" name="Text Box 217"/>
                                          <p:cNvSpPr txBox="1">
                                            <a:spLocks noChangeArrowheads="1"/>
                                          </p:cNvSpPr>
                                          <p:nvPr/>
                                        </p:nvSpPr>
                                        <p:spPr bwMode="auto">
                                          <a:xfrm>
                                            <a:off x="7562" y="3468"/>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班级</a:t>
                                            </a:r>
                                          </a:p>
                                        </p:txBody>
                                      </p:sp>
                                      <p:sp>
                                        <p:nvSpPr>
                                          <p:cNvPr id="38005" name="Text Box 218"/>
                                          <p:cNvSpPr txBox="1">
                                            <a:spLocks noChangeArrowheads="1"/>
                                          </p:cNvSpPr>
                                          <p:nvPr/>
                                        </p:nvSpPr>
                                        <p:spPr bwMode="auto">
                                          <a:xfrm>
                                            <a:off x="7562" y="5652"/>
                                            <a:ext cx="945" cy="468"/>
                                          </a:xfrm>
                                          <a:prstGeom prst="rect">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1600" b="1">
                                                <a:solidFill>
                                                  <a:schemeClr val="bg2"/>
                                                </a:solidFill>
                                              </a:rPr>
                                              <a:t>学生</a:t>
                                            </a:r>
                                          </a:p>
                                        </p:txBody>
                                      </p:sp>
                                      <p:sp>
                                        <p:nvSpPr>
                                          <p:cNvPr id="38006" name="AutoShape 219"/>
                                          <p:cNvSpPr>
                                            <a:spLocks noChangeArrowheads="1"/>
                                          </p:cNvSpPr>
                                          <p:nvPr/>
                                        </p:nvSpPr>
                                        <p:spPr bwMode="auto">
                                          <a:xfrm>
                                            <a:off x="7457" y="4404"/>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组成</a:t>
                                            </a:r>
                                          </a:p>
                                        </p:txBody>
                                      </p:sp>
                                      <p:sp>
                                        <p:nvSpPr>
                                          <p:cNvPr id="38007" name="Line 220"/>
                                          <p:cNvSpPr>
                                            <a:spLocks noChangeShapeType="1"/>
                                          </p:cNvSpPr>
                                          <p:nvPr/>
                                        </p:nvSpPr>
                                        <p:spPr bwMode="auto">
                                          <a:xfrm>
                                            <a:off x="8087" y="393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08" name="Text Box 221"/>
                                          <p:cNvSpPr txBox="1">
                                            <a:spLocks noChangeArrowheads="1"/>
                                          </p:cNvSpPr>
                                          <p:nvPr/>
                                        </p:nvSpPr>
                                        <p:spPr bwMode="auto">
                                          <a:xfrm>
                                            <a:off x="7982" y="5028"/>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8009" name="Line 222"/>
                                          <p:cNvSpPr>
                                            <a:spLocks noChangeShapeType="1"/>
                                          </p:cNvSpPr>
                                          <p:nvPr/>
                                        </p:nvSpPr>
                                        <p:spPr bwMode="auto">
                                          <a:xfrm>
                                            <a:off x="8087" y="5028"/>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7977" name="Line 223"/>
                                      <p:cNvSpPr>
                                        <a:spLocks noChangeShapeType="1"/>
                                      </p:cNvSpPr>
                                      <p:nvPr/>
                                    </p:nvSpPr>
                                    <p:spPr bwMode="auto">
                                      <a:xfrm>
                                        <a:off x="5777" y="3780"/>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8" name="Line 224"/>
                                      <p:cNvSpPr>
                                        <a:spLocks noChangeShapeType="1"/>
                                      </p:cNvSpPr>
                                      <p:nvPr/>
                                    </p:nvSpPr>
                                    <p:spPr bwMode="auto">
                                      <a:xfrm>
                                        <a:off x="7247" y="3780"/>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79" name="Line 225"/>
                                      <p:cNvSpPr>
                                        <a:spLocks noChangeShapeType="1"/>
                                      </p:cNvSpPr>
                                      <p:nvPr/>
                                    </p:nvSpPr>
                                    <p:spPr bwMode="auto">
                                      <a:xfrm>
                                        <a:off x="8507" y="5964"/>
                                        <a:ext cx="2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0" name="Line 226"/>
                                      <p:cNvSpPr>
                                        <a:spLocks noChangeShapeType="1"/>
                                      </p:cNvSpPr>
                                      <p:nvPr/>
                                    </p:nvSpPr>
                                    <p:spPr bwMode="auto">
                                      <a:xfrm>
                                        <a:off x="10712" y="627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1" name="Line 227"/>
                                      <p:cNvSpPr>
                                        <a:spLocks noChangeShapeType="1"/>
                                      </p:cNvSpPr>
                                      <p:nvPr/>
                                    </p:nvSpPr>
                                    <p:spPr bwMode="auto">
                                      <a:xfrm>
                                        <a:off x="10712" y="72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2" name="Line 228"/>
                                      <p:cNvSpPr>
                                        <a:spLocks noChangeShapeType="1"/>
                                      </p:cNvSpPr>
                                      <p:nvPr/>
                                    </p:nvSpPr>
                                    <p:spPr bwMode="auto">
                                      <a:xfrm>
                                        <a:off x="8087" y="6276"/>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3" name="Line 229"/>
                                      <p:cNvSpPr>
                                        <a:spLocks noChangeShapeType="1"/>
                                      </p:cNvSpPr>
                                      <p:nvPr/>
                                    </p:nvSpPr>
                                    <p:spPr bwMode="auto">
                                      <a:xfrm>
                                        <a:off x="8087" y="7212"/>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4" name="Line 230"/>
                                      <p:cNvSpPr>
                                        <a:spLocks noChangeShapeType="1"/>
                                      </p:cNvSpPr>
                                      <p:nvPr/>
                                    </p:nvSpPr>
                                    <p:spPr bwMode="auto">
                                      <a:xfrm flipV="1">
                                        <a:off x="8402" y="5028"/>
                                        <a:ext cx="945"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5" name="Line 231"/>
                                      <p:cNvSpPr>
                                        <a:spLocks noChangeShapeType="1"/>
                                      </p:cNvSpPr>
                                      <p:nvPr/>
                                    </p:nvSpPr>
                                    <p:spPr bwMode="auto">
                                      <a:xfrm flipV="1">
                                        <a:off x="9662"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6" name="AutoShape 232"/>
                                      <p:cNvSpPr>
                                        <a:spLocks noChangeArrowheads="1"/>
                                      </p:cNvSpPr>
                                      <p:nvPr/>
                                    </p:nvSpPr>
                                    <p:spPr bwMode="auto">
                                      <a:xfrm>
                                        <a:off x="4622" y="4560"/>
                                        <a:ext cx="1260"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开设</a:t>
                                        </a:r>
                                      </a:p>
                                    </p:txBody>
                                  </p:sp>
                                  <p:sp>
                                    <p:nvSpPr>
                                      <p:cNvPr id="37987" name="Line 233"/>
                                      <p:cNvSpPr>
                                        <a:spLocks noChangeShapeType="1"/>
                                      </p:cNvSpPr>
                                      <p:nvPr/>
                                    </p:nvSpPr>
                                    <p:spPr bwMode="auto">
                                      <a:xfrm>
                                        <a:off x="5252" y="409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8" name="Line 234"/>
                                      <p:cNvSpPr>
                                        <a:spLocks noChangeShapeType="1"/>
                                      </p:cNvSpPr>
                                      <p:nvPr/>
                                    </p:nvSpPr>
                                    <p:spPr bwMode="auto">
                                      <a:xfrm flipV="1">
                                        <a:off x="5567" y="5028"/>
                                        <a:ext cx="52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89" name="Line 235"/>
                                      <p:cNvSpPr>
                                        <a:spLocks noChangeShapeType="1"/>
                                      </p:cNvSpPr>
                                      <p:nvPr/>
                                    </p:nvSpPr>
                                    <p:spPr bwMode="auto">
                                      <a:xfrm>
                                        <a:off x="7352" y="5028"/>
                                        <a:ext cx="42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0" name="Line 236"/>
                                      <p:cNvSpPr>
                                        <a:spLocks noChangeShapeType="1"/>
                                      </p:cNvSpPr>
                                      <p:nvPr/>
                                    </p:nvSpPr>
                                    <p:spPr bwMode="auto">
                                      <a:xfrm>
                                        <a:off x="1472" y="502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1" name="Line 237"/>
                                      <p:cNvSpPr>
                                        <a:spLocks noChangeShapeType="1"/>
                                      </p:cNvSpPr>
                                      <p:nvPr/>
                                    </p:nvSpPr>
                                    <p:spPr bwMode="auto">
                                      <a:xfrm>
                                        <a:off x="4202" y="5652"/>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2" name="Line 238"/>
                                      <p:cNvSpPr>
                                        <a:spLocks noChangeShapeType="1"/>
                                      </p:cNvSpPr>
                                      <p:nvPr/>
                                    </p:nvSpPr>
                                    <p:spPr bwMode="auto">
                                      <a:xfrm>
                                        <a:off x="2102" y="5652"/>
                                        <a:ext cx="8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3" name="Line 239"/>
                                      <p:cNvSpPr>
                                        <a:spLocks noChangeShapeType="1"/>
                                      </p:cNvSpPr>
                                      <p:nvPr/>
                                    </p:nvSpPr>
                                    <p:spPr bwMode="auto">
                                      <a:xfrm>
                                        <a:off x="3572" y="59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4" name="Line 240"/>
                                      <p:cNvSpPr>
                                        <a:spLocks noChangeShapeType="1"/>
                                      </p:cNvSpPr>
                                      <p:nvPr/>
                                    </p:nvSpPr>
                                    <p:spPr bwMode="auto">
                                      <a:xfrm>
                                        <a:off x="5252" y="518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5" name="Line 241"/>
                                      <p:cNvSpPr>
                                        <a:spLocks noChangeShapeType="1"/>
                                      </p:cNvSpPr>
                                      <p:nvPr/>
                                    </p:nvSpPr>
                                    <p:spPr bwMode="auto">
                                      <a:xfrm>
                                        <a:off x="5252" y="596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6" name="Line 242"/>
                                      <p:cNvSpPr>
                                        <a:spLocks noChangeShapeType="1"/>
                                      </p:cNvSpPr>
                                      <p:nvPr/>
                                    </p:nvSpPr>
                                    <p:spPr bwMode="auto">
                                      <a:xfrm>
                                        <a:off x="5252" y="6744"/>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7" name="Line 243"/>
                                      <p:cNvSpPr>
                                        <a:spLocks noChangeShapeType="1"/>
                                      </p:cNvSpPr>
                                      <p:nvPr/>
                                    </p:nvSpPr>
                                    <p:spPr bwMode="auto">
                                      <a:xfrm flipV="1">
                                        <a:off x="5882" y="6276"/>
                                        <a:ext cx="1995"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8" name="Line 244"/>
                                      <p:cNvSpPr>
                                        <a:spLocks noChangeShapeType="1"/>
                                      </p:cNvSpPr>
                                      <p:nvPr/>
                                    </p:nvSpPr>
                                    <p:spPr bwMode="auto">
                                      <a:xfrm flipH="1" flipV="1">
                                        <a:off x="1892" y="5964"/>
                                        <a:ext cx="273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99" name="Line 245"/>
                                      <p:cNvSpPr>
                                        <a:spLocks noChangeShapeType="1"/>
                                      </p:cNvSpPr>
                                      <p:nvPr/>
                                    </p:nvSpPr>
                                    <p:spPr bwMode="auto">
                                      <a:xfrm>
                                        <a:off x="9977" y="5964"/>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00" name="Line 246"/>
                                      <p:cNvSpPr>
                                        <a:spLocks noChangeShapeType="1"/>
                                      </p:cNvSpPr>
                                      <p:nvPr/>
                                    </p:nvSpPr>
                                    <p:spPr bwMode="auto">
                                      <a:xfrm>
                                        <a:off x="2102" y="1908"/>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001" name="Text Box 247"/>
                                      <p:cNvSpPr txBox="1">
                                        <a:spLocks noChangeArrowheads="1"/>
                                      </p:cNvSpPr>
                                      <p:nvPr/>
                                    </p:nvSpPr>
                                    <p:spPr bwMode="auto">
                                      <a:xfrm>
                                        <a:off x="7142" y="3468"/>
                                        <a:ext cx="51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grpSp>
                              </p:grpSp>
                              <p:sp>
                                <p:nvSpPr>
                                  <p:cNvPr id="37932" name="Line 248"/>
                                  <p:cNvSpPr>
                                    <a:spLocks noChangeShapeType="1"/>
                                  </p:cNvSpPr>
                                  <p:nvPr/>
                                </p:nvSpPr>
                                <p:spPr bwMode="auto">
                                  <a:xfrm flipH="1">
                                    <a:off x="4202" y="6588"/>
                                    <a:ext cx="105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Line 249"/>
                                  <p:cNvSpPr>
                                    <a:spLocks noChangeShapeType="1"/>
                                  </p:cNvSpPr>
                                  <p:nvPr/>
                                </p:nvSpPr>
                                <p:spPr bwMode="auto">
                                  <a:xfrm flipH="1">
                                    <a:off x="2102" y="7524"/>
                                    <a:ext cx="1365"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26" name="Text Box 250"/>
                                <p:cNvSpPr txBox="1">
                                  <a:spLocks noChangeArrowheads="1"/>
                                </p:cNvSpPr>
                                <p:nvPr/>
                              </p:nvSpPr>
                              <p:spPr bwMode="auto">
                                <a:xfrm>
                                  <a:off x="4412" y="10176"/>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7927" name="Text Box 251"/>
                                <p:cNvSpPr txBox="1">
                                  <a:spLocks noChangeArrowheads="1"/>
                                </p:cNvSpPr>
                                <p:nvPr/>
                              </p:nvSpPr>
                              <p:spPr bwMode="auto">
                                <a:xfrm>
                                  <a:off x="7457" y="7680"/>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7928" name="Text Box 252"/>
                                <p:cNvSpPr txBox="1">
                                  <a:spLocks noChangeArrowheads="1"/>
                                </p:cNvSpPr>
                                <p:nvPr/>
                              </p:nvSpPr>
                              <p:spPr bwMode="auto">
                                <a:xfrm>
                                  <a:off x="6197" y="10176"/>
                                  <a:ext cx="525"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M</a:t>
                                  </a:r>
                                </a:p>
                              </p:txBody>
                            </p:sp>
                          </p:grpSp>
                          <p:sp>
                            <p:nvSpPr>
                              <p:cNvPr id="37920" name="Text Box 253"/>
                              <p:cNvSpPr txBox="1">
                                <a:spLocks noChangeArrowheads="1"/>
                              </p:cNvSpPr>
                              <p:nvPr/>
                            </p:nvSpPr>
                            <p:spPr bwMode="auto">
                              <a:xfrm>
                                <a:off x="5462" y="6744"/>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sp>
                          <p:nvSpPr>
                            <p:cNvPr id="37917" name="Text Box 254"/>
                            <p:cNvSpPr txBox="1">
                              <a:spLocks noChangeArrowheads="1"/>
                            </p:cNvSpPr>
                            <p:nvPr/>
                          </p:nvSpPr>
                          <p:spPr bwMode="auto">
                            <a:xfrm>
                              <a:off x="5567" y="9084"/>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sp>
                        <p:nvSpPr>
                          <p:cNvPr id="37914" name="Text Box 255"/>
                          <p:cNvSpPr txBox="1">
                            <a:spLocks noChangeArrowheads="1"/>
                          </p:cNvSpPr>
                          <p:nvPr/>
                        </p:nvSpPr>
                        <p:spPr bwMode="auto">
                          <a:xfrm>
                            <a:off x="3782" y="8460"/>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sp>
                      <p:nvSpPr>
                        <p:cNvPr id="37910" name="Text Box 256"/>
                        <p:cNvSpPr txBox="1">
                          <a:spLocks noChangeArrowheads="1"/>
                        </p:cNvSpPr>
                        <p:nvPr/>
                      </p:nvSpPr>
                      <p:spPr bwMode="auto">
                        <a:xfrm>
                          <a:off x="8747" y="8148"/>
                          <a:ext cx="39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11" name="Text Box 257"/>
                        <p:cNvSpPr txBox="1">
                          <a:spLocks noChangeArrowheads="1"/>
                        </p:cNvSpPr>
                        <p:nvPr/>
                      </p:nvSpPr>
                      <p:spPr bwMode="auto">
                        <a:xfrm>
                          <a:off x="10187" y="8148"/>
                          <a:ext cx="39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912" name="Text Box 258"/>
                        <p:cNvSpPr txBox="1">
                          <a:spLocks noChangeArrowheads="1"/>
                        </p:cNvSpPr>
                        <p:nvPr/>
                      </p:nvSpPr>
                      <p:spPr bwMode="auto">
                        <a:xfrm>
                          <a:off x="10922" y="8772"/>
                          <a:ext cx="39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grpSp>
                  <p:sp>
                    <p:nvSpPr>
                      <p:cNvPr id="37908" name="Text Box 259"/>
                      <p:cNvSpPr txBox="1">
                        <a:spLocks noChangeArrowheads="1"/>
                      </p:cNvSpPr>
                      <p:nvPr/>
                    </p:nvSpPr>
                    <p:spPr bwMode="auto">
                      <a:xfrm>
                        <a:off x="10922" y="9624"/>
                        <a:ext cx="39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grpSp>
              </p:grpSp>
              <p:sp>
                <p:nvSpPr>
                  <p:cNvPr id="37902" name="Text Box 260"/>
                  <p:cNvSpPr txBox="1">
                    <a:spLocks noChangeArrowheads="1"/>
                  </p:cNvSpPr>
                  <p:nvPr/>
                </p:nvSpPr>
                <p:spPr bwMode="auto">
                  <a:xfrm>
                    <a:off x="2837" y="783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sp>
                <p:nvSpPr>
                  <p:cNvPr id="37903" name="Text Box 261"/>
                  <p:cNvSpPr txBox="1">
                    <a:spLocks noChangeArrowheads="1"/>
                  </p:cNvSpPr>
                  <p:nvPr/>
                </p:nvSpPr>
                <p:spPr bwMode="auto">
                  <a:xfrm>
                    <a:off x="4517" y="7836"/>
                    <a:ext cx="52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M</a:t>
                    </a:r>
                  </a:p>
                  <a:p>
                    <a:pPr algn="just">
                      <a:spcBef>
                        <a:spcPct val="0"/>
                      </a:spcBef>
                      <a:buClrTx/>
                      <a:buSzTx/>
                      <a:buFontTx/>
                      <a:buNone/>
                    </a:pPr>
                    <a:endParaRPr kumimoji="0" lang="en-US" altLang="zh-CN" sz="1600" b="1">
                      <a:solidFill>
                        <a:schemeClr val="bg2"/>
                      </a:solidFill>
                    </a:endParaRPr>
                  </a:p>
                </p:txBody>
              </p:sp>
            </p:grpSp>
            <p:sp>
              <p:nvSpPr>
                <p:cNvPr id="37899" name="AutoShape 262"/>
                <p:cNvSpPr>
                  <a:spLocks noChangeArrowheads="1"/>
                </p:cNvSpPr>
                <p:nvPr/>
              </p:nvSpPr>
              <p:spPr bwMode="auto">
                <a:xfrm>
                  <a:off x="8717" y="8772"/>
                  <a:ext cx="1155" cy="624"/>
                </a:xfrm>
                <a:prstGeom prst="flowChartDecision">
                  <a:avLst/>
                </a:prstGeom>
                <a:solidFill>
                  <a:srgbClr val="FFFFFF"/>
                </a:solidFill>
                <a:ln w="9525">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400" b="1">
                      <a:solidFill>
                        <a:schemeClr val="bg2"/>
                      </a:solidFill>
                    </a:rPr>
                    <a:t>具有</a:t>
                  </a:r>
                </a:p>
              </p:txBody>
            </p:sp>
            <p:sp>
              <p:nvSpPr>
                <p:cNvPr id="37900" name="Text Box 263"/>
                <p:cNvSpPr txBox="1">
                  <a:spLocks noChangeArrowheads="1"/>
                </p:cNvSpPr>
                <p:nvPr/>
              </p:nvSpPr>
              <p:spPr bwMode="auto">
                <a:xfrm>
                  <a:off x="8717" y="9708"/>
                  <a:ext cx="1260" cy="468"/>
                </a:xfrm>
                <a:prstGeom prst="rect">
                  <a:avLst/>
                </a:prstGeom>
                <a:solidFill>
                  <a:srgbClr val="FFFFFF"/>
                </a:solidFill>
                <a:ln w="38100" cmpd="dbl">
                  <a:solidFill>
                    <a:srgbClr val="000000"/>
                  </a:solidFill>
                  <a:miter lim="800000"/>
                  <a:headEnd/>
                  <a:tailEnd/>
                </a:ln>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zh-CN" altLang="en-US" sz="1600" b="1">
                      <a:solidFill>
                        <a:schemeClr val="bg2"/>
                      </a:solidFill>
                    </a:rPr>
                    <a:t>社会关系</a:t>
                  </a:r>
                </a:p>
              </p:txBody>
            </p:sp>
          </p:grpSp>
          <p:sp>
            <p:nvSpPr>
              <p:cNvPr id="37896" name="Text Box 264"/>
              <p:cNvSpPr txBox="1">
                <a:spLocks noChangeArrowheads="1"/>
              </p:cNvSpPr>
              <p:nvPr/>
            </p:nvSpPr>
            <p:spPr bwMode="auto">
              <a:xfrm>
                <a:off x="8612" y="8460"/>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1</a:t>
                </a:r>
              </a:p>
            </p:txBody>
          </p:sp>
          <p:sp>
            <p:nvSpPr>
              <p:cNvPr id="37897" name="Text Box 265"/>
              <p:cNvSpPr txBox="1">
                <a:spLocks noChangeArrowheads="1"/>
              </p:cNvSpPr>
              <p:nvPr/>
            </p:nvSpPr>
            <p:spPr bwMode="auto">
              <a:xfrm>
                <a:off x="9347" y="9396"/>
                <a:ext cx="4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0"/>
                  </a:spcBef>
                  <a:buClrTx/>
                  <a:buSzTx/>
                  <a:buFontTx/>
                  <a:buNone/>
                </a:pPr>
                <a:r>
                  <a:rPr kumimoji="0" lang="en-US" altLang="zh-CN" sz="1600" b="1">
                    <a:solidFill>
                      <a:schemeClr val="bg2"/>
                    </a:solidFill>
                  </a:rPr>
                  <a:t>N</a:t>
                </a:r>
              </a:p>
            </p:txBody>
          </p:sp>
        </p:grpSp>
      </p:grpSp>
      <p:sp>
        <p:nvSpPr>
          <p:cNvPr id="37891" name="Text Box 269"/>
          <p:cNvSpPr txBox="1">
            <a:spLocks noChangeArrowheads="1"/>
          </p:cNvSpPr>
          <p:nvPr/>
        </p:nvSpPr>
        <p:spPr bwMode="auto">
          <a:xfrm>
            <a:off x="5410200" y="228600"/>
            <a:ext cx="396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zh-CN" altLang="en-US" sz="2400" b="1">
                <a:solidFill>
                  <a:srgbClr val="660033"/>
                </a:solidFill>
              </a:rPr>
              <a:t>某大学教学管理系统</a:t>
            </a:r>
            <a:r>
              <a:rPr kumimoji="0" lang="en-US" altLang="zh-CN" sz="2400" b="1">
                <a:solidFill>
                  <a:srgbClr val="660033"/>
                </a:solidFill>
              </a:rPr>
              <a:t>ER</a:t>
            </a:r>
            <a:r>
              <a:rPr kumimoji="0" lang="zh-CN" altLang="en-US" sz="2400" b="1">
                <a:solidFill>
                  <a:srgbClr val="660033"/>
                </a:solidFill>
              </a:rPr>
              <a:t>图</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0" y="1125538"/>
            <a:ext cx="9144000" cy="478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80000"/>
              </a:lnSpc>
              <a:defRPr/>
            </a:pPr>
            <a:r>
              <a:rPr lang="zh-CN" altLang="en-US" sz="2800" b="1">
                <a:latin typeface="宋体" pitchFamily="2" charset="-122"/>
              </a:rPr>
              <a:t>某研究所有若干个研究室，每个研究室有一名负责人和多个科研人员，每个科研人员只属于一个研究室。研究所承接了多个科研项目，每个科研项目有多个科研人员参加，每个科研人员可以参加多个科研项目。</a:t>
            </a:r>
          </a:p>
          <a:p>
            <a:pPr>
              <a:lnSpc>
                <a:spcPct val="180000"/>
              </a:lnSpc>
              <a:defRPr/>
            </a:pPr>
            <a:endParaRPr lang="zh-CN" altLang="en-US" sz="2800" b="1">
              <a:solidFill>
                <a:schemeClr val="tx2"/>
              </a:solidFill>
              <a:effectLst>
                <a:outerShdw blurRad="38100" dist="38100" dir="2700000" algn="tl">
                  <a:srgbClr val="C0C0C0"/>
                </a:outerShdw>
              </a:effectLst>
              <a:latin typeface="宋体" pitchFamily="2" charset="-122"/>
            </a:endParaRPr>
          </a:p>
          <a:p>
            <a:pPr>
              <a:lnSpc>
                <a:spcPct val="200000"/>
              </a:lnSpc>
              <a:defRPr/>
            </a:pPr>
            <a:endParaRPr kumimoji="1" lang="en-US" altLang="zh-CN" sz="2800" b="1">
              <a:latin typeface="宋体" pitchFamily="2" charset="-122"/>
            </a:endParaRPr>
          </a:p>
        </p:txBody>
      </p:sp>
      <p:grpSp>
        <p:nvGrpSpPr>
          <p:cNvPr id="38915" name="Group 3"/>
          <p:cNvGrpSpPr>
            <a:grpSpLocks/>
          </p:cNvGrpSpPr>
          <p:nvPr/>
        </p:nvGrpSpPr>
        <p:grpSpPr bwMode="auto">
          <a:xfrm>
            <a:off x="222250" y="188913"/>
            <a:ext cx="8382000" cy="1371600"/>
            <a:chOff x="0" y="288"/>
            <a:chExt cx="5760" cy="864"/>
          </a:xfrm>
        </p:grpSpPr>
        <p:sp>
          <p:nvSpPr>
            <p:cNvPr id="38917" name="Rectangle 4"/>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8918" name="Rectangle 5"/>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8919" name="Rectangle 6"/>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8920" name="Rectangle 7"/>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8921" name="Rectangle 8"/>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8922" name="Rectangle 9"/>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sp>
        <p:nvSpPr>
          <p:cNvPr id="38916" name="Text Box 10"/>
          <p:cNvSpPr txBox="1">
            <a:spLocks noChangeArrowheads="1"/>
          </p:cNvSpPr>
          <p:nvPr/>
        </p:nvSpPr>
        <p:spPr bwMode="auto">
          <a:xfrm>
            <a:off x="1692275" y="333375"/>
            <a:ext cx="51847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6096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50000"/>
              </a:spcBef>
              <a:buClrTx/>
              <a:buSzTx/>
              <a:buFontTx/>
              <a:buNone/>
            </a:pPr>
            <a:r>
              <a:rPr lang="zh-CN" altLang="en-US" sz="2800" b="1">
                <a:solidFill>
                  <a:schemeClr val="bg2"/>
                </a:solidFill>
                <a:latin typeface="宋体" pitchFamily="2" charset="-122"/>
              </a:rPr>
              <a:t>设计</a:t>
            </a:r>
            <a:r>
              <a:rPr lang="en-US" altLang="zh-CN" sz="2800" b="1">
                <a:solidFill>
                  <a:schemeClr val="bg2"/>
                </a:solidFill>
                <a:latin typeface="宋体" pitchFamily="2" charset="-122"/>
              </a:rPr>
              <a:t>ER</a:t>
            </a:r>
            <a:r>
              <a:rPr lang="zh-CN" altLang="en-US" sz="2800" b="1">
                <a:solidFill>
                  <a:schemeClr val="bg2"/>
                </a:solidFill>
                <a:latin typeface="宋体" pitchFamily="2" charset="-122"/>
              </a:rPr>
              <a:t>图</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0" y="1125538"/>
            <a:ext cx="9144000" cy="673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80000"/>
              </a:lnSpc>
              <a:defRPr/>
            </a:pPr>
            <a:r>
              <a:rPr kumimoji="1" lang="zh-CN" altLang="en-US" b="1">
                <a:latin typeface="宋体" pitchFamily="2" charset="-122"/>
              </a:rPr>
              <a:t>在一个商场订货系统中，包括商场部门、职工、顾客、货物和订货单等信息。每个顾客包括顾客号（唯一的）、收货地址（一个顾客可有多个地址）、赊购限额、余额、折扣。每个订货单包括顾客号、收货地址、订货日期、订货细则（每个订货单有若干条）。每条订货细则内容为货物号、订货数量。每种货物包括货物号、制造厂商、每个厂商的实际存货量和规定的最低存货量、货物描述。由于处理上的要求，每个订货单的每一订货细则中还应有一个未发货量（此值初始为订货数量，随着发货将减为</a:t>
            </a:r>
            <a:r>
              <a:rPr kumimoji="1" lang="en-US" altLang="zh-CN" b="1">
                <a:latin typeface="宋体" pitchFamily="2" charset="-122"/>
              </a:rPr>
              <a:t>0</a:t>
            </a:r>
            <a:r>
              <a:rPr kumimoji="1" lang="zh-CN" altLang="en-US" b="1">
                <a:latin typeface="宋体" pitchFamily="2" charset="-122"/>
              </a:rPr>
              <a:t>）</a:t>
            </a:r>
          </a:p>
          <a:p>
            <a:pPr>
              <a:lnSpc>
                <a:spcPct val="180000"/>
              </a:lnSpc>
              <a:defRPr/>
            </a:pPr>
            <a:endParaRPr lang="zh-CN" altLang="en-US" b="1">
              <a:solidFill>
                <a:schemeClr val="tx2"/>
              </a:solidFill>
              <a:effectLst>
                <a:outerShdw blurRad="38100" dist="38100" dir="2700000" algn="tl">
                  <a:srgbClr val="C0C0C0"/>
                </a:outerShdw>
              </a:effectLst>
              <a:latin typeface="宋体" pitchFamily="2" charset="-122"/>
            </a:endParaRPr>
          </a:p>
          <a:p>
            <a:pPr>
              <a:lnSpc>
                <a:spcPct val="200000"/>
              </a:lnSpc>
              <a:defRPr/>
            </a:pPr>
            <a:endParaRPr kumimoji="1" lang="en-US" altLang="zh-CN" b="1">
              <a:latin typeface="宋体" pitchFamily="2" charset="-122"/>
            </a:endParaRPr>
          </a:p>
        </p:txBody>
      </p:sp>
      <p:grpSp>
        <p:nvGrpSpPr>
          <p:cNvPr id="39939" name="Group 3"/>
          <p:cNvGrpSpPr>
            <a:grpSpLocks/>
          </p:cNvGrpSpPr>
          <p:nvPr/>
        </p:nvGrpSpPr>
        <p:grpSpPr bwMode="auto">
          <a:xfrm>
            <a:off x="222250" y="188913"/>
            <a:ext cx="8382000" cy="1371600"/>
            <a:chOff x="0" y="288"/>
            <a:chExt cx="5760" cy="864"/>
          </a:xfrm>
        </p:grpSpPr>
        <p:sp>
          <p:nvSpPr>
            <p:cNvPr id="39941" name="Rectangle 4"/>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9942" name="Rectangle 5"/>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9943" name="Rectangle 6"/>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9944" name="Rectangle 7"/>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9945" name="Rectangle 8"/>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39946" name="Rectangle 9"/>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sp>
        <p:nvSpPr>
          <p:cNvPr id="39940" name="Text Box 10"/>
          <p:cNvSpPr txBox="1">
            <a:spLocks noChangeArrowheads="1"/>
          </p:cNvSpPr>
          <p:nvPr/>
        </p:nvSpPr>
        <p:spPr bwMode="auto">
          <a:xfrm>
            <a:off x="1692275" y="333375"/>
            <a:ext cx="51847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6096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50000"/>
              </a:spcBef>
              <a:buClrTx/>
              <a:buSzTx/>
              <a:buFontTx/>
              <a:buNone/>
            </a:pPr>
            <a:r>
              <a:rPr lang="zh-CN" altLang="en-US" sz="2800" b="1">
                <a:solidFill>
                  <a:schemeClr val="bg2"/>
                </a:solidFill>
                <a:latin typeface="宋体" pitchFamily="2" charset="-122"/>
              </a:rPr>
              <a:t>设计</a:t>
            </a:r>
            <a:r>
              <a:rPr lang="en-US" altLang="zh-CN" sz="2800" b="1">
                <a:solidFill>
                  <a:schemeClr val="bg2"/>
                </a:solidFill>
                <a:latin typeface="宋体" pitchFamily="2" charset="-122"/>
              </a:rPr>
              <a:t>ER</a:t>
            </a:r>
            <a:r>
              <a:rPr lang="zh-CN" altLang="en-US" sz="2800" b="1">
                <a:solidFill>
                  <a:schemeClr val="bg2"/>
                </a:solidFill>
                <a:latin typeface="宋体" pitchFamily="2" charset="-122"/>
              </a:rPr>
              <a:t>图</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827088" y="2060575"/>
            <a:ext cx="7705725" cy="504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200000"/>
              </a:lnSpc>
              <a:defRPr/>
            </a:pPr>
            <a:r>
              <a:rPr kumimoji="1" lang="zh-CN" altLang="en-US" sz="2800" b="1">
                <a:latin typeface="宋体" pitchFamily="2" charset="-122"/>
              </a:rPr>
              <a:t>精 读</a:t>
            </a:r>
            <a:r>
              <a:rPr kumimoji="1" lang="en-US" altLang="zh-CN" sz="2800" b="1">
                <a:latin typeface="宋体" pitchFamily="2" charset="-122"/>
              </a:rPr>
              <a:t>:</a:t>
            </a:r>
            <a:r>
              <a:rPr kumimoji="1" lang="en-US" altLang="zh-CN" sz="2800" b="1">
                <a:solidFill>
                  <a:schemeClr val="tx1"/>
                </a:solidFill>
                <a:latin typeface="宋体" pitchFamily="2" charset="-122"/>
              </a:rPr>
              <a:t> </a:t>
            </a:r>
            <a:r>
              <a:rPr kumimoji="1" lang="en-US" altLang="zh-CN" sz="2800" b="1">
                <a:latin typeface="宋体" pitchFamily="2" charset="-122"/>
              </a:rPr>
              <a:t>  </a:t>
            </a:r>
            <a:r>
              <a:rPr kumimoji="1" lang="zh-CN" altLang="en-US" sz="2800" b="1">
                <a:latin typeface="宋体" pitchFamily="2" charset="-122"/>
              </a:rPr>
              <a:t>教材  </a:t>
            </a:r>
            <a:r>
              <a:rPr kumimoji="1" lang="en-US" altLang="zh-CN" sz="2800" b="1">
                <a:latin typeface="宋体" pitchFamily="2" charset="-122"/>
              </a:rPr>
              <a:t>P.126 </a:t>
            </a:r>
            <a:r>
              <a:rPr kumimoji="1" lang="en-US" altLang="zh-CN" sz="2800" b="1">
                <a:latin typeface="宋体" pitchFamily="2" charset="-122"/>
                <a:sym typeface="Symbol" pitchFamily="18" charset="2"/>
              </a:rPr>
              <a:t> 1</a:t>
            </a:r>
            <a:r>
              <a:rPr kumimoji="1" lang="en-US" altLang="zh-CN" sz="2800" b="1">
                <a:latin typeface="宋体" pitchFamily="2" charset="-122"/>
              </a:rPr>
              <a:t>37</a:t>
            </a:r>
          </a:p>
          <a:p>
            <a:pPr>
              <a:lnSpc>
                <a:spcPct val="200000"/>
              </a:lnSpc>
              <a:defRPr/>
            </a:pPr>
            <a:r>
              <a:rPr kumimoji="1" lang="zh-CN" altLang="en-US" sz="2800" b="1">
                <a:latin typeface="宋体" pitchFamily="2" charset="-122"/>
              </a:rPr>
              <a:t>习 题：  </a:t>
            </a:r>
            <a:r>
              <a:rPr kumimoji="1" lang="en-US" altLang="zh-CN" sz="2800" b="1">
                <a:latin typeface="宋体" pitchFamily="2" charset="-122"/>
              </a:rPr>
              <a:t>P.138 </a:t>
            </a:r>
          </a:p>
          <a:p>
            <a:pPr>
              <a:lnSpc>
                <a:spcPct val="200000"/>
              </a:lnSpc>
              <a:defRPr/>
            </a:pPr>
            <a:r>
              <a:rPr kumimoji="1" lang="en-US" altLang="zh-CN" sz="2800" b="1">
                <a:latin typeface="宋体" pitchFamily="2" charset="-122"/>
              </a:rPr>
              <a:t>            6.2   6.4  6.6</a:t>
            </a:r>
            <a:r>
              <a:rPr kumimoji="1" lang="en-US" altLang="zh-CN" sz="2800" b="1"/>
              <a:t> </a:t>
            </a:r>
            <a:endParaRPr kumimoji="1" lang="en-US" altLang="zh-CN" sz="2800" b="1">
              <a:latin typeface="宋体" pitchFamily="2" charset="-122"/>
            </a:endParaRPr>
          </a:p>
          <a:p>
            <a:pPr>
              <a:lnSpc>
                <a:spcPct val="180000"/>
              </a:lnSpc>
              <a:defRPr/>
            </a:pPr>
            <a:r>
              <a:rPr kumimoji="1" lang="en-US" altLang="zh-CN" sz="2800" b="1">
                <a:latin typeface="宋体" pitchFamily="2" charset="-122"/>
              </a:rPr>
              <a:t>              </a:t>
            </a:r>
          </a:p>
          <a:p>
            <a:pPr>
              <a:lnSpc>
                <a:spcPct val="180000"/>
              </a:lnSpc>
              <a:defRPr/>
            </a:pPr>
            <a:endParaRPr lang="en-US" altLang="zh-CN" sz="2800" b="1">
              <a:solidFill>
                <a:schemeClr val="tx2"/>
              </a:solidFill>
              <a:effectLst>
                <a:outerShdw blurRad="38100" dist="38100" dir="2700000" algn="tl">
                  <a:srgbClr val="C0C0C0"/>
                </a:outerShdw>
              </a:effectLst>
              <a:latin typeface="宋体" pitchFamily="2" charset="-122"/>
            </a:endParaRPr>
          </a:p>
          <a:p>
            <a:pPr>
              <a:lnSpc>
                <a:spcPct val="200000"/>
              </a:lnSpc>
              <a:defRPr/>
            </a:pPr>
            <a:endParaRPr kumimoji="1" lang="en-US" altLang="zh-CN" sz="2800" b="1">
              <a:latin typeface="宋体" pitchFamily="2" charset="-122"/>
            </a:endParaRPr>
          </a:p>
        </p:txBody>
      </p:sp>
      <p:grpSp>
        <p:nvGrpSpPr>
          <p:cNvPr id="40963" name="Group 3"/>
          <p:cNvGrpSpPr>
            <a:grpSpLocks/>
          </p:cNvGrpSpPr>
          <p:nvPr/>
        </p:nvGrpSpPr>
        <p:grpSpPr bwMode="auto">
          <a:xfrm>
            <a:off x="222250" y="188913"/>
            <a:ext cx="8382000" cy="1371600"/>
            <a:chOff x="0" y="288"/>
            <a:chExt cx="5760" cy="864"/>
          </a:xfrm>
        </p:grpSpPr>
        <p:sp>
          <p:nvSpPr>
            <p:cNvPr id="40965" name="Rectangle 4"/>
            <p:cNvSpPr>
              <a:spLocks noChangeArrowheads="1"/>
            </p:cNvSpPr>
            <p:nvPr/>
          </p:nvSpPr>
          <p:spPr bwMode="ltGray">
            <a:xfrm>
              <a:off x="196" y="377"/>
              <a:ext cx="428" cy="389"/>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0966" name="Rectangle 5"/>
            <p:cNvSpPr>
              <a:spLocks noChangeArrowheads="1"/>
            </p:cNvSpPr>
            <p:nvPr/>
          </p:nvSpPr>
          <p:spPr bwMode="ltGray">
            <a:xfrm>
              <a:off x="279" y="723"/>
              <a:ext cx="285" cy="39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0967" name="Rectangle 6"/>
            <p:cNvSpPr>
              <a:spLocks noChangeArrowheads="1"/>
            </p:cNvSpPr>
            <p:nvPr/>
          </p:nvSpPr>
          <p:spPr bwMode="ltGray">
            <a:xfrm>
              <a:off x="529" y="723"/>
              <a:ext cx="248" cy="39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0968" name="Rectangle 7"/>
            <p:cNvSpPr>
              <a:spLocks noChangeArrowheads="1"/>
            </p:cNvSpPr>
            <p:nvPr/>
          </p:nvSpPr>
          <p:spPr bwMode="ltGray">
            <a:xfrm>
              <a:off x="0" y="576"/>
              <a:ext cx="432" cy="384"/>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0969" name="Rectangle 8"/>
            <p:cNvSpPr>
              <a:spLocks noChangeArrowheads="1"/>
            </p:cNvSpPr>
            <p:nvPr/>
          </p:nvSpPr>
          <p:spPr bwMode="gray">
            <a:xfrm>
              <a:off x="428" y="288"/>
              <a:ext cx="22" cy="86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sp>
          <p:nvSpPr>
            <p:cNvPr id="40970" name="Rectangle 9"/>
            <p:cNvSpPr>
              <a:spLocks noChangeArrowheads="1"/>
            </p:cNvSpPr>
            <p:nvPr/>
          </p:nvSpPr>
          <p:spPr bwMode="gray">
            <a:xfrm>
              <a:off x="213" y="937"/>
              <a:ext cx="5547" cy="26"/>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eaLnBrk="1" hangingPunct="1">
                <a:spcBef>
                  <a:spcPct val="0"/>
                </a:spcBef>
                <a:buClrTx/>
                <a:buSzTx/>
                <a:buFontTx/>
                <a:buNone/>
              </a:pPr>
              <a:endParaRPr lang="zh-CN" altLang="zh-CN" sz="2400">
                <a:latin typeface="Tahoma" pitchFamily="34" charset="0"/>
              </a:endParaRPr>
            </a:p>
          </p:txBody>
        </p:sp>
      </p:grpSp>
      <p:sp>
        <p:nvSpPr>
          <p:cNvPr id="40964" name="Text Box 10"/>
          <p:cNvSpPr txBox="1">
            <a:spLocks noChangeArrowheads="1"/>
          </p:cNvSpPr>
          <p:nvPr/>
        </p:nvSpPr>
        <p:spPr bwMode="auto">
          <a:xfrm>
            <a:off x="1692275" y="333375"/>
            <a:ext cx="51847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609600"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80000"/>
              </a:lnSpc>
              <a:spcBef>
                <a:spcPct val="50000"/>
              </a:spcBef>
              <a:buClrTx/>
              <a:buSzTx/>
              <a:buFontTx/>
              <a:buNone/>
            </a:pPr>
            <a:r>
              <a:rPr lang="zh-CN" altLang="en-US" sz="2800" b="1">
                <a:solidFill>
                  <a:schemeClr val="bg2"/>
                </a:solidFill>
                <a:latin typeface="宋体" pitchFamily="2" charset="-122"/>
              </a:rPr>
              <a:t>精读和习题要求</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228600"/>
            <a:ext cx="9144000" cy="304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220000"/>
              </a:lnSpc>
              <a:spcBef>
                <a:spcPct val="0"/>
              </a:spcBef>
              <a:buClrTx/>
              <a:buSzTx/>
              <a:buFontTx/>
              <a:buNone/>
            </a:pPr>
            <a:r>
              <a:rPr lang="en-US" altLang="zh-CN" b="1">
                <a:solidFill>
                  <a:schemeClr val="bg1"/>
                </a:solidFill>
                <a:latin typeface="宋体" pitchFamily="2" charset="-122"/>
              </a:rPr>
              <a:t> 2. </a:t>
            </a:r>
            <a:r>
              <a:rPr lang="zh-CN" altLang="en-US" b="1">
                <a:solidFill>
                  <a:schemeClr val="bg1"/>
                </a:solidFill>
                <a:latin typeface="宋体" pitchFamily="2" charset="-122"/>
              </a:rPr>
              <a:t>属性： </a:t>
            </a:r>
            <a:r>
              <a:rPr lang="zh-CN" altLang="en-US" b="1">
                <a:solidFill>
                  <a:srgbClr val="990000"/>
                </a:solidFill>
                <a:latin typeface="宋体" pitchFamily="2" charset="-122"/>
              </a:rPr>
              <a:t>实体的某一特征称为属性。</a:t>
            </a:r>
          </a:p>
          <a:p>
            <a:pPr algn="just">
              <a:lnSpc>
                <a:spcPct val="220000"/>
              </a:lnSpc>
              <a:spcBef>
                <a:spcPct val="0"/>
              </a:spcBef>
              <a:buClrTx/>
              <a:buSzTx/>
              <a:buFontTx/>
              <a:buNone/>
            </a:pPr>
            <a:r>
              <a:rPr lang="zh-CN" altLang="en-US" sz="2800" b="1">
                <a:solidFill>
                  <a:schemeClr val="bg2"/>
                </a:solidFill>
                <a:latin typeface="宋体" pitchFamily="2" charset="-122"/>
              </a:rPr>
              <a:t> 在</a:t>
            </a:r>
            <a:r>
              <a:rPr lang="en-US" altLang="zh-CN" sz="2800" b="1">
                <a:solidFill>
                  <a:schemeClr val="bg2"/>
                </a:solidFill>
                <a:latin typeface="宋体" pitchFamily="2" charset="-122"/>
              </a:rPr>
              <a:t>ER</a:t>
            </a:r>
            <a:r>
              <a:rPr lang="zh-CN" altLang="en-US" sz="2800" b="1">
                <a:solidFill>
                  <a:schemeClr val="bg2"/>
                </a:solidFill>
                <a:latin typeface="宋体" pitchFamily="2" charset="-122"/>
              </a:rPr>
              <a:t>模型中</a:t>
            </a:r>
            <a:r>
              <a:rPr lang="en-US" altLang="zh-CN" sz="2800" b="1">
                <a:solidFill>
                  <a:schemeClr val="bg2"/>
                </a:solidFill>
                <a:latin typeface="宋体" pitchFamily="2" charset="-122"/>
              </a:rPr>
              <a:t>,</a:t>
            </a:r>
            <a:r>
              <a:rPr lang="zh-CN" altLang="en-US" sz="2800" b="1">
                <a:solidFill>
                  <a:schemeClr val="bg1"/>
                </a:solidFill>
                <a:latin typeface="宋体" pitchFamily="2" charset="-122"/>
              </a:rPr>
              <a:t>用椭圆形表示属性。</a:t>
            </a:r>
            <a:r>
              <a:rPr lang="zh-CN" altLang="en-US" sz="2800" b="1">
                <a:solidFill>
                  <a:schemeClr val="bg2"/>
                </a:solidFill>
                <a:latin typeface="宋体" pitchFamily="2" charset="-122"/>
              </a:rPr>
              <a:t>关键属性项加下划线。</a:t>
            </a:r>
          </a:p>
          <a:p>
            <a:pPr algn="just">
              <a:lnSpc>
                <a:spcPct val="220000"/>
              </a:lnSpc>
              <a:spcBef>
                <a:spcPct val="0"/>
              </a:spcBef>
              <a:buClrTx/>
              <a:buSzTx/>
              <a:buFontTx/>
              <a:buNone/>
            </a:pPr>
            <a:r>
              <a:rPr lang="zh-CN" altLang="en-US" sz="2800" b="1">
                <a:solidFill>
                  <a:schemeClr val="bg2"/>
                </a:solidFill>
                <a:latin typeface="宋体" pitchFamily="2" charset="-122"/>
              </a:rPr>
              <a:t> </a:t>
            </a:r>
            <a:r>
              <a:rPr lang="zh-CN" altLang="en-US" sz="2800" b="1">
                <a:solidFill>
                  <a:srgbClr val="660033"/>
                </a:solidFill>
                <a:latin typeface="宋体" pitchFamily="2" charset="-122"/>
              </a:rPr>
              <a:t>⑴ 根据属性的类别可分为</a:t>
            </a:r>
            <a:r>
              <a:rPr lang="zh-CN" altLang="en-US" sz="2800" b="1">
                <a:solidFill>
                  <a:schemeClr val="bg1"/>
                </a:solidFill>
                <a:latin typeface="宋体" pitchFamily="2" charset="-122"/>
              </a:rPr>
              <a:t>基本属性和复合属性两类。</a:t>
            </a:r>
            <a:endParaRPr lang="zh-CN" altLang="en-US" b="1">
              <a:solidFill>
                <a:schemeClr val="bg1"/>
              </a:solidFill>
              <a:latin typeface="宋体" pitchFamily="2" charset="-122"/>
            </a:endParaRPr>
          </a:p>
        </p:txBody>
      </p:sp>
      <p:sp>
        <p:nvSpPr>
          <p:cNvPr id="87043" name="Rectangle 3"/>
          <p:cNvSpPr>
            <a:spLocks noChangeArrowheads="1"/>
          </p:cNvSpPr>
          <p:nvPr/>
        </p:nvSpPr>
        <p:spPr bwMode="auto">
          <a:xfrm>
            <a:off x="0" y="3573463"/>
            <a:ext cx="9540875" cy="265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en-US" altLang="zh-CN" sz="2800" b="1">
                <a:solidFill>
                  <a:schemeClr val="bg2"/>
                </a:solidFill>
              </a:rPr>
              <a:t>  </a:t>
            </a:r>
            <a:r>
              <a:rPr lang="zh-CN" altLang="en-US" sz="2800" b="1">
                <a:solidFill>
                  <a:schemeClr val="bg1"/>
                </a:solidFill>
              </a:rPr>
              <a:t>基本属性</a:t>
            </a:r>
            <a:r>
              <a:rPr lang="zh-CN" altLang="en-US" sz="2800" b="1">
                <a:solidFill>
                  <a:schemeClr val="bg2"/>
                </a:solidFill>
              </a:rPr>
              <a:t>是不可再分割的属性。</a:t>
            </a:r>
          </a:p>
          <a:p>
            <a:pPr algn="just">
              <a:lnSpc>
                <a:spcPct val="200000"/>
              </a:lnSpc>
              <a:spcBef>
                <a:spcPct val="0"/>
              </a:spcBef>
              <a:buClrTx/>
              <a:buSzTx/>
              <a:buFontTx/>
              <a:buNone/>
            </a:pPr>
            <a:r>
              <a:rPr lang="zh-CN" altLang="en-US" sz="2800" b="1">
                <a:solidFill>
                  <a:schemeClr val="bg2"/>
                </a:solidFill>
              </a:rPr>
              <a:t>  </a:t>
            </a:r>
            <a:r>
              <a:rPr lang="zh-CN" altLang="en-US" sz="2800" b="1">
                <a:solidFill>
                  <a:schemeClr val="bg1"/>
                </a:solidFill>
              </a:rPr>
              <a:t>复合属性</a:t>
            </a:r>
            <a:r>
              <a:rPr lang="zh-CN" altLang="en-US" sz="2800" b="1">
                <a:solidFill>
                  <a:schemeClr val="bg2"/>
                </a:solidFill>
              </a:rPr>
              <a:t>是可再分解为其他属性的属性</a:t>
            </a:r>
            <a:r>
              <a:rPr lang="en-US" altLang="zh-CN" sz="2800" b="1">
                <a:solidFill>
                  <a:schemeClr val="bg2"/>
                </a:solidFill>
              </a:rPr>
              <a:t>(</a:t>
            </a:r>
            <a:r>
              <a:rPr lang="zh-CN" altLang="en-US" sz="2800" b="1">
                <a:solidFill>
                  <a:schemeClr val="bg2"/>
                </a:solidFill>
              </a:rPr>
              <a:t>即属性套属性</a:t>
            </a:r>
            <a:r>
              <a:rPr lang="en-US" altLang="zh-CN" sz="2800" b="1">
                <a:solidFill>
                  <a:schemeClr val="bg2"/>
                </a:solidFill>
              </a:rPr>
              <a:t>) </a:t>
            </a:r>
            <a:r>
              <a:rPr lang="zh-CN" altLang="en-US" sz="2800" b="1">
                <a:solidFill>
                  <a:schemeClr val="bg2"/>
                </a:solidFill>
              </a:rPr>
              <a:t>，</a:t>
            </a:r>
          </a:p>
          <a:p>
            <a:pPr algn="just">
              <a:lnSpc>
                <a:spcPct val="200000"/>
              </a:lnSpc>
              <a:spcBef>
                <a:spcPct val="0"/>
              </a:spcBef>
              <a:buClrTx/>
              <a:buSzTx/>
              <a:buFontTx/>
              <a:buNone/>
            </a:pPr>
            <a:r>
              <a:rPr lang="zh-CN" altLang="en-US" sz="2800" b="1">
                <a:solidFill>
                  <a:schemeClr val="bg2"/>
                </a:solidFill>
              </a:rPr>
              <a:t>                  </a:t>
            </a:r>
            <a:r>
              <a:rPr lang="zh-CN" altLang="en-US" sz="2800" b="1">
                <a:solidFill>
                  <a:srgbClr val="990000"/>
                </a:solidFill>
              </a:rPr>
              <a:t>复合属性形成了一个属性的层次结构。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blinds(horizontal)">
                                      <p:cBhvr>
                                        <p:cTn id="7" dur="500"/>
                                        <p:tgtEl>
                                          <p:spTgt spid="8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
          <p:cNvGrpSpPr>
            <a:grpSpLocks/>
          </p:cNvGrpSpPr>
          <p:nvPr/>
        </p:nvGrpSpPr>
        <p:grpSpPr bwMode="auto">
          <a:xfrm>
            <a:off x="76200" y="1600200"/>
            <a:ext cx="9067800" cy="4191000"/>
            <a:chOff x="480" y="419"/>
            <a:chExt cx="4800" cy="2413"/>
          </a:xfrm>
        </p:grpSpPr>
        <p:grpSp>
          <p:nvGrpSpPr>
            <p:cNvPr id="7172" name="Group 4"/>
            <p:cNvGrpSpPr>
              <a:grpSpLocks/>
            </p:cNvGrpSpPr>
            <p:nvPr/>
          </p:nvGrpSpPr>
          <p:grpSpPr bwMode="auto">
            <a:xfrm>
              <a:off x="480" y="419"/>
              <a:ext cx="4800" cy="2413"/>
              <a:chOff x="2837" y="2220"/>
              <a:chExt cx="6300" cy="2652"/>
            </a:xfrm>
          </p:grpSpPr>
          <p:grpSp>
            <p:nvGrpSpPr>
              <p:cNvPr id="7177" name="Group 5"/>
              <p:cNvGrpSpPr>
                <a:grpSpLocks/>
              </p:cNvGrpSpPr>
              <p:nvPr/>
            </p:nvGrpSpPr>
            <p:grpSpPr bwMode="auto">
              <a:xfrm>
                <a:off x="2837" y="2220"/>
                <a:ext cx="6300" cy="2652"/>
                <a:chOff x="2837" y="2220"/>
                <a:chExt cx="6300" cy="2652"/>
              </a:xfrm>
            </p:grpSpPr>
            <p:sp>
              <p:nvSpPr>
                <p:cNvPr id="7180" name="Oval 6"/>
                <p:cNvSpPr>
                  <a:spLocks noChangeArrowheads="1"/>
                </p:cNvSpPr>
                <p:nvPr/>
              </p:nvSpPr>
              <p:spPr bwMode="auto">
                <a:xfrm>
                  <a:off x="2837" y="3156"/>
                  <a:ext cx="1365"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邮政编码</a:t>
                  </a:r>
                  <a:endParaRPr kumimoji="0" lang="zh-CN" altLang="en-US" sz="2400" b="1">
                    <a:solidFill>
                      <a:schemeClr val="bg2"/>
                    </a:solidFill>
                  </a:endParaRPr>
                </a:p>
              </p:txBody>
            </p:sp>
            <p:sp>
              <p:nvSpPr>
                <p:cNvPr id="7181" name="Oval 7"/>
                <p:cNvSpPr>
                  <a:spLocks noChangeArrowheads="1"/>
                </p:cNvSpPr>
                <p:nvPr/>
              </p:nvSpPr>
              <p:spPr bwMode="auto">
                <a:xfrm>
                  <a:off x="3992" y="2688"/>
                  <a:ext cx="147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省</a:t>
                  </a:r>
                  <a:r>
                    <a:rPr kumimoji="0" lang="en-US" altLang="zh-CN" sz="2400" b="1">
                      <a:solidFill>
                        <a:schemeClr val="bg2"/>
                      </a:solidFill>
                      <a:latin typeface="宋体" pitchFamily="2" charset="-122"/>
                    </a:rPr>
                    <a:t>(</a:t>
                  </a:r>
                  <a:r>
                    <a:rPr kumimoji="0" lang="zh-CN" altLang="en-US" sz="2400" b="1">
                      <a:solidFill>
                        <a:schemeClr val="bg2"/>
                      </a:solidFill>
                      <a:latin typeface="宋体" pitchFamily="2" charset="-122"/>
                    </a:rPr>
                    <a:t>市</a:t>
                  </a:r>
                  <a:r>
                    <a:rPr kumimoji="0" lang="en-US" altLang="zh-CN" sz="2400" b="1">
                      <a:solidFill>
                        <a:schemeClr val="bg2"/>
                      </a:solidFill>
                      <a:latin typeface="宋体" pitchFamily="2" charset="-122"/>
                    </a:rPr>
                    <a:t>)</a:t>
                  </a:r>
                  <a:r>
                    <a:rPr kumimoji="0" lang="zh-CN" altLang="en-US" sz="2400" b="1">
                      <a:solidFill>
                        <a:schemeClr val="bg2"/>
                      </a:solidFill>
                      <a:latin typeface="宋体" pitchFamily="2" charset="-122"/>
                    </a:rPr>
                    <a:t>名</a:t>
                  </a:r>
                  <a:endParaRPr kumimoji="0" lang="zh-CN" altLang="en-US" sz="2400" b="1">
                    <a:solidFill>
                      <a:schemeClr val="bg2"/>
                    </a:solidFill>
                  </a:endParaRPr>
                </a:p>
              </p:txBody>
            </p:sp>
            <p:sp>
              <p:nvSpPr>
                <p:cNvPr id="7182" name="Oval 8"/>
                <p:cNvSpPr>
                  <a:spLocks noChangeArrowheads="1"/>
                </p:cNvSpPr>
                <p:nvPr/>
              </p:nvSpPr>
              <p:spPr bwMode="auto">
                <a:xfrm>
                  <a:off x="4727" y="4248"/>
                  <a:ext cx="1470" cy="62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地 址</a:t>
                  </a:r>
                </a:p>
              </p:txBody>
            </p:sp>
            <p:grpSp>
              <p:nvGrpSpPr>
                <p:cNvPr id="7183" name="Group 9"/>
                <p:cNvGrpSpPr>
                  <a:grpSpLocks/>
                </p:cNvGrpSpPr>
                <p:nvPr/>
              </p:nvGrpSpPr>
              <p:grpSpPr bwMode="auto">
                <a:xfrm>
                  <a:off x="5462" y="2220"/>
                  <a:ext cx="3675" cy="1404"/>
                  <a:chOff x="5462" y="2220"/>
                  <a:chExt cx="3675" cy="1404"/>
                </a:xfrm>
              </p:grpSpPr>
              <p:sp>
                <p:nvSpPr>
                  <p:cNvPr id="7184" name="Oval 10"/>
                  <p:cNvSpPr>
                    <a:spLocks noChangeArrowheads="1"/>
                  </p:cNvSpPr>
                  <p:nvPr/>
                </p:nvSpPr>
                <p:spPr bwMode="auto">
                  <a:xfrm>
                    <a:off x="5462" y="2844"/>
                    <a:ext cx="126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en-US" altLang="zh-CN" sz="2400" b="1">
                        <a:solidFill>
                          <a:schemeClr val="bg2"/>
                        </a:solidFill>
                        <a:latin typeface="宋体" pitchFamily="2" charset="-122"/>
                      </a:rPr>
                      <a:t>  </a:t>
                    </a:r>
                    <a:r>
                      <a:rPr kumimoji="0" lang="zh-CN" altLang="en-US" sz="2400" b="1">
                        <a:solidFill>
                          <a:schemeClr val="bg2"/>
                        </a:solidFill>
                        <a:latin typeface="宋体" pitchFamily="2" charset="-122"/>
                      </a:rPr>
                      <a:t>区名</a:t>
                    </a:r>
                    <a:endParaRPr kumimoji="0" lang="zh-CN" altLang="en-US" sz="2400" b="1">
                      <a:solidFill>
                        <a:schemeClr val="bg2"/>
                      </a:solidFill>
                    </a:endParaRPr>
                  </a:p>
                </p:txBody>
              </p:sp>
              <p:sp>
                <p:nvSpPr>
                  <p:cNvPr id="7185" name="Oval 11"/>
                  <p:cNvSpPr>
                    <a:spLocks noChangeArrowheads="1"/>
                  </p:cNvSpPr>
                  <p:nvPr/>
                </p:nvSpPr>
                <p:spPr bwMode="auto">
                  <a:xfrm>
                    <a:off x="6722" y="3156"/>
                    <a:ext cx="126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街 道</a:t>
                    </a:r>
                    <a:endParaRPr kumimoji="0" lang="zh-CN" altLang="en-US" sz="2400" b="1">
                      <a:solidFill>
                        <a:schemeClr val="bg2"/>
                      </a:solidFill>
                    </a:endParaRPr>
                  </a:p>
                </p:txBody>
              </p:sp>
              <p:sp>
                <p:nvSpPr>
                  <p:cNvPr id="7186" name="Oval 12"/>
                  <p:cNvSpPr>
                    <a:spLocks noChangeArrowheads="1"/>
                  </p:cNvSpPr>
                  <p:nvPr/>
                </p:nvSpPr>
                <p:spPr bwMode="auto">
                  <a:xfrm>
                    <a:off x="6092" y="2220"/>
                    <a:ext cx="147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路名</a:t>
                    </a:r>
                  </a:p>
                </p:txBody>
              </p:sp>
              <p:sp>
                <p:nvSpPr>
                  <p:cNvPr id="7187" name="Oval 13"/>
                  <p:cNvSpPr>
                    <a:spLocks noChangeArrowheads="1"/>
                  </p:cNvSpPr>
                  <p:nvPr/>
                </p:nvSpPr>
                <p:spPr bwMode="auto">
                  <a:xfrm>
                    <a:off x="7667" y="2220"/>
                    <a:ext cx="1470" cy="46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latin typeface="宋体" pitchFamily="2" charset="-122"/>
                      </a:rPr>
                      <a:t>门牌号码</a:t>
                    </a:r>
                    <a:endParaRPr kumimoji="0" lang="zh-CN" altLang="en-US" sz="2400" b="1">
                      <a:solidFill>
                        <a:schemeClr val="bg2"/>
                      </a:solidFill>
                    </a:endParaRPr>
                  </a:p>
                </p:txBody>
              </p:sp>
            </p:grpSp>
          </p:grpSp>
          <p:sp>
            <p:nvSpPr>
              <p:cNvPr id="7178" name="Line 14"/>
              <p:cNvSpPr>
                <a:spLocks noChangeShapeType="1"/>
              </p:cNvSpPr>
              <p:nvPr/>
            </p:nvSpPr>
            <p:spPr bwMode="auto">
              <a:xfrm>
                <a:off x="6932" y="2688"/>
                <a:ext cx="210"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9" name="Line 15"/>
              <p:cNvSpPr>
                <a:spLocks noChangeShapeType="1"/>
              </p:cNvSpPr>
              <p:nvPr/>
            </p:nvSpPr>
            <p:spPr bwMode="auto">
              <a:xfrm flipH="1">
                <a:off x="7667" y="2688"/>
                <a:ext cx="525" cy="46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173" name="Line 16"/>
            <p:cNvSpPr>
              <a:spLocks noChangeShapeType="1"/>
            </p:cNvSpPr>
            <p:nvPr/>
          </p:nvSpPr>
          <p:spPr bwMode="auto">
            <a:xfrm>
              <a:off x="1280" y="1638"/>
              <a:ext cx="880" cy="78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4" name="Line 17"/>
            <p:cNvSpPr>
              <a:spLocks noChangeShapeType="1"/>
            </p:cNvSpPr>
            <p:nvPr/>
          </p:nvSpPr>
          <p:spPr bwMode="auto">
            <a:xfrm>
              <a:off x="2080" y="1283"/>
              <a:ext cx="240" cy="99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5" name="Line 18"/>
            <p:cNvSpPr>
              <a:spLocks noChangeShapeType="1"/>
            </p:cNvSpPr>
            <p:nvPr/>
          </p:nvSpPr>
          <p:spPr bwMode="auto">
            <a:xfrm flipH="1">
              <a:off x="2560" y="1425"/>
              <a:ext cx="400" cy="85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6" name="Line 19"/>
            <p:cNvSpPr>
              <a:spLocks noChangeShapeType="1"/>
            </p:cNvSpPr>
            <p:nvPr/>
          </p:nvSpPr>
          <p:spPr bwMode="auto">
            <a:xfrm flipH="1">
              <a:off x="2960" y="1709"/>
              <a:ext cx="720" cy="71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171" name="Text Box 23"/>
          <p:cNvSpPr txBox="1">
            <a:spLocks noChangeArrowheads="1"/>
          </p:cNvSpPr>
          <p:nvPr/>
        </p:nvSpPr>
        <p:spPr bwMode="auto">
          <a:xfrm>
            <a:off x="228600" y="381000"/>
            <a:ext cx="64770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zh-CN" altLang="en-US" sz="3600" b="1">
                <a:solidFill>
                  <a:schemeClr val="bg1"/>
                </a:solidFill>
              </a:rPr>
              <a:t>地址属性的层次结构</a:t>
            </a:r>
            <a:r>
              <a:rPr kumimoji="0" lang="en-US" altLang="zh-CN" sz="3600" b="1">
                <a:solidFill>
                  <a:schemeClr val="bg1"/>
                </a:solidFill>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60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200000"/>
              </a:lnSpc>
              <a:spcBef>
                <a:spcPct val="0"/>
              </a:spcBef>
              <a:buClrTx/>
              <a:buSzTx/>
              <a:buFontTx/>
              <a:buNone/>
            </a:pPr>
            <a:r>
              <a:rPr lang="en-US" altLang="zh-CN" sz="2400">
                <a:solidFill>
                  <a:schemeClr val="bg2"/>
                </a:solidFill>
                <a:latin typeface="宋体" pitchFamily="2" charset="-122"/>
              </a:rPr>
              <a:t> </a:t>
            </a:r>
            <a:r>
              <a:rPr lang="en-US" altLang="zh-CN" sz="2800" b="1">
                <a:solidFill>
                  <a:srgbClr val="660033"/>
                </a:solidFill>
                <a:latin typeface="宋体" pitchFamily="2" charset="-122"/>
              </a:rPr>
              <a:t>⑵ </a:t>
            </a:r>
            <a:r>
              <a:rPr lang="zh-CN" altLang="en-US" sz="2800" b="1">
                <a:solidFill>
                  <a:srgbClr val="660033"/>
                </a:solidFill>
                <a:latin typeface="宋体" pitchFamily="2" charset="-122"/>
              </a:rPr>
              <a:t>从属性的取值特点，又可分为单值属性和多值属性。</a:t>
            </a:r>
            <a:endParaRPr lang="zh-CN" altLang="en-US" sz="2800" b="1">
              <a:solidFill>
                <a:srgbClr val="660033"/>
              </a:solidFill>
            </a:endParaRPr>
          </a:p>
        </p:txBody>
      </p:sp>
      <p:sp>
        <p:nvSpPr>
          <p:cNvPr id="89111" name="Rectangle 23"/>
          <p:cNvSpPr>
            <a:spLocks noChangeArrowheads="1"/>
          </p:cNvSpPr>
          <p:nvPr/>
        </p:nvSpPr>
        <p:spPr bwMode="auto">
          <a:xfrm>
            <a:off x="0" y="1268413"/>
            <a:ext cx="9144000" cy="520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en-US" altLang="zh-CN" sz="2400" b="1">
                <a:solidFill>
                  <a:schemeClr val="bg2"/>
                </a:solidFill>
              </a:rPr>
              <a:t>     </a:t>
            </a:r>
            <a:r>
              <a:rPr lang="zh-CN" altLang="en-US" sz="2400" b="1">
                <a:solidFill>
                  <a:schemeClr val="bg1"/>
                </a:solidFill>
              </a:rPr>
              <a:t>单值属性指的是同一实体的属性只能取一个值。</a:t>
            </a:r>
          </a:p>
          <a:p>
            <a:pPr algn="just">
              <a:lnSpc>
                <a:spcPct val="200000"/>
              </a:lnSpc>
              <a:spcBef>
                <a:spcPct val="0"/>
              </a:spcBef>
              <a:buClrTx/>
              <a:buSzTx/>
              <a:buFontTx/>
              <a:buNone/>
            </a:pPr>
            <a:r>
              <a:rPr lang="zh-CN" altLang="en-US" sz="2400" b="1">
                <a:solidFill>
                  <a:schemeClr val="bg2"/>
                </a:solidFill>
              </a:rPr>
              <a:t>       如：同一个学生只能具有一个年龄，所以</a:t>
            </a:r>
            <a:r>
              <a:rPr lang="zh-CN" altLang="en-US" sz="2400" b="1">
                <a:solidFill>
                  <a:srgbClr val="660033"/>
                </a:solidFill>
              </a:rPr>
              <a:t>年龄属性是</a:t>
            </a:r>
          </a:p>
          <a:p>
            <a:pPr algn="just">
              <a:lnSpc>
                <a:spcPct val="200000"/>
              </a:lnSpc>
              <a:spcBef>
                <a:spcPct val="0"/>
              </a:spcBef>
              <a:buClrTx/>
              <a:buSzTx/>
              <a:buFontTx/>
              <a:buNone/>
            </a:pPr>
            <a:r>
              <a:rPr lang="zh-CN" altLang="en-US" sz="2400" b="1">
                <a:solidFill>
                  <a:srgbClr val="660033"/>
                </a:solidFill>
              </a:rPr>
              <a:t>              一个单值属性。</a:t>
            </a:r>
          </a:p>
          <a:p>
            <a:pPr algn="just">
              <a:lnSpc>
                <a:spcPct val="200000"/>
              </a:lnSpc>
              <a:spcBef>
                <a:spcPct val="0"/>
              </a:spcBef>
              <a:buClrTx/>
              <a:buSzTx/>
              <a:buFontTx/>
              <a:buNone/>
            </a:pPr>
            <a:r>
              <a:rPr lang="zh-CN" altLang="en-US" sz="2400" b="1">
                <a:solidFill>
                  <a:schemeClr val="bg2"/>
                </a:solidFill>
              </a:rPr>
              <a:t>    </a:t>
            </a:r>
            <a:r>
              <a:rPr lang="zh-CN" altLang="en-US" sz="2400" b="1">
                <a:solidFill>
                  <a:schemeClr val="bg1"/>
                </a:solidFill>
              </a:rPr>
              <a:t>多值属性指同一实体的某些属性可能取多个值。</a:t>
            </a:r>
          </a:p>
          <a:p>
            <a:pPr algn="just">
              <a:lnSpc>
                <a:spcPct val="200000"/>
              </a:lnSpc>
              <a:spcBef>
                <a:spcPct val="0"/>
              </a:spcBef>
              <a:buClrTx/>
              <a:buSzTx/>
              <a:buFontTx/>
              <a:buNone/>
            </a:pPr>
            <a:r>
              <a:rPr lang="zh-CN" altLang="en-US" sz="2400" b="1">
                <a:solidFill>
                  <a:schemeClr val="bg2"/>
                </a:solidFill>
              </a:rPr>
              <a:t>        如</a:t>
            </a:r>
            <a:r>
              <a:rPr lang="en-US" altLang="zh-CN" sz="2400" b="1">
                <a:solidFill>
                  <a:schemeClr val="bg2"/>
                </a:solidFill>
              </a:rPr>
              <a:t>: </a:t>
            </a:r>
            <a:r>
              <a:rPr lang="zh-CN" altLang="en-US" sz="2400" b="1">
                <a:solidFill>
                  <a:schemeClr val="bg2"/>
                </a:solidFill>
              </a:rPr>
              <a:t>一个人的学位是一个多值属性（学士，硕士和博士）；</a:t>
            </a:r>
          </a:p>
          <a:p>
            <a:pPr algn="just">
              <a:lnSpc>
                <a:spcPct val="200000"/>
              </a:lnSpc>
              <a:spcBef>
                <a:spcPct val="0"/>
              </a:spcBef>
              <a:buClrTx/>
              <a:buSzTx/>
              <a:buFontTx/>
              <a:buNone/>
            </a:pPr>
            <a:r>
              <a:rPr lang="zh-CN" altLang="en-US" sz="2400" b="1">
                <a:solidFill>
                  <a:schemeClr val="bg2"/>
                </a:solidFill>
              </a:rPr>
              <a:t>             一种零件可能有多种销售价格（经销</a:t>
            </a:r>
            <a:r>
              <a:rPr lang="en-US" altLang="zh-CN" sz="2400" b="1">
                <a:solidFill>
                  <a:schemeClr val="bg2"/>
                </a:solidFill>
              </a:rPr>
              <a:t>,</a:t>
            </a:r>
            <a:r>
              <a:rPr lang="zh-CN" altLang="en-US" sz="2400" b="1">
                <a:solidFill>
                  <a:schemeClr val="bg2"/>
                </a:solidFill>
              </a:rPr>
              <a:t>代销</a:t>
            </a:r>
            <a:r>
              <a:rPr lang="en-US" altLang="zh-CN" sz="2400" b="1">
                <a:solidFill>
                  <a:schemeClr val="bg2"/>
                </a:solidFill>
              </a:rPr>
              <a:t>,</a:t>
            </a:r>
            <a:r>
              <a:rPr lang="zh-CN" altLang="en-US" sz="2400" b="1">
                <a:solidFill>
                  <a:schemeClr val="bg2"/>
                </a:solidFill>
              </a:rPr>
              <a:t>批发和零售）。</a:t>
            </a:r>
          </a:p>
          <a:p>
            <a:pPr algn="just">
              <a:lnSpc>
                <a:spcPct val="200000"/>
              </a:lnSpc>
              <a:spcBef>
                <a:spcPct val="0"/>
              </a:spcBef>
              <a:buClrTx/>
              <a:buSzTx/>
              <a:buFontTx/>
              <a:buNone/>
            </a:pPr>
            <a:r>
              <a:rPr lang="zh-CN" altLang="en-US" sz="2400" b="1">
                <a:solidFill>
                  <a:schemeClr val="bg2"/>
                </a:solidFill>
              </a:rPr>
              <a:t>            下图表示了零件关系的</a:t>
            </a:r>
            <a:r>
              <a:rPr lang="en-US" altLang="zh-CN" sz="2400" b="1">
                <a:solidFill>
                  <a:schemeClr val="bg2"/>
                </a:solidFill>
              </a:rPr>
              <a:t>ER</a:t>
            </a:r>
            <a:r>
              <a:rPr lang="zh-CN" altLang="en-US" sz="2400" b="1">
                <a:solidFill>
                  <a:schemeClr val="bg2"/>
                </a:solidFill>
              </a:rPr>
              <a:t>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111"/>
                                        </p:tgtEl>
                                        <p:attrNameLst>
                                          <p:attrName>style.visibility</p:attrName>
                                        </p:attrNameLst>
                                      </p:cBhvr>
                                      <p:to>
                                        <p:strVal val="visible"/>
                                      </p:to>
                                    </p:set>
                                    <p:animEffect transition="in" filter="blinds(horizontal)">
                                      <p:cBhvr>
                                        <p:cTn id="7" dur="500"/>
                                        <p:tgtEl>
                                          <p:spTgt spid="89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1"/>
          <p:cNvGrpSpPr>
            <a:grpSpLocks/>
          </p:cNvGrpSpPr>
          <p:nvPr/>
        </p:nvGrpSpPr>
        <p:grpSpPr bwMode="auto">
          <a:xfrm>
            <a:off x="152400" y="2057400"/>
            <a:ext cx="8839200" cy="3657600"/>
            <a:chOff x="96" y="1296"/>
            <a:chExt cx="5568" cy="2304"/>
          </a:xfrm>
        </p:grpSpPr>
        <p:sp>
          <p:nvSpPr>
            <p:cNvPr id="9221" name="Oval 5"/>
            <p:cNvSpPr>
              <a:spLocks noChangeArrowheads="1"/>
            </p:cNvSpPr>
            <p:nvPr/>
          </p:nvSpPr>
          <p:spPr bwMode="auto">
            <a:xfrm>
              <a:off x="96" y="2352"/>
              <a:ext cx="1309" cy="536"/>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u="sng">
                  <a:solidFill>
                    <a:schemeClr val="bg2"/>
                  </a:solidFill>
                </a:rPr>
                <a:t>零件编码</a:t>
              </a:r>
            </a:p>
          </p:txBody>
        </p:sp>
        <p:sp>
          <p:nvSpPr>
            <p:cNvPr id="9222" name="Text Box 6"/>
            <p:cNvSpPr txBox="1">
              <a:spLocks noChangeArrowheads="1"/>
            </p:cNvSpPr>
            <p:nvPr/>
          </p:nvSpPr>
          <p:spPr bwMode="auto">
            <a:xfrm>
              <a:off x="2064" y="3120"/>
              <a:ext cx="1776" cy="48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3600" b="1">
                  <a:solidFill>
                    <a:schemeClr val="bg2"/>
                  </a:solidFill>
                </a:rPr>
                <a:t>零  件</a:t>
              </a:r>
            </a:p>
          </p:txBody>
        </p:sp>
        <p:sp>
          <p:nvSpPr>
            <p:cNvPr id="9223" name="Oval 7"/>
            <p:cNvSpPr>
              <a:spLocks noChangeArrowheads="1"/>
            </p:cNvSpPr>
            <p:nvPr/>
          </p:nvSpPr>
          <p:spPr bwMode="auto">
            <a:xfrm>
              <a:off x="672" y="1776"/>
              <a:ext cx="1048" cy="53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零件名</a:t>
              </a:r>
            </a:p>
          </p:txBody>
        </p:sp>
        <p:sp>
          <p:nvSpPr>
            <p:cNvPr id="9224" name="Oval 8"/>
            <p:cNvSpPr>
              <a:spLocks noChangeArrowheads="1"/>
            </p:cNvSpPr>
            <p:nvPr/>
          </p:nvSpPr>
          <p:spPr bwMode="auto">
            <a:xfrm>
              <a:off x="1587" y="1440"/>
              <a:ext cx="1048" cy="535"/>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供应商</a:t>
              </a:r>
            </a:p>
            <a:p>
              <a:pPr algn="just">
                <a:spcBef>
                  <a:spcPct val="0"/>
                </a:spcBef>
                <a:buClrTx/>
                <a:buSzTx/>
                <a:buFontTx/>
                <a:buNone/>
              </a:pPr>
              <a:endParaRPr kumimoji="0" lang="en-US" altLang="zh-CN" sz="2400" b="1">
                <a:solidFill>
                  <a:schemeClr val="bg2"/>
                </a:solidFill>
              </a:endParaRPr>
            </a:p>
          </p:txBody>
        </p:sp>
        <p:sp>
          <p:nvSpPr>
            <p:cNvPr id="9225" name="Oval 9"/>
            <p:cNvSpPr>
              <a:spLocks noChangeArrowheads="1"/>
            </p:cNvSpPr>
            <p:nvPr/>
          </p:nvSpPr>
          <p:spPr bwMode="auto">
            <a:xfrm>
              <a:off x="2697" y="1296"/>
              <a:ext cx="1047" cy="536"/>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规格</a:t>
              </a:r>
            </a:p>
          </p:txBody>
        </p:sp>
        <p:sp>
          <p:nvSpPr>
            <p:cNvPr id="9226" name="Oval 10"/>
            <p:cNvSpPr>
              <a:spLocks noChangeArrowheads="1"/>
            </p:cNvSpPr>
            <p:nvPr/>
          </p:nvSpPr>
          <p:spPr bwMode="auto">
            <a:xfrm>
              <a:off x="3657" y="1653"/>
              <a:ext cx="1355" cy="53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进货价格</a:t>
              </a:r>
            </a:p>
          </p:txBody>
        </p:sp>
        <p:sp>
          <p:nvSpPr>
            <p:cNvPr id="9227" name="Oval 11"/>
            <p:cNvSpPr>
              <a:spLocks noChangeArrowheads="1"/>
            </p:cNvSpPr>
            <p:nvPr/>
          </p:nvSpPr>
          <p:spPr bwMode="auto">
            <a:xfrm>
              <a:off x="4224" y="2256"/>
              <a:ext cx="1440" cy="576"/>
            </a:xfrm>
            <a:prstGeom prst="ellipse">
              <a:avLst/>
            </a:prstGeom>
            <a:solidFill>
              <a:srgbClr val="FFFFFF"/>
            </a:solidFill>
            <a:ln w="101600" cmpd="dbl">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400" b="1">
                  <a:solidFill>
                    <a:schemeClr val="bg2"/>
                  </a:solidFill>
                </a:rPr>
                <a:t>销售价格</a:t>
              </a:r>
            </a:p>
          </p:txBody>
        </p:sp>
        <p:sp>
          <p:nvSpPr>
            <p:cNvPr id="9228" name="Line 12"/>
            <p:cNvSpPr>
              <a:spLocks noChangeShapeType="1"/>
            </p:cNvSpPr>
            <p:nvPr/>
          </p:nvSpPr>
          <p:spPr bwMode="auto">
            <a:xfrm>
              <a:off x="1440" y="2256"/>
              <a:ext cx="646" cy="82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9" name="Line 13"/>
            <p:cNvSpPr>
              <a:spLocks noChangeShapeType="1"/>
            </p:cNvSpPr>
            <p:nvPr/>
          </p:nvSpPr>
          <p:spPr bwMode="auto">
            <a:xfrm>
              <a:off x="930" y="2886"/>
              <a:ext cx="1156" cy="549"/>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0" name="Line 14"/>
            <p:cNvSpPr>
              <a:spLocks noChangeShapeType="1"/>
            </p:cNvSpPr>
            <p:nvPr/>
          </p:nvSpPr>
          <p:spPr bwMode="auto">
            <a:xfrm>
              <a:off x="2200" y="1979"/>
              <a:ext cx="235" cy="110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1" name="Line 15"/>
            <p:cNvSpPr>
              <a:spLocks noChangeShapeType="1"/>
            </p:cNvSpPr>
            <p:nvPr/>
          </p:nvSpPr>
          <p:spPr bwMode="auto">
            <a:xfrm flipH="1">
              <a:off x="3046" y="1842"/>
              <a:ext cx="152" cy="12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2" name="Line 16"/>
            <p:cNvSpPr>
              <a:spLocks noChangeShapeType="1"/>
            </p:cNvSpPr>
            <p:nvPr/>
          </p:nvSpPr>
          <p:spPr bwMode="auto">
            <a:xfrm flipH="1">
              <a:off x="3648" y="2160"/>
              <a:ext cx="411" cy="96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33" name="Line 17"/>
            <p:cNvSpPr>
              <a:spLocks noChangeShapeType="1"/>
            </p:cNvSpPr>
            <p:nvPr/>
          </p:nvSpPr>
          <p:spPr bwMode="auto">
            <a:xfrm flipH="1">
              <a:off x="3840" y="2795"/>
              <a:ext cx="582" cy="57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219" name="Text Box 18"/>
          <p:cNvSpPr txBox="1">
            <a:spLocks noChangeArrowheads="1"/>
          </p:cNvSpPr>
          <p:nvPr/>
        </p:nvSpPr>
        <p:spPr bwMode="auto">
          <a:xfrm>
            <a:off x="304800" y="533400"/>
            <a:ext cx="4495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kumimoji="0" lang="en-US" altLang="zh-CN" b="1">
                <a:solidFill>
                  <a:schemeClr val="bg1"/>
                </a:solidFill>
                <a:latin typeface="宋体" pitchFamily="2" charset="-122"/>
              </a:rPr>
              <a:t> </a:t>
            </a:r>
            <a:r>
              <a:rPr kumimoji="0" lang="zh-CN" altLang="en-US" b="1">
                <a:solidFill>
                  <a:schemeClr val="bg1"/>
                </a:solidFill>
                <a:latin typeface="宋体" pitchFamily="2" charset="-122"/>
              </a:rPr>
              <a:t>多值属性的表示：</a:t>
            </a:r>
          </a:p>
        </p:txBody>
      </p:sp>
      <p:sp>
        <p:nvSpPr>
          <p:cNvPr id="9220" name="Rectangle 20"/>
          <p:cNvSpPr>
            <a:spLocks noChangeArrowheads="1"/>
          </p:cNvSpPr>
          <p:nvPr/>
        </p:nvSpPr>
        <p:spPr bwMode="auto">
          <a:xfrm>
            <a:off x="3886200" y="304800"/>
            <a:ext cx="46545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150000"/>
              </a:lnSpc>
              <a:spcBef>
                <a:spcPct val="0"/>
              </a:spcBef>
              <a:buClrTx/>
              <a:buSzTx/>
              <a:buFontTx/>
              <a:buNone/>
            </a:pPr>
            <a:r>
              <a:rPr lang="zh-CN" altLang="en-US" b="1">
                <a:solidFill>
                  <a:srgbClr val="660033"/>
                </a:solidFill>
                <a:latin typeface="宋体" pitchFamily="2" charset="-122"/>
              </a:rPr>
              <a:t>多值属性用双椭圆形表示</a:t>
            </a:r>
            <a:endParaRPr lang="zh-CN" altLang="en-US" sz="2400" b="1">
              <a:solidFill>
                <a:srgbClr val="660033"/>
              </a:solidFill>
              <a:latin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9388" y="207963"/>
            <a:ext cx="882015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eaLnBrk="1" hangingPunct="1">
              <a:lnSpc>
                <a:spcPct val="200000"/>
              </a:lnSpc>
              <a:spcBef>
                <a:spcPct val="0"/>
              </a:spcBef>
              <a:buClrTx/>
              <a:buSzTx/>
              <a:buFontTx/>
              <a:buNone/>
            </a:pPr>
            <a:r>
              <a:rPr lang="en-US" altLang="zh-CN" sz="2800" b="1">
                <a:solidFill>
                  <a:schemeClr val="bg2"/>
                </a:solidFill>
                <a:latin typeface="宋体" pitchFamily="2" charset="-122"/>
              </a:rPr>
              <a:t>   </a:t>
            </a:r>
            <a:r>
              <a:rPr lang="zh-CN" altLang="en-US" sz="2800" b="1">
                <a:solidFill>
                  <a:schemeClr val="bg2"/>
                </a:solidFill>
                <a:latin typeface="宋体" pitchFamily="2" charset="-122"/>
              </a:rPr>
              <a:t>用上述方法简单地表示多值属性，在数据库的实施过程中，</a:t>
            </a:r>
            <a:r>
              <a:rPr lang="zh-CN" altLang="en-US" sz="2800" b="1">
                <a:solidFill>
                  <a:schemeClr val="bg1"/>
                </a:solidFill>
                <a:latin typeface="宋体" pitchFamily="2" charset="-122"/>
              </a:rPr>
              <a:t>将会产生大量的数据冗余，造成数据库的潜在数据异常、数据不一致性和完整性的缺陷。</a:t>
            </a:r>
          </a:p>
          <a:p>
            <a:pPr algn="just" eaLnBrk="1" hangingPunct="1">
              <a:lnSpc>
                <a:spcPct val="200000"/>
              </a:lnSpc>
              <a:spcBef>
                <a:spcPct val="0"/>
              </a:spcBef>
              <a:buClrTx/>
              <a:buSzTx/>
              <a:buFontTx/>
              <a:buNone/>
            </a:pPr>
            <a:r>
              <a:rPr lang="zh-CN" altLang="en-US" sz="2800" b="1">
                <a:solidFill>
                  <a:schemeClr val="bg2"/>
                </a:solidFill>
                <a:latin typeface="宋体" pitchFamily="2" charset="-122"/>
              </a:rPr>
              <a:t>   如何修改原来的</a:t>
            </a:r>
            <a:r>
              <a:rPr lang="en-US" altLang="zh-CN" sz="2800" b="1">
                <a:solidFill>
                  <a:schemeClr val="bg2"/>
                </a:solidFill>
                <a:latin typeface="宋体" pitchFamily="2" charset="-122"/>
              </a:rPr>
              <a:t>ER</a:t>
            </a:r>
            <a:r>
              <a:rPr lang="zh-CN" altLang="en-US" sz="2800" b="1">
                <a:solidFill>
                  <a:schemeClr val="bg2"/>
                </a:solidFill>
                <a:latin typeface="宋体" pitchFamily="2" charset="-122"/>
              </a:rPr>
              <a:t>模型</a:t>
            </a:r>
            <a:r>
              <a:rPr lang="zh-CN" altLang="en-US" sz="2400" b="1">
                <a:solidFill>
                  <a:schemeClr val="bg2"/>
                </a:solidFill>
                <a:latin typeface="宋体" pitchFamily="2" charset="-122"/>
              </a:rPr>
              <a:t>：</a:t>
            </a:r>
            <a:endParaRPr lang="zh-CN" altLang="en-US" sz="3600" b="1">
              <a:solidFill>
                <a:schemeClr val="bg2"/>
              </a:solidFill>
            </a:endParaRPr>
          </a:p>
        </p:txBody>
      </p:sp>
      <p:sp>
        <p:nvSpPr>
          <p:cNvPr id="90133" name="Rectangle 21"/>
          <p:cNvSpPr>
            <a:spLocks noChangeArrowheads="1"/>
          </p:cNvSpPr>
          <p:nvPr/>
        </p:nvSpPr>
        <p:spPr bwMode="auto">
          <a:xfrm>
            <a:off x="215900" y="3933825"/>
            <a:ext cx="8893175"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lnSpc>
                <a:spcPct val="200000"/>
              </a:lnSpc>
              <a:spcBef>
                <a:spcPct val="0"/>
              </a:spcBef>
              <a:buClrTx/>
              <a:buSzTx/>
              <a:buFontTx/>
              <a:buNone/>
            </a:pPr>
            <a:r>
              <a:rPr lang="en-US" altLang="zh-CN" sz="2400" b="1">
                <a:solidFill>
                  <a:schemeClr val="bg2"/>
                </a:solidFill>
              </a:rPr>
              <a:t>  </a:t>
            </a:r>
            <a:r>
              <a:rPr lang="zh-CN" altLang="en-US" sz="2400" b="1">
                <a:solidFill>
                  <a:srgbClr val="660033"/>
                </a:solidFill>
              </a:rPr>
              <a:t>对多值属性进行变换。通常有下列两种变换方法：</a:t>
            </a:r>
          </a:p>
          <a:p>
            <a:pPr algn="just">
              <a:lnSpc>
                <a:spcPct val="200000"/>
              </a:lnSpc>
              <a:spcBef>
                <a:spcPct val="0"/>
              </a:spcBef>
              <a:buClrTx/>
              <a:buSzTx/>
              <a:buFontTx/>
              <a:buNone/>
            </a:pPr>
            <a:r>
              <a:rPr lang="zh-CN" altLang="en-US" sz="2400" b="1">
                <a:solidFill>
                  <a:schemeClr val="bg1"/>
                </a:solidFill>
              </a:rPr>
              <a:t>   方法一：</a:t>
            </a:r>
          </a:p>
          <a:p>
            <a:pPr algn="just">
              <a:lnSpc>
                <a:spcPct val="200000"/>
              </a:lnSpc>
              <a:spcBef>
                <a:spcPct val="0"/>
              </a:spcBef>
              <a:buClrTx/>
              <a:buSzTx/>
              <a:buFontTx/>
              <a:buNone/>
            </a:pPr>
            <a:r>
              <a:rPr lang="zh-CN" altLang="en-US" sz="2400" b="1">
                <a:solidFill>
                  <a:schemeClr val="bg2"/>
                </a:solidFill>
              </a:rPr>
              <a:t>  </a:t>
            </a:r>
            <a:r>
              <a:rPr lang="zh-CN" altLang="en-US" sz="2400" b="1">
                <a:solidFill>
                  <a:srgbClr val="660033"/>
                </a:solidFill>
              </a:rPr>
              <a:t>增加几个新的属性：将原来的多值属性用几个新的属性来表示。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33"/>
                                        </p:tgtEl>
                                        <p:attrNameLst>
                                          <p:attrName>style.visibility</p:attrName>
                                        </p:attrNameLst>
                                      </p:cBhvr>
                                      <p:to>
                                        <p:strVal val="visible"/>
                                      </p:to>
                                    </p:set>
                                    <p:animEffect transition="in" filter="blinds(horizontal)">
                                      <p:cBhvr>
                                        <p:cTn id="7" dur="500"/>
                                        <p:tgtEl>
                                          <p:spTgt spid="90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8"/>
          <p:cNvGrpSpPr>
            <a:grpSpLocks/>
          </p:cNvGrpSpPr>
          <p:nvPr/>
        </p:nvGrpSpPr>
        <p:grpSpPr bwMode="auto">
          <a:xfrm>
            <a:off x="357188" y="117475"/>
            <a:ext cx="8102600" cy="2806700"/>
            <a:chOff x="225" y="74"/>
            <a:chExt cx="5104" cy="1768"/>
          </a:xfrm>
        </p:grpSpPr>
        <p:sp>
          <p:nvSpPr>
            <p:cNvPr id="11290" name="Oval 4"/>
            <p:cNvSpPr>
              <a:spLocks noChangeArrowheads="1"/>
            </p:cNvSpPr>
            <p:nvPr/>
          </p:nvSpPr>
          <p:spPr bwMode="auto">
            <a:xfrm>
              <a:off x="225" y="1006"/>
              <a:ext cx="1200" cy="295"/>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u="sng">
                  <a:solidFill>
                    <a:schemeClr val="bg2"/>
                  </a:solidFill>
                </a:rPr>
                <a:t>零件编码</a:t>
              </a:r>
            </a:p>
          </p:txBody>
        </p:sp>
        <p:sp>
          <p:nvSpPr>
            <p:cNvPr id="11291" name="Text Box 5"/>
            <p:cNvSpPr txBox="1">
              <a:spLocks noChangeArrowheads="1"/>
            </p:cNvSpPr>
            <p:nvPr/>
          </p:nvSpPr>
          <p:spPr bwMode="auto">
            <a:xfrm>
              <a:off x="1953" y="1450"/>
              <a:ext cx="1680" cy="392"/>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b="1">
                  <a:solidFill>
                    <a:schemeClr val="bg2"/>
                  </a:solidFill>
                </a:rPr>
                <a:t>零  件</a:t>
              </a:r>
            </a:p>
          </p:txBody>
        </p:sp>
        <p:sp>
          <p:nvSpPr>
            <p:cNvPr id="11292" name="Oval 6"/>
            <p:cNvSpPr>
              <a:spLocks noChangeArrowheads="1"/>
            </p:cNvSpPr>
            <p:nvPr/>
          </p:nvSpPr>
          <p:spPr bwMode="auto">
            <a:xfrm>
              <a:off x="993" y="651"/>
              <a:ext cx="960" cy="29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零件名</a:t>
              </a:r>
            </a:p>
          </p:txBody>
        </p:sp>
        <p:sp>
          <p:nvSpPr>
            <p:cNvPr id="11293" name="Oval 7"/>
            <p:cNvSpPr>
              <a:spLocks noChangeArrowheads="1"/>
            </p:cNvSpPr>
            <p:nvPr/>
          </p:nvSpPr>
          <p:spPr bwMode="auto">
            <a:xfrm>
              <a:off x="1665" y="385"/>
              <a:ext cx="960" cy="29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供应商</a:t>
              </a:r>
            </a:p>
            <a:p>
              <a:pPr algn="just">
                <a:spcBef>
                  <a:spcPct val="0"/>
                </a:spcBef>
                <a:buClrTx/>
                <a:buSzTx/>
                <a:buFontTx/>
                <a:buNone/>
              </a:pPr>
              <a:endParaRPr kumimoji="0" lang="en-US" altLang="zh-CN" sz="2000" b="1">
                <a:solidFill>
                  <a:schemeClr val="bg2"/>
                </a:solidFill>
              </a:endParaRPr>
            </a:p>
          </p:txBody>
        </p:sp>
        <p:sp>
          <p:nvSpPr>
            <p:cNvPr id="11294" name="Oval 8"/>
            <p:cNvSpPr>
              <a:spLocks noChangeArrowheads="1"/>
            </p:cNvSpPr>
            <p:nvPr/>
          </p:nvSpPr>
          <p:spPr bwMode="auto">
            <a:xfrm>
              <a:off x="2289" y="74"/>
              <a:ext cx="960" cy="29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规格</a:t>
              </a:r>
            </a:p>
          </p:txBody>
        </p:sp>
        <p:sp>
          <p:nvSpPr>
            <p:cNvPr id="11295" name="Oval 9"/>
            <p:cNvSpPr>
              <a:spLocks noChangeArrowheads="1"/>
            </p:cNvSpPr>
            <p:nvPr/>
          </p:nvSpPr>
          <p:spPr bwMode="auto">
            <a:xfrm>
              <a:off x="2913" y="385"/>
              <a:ext cx="1120" cy="29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进货价格</a:t>
              </a:r>
            </a:p>
          </p:txBody>
        </p:sp>
        <p:sp>
          <p:nvSpPr>
            <p:cNvPr id="11296" name="Line 10"/>
            <p:cNvSpPr>
              <a:spLocks noChangeShapeType="1"/>
            </p:cNvSpPr>
            <p:nvPr/>
          </p:nvSpPr>
          <p:spPr bwMode="auto">
            <a:xfrm>
              <a:off x="1521" y="935"/>
              <a:ext cx="480" cy="4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7" name="Line 11"/>
            <p:cNvSpPr>
              <a:spLocks noChangeShapeType="1"/>
            </p:cNvSpPr>
            <p:nvPr/>
          </p:nvSpPr>
          <p:spPr bwMode="auto">
            <a:xfrm>
              <a:off x="945" y="1317"/>
              <a:ext cx="982" cy="34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8" name="Line 12"/>
            <p:cNvSpPr>
              <a:spLocks noChangeShapeType="1"/>
            </p:cNvSpPr>
            <p:nvPr/>
          </p:nvSpPr>
          <p:spPr bwMode="auto">
            <a:xfrm>
              <a:off x="2097" y="695"/>
              <a:ext cx="240" cy="75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9" name="Line 13"/>
            <p:cNvSpPr>
              <a:spLocks noChangeShapeType="1"/>
            </p:cNvSpPr>
            <p:nvPr/>
          </p:nvSpPr>
          <p:spPr bwMode="auto">
            <a:xfrm flipH="1">
              <a:off x="2721" y="385"/>
              <a:ext cx="48" cy="106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0" name="Line 14"/>
            <p:cNvSpPr>
              <a:spLocks noChangeShapeType="1"/>
            </p:cNvSpPr>
            <p:nvPr/>
          </p:nvSpPr>
          <p:spPr bwMode="auto">
            <a:xfrm flipH="1">
              <a:off x="3009" y="695"/>
              <a:ext cx="368" cy="75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1" name="Line 15"/>
            <p:cNvSpPr>
              <a:spLocks noChangeShapeType="1"/>
            </p:cNvSpPr>
            <p:nvPr/>
          </p:nvSpPr>
          <p:spPr bwMode="auto">
            <a:xfrm flipH="1">
              <a:off x="3243" y="1006"/>
              <a:ext cx="726" cy="4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2" name="Oval 16"/>
            <p:cNvSpPr>
              <a:spLocks noChangeArrowheads="1"/>
            </p:cNvSpPr>
            <p:nvPr/>
          </p:nvSpPr>
          <p:spPr bwMode="auto">
            <a:xfrm>
              <a:off x="3633" y="695"/>
              <a:ext cx="1120" cy="294"/>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销售性质</a:t>
              </a:r>
            </a:p>
          </p:txBody>
        </p:sp>
        <p:sp>
          <p:nvSpPr>
            <p:cNvPr id="11303" name="Oval 17"/>
            <p:cNvSpPr>
              <a:spLocks noChangeArrowheads="1"/>
            </p:cNvSpPr>
            <p:nvPr/>
          </p:nvSpPr>
          <p:spPr bwMode="auto">
            <a:xfrm>
              <a:off x="4209" y="1050"/>
              <a:ext cx="1120" cy="295"/>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销售价格</a:t>
              </a:r>
            </a:p>
          </p:txBody>
        </p:sp>
        <p:sp>
          <p:nvSpPr>
            <p:cNvPr id="11304" name="Line 18"/>
            <p:cNvSpPr>
              <a:spLocks noChangeShapeType="1"/>
            </p:cNvSpPr>
            <p:nvPr/>
          </p:nvSpPr>
          <p:spPr bwMode="auto">
            <a:xfrm flipH="1">
              <a:off x="3606" y="1361"/>
              <a:ext cx="1035" cy="3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9247" name="Group 47"/>
          <p:cNvGrpSpPr>
            <a:grpSpLocks/>
          </p:cNvGrpSpPr>
          <p:nvPr/>
        </p:nvGrpSpPr>
        <p:grpSpPr bwMode="auto">
          <a:xfrm>
            <a:off x="0" y="3582988"/>
            <a:ext cx="9144000" cy="2654300"/>
            <a:chOff x="0" y="2208"/>
            <a:chExt cx="5760" cy="1672"/>
          </a:xfrm>
        </p:grpSpPr>
        <p:sp>
          <p:nvSpPr>
            <p:cNvPr id="11270" name="Oval 25"/>
            <p:cNvSpPr>
              <a:spLocks noChangeArrowheads="1"/>
            </p:cNvSpPr>
            <p:nvPr/>
          </p:nvSpPr>
          <p:spPr bwMode="auto">
            <a:xfrm>
              <a:off x="1978" y="2208"/>
              <a:ext cx="920" cy="27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规格</a:t>
              </a:r>
            </a:p>
          </p:txBody>
        </p:sp>
        <p:grpSp>
          <p:nvGrpSpPr>
            <p:cNvPr id="11271" name="Group 46"/>
            <p:cNvGrpSpPr>
              <a:grpSpLocks/>
            </p:cNvGrpSpPr>
            <p:nvPr/>
          </p:nvGrpSpPr>
          <p:grpSpPr bwMode="auto">
            <a:xfrm>
              <a:off x="0" y="2352"/>
              <a:ext cx="5760" cy="1528"/>
              <a:chOff x="0" y="2352"/>
              <a:chExt cx="5760" cy="1528"/>
            </a:xfrm>
          </p:grpSpPr>
          <p:sp>
            <p:nvSpPr>
              <p:cNvPr id="11272" name="Line 27"/>
              <p:cNvSpPr>
                <a:spLocks noChangeShapeType="1"/>
              </p:cNvSpPr>
              <p:nvPr/>
            </p:nvSpPr>
            <p:spPr bwMode="auto">
              <a:xfrm>
                <a:off x="1242" y="3089"/>
                <a:ext cx="460" cy="462"/>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3" name="Line 28"/>
              <p:cNvSpPr>
                <a:spLocks noChangeShapeType="1"/>
              </p:cNvSpPr>
              <p:nvPr/>
            </p:nvSpPr>
            <p:spPr bwMode="auto">
              <a:xfrm>
                <a:off x="690" y="3383"/>
                <a:ext cx="1012" cy="336"/>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4" name="Line 29"/>
              <p:cNvSpPr>
                <a:spLocks noChangeShapeType="1"/>
              </p:cNvSpPr>
              <p:nvPr/>
            </p:nvSpPr>
            <p:spPr bwMode="auto">
              <a:xfrm>
                <a:off x="1794" y="2796"/>
                <a:ext cx="230" cy="7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5" name="Line 30"/>
              <p:cNvSpPr>
                <a:spLocks noChangeShapeType="1"/>
              </p:cNvSpPr>
              <p:nvPr/>
            </p:nvSpPr>
            <p:spPr bwMode="auto">
              <a:xfrm flipH="1">
                <a:off x="2392" y="2502"/>
                <a:ext cx="46" cy="1007"/>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6" name="Line 31"/>
              <p:cNvSpPr>
                <a:spLocks noChangeShapeType="1"/>
              </p:cNvSpPr>
              <p:nvPr/>
            </p:nvSpPr>
            <p:spPr bwMode="auto">
              <a:xfrm flipH="1">
                <a:off x="2668" y="2796"/>
                <a:ext cx="353" cy="7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7" name="Line 35"/>
              <p:cNvSpPr>
                <a:spLocks noChangeShapeType="1"/>
              </p:cNvSpPr>
              <p:nvPr/>
            </p:nvSpPr>
            <p:spPr bwMode="auto">
              <a:xfrm flipH="1">
                <a:off x="2928" y="2640"/>
                <a:ext cx="1056" cy="86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8" name="Oval 21"/>
              <p:cNvSpPr>
                <a:spLocks noChangeArrowheads="1"/>
              </p:cNvSpPr>
              <p:nvPr/>
            </p:nvSpPr>
            <p:spPr bwMode="auto">
              <a:xfrm>
                <a:off x="0" y="3089"/>
                <a:ext cx="1150" cy="279"/>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u="sng">
                    <a:solidFill>
                      <a:schemeClr val="bg2"/>
                    </a:solidFill>
                  </a:rPr>
                  <a:t>零件编码</a:t>
                </a:r>
              </a:p>
            </p:txBody>
          </p:sp>
          <p:sp>
            <p:nvSpPr>
              <p:cNvPr id="11279" name="Text Box 22"/>
              <p:cNvSpPr txBox="1">
                <a:spLocks noChangeArrowheads="1"/>
              </p:cNvSpPr>
              <p:nvPr/>
            </p:nvSpPr>
            <p:spPr bwMode="auto">
              <a:xfrm>
                <a:off x="1656" y="3509"/>
                <a:ext cx="1610" cy="371"/>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b="1">
                    <a:solidFill>
                      <a:schemeClr val="bg2"/>
                    </a:solidFill>
                  </a:rPr>
                  <a:t>零  件</a:t>
                </a:r>
              </a:p>
            </p:txBody>
          </p:sp>
          <p:sp>
            <p:nvSpPr>
              <p:cNvPr id="11280" name="Oval 23"/>
              <p:cNvSpPr>
                <a:spLocks noChangeArrowheads="1"/>
              </p:cNvSpPr>
              <p:nvPr/>
            </p:nvSpPr>
            <p:spPr bwMode="auto">
              <a:xfrm>
                <a:off x="736" y="2754"/>
                <a:ext cx="920" cy="27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零件名</a:t>
                </a:r>
              </a:p>
            </p:txBody>
          </p:sp>
          <p:sp>
            <p:nvSpPr>
              <p:cNvPr id="11281" name="Oval 24"/>
              <p:cNvSpPr>
                <a:spLocks noChangeArrowheads="1"/>
              </p:cNvSpPr>
              <p:nvPr/>
            </p:nvSpPr>
            <p:spPr bwMode="auto">
              <a:xfrm>
                <a:off x="1380" y="2502"/>
                <a:ext cx="920" cy="27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供应商</a:t>
                </a:r>
              </a:p>
              <a:p>
                <a:pPr algn="just">
                  <a:spcBef>
                    <a:spcPct val="0"/>
                  </a:spcBef>
                  <a:buClrTx/>
                  <a:buSzTx/>
                  <a:buFontTx/>
                  <a:buNone/>
                </a:pPr>
                <a:endParaRPr kumimoji="0" lang="en-US" altLang="zh-CN" sz="2000" b="1">
                  <a:solidFill>
                    <a:schemeClr val="bg2"/>
                  </a:solidFill>
                </a:endParaRPr>
              </a:p>
            </p:txBody>
          </p:sp>
          <p:sp>
            <p:nvSpPr>
              <p:cNvPr id="11282" name="Oval 26"/>
              <p:cNvSpPr>
                <a:spLocks noChangeArrowheads="1"/>
              </p:cNvSpPr>
              <p:nvPr/>
            </p:nvSpPr>
            <p:spPr bwMode="auto">
              <a:xfrm>
                <a:off x="2576" y="2502"/>
                <a:ext cx="1120" cy="278"/>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进货价格</a:t>
                </a:r>
              </a:p>
            </p:txBody>
          </p:sp>
          <p:sp>
            <p:nvSpPr>
              <p:cNvPr id="11283" name="Oval 34"/>
              <p:cNvSpPr>
                <a:spLocks noChangeArrowheads="1"/>
              </p:cNvSpPr>
              <p:nvPr/>
            </p:nvSpPr>
            <p:spPr bwMode="auto">
              <a:xfrm>
                <a:off x="3696" y="2352"/>
                <a:ext cx="1180" cy="279"/>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lang="zh-CN" altLang="en-US" sz="2000" b="1">
                    <a:solidFill>
                      <a:schemeClr val="bg2"/>
                    </a:solidFill>
                    <a:latin typeface="宋体" pitchFamily="2" charset="-122"/>
                  </a:rPr>
                  <a:t>经销</a:t>
                </a:r>
                <a:r>
                  <a:rPr kumimoji="0" lang="zh-CN" altLang="en-US" sz="2000" b="1">
                    <a:solidFill>
                      <a:schemeClr val="bg2"/>
                    </a:solidFill>
                  </a:rPr>
                  <a:t>价格</a:t>
                </a:r>
              </a:p>
            </p:txBody>
          </p:sp>
          <p:sp>
            <p:nvSpPr>
              <p:cNvPr id="11284" name="Oval 36"/>
              <p:cNvSpPr>
                <a:spLocks noChangeArrowheads="1"/>
              </p:cNvSpPr>
              <p:nvPr/>
            </p:nvSpPr>
            <p:spPr bwMode="auto">
              <a:xfrm>
                <a:off x="4176" y="2688"/>
                <a:ext cx="1199" cy="279"/>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kumimoji="0" lang="zh-CN" altLang="en-US" sz="2000" b="1">
                    <a:solidFill>
                      <a:schemeClr val="bg2"/>
                    </a:solidFill>
                  </a:rPr>
                  <a:t>代销价格</a:t>
                </a:r>
              </a:p>
            </p:txBody>
          </p:sp>
          <p:sp>
            <p:nvSpPr>
              <p:cNvPr id="11285" name="Oval 37"/>
              <p:cNvSpPr>
                <a:spLocks noChangeArrowheads="1"/>
              </p:cNvSpPr>
              <p:nvPr/>
            </p:nvSpPr>
            <p:spPr bwMode="auto">
              <a:xfrm>
                <a:off x="4416" y="3024"/>
                <a:ext cx="1186" cy="279"/>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lang="zh-CN" altLang="en-US" sz="2000" b="1">
                    <a:solidFill>
                      <a:schemeClr val="bg2"/>
                    </a:solidFill>
                    <a:latin typeface="宋体" pitchFamily="2" charset="-122"/>
                  </a:rPr>
                  <a:t>批发</a:t>
                </a:r>
                <a:r>
                  <a:rPr kumimoji="0" lang="zh-CN" altLang="en-US" sz="2000" b="1">
                    <a:solidFill>
                      <a:schemeClr val="bg2"/>
                    </a:solidFill>
                  </a:rPr>
                  <a:t>价格</a:t>
                </a:r>
              </a:p>
            </p:txBody>
          </p:sp>
          <p:sp>
            <p:nvSpPr>
              <p:cNvPr id="11286" name="Oval 38"/>
              <p:cNvSpPr>
                <a:spLocks noChangeArrowheads="1"/>
              </p:cNvSpPr>
              <p:nvPr/>
            </p:nvSpPr>
            <p:spPr bwMode="auto">
              <a:xfrm>
                <a:off x="4556" y="3360"/>
                <a:ext cx="1204" cy="279"/>
              </a:xfrm>
              <a:prstGeom prst="ellipse">
                <a:avLst/>
              </a:prstGeom>
              <a:solidFill>
                <a:srgbClr val="FFFF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ctr">
                  <a:spcBef>
                    <a:spcPct val="0"/>
                  </a:spcBef>
                  <a:buClrTx/>
                  <a:buSzTx/>
                  <a:buFontTx/>
                  <a:buNone/>
                </a:pPr>
                <a:r>
                  <a:rPr lang="zh-CN" altLang="en-US" sz="2000" b="1">
                    <a:solidFill>
                      <a:schemeClr val="bg2"/>
                    </a:solidFill>
                    <a:latin typeface="宋体" pitchFamily="2" charset="-122"/>
                  </a:rPr>
                  <a:t>零售</a:t>
                </a:r>
                <a:r>
                  <a:rPr kumimoji="0" lang="zh-CN" altLang="en-US" sz="2000" b="1">
                    <a:solidFill>
                      <a:schemeClr val="bg2"/>
                    </a:solidFill>
                  </a:rPr>
                  <a:t>价格</a:t>
                </a:r>
              </a:p>
            </p:txBody>
          </p:sp>
          <p:sp>
            <p:nvSpPr>
              <p:cNvPr id="11287" name="Line 39"/>
              <p:cNvSpPr>
                <a:spLocks noChangeShapeType="1"/>
              </p:cNvSpPr>
              <p:nvPr/>
            </p:nvSpPr>
            <p:spPr bwMode="auto">
              <a:xfrm flipH="1">
                <a:off x="3264" y="2928"/>
                <a:ext cx="1006" cy="62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8" name="Line 40"/>
              <p:cNvSpPr>
                <a:spLocks noChangeShapeType="1"/>
              </p:cNvSpPr>
              <p:nvPr/>
            </p:nvSpPr>
            <p:spPr bwMode="auto">
              <a:xfrm flipH="1">
                <a:off x="3264" y="3264"/>
                <a:ext cx="1292" cy="38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9" name="Line 41"/>
              <p:cNvSpPr>
                <a:spLocks noChangeShapeType="1"/>
              </p:cNvSpPr>
              <p:nvPr/>
            </p:nvSpPr>
            <p:spPr bwMode="auto">
              <a:xfrm flipH="1">
                <a:off x="3264" y="3552"/>
                <a:ext cx="1440" cy="2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1268" name="Text Box 42"/>
          <p:cNvSpPr txBox="1">
            <a:spLocks noChangeArrowheads="1"/>
          </p:cNvSpPr>
          <p:nvPr/>
        </p:nvSpPr>
        <p:spPr bwMode="auto">
          <a:xfrm>
            <a:off x="0" y="0"/>
            <a:ext cx="2362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lang="zh-CN" altLang="en-US" sz="2000" b="1">
                <a:solidFill>
                  <a:srgbClr val="660033"/>
                </a:solidFill>
                <a:latin typeface="宋体" pitchFamily="2" charset="-122"/>
              </a:rPr>
              <a:t>变换方法一（</a:t>
            </a:r>
            <a:r>
              <a:rPr lang="en-US" altLang="zh-CN" sz="2000" b="1">
                <a:solidFill>
                  <a:srgbClr val="660033"/>
                </a:solidFill>
                <a:latin typeface="宋体" pitchFamily="2" charset="-122"/>
              </a:rPr>
              <a:t>a</a:t>
            </a:r>
            <a:r>
              <a:rPr lang="zh-CN" altLang="en-US" sz="2000" b="1">
                <a:solidFill>
                  <a:srgbClr val="660033"/>
                </a:solidFill>
                <a:latin typeface="宋体" pitchFamily="2" charset="-122"/>
              </a:rPr>
              <a:t>）：</a:t>
            </a:r>
          </a:p>
        </p:txBody>
      </p:sp>
      <p:sp>
        <p:nvSpPr>
          <p:cNvPr id="11269" name="Text Box 45"/>
          <p:cNvSpPr txBox="1">
            <a:spLocks noChangeArrowheads="1"/>
          </p:cNvSpPr>
          <p:nvPr/>
        </p:nvSpPr>
        <p:spPr bwMode="auto">
          <a:xfrm>
            <a:off x="0" y="3276600"/>
            <a:ext cx="23622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80000"/>
              <a:buFont typeface="Wingdings" pitchFamily="2" charset="2"/>
              <a:buChar char="l"/>
              <a:defRPr kumimoji="1" sz="3200">
                <a:solidFill>
                  <a:schemeClr val="tx1"/>
                </a:solidFill>
                <a:latin typeface="Times New Roman" pitchFamily="18" charset="0"/>
                <a:ea typeface="宋体" pitchFamily="2" charset="-122"/>
              </a:defRPr>
            </a:lvl1pPr>
            <a:lvl2pPr marL="742950" indent="-285750" algn="l">
              <a:spcBef>
                <a:spcPct val="20000"/>
              </a:spcBef>
              <a:buClr>
                <a:schemeClr val="tx1"/>
              </a:buClr>
              <a:buSzPct val="90000"/>
              <a:buChar char="–"/>
              <a:defRPr kumimoji="1" sz="2800">
                <a:solidFill>
                  <a:schemeClr val="tx1"/>
                </a:solidFill>
                <a:latin typeface="Times New Roman" pitchFamily="18" charset="0"/>
                <a:ea typeface="宋体" pitchFamily="2" charset="-122"/>
              </a:defRPr>
            </a:lvl2pPr>
            <a:lvl3pPr marL="1143000" indent="-228600" algn="l">
              <a:spcBef>
                <a:spcPct val="20000"/>
              </a:spcBef>
              <a:buClr>
                <a:schemeClr val="accent1"/>
              </a:buClr>
              <a:buSzPct val="60000"/>
              <a:buFont typeface="Wingdings" pitchFamily="2" charset="2"/>
              <a:buChar char="l"/>
              <a:defRPr kumimoji="1" sz="2400">
                <a:solidFill>
                  <a:schemeClr val="tx1"/>
                </a:solidFill>
                <a:latin typeface="Times New Roman" pitchFamily="18" charset="0"/>
                <a:ea typeface="宋体" pitchFamily="2" charset="-122"/>
              </a:defRPr>
            </a:lvl3pPr>
            <a:lvl4pPr marL="1600200" indent="-228600" algn="l">
              <a:spcBef>
                <a:spcPct val="20000"/>
              </a:spcBef>
              <a:buClr>
                <a:schemeClr val="tx1"/>
              </a:buClr>
              <a:buChar char="–"/>
              <a:defRPr kumimoji="1" sz="2000">
                <a:solidFill>
                  <a:schemeClr val="tx1"/>
                </a:solidFill>
                <a:latin typeface="Times New Roman" pitchFamily="18" charset="0"/>
                <a:ea typeface="宋体" pitchFamily="2" charset="-122"/>
              </a:defRPr>
            </a:lvl4pPr>
            <a:lvl5pPr marL="2057400" indent="-228600" algn="l">
              <a:spcBef>
                <a:spcPct val="20000"/>
              </a:spcBef>
              <a:buClr>
                <a:schemeClr val="accent1"/>
              </a:buClr>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itchFamily="18" charset="0"/>
                <a:ea typeface="宋体" pitchFamily="2" charset="-122"/>
              </a:defRPr>
            </a:lvl9pPr>
          </a:lstStyle>
          <a:p>
            <a:pPr algn="just">
              <a:spcBef>
                <a:spcPct val="50000"/>
              </a:spcBef>
              <a:buClrTx/>
              <a:buSzTx/>
              <a:buFontTx/>
              <a:buNone/>
            </a:pPr>
            <a:r>
              <a:rPr lang="zh-CN" altLang="en-US" sz="2000" b="1">
                <a:solidFill>
                  <a:srgbClr val="660033"/>
                </a:solidFill>
                <a:latin typeface="宋体" pitchFamily="2" charset="-122"/>
              </a:rPr>
              <a:t>变换方法一（</a:t>
            </a:r>
            <a:r>
              <a:rPr lang="en-US" altLang="zh-CN" sz="2000" b="1">
                <a:solidFill>
                  <a:srgbClr val="660033"/>
                </a:solidFill>
                <a:latin typeface="宋体" pitchFamily="2" charset="-122"/>
              </a:rPr>
              <a:t>b</a:t>
            </a:r>
            <a:r>
              <a:rPr lang="zh-CN" altLang="en-US" sz="2000" b="1">
                <a:solidFill>
                  <a:srgbClr val="660033"/>
                </a:solidFill>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9247"/>
                                        </p:tgtEl>
                                        <p:attrNameLst>
                                          <p:attrName>style.visibility</p:attrName>
                                        </p:attrNameLst>
                                      </p:cBhvr>
                                      <p:to>
                                        <p:strVal val="visible"/>
                                      </p:to>
                                    </p:set>
                                    <p:animEffect transition="in" filter="blinds(horizontal)">
                                      <p:cBhvr>
                                        <p:cTn id="7" dur="500"/>
                                        <p:tgtEl>
                                          <p:spTgt spid="17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bg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bg2"/>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3933</TotalTime>
  <Words>2791</Words>
  <Application>Microsoft Office PowerPoint</Application>
  <PresentationFormat>全屏显示(4:3)</PresentationFormat>
  <Paragraphs>577</Paragraphs>
  <Slides>38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Times New Roman</vt:lpstr>
      <vt:lpstr>宋体</vt:lpstr>
      <vt:lpstr>Arial</vt:lpstr>
      <vt:lpstr>Wingdings</vt:lpstr>
      <vt:lpstr>Tahoma</vt:lpstr>
      <vt:lpstr>Symbol</vt:lpstr>
      <vt:lpstr>Soaring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Intel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DJQ</dc:creator>
  <cp:lastModifiedBy>zy</cp:lastModifiedBy>
  <cp:revision>210</cp:revision>
  <dcterms:created xsi:type="dcterms:W3CDTF">2003-01-18T12:09:21Z</dcterms:created>
  <dcterms:modified xsi:type="dcterms:W3CDTF">2017-02-14T14:59:50Z</dcterms:modified>
</cp:coreProperties>
</file>