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8" r:id="rId9"/>
    <p:sldId id="263" r:id="rId10"/>
    <p:sldId id="290" r:id="rId11"/>
    <p:sldId id="29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89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2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27DC5B-EBD7-4A82-8CD7-ADA7E61771D9}" type="datetimeFigureOut">
              <a:rPr lang="zh-CN" altLang="en-US"/>
              <a:pPr>
                <a:defRPr/>
              </a:pPr>
              <a:t>2017/3/26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4AC38C-28F0-4D5D-A095-3B75124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本章目的为语言的语法描述寻求工具，通过该工具，可以：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对源程序给出精确无二义的语法描述。（严谨、简洁、易读）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根据语言文法的特点来指导语法分析的过程。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从描述语言的文法可以自动构造出可用的分析程序。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制导语义翻译。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63916E-CFD4-4652-9E93-1F0770EF8C7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169C78-3F49-497A-8B09-344FF0B88B8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ym typeface="Symbol" pitchFamily="18" charset="2"/>
              </a:rPr>
              <a:t>G[S]:</a:t>
            </a:r>
          </a:p>
          <a:p>
            <a:r>
              <a:rPr lang="en-US" altLang="zh-CN" smtClean="0">
                <a:sym typeface="Symbol" pitchFamily="18" charset="2"/>
              </a:rPr>
              <a:t>SaA</a:t>
            </a:r>
          </a:p>
          <a:p>
            <a:r>
              <a:rPr lang="en-US" altLang="zh-CN" smtClean="0">
                <a:sym typeface="Symbol" pitchFamily="18" charset="2"/>
              </a:rPr>
              <a:t>AaA | b | bB</a:t>
            </a:r>
          </a:p>
          <a:p>
            <a:r>
              <a:rPr lang="en-US" altLang="zh-CN" smtClean="0">
                <a:sym typeface="Symbol" pitchFamily="18" charset="2"/>
              </a:rPr>
              <a:t>BbB | b</a:t>
            </a: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AF4CD6-BEA5-4427-BB2E-96D8C5141D72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2C457F-2976-4E88-854C-9B4D75E8D20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文法</a:t>
            </a:r>
            <a:r>
              <a:rPr lang="en-US" altLang="zh-CN" smtClean="0"/>
              <a:t>G1=(</a:t>
            </a:r>
            <a:r>
              <a:rPr lang="en-US" altLang="zh-CN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，V</a:t>
            </a:r>
            <a:r>
              <a:rPr lang="en-US" altLang="zh-CN" baseline="-25000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，P，S</a:t>
            </a:r>
            <a:r>
              <a:rPr lang="en-US" altLang="zh-CN" smtClean="0"/>
              <a:t>)，</a:t>
            </a:r>
            <a:r>
              <a:rPr lang="zh-CN" altLang="en-US" smtClean="0"/>
              <a:t>其中</a:t>
            </a:r>
            <a:br>
              <a:rPr lang="zh-CN" altLang="en-US" smtClean="0"/>
            </a:br>
            <a:r>
              <a:rPr lang="en-US" altLang="zh-CN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={S}， </a:t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={a}，</a:t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>
                <a:sym typeface="Symbol" pitchFamily="18" charset="2"/>
              </a:rPr>
              <a:t>P={Sa，SaS}</a:t>
            </a:r>
            <a:endParaRPr lang="zh-CN" altLang="en-US" smtClean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文法</a:t>
            </a:r>
            <a:r>
              <a:rPr lang="en-US" altLang="zh-CN" smtClean="0"/>
              <a:t>G2=(</a:t>
            </a:r>
            <a:r>
              <a:rPr lang="en-US" altLang="zh-CN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，V</a:t>
            </a:r>
            <a:r>
              <a:rPr lang="en-US" altLang="zh-CN" baseline="-25000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，P，S</a:t>
            </a:r>
            <a:r>
              <a:rPr lang="en-US" altLang="zh-CN" smtClean="0"/>
              <a:t>)，</a:t>
            </a:r>
            <a:r>
              <a:rPr lang="zh-CN" altLang="en-US" smtClean="0"/>
              <a:t>其中</a:t>
            </a:r>
            <a:br>
              <a:rPr lang="zh-CN" altLang="en-US" smtClean="0"/>
            </a:br>
            <a:r>
              <a:rPr lang="en-US" altLang="zh-CN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={S,A,B}， </a:t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={a,b}，</a:t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>
                <a:sym typeface="Symbol" pitchFamily="18" charset="2"/>
              </a:rPr>
              <a:t>P={SAB，Aa, AaA, Bb, BbB}</a:t>
            </a:r>
            <a:endParaRPr lang="zh-CN" altLang="en-US" smtClean="0">
              <a:sym typeface="Symbol" pitchFamily="18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G3[S]:</a:t>
            </a:r>
          </a:p>
          <a:p>
            <a:r>
              <a:rPr lang="en-US" altLang="zh-CN" smtClean="0">
                <a:sym typeface="Symbol" pitchFamily="18" charset="2"/>
              </a:rPr>
              <a:t>SaSb | ab</a:t>
            </a:r>
          </a:p>
          <a:p>
            <a:endParaRPr lang="en-US" altLang="zh-CN" smtClean="0">
              <a:sym typeface="Symbol" pitchFamily="18" charset="2"/>
            </a:endParaRPr>
          </a:p>
          <a:p>
            <a:endParaRPr lang="zh-CN" altLang="en-US" smtClean="0">
              <a:sym typeface="Symbol" pitchFamily="18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FD3565-26EF-4DB4-A433-062879FEBF19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L(G) = {a</a:t>
            </a:r>
            <a:r>
              <a:rPr lang="en-US" altLang="zh-CN" baseline="30000" smtClean="0"/>
              <a:t>n</a:t>
            </a:r>
            <a:r>
              <a:rPr lang="en-US" altLang="zh-CN" smtClean="0"/>
              <a:t>b</a:t>
            </a:r>
            <a:r>
              <a:rPr lang="en-US" altLang="zh-CN" baseline="30000" smtClean="0"/>
              <a:t>n</a:t>
            </a:r>
            <a:r>
              <a:rPr lang="en-US" altLang="zh-CN" smtClean="0"/>
              <a:t>e</a:t>
            </a:r>
            <a:r>
              <a:rPr lang="en-US" altLang="zh-CN" baseline="30000" smtClean="0"/>
              <a:t>n</a:t>
            </a:r>
            <a:r>
              <a:rPr lang="en-US" altLang="zh-CN" smtClean="0"/>
              <a:t>|n≥1}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6560F8-59E1-4B6E-9204-5F54ADD73B63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E5BB73-C8B2-475A-8E9B-84A69200DD8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9CA325-22D6-4ECB-B61B-7AA4E80BB51B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5186363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755650" y="1341438"/>
            <a:ext cx="1246188" cy="1371600"/>
            <a:chOff x="144" y="288"/>
            <a:chExt cx="785" cy="864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175" y="3573463"/>
            <a:ext cx="6624638" cy="1608137"/>
          </a:xfrm>
        </p:spPr>
        <p:txBody>
          <a:bodyPr/>
          <a:lstStyle>
            <a:lvl1pPr algn="ctr">
              <a:defRPr sz="9600" i="1">
                <a:ea typeface="华文新魏" pitchFamily="2" charset="-122"/>
              </a:defRPr>
            </a:lvl1pPr>
          </a:lstStyle>
          <a:p>
            <a:r>
              <a:rPr lang="zh-CN" altLang="en-US"/>
              <a:t>单击此处编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1412875"/>
            <a:ext cx="6553200" cy="11509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6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S Mincho" pitchFamily="49" charset="-128"/>
              </a:defRPr>
            </a:lvl1pPr>
          </a:lstStyle>
          <a:p>
            <a:r>
              <a:rPr lang="zh-CN" altLang="en-US"/>
              <a:t>单击此处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6B589-D548-44F0-A6C4-82901E431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4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8C260-ADB7-426D-808B-127DDB532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7813"/>
            <a:ext cx="2071687" cy="57435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77813"/>
            <a:ext cx="6067425" cy="57435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C19C5-17EA-422E-BBA2-99F55FCD3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30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931150" cy="7032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895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1688" y="1125538"/>
            <a:ext cx="4064000" cy="4895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5A73D-87B8-4128-A978-32530FED39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51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931150" cy="7032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82804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3649663"/>
            <a:ext cx="82804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57472-D83B-4069-AF98-FC01E555A2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1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931150" cy="7032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895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895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647BF-F02D-497A-8044-E1576D6EE7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459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931150" cy="7032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82804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88" y="3649663"/>
            <a:ext cx="82804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A14F4-72EB-450E-ADC0-FC28FFC35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3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A2B4-C40F-4EF6-80F3-4A225FAB48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CBDA-5F31-4507-95C3-5C9345403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1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A36C7-2CF4-4A85-ABB2-E8AF08AB6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17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53A8-1A5E-4CCC-9CFA-816DBD7B1D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48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BD374-B682-4945-B5ED-41591DE19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15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02933-969E-4DAC-80BE-BE77DE1EF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3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83E5-FE87-465C-92E3-3CA08B1E67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9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8876-29B5-4104-ABFE-A7FC6D817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6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7813"/>
            <a:ext cx="79311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45636EB0-C401-41F7-B178-E387C28266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文法和语言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 smtClean="0"/>
              <a:t>例</a:t>
            </a:r>
            <a:r>
              <a:rPr lang="en-US" altLang="zh-CN" sz="4800" dirty="0" smtClean="0"/>
              <a:t>1</a:t>
            </a:r>
            <a:br>
              <a:rPr lang="en-US" altLang="zh-CN" sz="4800" dirty="0" smtClean="0"/>
            </a:br>
            <a:r>
              <a:rPr lang="en-US" altLang="zh-CN" sz="4800" dirty="0"/>
              <a:t>∑={</a:t>
            </a:r>
            <a:r>
              <a:rPr lang="en-US" altLang="zh-CN" sz="4800" dirty="0" err="1"/>
              <a:t>a,b</a:t>
            </a:r>
            <a:r>
              <a:rPr lang="en-US" altLang="zh-CN" sz="4800" dirty="0"/>
              <a:t>}, A={</a:t>
            </a:r>
            <a:r>
              <a:rPr lang="en-US" altLang="zh-CN" sz="4800" dirty="0" smtClean="0"/>
              <a:t>a</a:t>
            </a:r>
            <a:r>
              <a:rPr lang="en-US" altLang="zh-CN" sz="4800" baseline="30000" dirty="0" smtClean="0"/>
              <a:t>m</a:t>
            </a:r>
            <a:r>
              <a:rPr lang="en-US" altLang="zh-CN" sz="4800" dirty="0" smtClean="0"/>
              <a:t>b</a:t>
            </a:r>
            <a:r>
              <a:rPr lang="en-US" altLang="zh-CN" sz="4800" baseline="30000" dirty="0" smtClean="0"/>
              <a:t>n</a:t>
            </a:r>
            <a:r>
              <a:rPr lang="en-US" altLang="zh-CN" sz="4800" dirty="0" smtClean="0"/>
              <a:t>|m≥n≥0}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8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</a:t>
            </a:r>
            <a:br>
              <a:rPr lang="en-US" altLang="zh-CN" sz="3200" dirty="0" smtClean="0"/>
            </a:br>
            <a:r>
              <a:rPr lang="en-US" altLang="zh-CN" sz="3600" dirty="0"/>
              <a:t>∑={</a:t>
            </a:r>
            <a:r>
              <a:rPr lang="en-US" altLang="zh-CN" sz="3600" dirty="0" err="1"/>
              <a:t>a,b</a:t>
            </a:r>
            <a:r>
              <a:rPr lang="en-US" altLang="zh-CN" sz="3600" dirty="0"/>
              <a:t>}, A</a:t>
            </a:r>
            <a:r>
              <a:rPr lang="en-US" altLang="zh-CN" sz="3600" dirty="0" smtClean="0"/>
              <a:t>={</a:t>
            </a:r>
            <a:r>
              <a:rPr lang="en-US" altLang="zh-CN" sz="3600" dirty="0" err="1" smtClean="0"/>
              <a:t>ww</a:t>
            </a:r>
            <a:r>
              <a:rPr lang="en-US" altLang="zh-CN" sz="3600" baseline="30000" dirty="0" err="1" smtClean="0"/>
              <a:t>R</a:t>
            </a:r>
            <a:r>
              <a:rPr lang="en-US" altLang="zh-CN" sz="3600" dirty="0" err="1" smtClean="0"/>
              <a:t>|w</a:t>
            </a:r>
            <a:r>
              <a:rPr lang="en-US" altLang="zh-CN" sz="3600" baseline="30000" dirty="0" err="1" smtClean="0"/>
              <a:t>R</a:t>
            </a:r>
            <a:r>
              <a:rPr lang="zh-CN" altLang="en-US" sz="3600" dirty="0"/>
              <a:t>是</a:t>
            </a:r>
            <a:r>
              <a:rPr lang="en-US" altLang="zh-CN" sz="3600" dirty="0" smtClean="0"/>
              <a:t>w</a:t>
            </a:r>
            <a:r>
              <a:rPr lang="zh-CN" altLang="en-US" sz="3600" dirty="0" smtClean="0"/>
              <a:t>的反向串</a:t>
            </a:r>
            <a:r>
              <a:rPr lang="en-US" altLang="zh-CN" sz="3600" dirty="0" smtClean="0"/>
              <a:t>}</a:t>
            </a:r>
            <a:endParaRPr lang="en-US" altLang="zh-CN" sz="3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1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700" dirty="0" smtClean="0"/>
              <a:t>例</a:t>
            </a:r>
            <a:r>
              <a:rPr lang="en-US" altLang="zh-CN" sz="4700" dirty="0" smtClean="0"/>
              <a:t>3</a:t>
            </a:r>
            <a:r>
              <a:rPr lang="zh-CN" altLang="en-US" sz="3900" dirty="0" smtClean="0"/>
              <a:t/>
            </a:r>
            <a:br>
              <a:rPr lang="zh-CN" altLang="en-US" sz="3900" dirty="0" smtClean="0"/>
            </a:br>
            <a:r>
              <a:rPr lang="en-US" altLang="zh-CN" sz="4300" dirty="0" smtClean="0"/>
              <a:t>G[S]:</a:t>
            </a:r>
            <a:r>
              <a:rPr lang="zh-CN" altLang="en-US" sz="4300" dirty="0" smtClean="0"/>
              <a:t/>
            </a:r>
            <a:br>
              <a:rPr lang="zh-CN" altLang="en-US" sz="4300" dirty="0" smtClean="0"/>
            </a:br>
            <a:r>
              <a:rPr lang="en-US" altLang="zh-CN" sz="4300" dirty="0" err="1" smtClean="0">
                <a:sym typeface="Symbol" pitchFamily="18" charset="2"/>
              </a:rPr>
              <a:t>SaSBE|aBE</a:t>
            </a:r>
            <a:r>
              <a:rPr lang="en-US" altLang="zh-CN" sz="4300" dirty="0" smtClean="0">
                <a:sym typeface="Symbol" pitchFamily="18" charset="2"/>
              </a:rPr>
              <a:t/>
            </a:r>
            <a:br>
              <a:rPr lang="en-US" altLang="zh-CN" sz="4300" dirty="0" smtClean="0">
                <a:sym typeface="Symbol" pitchFamily="18" charset="2"/>
              </a:rPr>
            </a:br>
            <a:r>
              <a:rPr lang="en-US" altLang="zh-CN" sz="4300" dirty="0" smtClean="0">
                <a:sym typeface="Symbol" pitchFamily="18" charset="2"/>
              </a:rPr>
              <a:t>EB  BE</a:t>
            </a:r>
            <a:br>
              <a:rPr lang="en-US" altLang="zh-CN" sz="4300" dirty="0" smtClean="0">
                <a:sym typeface="Symbol" pitchFamily="18" charset="2"/>
              </a:rPr>
            </a:br>
            <a:r>
              <a:rPr lang="en-US" altLang="zh-CN" sz="4300" dirty="0" err="1" smtClean="0">
                <a:sym typeface="Symbol" pitchFamily="18" charset="2"/>
              </a:rPr>
              <a:t>aB</a:t>
            </a:r>
            <a:r>
              <a:rPr lang="en-US" altLang="zh-CN" sz="4300" dirty="0" smtClean="0">
                <a:sym typeface="Symbol" pitchFamily="18" charset="2"/>
              </a:rPr>
              <a:t>  ab</a:t>
            </a:r>
            <a:br>
              <a:rPr lang="en-US" altLang="zh-CN" sz="4300" dirty="0" smtClean="0">
                <a:sym typeface="Symbol" pitchFamily="18" charset="2"/>
              </a:rPr>
            </a:br>
            <a:r>
              <a:rPr lang="en-US" altLang="zh-CN" sz="4300" dirty="0" err="1" smtClean="0">
                <a:sym typeface="Symbol" pitchFamily="18" charset="2"/>
              </a:rPr>
              <a:t>bB</a:t>
            </a:r>
            <a:r>
              <a:rPr lang="en-US" altLang="zh-CN" sz="4300" dirty="0" smtClean="0">
                <a:sym typeface="Symbol" pitchFamily="18" charset="2"/>
              </a:rPr>
              <a:t>  bb</a:t>
            </a:r>
            <a:br>
              <a:rPr lang="en-US" altLang="zh-CN" sz="4300" dirty="0" smtClean="0">
                <a:sym typeface="Symbol" pitchFamily="18" charset="2"/>
              </a:rPr>
            </a:br>
            <a:r>
              <a:rPr lang="en-US" altLang="zh-CN" sz="4300" dirty="0" err="1" smtClean="0">
                <a:sym typeface="Symbol" pitchFamily="18" charset="2"/>
              </a:rPr>
              <a:t>bE</a:t>
            </a:r>
            <a:r>
              <a:rPr lang="en-US" altLang="zh-CN" sz="4300" dirty="0" smtClean="0">
                <a:sym typeface="Symbol" pitchFamily="18" charset="2"/>
              </a:rPr>
              <a:t>  be</a:t>
            </a:r>
            <a:br>
              <a:rPr lang="en-US" altLang="zh-CN" sz="4300" dirty="0" smtClean="0">
                <a:sym typeface="Symbol" pitchFamily="18" charset="2"/>
              </a:rPr>
            </a:br>
            <a:r>
              <a:rPr lang="en-US" altLang="zh-CN" sz="4300" dirty="0" err="1" smtClean="0">
                <a:sym typeface="Symbol" pitchFamily="18" charset="2"/>
              </a:rPr>
              <a:t>eE</a:t>
            </a:r>
            <a:r>
              <a:rPr lang="en-US" altLang="zh-CN" sz="4300" dirty="0" smtClean="0">
                <a:sym typeface="Symbol" pitchFamily="18" charset="2"/>
              </a:rPr>
              <a:t>  </a:t>
            </a:r>
            <a:r>
              <a:rPr lang="en-US" altLang="zh-CN" sz="4300" dirty="0" err="1" smtClean="0">
                <a:sym typeface="Symbol" pitchFamily="18" charset="2"/>
              </a:rPr>
              <a:t>ee</a:t>
            </a:r>
            <a:endParaRPr lang="zh-CN" altLang="en-US" sz="4300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.2-</a:t>
            </a:r>
            <a: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  <a:t>直接推导、直接归约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设</a:t>
            </a:r>
            <a:r>
              <a:rPr lang="en-US" altLang="zh-CN" dirty="0" smtClean="0">
                <a:sym typeface="Symbol" pitchFamily="18" charset="2"/>
              </a:rPr>
              <a:t>  </a:t>
            </a:r>
            <a:r>
              <a:rPr lang="zh-CN" altLang="en-US" dirty="0" smtClean="0">
                <a:sym typeface="Symbol" pitchFamily="18" charset="2"/>
              </a:rPr>
              <a:t>是文法</a:t>
            </a:r>
            <a:r>
              <a:rPr lang="en-US" altLang="zh-CN" dirty="0" smtClean="0"/>
              <a:t>G=(</a:t>
            </a:r>
            <a:r>
              <a:rPr lang="en-US" altLang="zh-CN" dirty="0" smtClean="0">
                <a:sym typeface="Symbol" pitchFamily="18" charset="2"/>
              </a:rPr>
              <a:t>V</a:t>
            </a:r>
            <a:r>
              <a:rPr lang="en-US" altLang="zh-CN" sz="3200" baseline="-25000" dirty="0" smtClean="0">
                <a:sym typeface="Symbol" pitchFamily="18" charset="2"/>
              </a:rPr>
              <a:t>N </a:t>
            </a:r>
            <a:r>
              <a:rPr lang="en-US" altLang="zh-CN" dirty="0" smtClean="0">
                <a:sym typeface="Symbol" pitchFamily="18" charset="2"/>
              </a:rPr>
              <a:t>，V</a:t>
            </a:r>
            <a:r>
              <a:rPr lang="en-US" altLang="zh-CN" sz="3200" baseline="-25000" dirty="0" smtClean="0">
                <a:sym typeface="Symbol" pitchFamily="18" charset="2"/>
              </a:rPr>
              <a:t>T</a:t>
            </a:r>
            <a:r>
              <a:rPr lang="en-US" altLang="zh-CN" dirty="0" smtClean="0">
                <a:sym typeface="Symbol" pitchFamily="18" charset="2"/>
              </a:rPr>
              <a:t>，P，S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的规则，</a:t>
            </a:r>
            <a:r>
              <a:rPr lang="zh-CN" altLang="en-US" dirty="0" smtClean="0">
                <a:sym typeface="Symbol" pitchFamily="18" charset="2"/>
              </a:rPr>
              <a:t>和是</a:t>
            </a:r>
            <a:r>
              <a:rPr lang="en-US" altLang="zh-CN" dirty="0" smtClean="0">
                <a:sym typeface="Symbol" pitchFamily="18" charset="2"/>
              </a:rPr>
              <a:t>V*</a:t>
            </a:r>
            <a:r>
              <a:rPr lang="zh-CN" altLang="en-US" dirty="0" smtClean="0">
                <a:sym typeface="Symbol" pitchFamily="18" charset="2"/>
              </a:rPr>
              <a:t>中的任意符号串。若有符号串</a:t>
            </a:r>
            <a:r>
              <a:rPr lang="en-US" altLang="zh-CN" dirty="0" err="1" smtClean="0">
                <a:sym typeface="Symbol" pitchFamily="18" charset="2"/>
              </a:rPr>
              <a:t>v，w</a:t>
            </a:r>
            <a:r>
              <a:rPr lang="zh-CN" altLang="en-US" dirty="0" smtClean="0">
                <a:sym typeface="Symbol" pitchFamily="18" charset="2"/>
              </a:rPr>
              <a:t>满足：</a:t>
            </a:r>
            <a:r>
              <a:rPr lang="en-US" altLang="zh-CN" dirty="0" smtClean="0"/>
              <a:t>v=</a:t>
            </a:r>
            <a:r>
              <a:rPr lang="en-US" altLang="zh-CN" dirty="0" smtClean="0">
                <a:sym typeface="Symbol" pitchFamily="18" charset="2"/>
              </a:rPr>
              <a:t>， w=，</a:t>
            </a:r>
            <a:r>
              <a:rPr lang="zh-CN" altLang="en-US" dirty="0" smtClean="0">
                <a:sym typeface="Symbol" pitchFamily="18" charset="2"/>
              </a:rPr>
              <a:t>则说 </a:t>
            </a:r>
            <a:r>
              <a:rPr lang="en-US" altLang="zh-CN" dirty="0" smtClean="0">
                <a:sym typeface="Symbol" pitchFamily="18" charset="2"/>
              </a:rPr>
              <a:t>v（</a:t>
            </a:r>
            <a:r>
              <a:rPr lang="zh-CN" altLang="en-US" dirty="0" smtClean="0">
                <a:sym typeface="Symbol" pitchFamily="18" charset="2"/>
              </a:rPr>
              <a:t>应用规则   ）直接产生</a:t>
            </a:r>
            <a:r>
              <a:rPr lang="en-US" altLang="zh-CN" dirty="0" smtClean="0">
                <a:sym typeface="Symbol" pitchFamily="18" charset="2"/>
              </a:rPr>
              <a:t>w，</a:t>
            </a:r>
            <a:r>
              <a:rPr lang="zh-CN" altLang="en-US" dirty="0" smtClean="0">
                <a:sym typeface="Symbol" pitchFamily="18" charset="2"/>
              </a:rPr>
              <a:t>或说</a:t>
            </a:r>
            <a:r>
              <a:rPr lang="en-US" altLang="zh-CN" dirty="0" smtClean="0">
                <a:sym typeface="Symbol" pitchFamily="18" charset="2"/>
              </a:rPr>
              <a:t>w</a:t>
            </a:r>
            <a:r>
              <a:rPr lang="zh-CN" altLang="en-US" dirty="0" smtClean="0">
                <a:sym typeface="Symbol" pitchFamily="18" charset="2"/>
              </a:rPr>
              <a:t>是</a:t>
            </a:r>
            <a:r>
              <a:rPr lang="en-US" altLang="zh-CN" dirty="0" smtClean="0">
                <a:sym typeface="Symbol" pitchFamily="18" charset="2"/>
              </a:rPr>
              <a:t>v</a:t>
            </a:r>
            <a:r>
              <a:rPr lang="zh-CN" altLang="en-US" dirty="0" smtClean="0">
                <a:sym typeface="Symbol" pitchFamily="18" charset="2"/>
              </a:rPr>
              <a:t>的直接推导，或说</a:t>
            </a:r>
            <a:r>
              <a:rPr lang="en-US" altLang="zh-CN" dirty="0" smtClean="0">
                <a:sym typeface="Symbol" pitchFamily="18" charset="2"/>
              </a:rPr>
              <a:t>w</a:t>
            </a:r>
            <a:r>
              <a:rPr lang="zh-CN" altLang="en-US" dirty="0" smtClean="0">
                <a:sym typeface="Symbol" pitchFamily="18" charset="2"/>
              </a:rPr>
              <a:t>直接归约到</a:t>
            </a:r>
            <a:r>
              <a:rPr lang="en-US" altLang="zh-CN" dirty="0" smtClean="0">
                <a:sym typeface="Symbol" pitchFamily="18" charset="2"/>
              </a:rPr>
              <a:t>v，</a:t>
            </a:r>
            <a:r>
              <a:rPr lang="zh-CN" altLang="en-US" dirty="0" smtClean="0">
                <a:sym typeface="Symbol" pitchFamily="18" charset="2"/>
              </a:rPr>
              <a:t>记作 </a:t>
            </a:r>
            <a:r>
              <a:rPr lang="en-US" altLang="zh-CN" dirty="0" err="1" smtClean="0">
                <a:sym typeface="Symbol" pitchFamily="18" charset="2"/>
              </a:rPr>
              <a:t>vw</a:t>
            </a:r>
            <a:r>
              <a:rPr lang="en-US" altLang="zh-CN" dirty="0" smtClean="0"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57800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.3 -</a:t>
            </a:r>
            <a: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  <a:t>推导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3200" dirty="0" smtClean="0">
                <a:sym typeface="Symbol" pitchFamily="18" charset="2"/>
              </a:rPr>
              <a:t>若存在</a:t>
            </a:r>
            <a:r>
              <a:rPr lang="en-US" altLang="zh-CN" sz="3200" dirty="0" smtClean="0">
                <a:sym typeface="Symbol" pitchFamily="18" charset="2"/>
              </a:rPr>
              <a:t>v w</a:t>
            </a:r>
            <a:r>
              <a:rPr lang="en-US" altLang="zh-CN" sz="3200" baseline="-25000" dirty="0" smtClean="0">
                <a:sym typeface="Symbol" pitchFamily="18" charset="2"/>
              </a:rPr>
              <a:t>0</a:t>
            </a:r>
            <a:r>
              <a:rPr lang="en-US" altLang="zh-CN" sz="3200" dirty="0" smtClean="0">
                <a:sym typeface="Symbol" pitchFamily="18" charset="2"/>
              </a:rPr>
              <a:t> w</a:t>
            </a:r>
            <a:r>
              <a:rPr lang="en-US" altLang="zh-CN" sz="3200" baseline="-25000" dirty="0" smtClean="0">
                <a:sym typeface="Symbol" pitchFamily="18" charset="2"/>
              </a:rPr>
              <a:t>1</a:t>
            </a:r>
            <a:r>
              <a:rPr lang="en-US" altLang="zh-CN" sz="3200" dirty="0" smtClean="0">
                <a:sym typeface="Symbol" pitchFamily="18" charset="2"/>
              </a:rPr>
              <a:t> ... </a:t>
            </a:r>
            <a:r>
              <a:rPr lang="en-US" altLang="zh-CN" sz="3200" dirty="0" err="1" smtClean="0">
                <a:sym typeface="Symbol" pitchFamily="18" charset="2"/>
              </a:rPr>
              <a:t>w</a:t>
            </a:r>
            <a:r>
              <a:rPr lang="en-US" altLang="zh-CN" sz="3200" baseline="-25000" dirty="0" err="1" smtClean="0">
                <a:sym typeface="Symbol" pitchFamily="18" charset="2"/>
              </a:rPr>
              <a:t>n</a:t>
            </a:r>
            <a:r>
              <a:rPr lang="en-US" altLang="zh-CN" sz="3200" dirty="0" smtClean="0">
                <a:sym typeface="Symbol" pitchFamily="18" charset="2"/>
              </a:rPr>
              <a:t>=w (n&gt;0)，</a:t>
            </a:r>
            <a:r>
              <a:rPr lang="zh-CN" altLang="en-US" sz="3200" dirty="0" smtClean="0">
                <a:sym typeface="Symbol" pitchFamily="18" charset="2"/>
              </a:rPr>
              <a:t>则说</a:t>
            </a:r>
            <a:r>
              <a:rPr lang="en-US" altLang="zh-CN" sz="3200" dirty="0" smtClean="0">
                <a:sym typeface="Symbol" pitchFamily="18" charset="2"/>
              </a:rPr>
              <a:t>v</a:t>
            </a:r>
            <a:r>
              <a:rPr lang="zh-CN" altLang="en-US" sz="3200" dirty="0" smtClean="0">
                <a:sym typeface="Symbol" pitchFamily="18" charset="2"/>
              </a:rPr>
              <a:t>推导出</a:t>
            </a:r>
            <a:r>
              <a:rPr lang="en-US" altLang="zh-CN" sz="3200" dirty="0" smtClean="0">
                <a:sym typeface="Symbol" pitchFamily="18" charset="2"/>
              </a:rPr>
              <a:t>w，</a:t>
            </a:r>
            <a:r>
              <a:rPr lang="zh-CN" altLang="en-US" sz="3200" dirty="0" smtClean="0">
                <a:sym typeface="Symbol" pitchFamily="18" charset="2"/>
              </a:rPr>
              <a:t>或说</a:t>
            </a:r>
            <a:r>
              <a:rPr lang="en-US" altLang="zh-CN" sz="3200" dirty="0" smtClean="0">
                <a:sym typeface="Symbol" pitchFamily="18" charset="2"/>
              </a:rPr>
              <a:t>w</a:t>
            </a:r>
            <a:r>
              <a:rPr lang="zh-CN" altLang="en-US" sz="3200" dirty="0" smtClean="0">
                <a:sym typeface="Symbol" pitchFamily="18" charset="2"/>
              </a:rPr>
              <a:t>归约到</a:t>
            </a:r>
            <a:r>
              <a:rPr lang="en-US" altLang="zh-CN" sz="3200" dirty="0" smtClean="0">
                <a:sym typeface="Symbol" pitchFamily="18" charset="2"/>
              </a:rPr>
              <a:t>v，</a:t>
            </a:r>
            <a:r>
              <a:rPr lang="zh-CN" altLang="en-US" sz="3200" dirty="0" smtClean="0">
                <a:sym typeface="Symbol" pitchFamily="18" charset="2"/>
              </a:rPr>
              <a:t>记为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zh-CN" altLang="en-US" sz="3200" dirty="0" smtClean="0">
                <a:sym typeface="Symbol" pitchFamily="18" charset="2"/>
              </a:rPr>
              <a:t> </a:t>
            </a:r>
            <a:r>
              <a:rPr lang="en-US" altLang="zh-CN" sz="3200" dirty="0" smtClean="0">
                <a:sym typeface="Symbol" pitchFamily="18" charset="2"/>
              </a:rPr>
              <a:t>v </a:t>
            </a:r>
            <a:r>
              <a:rPr lang="en-US" altLang="zh-CN" dirty="0" smtClean="0">
                <a:sym typeface="Symbol" pitchFamily="18" charset="2"/>
              </a:rPr>
              <a:t>    </a:t>
            </a:r>
            <a:r>
              <a:rPr lang="en-US" altLang="zh-CN" sz="3200" dirty="0" smtClean="0">
                <a:sym typeface="Symbol" pitchFamily="18" charset="2"/>
              </a:rPr>
              <a:t>w。</a:t>
            </a:r>
          </a:p>
          <a:p>
            <a:r>
              <a:rPr lang="zh-CN" altLang="en-US" dirty="0" smtClean="0">
                <a:sym typeface="Symbol" pitchFamily="18" charset="2"/>
              </a:rPr>
              <a:t>定义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.4-</a:t>
            </a:r>
            <a: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  <a:t>星推导</a:t>
            </a:r>
            <a:r>
              <a:rPr lang="zh-CN" altLang="en-US" dirty="0" smtClean="0">
                <a:sym typeface="Symbol" pitchFamily="18" charset="2"/>
              </a:rPr>
              <a:t/>
            </a:r>
            <a:br>
              <a:rPr lang="zh-CN" altLang="en-US" dirty="0" smtClean="0">
                <a:sym typeface="Symbol" pitchFamily="18" charset="2"/>
              </a:rPr>
            </a:br>
            <a:r>
              <a:rPr lang="zh-CN" altLang="en-US" sz="3200" dirty="0" smtClean="0">
                <a:sym typeface="Symbol" pitchFamily="18" charset="2"/>
              </a:rPr>
              <a:t>若有</a:t>
            </a:r>
            <a:r>
              <a:rPr lang="en-US" altLang="zh-CN" sz="3200" dirty="0" smtClean="0">
                <a:sym typeface="Symbol" pitchFamily="18" charset="2"/>
              </a:rPr>
              <a:t>v    w，</a:t>
            </a:r>
            <a:r>
              <a:rPr lang="zh-CN" altLang="en-US" sz="3200" dirty="0" smtClean="0">
                <a:sym typeface="Symbol" pitchFamily="18" charset="2"/>
              </a:rPr>
              <a:t>或</a:t>
            </a:r>
            <a:r>
              <a:rPr lang="en-US" altLang="zh-CN" sz="3200" dirty="0" smtClean="0">
                <a:sym typeface="Symbol" pitchFamily="18" charset="2"/>
              </a:rPr>
              <a:t>v=w，</a:t>
            </a:r>
            <a:r>
              <a:rPr lang="zh-CN" altLang="en-US" sz="3200" dirty="0" smtClean="0">
                <a:sym typeface="Symbol" pitchFamily="18" charset="2"/>
              </a:rPr>
              <a:t>则记为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en-US" altLang="zh-CN" sz="3200" dirty="0" smtClean="0">
                <a:sym typeface="Symbol" pitchFamily="18" charset="2"/>
              </a:rPr>
              <a:t>v    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sz="3200" dirty="0" smtClean="0">
                <a:sym typeface="Symbol" pitchFamily="18" charset="2"/>
              </a:rPr>
              <a:t>w。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4448175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1258888" y="2276475"/>
          <a:ext cx="4683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Microsoft 公式 3.0" r:id="rId4" imgW="190500" imgH="279400" progId="Equation.3">
                  <p:embed/>
                </p:oleObj>
              </mc:Choice>
              <mc:Fallback>
                <p:oleObj name="Microsoft 公式 3.0" r:id="rId4" imgW="1905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4683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1187450" y="3860800"/>
          <a:ext cx="468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Microsoft 公式 3.0" r:id="rId6" imgW="190500" imgH="279400" progId="Equation.3">
                  <p:embed/>
                </p:oleObj>
              </mc:Choice>
              <mc:Fallback>
                <p:oleObj name="Microsoft 公式 3.0" r:id="rId6" imgW="1905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468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79545"/>
              </p:ext>
            </p:extLst>
          </p:nvPr>
        </p:nvGraphicFramePr>
        <p:xfrm>
          <a:off x="1979712" y="3273172"/>
          <a:ext cx="4683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Microsoft 公式 3.0" r:id="rId8" imgW="190500" imgH="279400" progId="Equation.3">
                  <p:embed/>
                </p:oleObj>
              </mc:Choice>
              <mc:Fallback>
                <p:oleObj name="Microsoft 公式 3.0" r:id="rId8" imgW="1905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273172"/>
                        <a:ext cx="4683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zh-CN" altLang="en-US" smtClean="0"/>
              <a:t>最左（最右）推导</a:t>
            </a:r>
          </a:p>
          <a:p>
            <a:pPr lvl="1"/>
            <a:r>
              <a:rPr lang="zh-CN" altLang="en-US" smtClean="0"/>
              <a:t>如果在推导的任何一步</a:t>
            </a:r>
            <a:r>
              <a:rPr lang="zh-CN" altLang="en-US" smtClean="0">
                <a:sym typeface="Symbol" pitchFamily="18" charset="2"/>
              </a:rPr>
              <a:t> ，其中 </a:t>
            </a:r>
            <a:r>
              <a:rPr lang="en-US" altLang="zh-CN" smtClean="0"/>
              <a:t>∈V*</a:t>
            </a:r>
            <a:r>
              <a:rPr lang="zh-CN" altLang="en-US" smtClean="0">
                <a:sym typeface="Symbol" pitchFamily="18" charset="2"/>
              </a:rPr>
              <a:t> ，都是对中的最左（最右）非终结符进行替换，则称这种推导为最左（最右）推导</a:t>
            </a:r>
          </a:p>
          <a:p>
            <a:r>
              <a:rPr lang="zh-CN" altLang="en-US" smtClean="0">
                <a:sym typeface="Symbol" pitchFamily="18" charset="2"/>
              </a:rPr>
              <a:t>规范推导</a:t>
            </a:r>
          </a:p>
          <a:p>
            <a:pPr lvl="1"/>
            <a:r>
              <a:rPr lang="zh-CN" altLang="en-US" smtClean="0">
                <a:sym typeface="Symbol" pitchFamily="18" charset="2"/>
              </a:rPr>
              <a:t>在形式语言中，最右推导常被称为规范推导。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4895850"/>
          </a:xfrm>
        </p:spPr>
        <p:txBody>
          <a:bodyPr/>
          <a:lstStyle/>
          <a:p>
            <a:r>
              <a:rPr lang="zh-CN" altLang="en-US" dirty="0" smtClean="0">
                <a:sym typeface="Symbol" pitchFamily="18" charset="2"/>
              </a:rPr>
              <a:t>定义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.5-</a:t>
            </a:r>
            <a:r>
              <a:rPr lang="zh-CN" altLang="en-US" dirty="0" smtClean="0">
                <a:solidFill>
                  <a:srgbClr val="FF3300"/>
                </a:solidFill>
              </a:rPr>
              <a:t>句型、句子</a:t>
            </a:r>
            <a:r>
              <a:rPr lang="zh-CN" altLang="en-US" dirty="0" smtClean="0">
                <a:sym typeface="Symbol" pitchFamily="18" charset="2"/>
              </a:rPr>
              <a:t/>
            </a:r>
            <a:br>
              <a:rPr lang="zh-CN" altLang="en-US" dirty="0" smtClean="0">
                <a:sym typeface="Symbol" pitchFamily="18" charset="2"/>
              </a:rPr>
            </a:br>
            <a:r>
              <a:rPr lang="zh-CN" altLang="en-US" dirty="0" smtClean="0">
                <a:sym typeface="Symbol" pitchFamily="18" charset="2"/>
              </a:rPr>
              <a:t/>
            </a:r>
            <a:br>
              <a:rPr lang="zh-CN" altLang="en-US" dirty="0" smtClean="0">
                <a:sym typeface="Symbol" pitchFamily="18" charset="2"/>
              </a:rPr>
            </a:b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zh-CN" altLang="en-US" dirty="0" smtClean="0"/>
              <a:t>有文法</a:t>
            </a:r>
            <a:r>
              <a:rPr lang="en-US" altLang="zh-CN" dirty="0" smtClean="0"/>
              <a:t>G。</a:t>
            </a:r>
            <a:r>
              <a:rPr lang="zh-CN" altLang="en-US" dirty="0" smtClean="0"/>
              <a:t>若</a:t>
            </a:r>
            <a:r>
              <a:rPr lang="en-US" altLang="zh-CN" dirty="0" smtClean="0"/>
              <a:t>S  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  </a:t>
            </a:r>
            <a:r>
              <a:rPr lang="en-US" altLang="zh-CN" dirty="0" smtClean="0"/>
              <a:t> x，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的句型；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若</a:t>
            </a:r>
            <a:r>
              <a:rPr lang="en-US" altLang="zh-CN" dirty="0" smtClean="0"/>
              <a:t>S 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/>
              <a:t> x，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x∈V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*，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的句子。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>
                <a:sym typeface="Symbol" pitchFamily="18" charset="2"/>
              </a:rPr>
              <a:t>规范句型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由规范推导所得的句型称为规范句型。</a:t>
            </a:r>
            <a:endParaRPr lang="zh-CN" altLang="en-US" dirty="0" smtClean="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86356"/>
              </p:ext>
            </p:extLst>
          </p:nvPr>
        </p:nvGraphicFramePr>
        <p:xfrm>
          <a:off x="1331640" y="2708920"/>
          <a:ext cx="468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Microsoft 公式 3.0" r:id="rId3" imgW="190500" imgH="279400" progId="Equation.3">
                  <p:embed/>
                </p:oleObj>
              </mc:Choice>
              <mc:Fallback>
                <p:oleObj name="Microsoft 公式 3.0" r:id="rId3" imgW="1905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08920"/>
                        <a:ext cx="468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32551"/>
              </p:ext>
            </p:extLst>
          </p:nvPr>
        </p:nvGraphicFramePr>
        <p:xfrm>
          <a:off x="3708400" y="1743075"/>
          <a:ext cx="4683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5" imgW="190440" imgH="304560" progId="Equation.3">
                  <p:embed/>
                </p:oleObj>
              </mc:Choice>
              <mc:Fallback>
                <p:oleObj name="公式" r:id="rId5" imgW="19044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43075"/>
                        <a:ext cx="4683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748712" cy="4895850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.6- </a:t>
            </a:r>
            <a:r>
              <a:rPr lang="zh-CN" altLang="en-US" dirty="0" smtClean="0">
                <a:solidFill>
                  <a:srgbClr val="FF3300"/>
                </a:solidFill>
              </a:rPr>
              <a:t>语言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由文法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生成的语言记为</a:t>
            </a:r>
            <a:r>
              <a:rPr lang="en-US" altLang="zh-CN" dirty="0" smtClean="0"/>
              <a:t>L(G),</a:t>
            </a:r>
            <a:r>
              <a:rPr lang="zh-CN" altLang="en-US" dirty="0" smtClean="0"/>
              <a:t>它是文法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的一切句子的集合。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.7-</a:t>
            </a:r>
            <a: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  <a:t>文法等价</a:t>
            </a:r>
            <a:b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</a:br>
            <a:r>
              <a:rPr lang="zh-CN" altLang="en-US" dirty="0" smtClean="0">
                <a:sym typeface="Symbol" pitchFamily="18" charset="2"/>
              </a:rPr>
              <a:t/>
            </a:r>
            <a:br>
              <a:rPr lang="zh-CN" altLang="en-US" dirty="0" smtClean="0">
                <a:sym typeface="Symbol" pitchFamily="18" charset="2"/>
              </a:rPr>
            </a:br>
            <a:r>
              <a:rPr lang="zh-CN" altLang="en-US" dirty="0" smtClean="0"/>
              <a:t>若</a:t>
            </a:r>
            <a:r>
              <a:rPr lang="en-US" altLang="zh-CN" dirty="0" smtClean="0"/>
              <a:t>L(G1) = L(G2)，</a:t>
            </a:r>
            <a:r>
              <a:rPr lang="zh-CN" altLang="en-US" dirty="0" smtClean="0"/>
              <a:t>则称文法</a:t>
            </a:r>
            <a:r>
              <a:rPr lang="en-US" altLang="zh-CN" dirty="0" smtClean="0"/>
              <a:t>G1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G2</a:t>
            </a:r>
            <a:r>
              <a:rPr lang="zh-CN" altLang="en-US" dirty="0" smtClean="0"/>
              <a:t>是等价的。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.4 文法的类型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smtClean="0"/>
              <a:t>Chomsky</a:t>
            </a:r>
            <a:r>
              <a:rPr lang="zh-CN" altLang="en-US" sz="3200" smtClean="0"/>
              <a:t>分类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rgbClr val="FF3300"/>
                </a:solidFill>
              </a:rPr>
              <a:t>0型文法</a:t>
            </a:r>
            <a:r>
              <a:rPr lang="zh-CN" altLang="en-US" sz="2800" smtClean="0">
                <a:solidFill>
                  <a:srgbClr val="FF3300"/>
                </a:solidFill>
                <a:latin typeface="Tahoma" pitchFamily="34" charset="0"/>
              </a:rPr>
              <a:t>–</a:t>
            </a:r>
            <a:r>
              <a:rPr lang="zh-CN" altLang="en-US" sz="2800" smtClean="0">
                <a:solidFill>
                  <a:srgbClr val="FF3300"/>
                </a:solidFill>
              </a:rPr>
              <a:t> 短语文法</a:t>
            </a:r>
            <a:r>
              <a:rPr lang="zh-CN" altLang="en-US" sz="2800" smtClean="0"/>
              <a:t/>
            </a:r>
            <a:br>
              <a:rPr lang="zh-CN" altLang="en-US" sz="2800" smtClean="0"/>
            </a:br>
            <a:r>
              <a:rPr lang="zh-CN" altLang="en-US" sz="2400" smtClean="0"/>
              <a:t>对任一产生式</a:t>
            </a:r>
            <a:r>
              <a:rPr lang="en-US" altLang="zh-CN" sz="2400" smtClean="0"/>
              <a:t>α→β，</a:t>
            </a:r>
            <a:r>
              <a:rPr lang="zh-CN" altLang="en-US" sz="2400" smtClean="0"/>
              <a:t>都有</a:t>
            </a:r>
            <a:r>
              <a:rPr lang="en-US" altLang="zh-CN" sz="2400" smtClean="0"/>
              <a:t>α∈(V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∪V</a:t>
            </a:r>
            <a:r>
              <a:rPr lang="en-US" altLang="zh-CN" sz="2400" baseline="-25000" smtClean="0"/>
              <a:t>T</a:t>
            </a:r>
            <a:r>
              <a:rPr lang="en-US" altLang="zh-CN" sz="2400" smtClean="0"/>
              <a:t>)</a:t>
            </a:r>
            <a:r>
              <a:rPr lang="en-US" altLang="zh-CN" sz="2400" baseline="30000" smtClean="0"/>
              <a:t>+</a:t>
            </a:r>
            <a:r>
              <a:rPr lang="zh-CN" altLang="en-US" sz="2400" smtClean="0"/>
              <a:t>且至少含有一个非终结符， </a:t>
            </a:r>
            <a:r>
              <a:rPr lang="en-US" altLang="zh-CN" sz="2400" smtClean="0"/>
              <a:t>β∈(V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∪V</a:t>
            </a:r>
            <a:r>
              <a:rPr lang="en-US" altLang="zh-CN" sz="2400" baseline="-25000" smtClean="0"/>
              <a:t>T</a:t>
            </a:r>
            <a:r>
              <a:rPr lang="en-US" altLang="zh-CN" sz="2400" smtClean="0"/>
              <a:t>)*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solidFill>
                  <a:srgbClr val="FF3300"/>
                </a:solidFill>
              </a:rPr>
              <a:t>1</a:t>
            </a:r>
            <a:r>
              <a:rPr lang="zh-CN" altLang="en-US" sz="2800" smtClean="0">
                <a:solidFill>
                  <a:srgbClr val="FF3300"/>
                </a:solidFill>
              </a:rPr>
              <a:t>型文法-上下文有关文法（</a:t>
            </a:r>
            <a:r>
              <a:rPr lang="en-US" altLang="zh-CN" sz="2800" smtClean="0">
                <a:solidFill>
                  <a:srgbClr val="FF3300"/>
                </a:solidFill>
              </a:rPr>
              <a:t>CSG）</a:t>
            </a:r>
            <a:r>
              <a:rPr lang="zh-CN" altLang="en-US" sz="2800" smtClean="0">
                <a:solidFill>
                  <a:srgbClr val="FF3300"/>
                </a:solidFill>
              </a:rPr>
              <a:t> </a:t>
            </a:r>
            <a:br>
              <a:rPr lang="zh-CN" altLang="en-US" sz="2800" smtClean="0">
                <a:solidFill>
                  <a:srgbClr val="FF3300"/>
                </a:solidFill>
              </a:rPr>
            </a:br>
            <a:r>
              <a:rPr lang="zh-CN" altLang="en-US" sz="2400" smtClean="0"/>
              <a:t>对任一产生式</a:t>
            </a:r>
            <a:r>
              <a:rPr lang="en-US" altLang="zh-CN" sz="2400" smtClean="0"/>
              <a:t>α→β，</a:t>
            </a:r>
            <a:r>
              <a:rPr lang="zh-CN" altLang="en-US" sz="2400" smtClean="0"/>
              <a:t>都有|</a:t>
            </a:r>
            <a:r>
              <a:rPr lang="en-US" altLang="zh-CN" sz="2400" smtClean="0"/>
              <a:t>β|≥|α|， </a:t>
            </a:r>
            <a:r>
              <a:rPr lang="zh-CN" altLang="en-US" sz="2400" smtClean="0"/>
              <a:t>仅仅 </a:t>
            </a:r>
            <a:r>
              <a:rPr lang="en-US" altLang="zh-CN" sz="2400" smtClean="0"/>
              <a:t>S→ε</a:t>
            </a:r>
            <a:r>
              <a:rPr lang="zh-CN" altLang="en-US" sz="2400" smtClean="0"/>
              <a:t>除外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rgbClr val="FF3300"/>
                </a:solidFill>
              </a:rPr>
              <a:t>2型文法-上下文无关文法（</a:t>
            </a:r>
            <a:r>
              <a:rPr lang="en-US" altLang="zh-CN" sz="2800" smtClean="0">
                <a:solidFill>
                  <a:srgbClr val="FF3300"/>
                </a:solidFill>
              </a:rPr>
              <a:t>CFG）</a:t>
            </a:r>
            <a:r>
              <a:rPr lang="zh-CN" altLang="en-US" sz="2800" smtClean="0">
                <a:solidFill>
                  <a:srgbClr val="FF3300"/>
                </a:solidFill>
              </a:rPr>
              <a:t> </a:t>
            </a:r>
            <a:r>
              <a:rPr lang="zh-CN" altLang="en-US" sz="2800" smtClean="0"/>
              <a:t/>
            </a:r>
            <a:br>
              <a:rPr lang="zh-CN" altLang="en-US" sz="2800" smtClean="0"/>
            </a:br>
            <a:r>
              <a:rPr lang="zh-CN" altLang="en-US" sz="2400" smtClean="0"/>
              <a:t>对任一产生式</a:t>
            </a:r>
            <a:r>
              <a:rPr lang="en-US" altLang="zh-CN" sz="2400" smtClean="0"/>
              <a:t>α→β，</a:t>
            </a:r>
            <a:r>
              <a:rPr lang="zh-CN" altLang="en-US" sz="2400" smtClean="0"/>
              <a:t>都有</a:t>
            </a:r>
            <a:r>
              <a:rPr lang="en-US" altLang="zh-CN" sz="2400" smtClean="0"/>
              <a:t>α∈V</a:t>
            </a:r>
            <a:r>
              <a:rPr lang="en-US" altLang="zh-CN" sz="2400" baseline="-25000" smtClean="0"/>
              <a:t>N </a:t>
            </a:r>
            <a:r>
              <a:rPr lang="en-US" altLang="zh-CN" sz="2400" smtClean="0"/>
              <a:t>， β∈(V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∪V</a:t>
            </a:r>
            <a:r>
              <a:rPr lang="en-US" altLang="zh-CN" sz="2400" baseline="-25000" smtClean="0"/>
              <a:t>T</a:t>
            </a:r>
            <a:r>
              <a:rPr lang="en-US" altLang="zh-CN" sz="2400" smtClean="0"/>
              <a:t>)*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solidFill>
                  <a:srgbClr val="FF3300"/>
                </a:solidFill>
              </a:rPr>
              <a:t>3</a:t>
            </a:r>
            <a:r>
              <a:rPr lang="zh-CN" altLang="en-US" sz="2800" smtClean="0">
                <a:solidFill>
                  <a:srgbClr val="FF3300"/>
                </a:solidFill>
              </a:rPr>
              <a:t>型文法-正规文法（</a:t>
            </a:r>
            <a:r>
              <a:rPr lang="en-US" altLang="zh-CN" sz="2800" smtClean="0">
                <a:solidFill>
                  <a:srgbClr val="FF3300"/>
                </a:solidFill>
              </a:rPr>
              <a:t>RG）</a:t>
            </a:r>
            <a:r>
              <a:rPr lang="zh-CN" altLang="en-US" sz="2800" smtClean="0">
                <a:solidFill>
                  <a:srgbClr val="FF3300"/>
                </a:solidFill>
              </a:rPr>
              <a:t> </a:t>
            </a:r>
            <a:br>
              <a:rPr lang="zh-CN" altLang="en-US" sz="2800" smtClean="0">
                <a:solidFill>
                  <a:srgbClr val="FF3300"/>
                </a:solidFill>
              </a:rPr>
            </a:br>
            <a:r>
              <a:rPr lang="zh-CN" altLang="en-US" sz="2400" smtClean="0"/>
              <a:t>任一产生式</a:t>
            </a:r>
            <a:r>
              <a:rPr lang="en-US" altLang="zh-CN" sz="2400" smtClean="0"/>
              <a:t>α→β</a:t>
            </a:r>
            <a:r>
              <a:rPr lang="zh-CN" altLang="en-US" sz="2400" smtClean="0"/>
              <a:t>的形式都为</a:t>
            </a:r>
            <a:r>
              <a:rPr lang="en-US" altLang="zh-CN" sz="2400" smtClean="0"/>
              <a:t>A→aB</a:t>
            </a:r>
            <a:r>
              <a:rPr lang="zh-CN" altLang="zh-CN" sz="2400" smtClean="0"/>
              <a:t>或</a:t>
            </a:r>
            <a:r>
              <a:rPr lang="en-US" altLang="zh-CN" sz="2400" smtClean="0"/>
              <a:t>A→a，</a:t>
            </a:r>
            <a:r>
              <a:rPr lang="zh-CN" altLang="en-US" sz="2400" smtClean="0"/>
              <a:t>其中</a:t>
            </a:r>
            <a:r>
              <a:rPr lang="en-US" altLang="zh-CN" sz="2400" smtClean="0"/>
              <a:t>A∈V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 ，B∈V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 ，a∈V</a:t>
            </a:r>
            <a:r>
              <a:rPr lang="en-US" altLang="zh-CN" sz="2400" baseline="-25000" smtClean="0"/>
              <a:t>T</a:t>
            </a:r>
            <a:endParaRPr lang="zh-CN" altLang="en-US" sz="2400" baseline="-250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2275"/>
            <a:ext cx="8178800" cy="40052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80400" cy="5184775"/>
          </a:xfrm>
        </p:spPr>
        <p:txBody>
          <a:bodyPr/>
          <a:lstStyle/>
          <a:p>
            <a:r>
              <a:rPr lang="zh-CN" altLang="en-US" smtClean="0"/>
              <a:t>一个程序设计语言是一个记号系统，它的完整定义应包括两个方面</a:t>
            </a:r>
            <a:r>
              <a:rPr lang="en-US" altLang="zh-CN" smtClean="0"/>
              <a:t>:</a:t>
            </a:r>
            <a:endParaRPr lang="zh-CN" altLang="en-US" smtClean="0"/>
          </a:p>
          <a:p>
            <a:pPr lvl="1"/>
            <a:r>
              <a:rPr lang="zh-CN" altLang="en-US" smtClean="0"/>
              <a:t>语法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2400" b="0" i="1" smtClean="0"/>
              <a:t>指一组规则，用它可以形成和产生一个合适的程序。</a:t>
            </a:r>
            <a:endParaRPr lang="zh-CN" altLang="en-US" b="0" i="1" smtClean="0"/>
          </a:p>
          <a:p>
            <a:pPr lvl="1"/>
            <a:r>
              <a:rPr lang="zh-CN" altLang="en-US" smtClean="0"/>
              <a:t>语义</a:t>
            </a:r>
          </a:p>
          <a:p>
            <a:pPr lvl="2"/>
            <a:r>
              <a:rPr lang="zh-CN" altLang="en-US" sz="2400" b="0" i="1" smtClean="0"/>
              <a:t>静态语义</a:t>
            </a:r>
            <a:r>
              <a:rPr lang="en-US" altLang="zh-CN" sz="2400" b="0" i="1" smtClean="0"/>
              <a:t/>
            </a:r>
            <a:br>
              <a:rPr lang="en-US" altLang="zh-CN" sz="2400" b="0" i="1" smtClean="0"/>
            </a:br>
            <a:r>
              <a:rPr lang="zh-CN" altLang="en-US" sz="2400" b="0" i="1" smtClean="0"/>
              <a:t>是一系列限定规则，并确定哪些合乎语法的程序是合适的；</a:t>
            </a:r>
          </a:p>
          <a:p>
            <a:pPr lvl="2"/>
            <a:r>
              <a:rPr lang="zh-CN" altLang="en-US" sz="2400" b="0" i="1" smtClean="0"/>
              <a:t>动态语义</a:t>
            </a:r>
            <a:r>
              <a:rPr lang="en-US" altLang="zh-CN" sz="2400" b="0" i="1" smtClean="0"/>
              <a:t/>
            </a:r>
            <a:br>
              <a:rPr lang="en-US" altLang="zh-CN" sz="2400" b="0" i="1" smtClean="0"/>
            </a:br>
            <a:r>
              <a:rPr lang="zh-CN" altLang="en-US" sz="2400" b="0" i="1" smtClean="0"/>
              <a:t>也称作运行语义或执行语义，表明程序要做些什么，要计算什么。</a:t>
            </a:r>
          </a:p>
          <a:p>
            <a:r>
              <a:rPr lang="zh-CN" altLang="en-US" smtClean="0"/>
              <a:t>文法是阐明语法的一个工具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178800" cy="5715000"/>
          </a:xfrm>
        </p:spPr>
        <p:txBody>
          <a:bodyPr/>
          <a:lstStyle/>
          <a:p>
            <a:r>
              <a:rPr lang="zh-CN" altLang="en-US" smtClean="0"/>
              <a:t>0型文法产生的语言称为0型语言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1型文法或上下文有关文法产生的语言称为1型语言或上下文有关语言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2</a:t>
            </a:r>
            <a:r>
              <a:rPr lang="zh-CN" altLang="en-US" smtClean="0"/>
              <a:t>型文法或上下文无关文法产生的语言称为2型语言或上下文无关语言</a:t>
            </a:r>
            <a:br>
              <a:rPr lang="zh-CN" alt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</a:t>
            </a:r>
            <a:r>
              <a:rPr lang="zh-CN" altLang="en-US" smtClean="0"/>
              <a:t>型文法或正规文法产生的语言称为3型语言正则规语言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78800" cy="5410200"/>
          </a:xfrm>
        </p:spPr>
        <p:txBody>
          <a:bodyPr/>
          <a:lstStyle/>
          <a:p>
            <a:r>
              <a:rPr lang="zh-CN" altLang="en-US" sz="4800" smtClean="0"/>
              <a:t>例</a:t>
            </a:r>
            <a:br>
              <a:rPr lang="zh-CN" altLang="en-US" sz="4800" smtClean="0"/>
            </a:br>
            <a:r>
              <a:rPr lang="zh-CN" altLang="en-US" sz="4800" smtClean="0"/>
              <a:t>给出一个正规文法</a:t>
            </a:r>
            <a:r>
              <a:rPr lang="en-US" altLang="zh-CN" sz="4800" smtClean="0"/>
              <a:t>G，</a:t>
            </a:r>
            <a:r>
              <a:rPr lang="zh-CN" altLang="en-US" sz="4800" smtClean="0"/>
              <a:t>使</a:t>
            </a:r>
            <a:br>
              <a:rPr lang="zh-CN" altLang="en-US" sz="4800" smtClean="0"/>
            </a:br>
            <a:r>
              <a:rPr lang="en-US" altLang="zh-CN" sz="4800" smtClean="0"/>
              <a:t>L(G)={a</a:t>
            </a:r>
            <a:r>
              <a:rPr lang="en-US" altLang="zh-CN" sz="4800" baseline="30000" smtClean="0"/>
              <a:t>n</a:t>
            </a:r>
            <a:r>
              <a:rPr lang="en-US" altLang="zh-CN" sz="4800" smtClean="0"/>
              <a:t>b</a:t>
            </a:r>
            <a:r>
              <a:rPr lang="en-US" altLang="zh-CN" sz="4800" baseline="30000" smtClean="0"/>
              <a:t>m</a:t>
            </a:r>
            <a:r>
              <a:rPr lang="en-US" altLang="zh-CN" sz="4800" smtClean="0"/>
              <a:t>|n,m≥1}</a:t>
            </a:r>
            <a:endParaRPr lang="zh-CN" altLang="en-US" sz="4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/>
              <a:t>2</a:t>
            </a:r>
            <a:r>
              <a:rPr lang="zh-CN" altLang="en-US" sz="3800" dirty="0" smtClean="0"/>
              <a:t>.5 上下文无关文法及其语法树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200" smtClean="0"/>
              <a:t>引例</a:t>
            </a:r>
            <a:br>
              <a:rPr lang="zh-CN" altLang="en-US" sz="4200" smtClean="0"/>
            </a:br>
            <a:r>
              <a:rPr lang="en-US" altLang="zh-CN" sz="4200" smtClean="0">
                <a:sym typeface="Symbol" pitchFamily="18" charset="2"/>
              </a:rPr>
              <a:t>G[S]:</a:t>
            </a:r>
            <a:br>
              <a:rPr lang="en-US" altLang="zh-CN" sz="4200" smtClean="0">
                <a:sym typeface="Symbol" pitchFamily="18" charset="2"/>
              </a:rPr>
            </a:br>
            <a:r>
              <a:rPr lang="en-US" altLang="zh-CN" sz="4200" smtClean="0">
                <a:sym typeface="Symbol" pitchFamily="18" charset="2"/>
              </a:rPr>
              <a:t>SaAS | a</a:t>
            </a:r>
            <a:br>
              <a:rPr lang="en-US" altLang="zh-CN" sz="4200" smtClean="0">
                <a:sym typeface="Symbol" pitchFamily="18" charset="2"/>
              </a:rPr>
            </a:br>
            <a:r>
              <a:rPr lang="en-US" altLang="zh-CN" sz="4200" smtClean="0">
                <a:sym typeface="Symbol" pitchFamily="18" charset="2"/>
              </a:rPr>
              <a:t>ASbA | SS | ba</a:t>
            </a:r>
            <a:br>
              <a:rPr lang="en-US" altLang="zh-CN" sz="4200" smtClean="0">
                <a:sym typeface="Symbol" pitchFamily="18" charset="2"/>
              </a:rPr>
            </a:br>
            <a:r>
              <a:rPr lang="en-US" altLang="zh-CN" sz="4200" smtClean="0">
                <a:sym typeface="Symbol" pitchFamily="18" charset="2"/>
              </a:rPr>
              <a:t/>
            </a:r>
            <a:br>
              <a:rPr lang="en-US" altLang="zh-CN" sz="4200" smtClean="0">
                <a:sym typeface="Symbol" pitchFamily="18" charset="2"/>
              </a:rPr>
            </a:br>
            <a:r>
              <a:rPr lang="zh-CN" altLang="en-US" sz="4200" smtClean="0">
                <a:sym typeface="Symbol" pitchFamily="18" charset="2"/>
              </a:rPr>
              <a:t>写出</a:t>
            </a:r>
            <a:r>
              <a:rPr lang="en-US" altLang="zh-CN" sz="4200" smtClean="0">
                <a:sym typeface="Symbol" pitchFamily="18" charset="2"/>
              </a:rPr>
              <a:t>aabbaa</a:t>
            </a:r>
            <a:r>
              <a:rPr lang="zh-CN" altLang="en-US" sz="4200" smtClean="0">
                <a:sym typeface="Symbol" pitchFamily="18" charset="2"/>
              </a:rPr>
              <a:t>的最左推导和最右推导。</a:t>
            </a:r>
            <a:endParaRPr lang="zh-CN" altLang="en-US" sz="42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</p:spPr>
        <p:txBody>
          <a:bodyPr/>
          <a:lstStyle/>
          <a:p>
            <a:r>
              <a:rPr lang="zh-CN" altLang="en-US" sz="3200" smtClean="0"/>
              <a:t>给定文法</a:t>
            </a:r>
            <a:r>
              <a:rPr lang="en-US" altLang="zh-CN" sz="3200" smtClean="0"/>
              <a:t>G=( V</a:t>
            </a:r>
            <a:r>
              <a:rPr lang="en-US" altLang="zh-CN" sz="3200" baseline="-25000" smtClean="0"/>
              <a:t>N</a:t>
            </a:r>
            <a:r>
              <a:rPr lang="en-US" altLang="zh-CN" sz="3200" smtClean="0"/>
              <a:t>,V</a:t>
            </a:r>
            <a:r>
              <a:rPr lang="en-US" altLang="zh-CN" sz="3200" baseline="-25000" smtClean="0"/>
              <a:t>T</a:t>
            </a:r>
            <a:r>
              <a:rPr lang="en-US" altLang="zh-CN" sz="3200" smtClean="0"/>
              <a:t>,P,S)，</a:t>
            </a:r>
            <a:r>
              <a:rPr lang="zh-CN" altLang="en-US" sz="3200" smtClean="0"/>
              <a:t>对于</a:t>
            </a:r>
            <a:r>
              <a:rPr lang="en-US" altLang="zh-CN" sz="3200" smtClean="0"/>
              <a:t>G</a:t>
            </a:r>
            <a:r>
              <a:rPr lang="zh-CN" altLang="en-US" sz="3200" smtClean="0"/>
              <a:t>的任何句型都能够造与之关联的语法树。这棵树满足下列4个条件：</a:t>
            </a:r>
          </a:p>
          <a:p>
            <a:pPr lvl="1"/>
            <a:r>
              <a:rPr lang="zh-CN" altLang="en-US" sz="2800" smtClean="0"/>
              <a:t>每个结点都有一个标记，此标记是</a:t>
            </a:r>
            <a:r>
              <a:rPr lang="en-US" altLang="zh-CN" sz="2800" smtClean="0"/>
              <a:t>V</a:t>
            </a:r>
            <a:r>
              <a:rPr lang="zh-CN" altLang="en-US" sz="2800" smtClean="0"/>
              <a:t>的一个符号。</a:t>
            </a:r>
          </a:p>
          <a:p>
            <a:pPr lvl="1"/>
            <a:r>
              <a:rPr lang="zh-CN" altLang="en-US" sz="2800" smtClean="0"/>
              <a:t>根的标记是</a:t>
            </a:r>
            <a:r>
              <a:rPr lang="en-US" altLang="zh-CN" sz="2800" smtClean="0"/>
              <a:t>S。</a:t>
            </a:r>
          </a:p>
          <a:p>
            <a:pPr lvl="1"/>
            <a:r>
              <a:rPr lang="zh-CN" altLang="en-US" sz="2800" smtClean="0"/>
              <a:t>若一结点</a:t>
            </a:r>
            <a:r>
              <a:rPr lang="en-US" altLang="zh-CN" sz="2800" smtClean="0"/>
              <a:t>n</a:t>
            </a:r>
            <a:r>
              <a:rPr lang="zh-CN" altLang="en-US" sz="2800" smtClean="0"/>
              <a:t>至少有一个它自己除外的子孙，并且有标记</a:t>
            </a:r>
            <a:r>
              <a:rPr lang="en-US" altLang="zh-CN" sz="2800" smtClean="0"/>
              <a:t>A，</a:t>
            </a:r>
            <a:r>
              <a:rPr lang="zh-CN" altLang="en-US" sz="2800" smtClean="0"/>
              <a:t>则肯定</a:t>
            </a:r>
            <a:r>
              <a:rPr lang="en-US" altLang="zh-CN" sz="2800" smtClean="0"/>
              <a:t>A∈V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。</a:t>
            </a:r>
          </a:p>
          <a:p>
            <a:pPr lvl="1"/>
            <a:r>
              <a:rPr lang="zh-CN" altLang="en-US" sz="2800" smtClean="0"/>
              <a:t>如果结点</a:t>
            </a:r>
            <a:r>
              <a:rPr lang="en-US" altLang="zh-CN" sz="2800" smtClean="0"/>
              <a:t>n</a:t>
            </a:r>
            <a:r>
              <a:rPr lang="zh-CN" altLang="en-US" sz="2800" smtClean="0"/>
              <a:t>有标记</a:t>
            </a:r>
            <a:r>
              <a:rPr lang="en-US" altLang="zh-CN" sz="2800" smtClean="0"/>
              <a:t>A,</a:t>
            </a:r>
            <a:r>
              <a:rPr lang="zh-CN" altLang="en-US" sz="2800" smtClean="0"/>
              <a:t>其直接子孙结点从左到右的次序是</a:t>
            </a:r>
            <a:r>
              <a:rPr lang="en-US" altLang="zh-CN" sz="2800" smtClean="0"/>
              <a:t>n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，n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，</a:t>
            </a:r>
            <a:r>
              <a:rPr lang="en-US" altLang="zh-CN" sz="2800" smtClean="0">
                <a:latin typeface="Tahoma" pitchFamily="34" charset="0"/>
              </a:rPr>
              <a:t>…</a:t>
            </a:r>
            <a:r>
              <a:rPr lang="en-US" altLang="zh-CN" sz="2800" smtClean="0"/>
              <a:t>，n</a:t>
            </a:r>
            <a:r>
              <a:rPr lang="en-US" altLang="zh-CN" sz="2800" baseline="-25000" smtClean="0"/>
              <a:t>k</a:t>
            </a:r>
            <a:r>
              <a:rPr lang="en-US" altLang="zh-CN" sz="2800" smtClean="0"/>
              <a:t>，</a:t>
            </a:r>
            <a:r>
              <a:rPr lang="zh-CN" altLang="en-US" sz="2800" smtClean="0"/>
              <a:t>其标记分别为</a:t>
            </a:r>
            <a:r>
              <a:rPr lang="en-US" altLang="zh-CN" sz="2800" smtClean="0"/>
              <a:t>A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，A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，</a:t>
            </a:r>
            <a:r>
              <a:rPr lang="en-US" altLang="zh-CN" sz="2800" smtClean="0">
                <a:latin typeface="Tahoma" pitchFamily="34" charset="0"/>
              </a:rPr>
              <a:t>…</a:t>
            </a:r>
            <a:r>
              <a:rPr lang="en-US" altLang="zh-CN" sz="2800" smtClean="0"/>
              <a:t>，A</a:t>
            </a:r>
            <a:r>
              <a:rPr lang="en-US" altLang="zh-CN" sz="2800" baseline="-25000" smtClean="0"/>
              <a:t>k</a:t>
            </a:r>
            <a:r>
              <a:rPr lang="en-US" altLang="zh-CN" sz="2800" smtClean="0"/>
              <a:t>，</a:t>
            </a:r>
            <a:r>
              <a:rPr lang="zh-CN" altLang="en-US" sz="2800" smtClean="0"/>
              <a:t>那么</a:t>
            </a:r>
            <a:r>
              <a:rPr lang="en-US" altLang="zh-CN" sz="2800" smtClean="0"/>
              <a:t>A→A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A</a:t>
            </a:r>
            <a:r>
              <a:rPr lang="en-US" altLang="zh-CN" sz="2800" baseline="-25000" smtClean="0"/>
              <a:t>2</a:t>
            </a:r>
            <a:r>
              <a:rPr lang="en-US" altLang="zh-CN" sz="2800" smtClean="0">
                <a:latin typeface="Tahoma" pitchFamily="34" charset="0"/>
              </a:rPr>
              <a:t>…</a:t>
            </a:r>
            <a:r>
              <a:rPr lang="en-US" altLang="zh-CN" sz="2800" smtClean="0"/>
              <a:t>A</a:t>
            </a:r>
            <a:r>
              <a:rPr lang="en-US" altLang="zh-CN" sz="2800" baseline="-25000" smtClean="0"/>
              <a:t>k</a:t>
            </a:r>
            <a:r>
              <a:rPr lang="zh-CN" altLang="en-US" sz="2800" smtClean="0"/>
              <a:t>一定是</a:t>
            </a:r>
            <a:r>
              <a:rPr lang="en-US" altLang="zh-CN" sz="2800" smtClean="0"/>
              <a:t>P</a:t>
            </a:r>
            <a:r>
              <a:rPr lang="zh-CN" altLang="en-US" sz="2800" smtClean="0"/>
              <a:t>中的一个产生式。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82000" cy="5562600"/>
          </a:xfrm>
        </p:spPr>
        <p:txBody>
          <a:bodyPr/>
          <a:lstStyle/>
          <a:p>
            <a:pPr algn="just"/>
            <a:r>
              <a:rPr lang="zh-CN" altLang="en-US" smtClean="0"/>
              <a:t>一棵语法树表示了一个句型的种种可能的(但未必是所有的)不同推导过程，包括最左(最右)推导。从左到右读出推导树的叶子标记连接成的文法符号串为</a:t>
            </a:r>
            <a:r>
              <a:rPr lang="en-US" altLang="zh-CN" smtClean="0"/>
              <a:t>G</a:t>
            </a:r>
            <a:r>
              <a:rPr lang="zh-CN" altLang="zh-CN" smtClean="0"/>
              <a:t>的</a:t>
            </a:r>
            <a:r>
              <a:rPr lang="zh-CN" altLang="en-US" smtClean="0"/>
              <a:t>句型。</a:t>
            </a:r>
          </a:p>
          <a:p>
            <a:pPr>
              <a:buFont typeface="Monotype Sort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若一个文法存在某个句子对应两棵不同的语法树，则称这个文法是二义的。或者说，若一个文法存在某个句子有两个不同的最左（右）推导，则称这个文法是二义的。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800" smtClean="0"/>
              <a:t>例1</a:t>
            </a:r>
            <a:br>
              <a:rPr lang="zh-CN" altLang="en-US" sz="4800" smtClean="0"/>
            </a:br>
            <a:r>
              <a:rPr lang="en-US" altLang="zh-CN" sz="4800" smtClean="0"/>
              <a:t>G[E]:</a:t>
            </a:r>
            <a:r>
              <a:rPr lang="zh-CN" altLang="en-US" sz="4800" smtClean="0"/>
              <a:t/>
            </a:r>
            <a:br>
              <a:rPr lang="zh-CN" altLang="en-US" sz="4800" smtClean="0"/>
            </a:br>
            <a:r>
              <a:rPr lang="en-US" altLang="zh-CN" sz="4800" smtClean="0">
                <a:sym typeface="Symbol" pitchFamily="18" charset="2"/>
              </a:rPr>
              <a:t>EE+E|E*E|(E)|I</a:t>
            </a:r>
          </a:p>
          <a:p>
            <a:pPr>
              <a:lnSpc>
                <a:spcPct val="90000"/>
              </a:lnSpc>
            </a:pPr>
            <a:r>
              <a:rPr lang="zh-CN" altLang="en-US" sz="4800" smtClean="0"/>
              <a:t>例2</a:t>
            </a:r>
            <a:br>
              <a:rPr lang="zh-CN" altLang="en-US" sz="4800" smtClean="0"/>
            </a:br>
            <a:r>
              <a:rPr lang="en-US" altLang="zh-CN" sz="4800" smtClean="0"/>
              <a:t>G[E]:</a:t>
            </a:r>
            <a:r>
              <a:rPr lang="zh-CN" altLang="en-US" sz="4800" smtClean="0"/>
              <a:t/>
            </a:r>
            <a:br>
              <a:rPr lang="zh-CN" altLang="en-US" sz="4800" smtClean="0"/>
            </a:br>
            <a:r>
              <a:rPr lang="en-US" altLang="zh-CN" sz="4800" smtClean="0">
                <a:sym typeface="Symbol" pitchFamily="18" charset="2"/>
              </a:rPr>
              <a:t>E-EE|-E|a|b|c</a:t>
            </a:r>
            <a:br>
              <a:rPr lang="en-US" altLang="zh-CN" sz="4800" smtClean="0">
                <a:sym typeface="Symbol" pitchFamily="18" charset="2"/>
              </a:rPr>
            </a:br>
            <a:endParaRPr lang="zh-CN" altLang="en-US" sz="48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文法的二义性和语言的二义性是两个不同的概念。因为可能有两个不同的文法</a:t>
            </a:r>
            <a:r>
              <a:rPr lang="en-US" altLang="zh-CN" smtClean="0"/>
              <a:t>G</a:t>
            </a:r>
            <a:r>
              <a:rPr lang="zh-CN" altLang="en-US" smtClean="0"/>
              <a:t>和</a:t>
            </a:r>
            <a:r>
              <a:rPr lang="en-US" altLang="zh-CN" smtClean="0"/>
              <a:t>G′，</a:t>
            </a:r>
            <a:r>
              <a:rPr lang="zh-CN" altLang="en-US" smtClean="0"/>
              <a:t>其中</a:t>
            </a:r>
            <a:r>
              <a:rPr lang="en-US" altLang="zh-CN" smtClean="0"/>
              <a:t>G</a:t>
            </a:r>
            <a:r>
              <a:rPr lang="zh-CN" altLang="en-US" smtClean="0"/>
              <a:t>是二义的，但是却有</a:t>
            </a:r>
            <a:r>
              <a:rPr lang="en-US" altLang="zh-CN" smtClean="0"/>
              <a:t>L(G)=L(G′)，</a:t>
            </a:r>
            <a:r>
              <a:rPr lang="zh-CN" altLang="en-US" smtClean="0"/>
              <a:t>也就是说，这两个文法所产生的语言是相同的。</a:t>
            </a:r>
            <a:endParaRPr lang="zh-CN" altLang="en-US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.6 句型的分析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748712" cy="4895850"/>
          </a:xfrm>
        </p:spPr>
        <p:txBody>
          <a:bodyPr/>
          <a:lstStyle/>
          <a:p>
            <a:r>
              <a:rPr lang="zh-CN" altLang="en-US" smtClean="0"/>
              <a:t>句型分析</a:t>
            </a:r>
          </a:p>
          <a:p>
            <a:pPr lvl="1"/>
            <a:r>
              <a:rPr lang="zh-CN" altLang="en-US" smtClean="0"/>
              <a:t>句型分析就是识别一个符号串是否为某文法的句型，是某个推导的构造过程。</a:t>
            </a:r>
          </a:p>
          <a:p>
            <a:r>
              <a:rPr lang="zh-CN" altLang="en-US" smtClean="0"/>
              <a:t>分析程序（识别程序）</a:t>
            </a:r>
          </a:p>
          <a:p>
            <a:pPr lvl="1"/>
            <a:r>
              <a:rPr lang="zh-CN" altLang="en-US" smtClean="0"/>
              <a:t>在语言的编译实现中，把完成句型分析的程序称为分析程序或识别程序。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分析算法</a:t>
            </a:r>
          </a:p>
          <a:p>
            <a:pPr lvl="1"/>
            <a:r>
              <a:rPr lang="zh-CN" altLang="en-US" smtClean="0"/>
              <a:t>自上而下分析法</a:t>
            </a:r>
          </a:p>
          <a:p>
            <a:pPr lvl="1"/>
            <a:r>
              <a:rPr lang="zh-CN" altLang="en-US" smtClean="0"/>
              <a:t>自下而上分析法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考虑文法</a:t>
            </a:r>
            <a:r>
              <a:rPr lang="en-US" altLang="zh-CN" smtClean="0"/>
              <a:t>G[S]：</a:t>
            </a:r>
            <a:br>
              <a:rPr lang="en-US" altLang="zh-CN" smtClean="0"/>
            </a:br>
            <a:r>
              <a:rPr lang="en-US" altLang="zh-CN" smtClean="0"/>
              <a:t>S </a:t>
            </a:r>
            <a:r>
              <a:rPr lang="en-US" altLang="zh-CN" smtClean="0">
                <a:sym typeface="Symbol" pitchFamily="18" charset="2"/>
              </a:rPr>
              <a:t> cAd</a:t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/>
              <a:t>A </a:t>
            </a:r>
            <a:r>
              <a:rPr lang="en-US" altLang="zh-CN" smtClean="0">
                <a:sym typeface="Symbol" pitchFamily="18" charset="2"/>
              </a:rPr>
              <a:t> ab</a:t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>
                <a:sym typeface="Symbol" pitchFamily="18" charset="2"/>
              </a:rPr>
              <a:t>A  a</a:t>
            </a:r>
            <a:br>
              <a:rPr lang="en-US" altLang="zh-CN" smtClean="0">
                <a:sym typeface="Symbol" pitchFamily="18" charset="2"/>
              </a:rPr>
            </a:br>
            <a:r>
              <a:rPr lang="zh-CN" altLang="en-US" sz="2800" smtClean="0">
                <a:sym typeface="Symbol" pitchFamily="18" charset="2"/>
              </a:rPr>
              <a:t>识别输入串</a:t>
            </a:r>
            <a:r>
              <a:rPr lang="en-US" altLang="zh-CN" sz="2800" smtClean="0">
                <a:sym typeface="Symbol" pitchFamily="18" charset="2"/>
              </a:rPr>
              <a:t>w=cabd</a:t>
            </a:r>
            <a:r>
              <a:rPr lang="zh-CN" altLang="en-US" sz="2800" smtClean="0">
                <a:sym typeface="Symbol" pitchFamily="18" charset="2"/>
              </a:rPr>
              <a:t>是否该文法的句子。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. 2 符号和符号串</a:t>
            </a:r>
          </a:p>
        </p:txBody>
      </p:sp>
      <p:sp>
        <p:nvSpPr>
          <p:cNvPr id="5123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字母表</a:t>
            </a:r>
            <a:r>
              <a:rPr lang="zh-CN" altLang="en-US" dirty="0" smtClean="0">
                <a:sym typeface="Symbol" pitchFamily="18" charset="2"/>
              </a:rPr>
              <a:t>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字母表是元素的非空有穷集合</a:t>
            </a:r>
          </a:p>
          <a:p>
            <a:r>
              <a:rPr lang="zh-CN" altLang="en-US" dirty="0" smtClean="0"/>
              <a:t>符号</a:t>
            </a:r>
          </a:p>
          <a:p>
            <a:pPr lvl="1"/>
            <a:r>
              <a:rPr lang="zh-CN" altLang="en-US" dirty="0" smtClean="0"/>
              <a:t>字母表中的元素称为符号</a:t>
            </a:r>
          </a:p>
          <a:p>
            <a:r>
              <a:rPr lang="zh-CN" altLang="en-US" dirty="0" smtClean="0"/>
              <a:t>符号串</a:t>
            </a:r>
          </a:p>
          <a:p>
            <a:pPr lvl="1"/>
            <a:r>
              <a:rPr lang="zh-CN" altLang="en-US" dirty="0" smtClean="0"/>
              <a:t>由符号组成的任何有穷序列</a:t>
            </a:r>
          </a:p>
          <a:p>
            <a:pPr lvl="1"/>
            <a:r>
              <a:rPr lang="zh-CN" altLang="en-US" dirty="0" smtClean="0"/>
              <a:t>符号串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的长度：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所包含的符号个数，记作|</a:t>
            </a:r>
            <a:r>
              <a:rPr lang="en-US" altLang="zh-CN" dirty="0" smtClean="0"/>
              <a:t>x|</a:t>
            </a:r>
          </a:p>
          <a:p>
            <a:pPr lvl="1"/>
            <a:r>
              <a:rPr lang="zh-CN" altLang="en-US" dirty="0" smtClean="0"/>
              <a:t>空符号串 </a:t>
            </a:r>
            <a:r>
              <a:rPr lang="zh-CN" altLang="en-US" dirty="0" smtClean="0"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z="3800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zh-CN" altLang="en-US" smtClean="0"/>
              <a:t>自上而下分析法的主要问题：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假定要被替换的最左非终结符是</a:t>
            </a:r>
            <a:r>
              <a:rPr lang="en-US" altLang="zh-CN" smtClean="0"/>
              <a:t>V</a:t>
            </a:r>
            <a:r>
              <a:rPr lang="zh-CN" altLang="en-US" smtClean="0"/>
              <a:t>且有</a:t>
            </a:r>
            <a:r>
              <a:rPr lang="en-US" altLang="zh-CN" smtClean="0"/>
              <a:t>n</a:t>
            </a:r>
            <a:r>
              <a:rPr lang="zh-CN" altLang="en-US" smtClean="0"/>
              <a:t>条产生式：</a:t>
            </a:r>
            <a:r>
              <a:rPr lang="en-US" altLang="zh-CN" smtClean="0"/>
              <a:t>V </a:t>
            </a:r>
            <a:r>
              <a:rPr lang="en-US" altLang="zh-CN" smtClean="0">
                <a:sym typeface="Symbol" pitchFamily="18" charset="2"/>
              </a:rPr>
              <a:t>α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 | α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|…| α</a:t>
            </a:r>
            <a:r>
              <a:rPr lang="en-US" altLang="zh-CN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，</a:t>
            </a:r>
            <a:r>
              <a:rPr lang="zh-CN" altLang="en-US" smtClean="0">
                <a:sym typeface="Symbol" pitchFamily="18" charset="2"/>
              </a:rPr>
              <a:t>那么如何确定用哪个右部去替换</a:t>
            </a:r>
            <a:r>
              <a:rPr lang="en-US" altLang="zh-CN" smtClean="0">
                <a:sym typeface="Symbol" pitchFamily="18" charset="2"/>
              </a:rPr>
              <a:t>V？</a:t>
            </a:r>
            <a:br>
              <a:rPr lang="en-US" altLang="zh-CN" smtClean="0">
                <a:sym typeface="Symbol" pitchFamily="18" charset="2"/>
              </a:rPr>
            </a:b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 smtClean="0"/>
              <a:t>自下而上分析法的关键问题：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从当前串中选择一个可以归约到某个非终结符的子串（称为“可归约串”）。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78800" cy="5638800"/>
          </a:xfrm>
        </p:spPr>
        <p:txBody>
          <a:bodyPr/>
          <a:lstStyle/>
          <a:p>
            <a:r>
              <a:rPr lang="zh-CN" altLang="en-US" smtClean="0"/>
              <a:t>定义3.8-</a:t>
            </a:r>
            <a:r>
              <a:rPr lang="zh-CN" altLang="en-US" smtClean="0">
                <a:solidFill>
                  <a:srgbClr val="FF3300"/>
                </a:solidFill>
              </a:rPr>
              <a:t>短语，直接短语，句柄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设文法</a:t>
            </a:r>
            <a:r>
              <a:rPr lang="en-US" altLang="zh-CN" smtClean="0"/>
              <a:t>G[S]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如果有</a:t>
            </a:r>
            <a:r>
              <a:rPr lang="en-US" altLang="zh-CN" smtClean="0"/>
              <a:t>S  </a:t>
            </a:r>
            <a:r>
              <a:rPr lang="en-US" altLang="zh-CN" smtClean="0">
                <a:sym typeface="Symbol" pitchFamily="18" charset="2"/>
              </a:rPr>
              <a:t>  </a:t>
            </a:r>
            <a:r>
              <a:rPr lang="en-US" altLang="zh-CN" smtClean="0"/>
              <a:t>αAδ</a:t>
            </a:r>
            <a:r>
              <a:rPr lang="zh-CN" altLang="en-US" smtClean="0"/>
              <a:t>且</a:t>
            </a:r>
            <a:r>
              <a:rPr lang="en-US" altLang="zh-CN" smtClean="0"/>
              <a:t>A    β，</a:t>
            </a:r>
            <a:r>
              <a:rPr lang="zh-CN" altLang="en-US" smtClean="0"/>
              <a:t>则称</a:t>
            </a:r>
            <a:r>
              <a:rPr lang="en-US" altLang="zh-CN" smtClean="0"/>
              <a:t>β</a:t>
            </a:r>
            <a:r>
              <a:rPr lang="zh-CN" altLang="en-US" smtClean="0"/>
              <a:t>是句型</a:t>
            </a:r>
            <a:r>
              <a:rPr lang="en-US" altLang="zh-CN" smtClean="0"/>
              <a:t>αβδ</a:t>
            </a:r>
            <a:r>
              <a:rPr lang="zh-CN" altLang="en-US" smtClean="0"/>
              <a:t>相对于非终结符</a:t>
            </a:r>
            <a:r>
              <a:rPr lang="en-US" altLang="zh-CN" smtClean="0"/>
              <a:t>A</a:t>
            </a:r>
            <a:r>
              <a:rPr lang="zh-CN" altLang="en-US" smtClean="0"/>
              <a:t>的短语。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如果有</a:t>
            </a:r>
            <a:r>
              <a:rPr lang="en-US" altLang="zh-CN" smtClean="0"/>
              <a:t>A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en-US" altLang="zh-CN" smtClean="0"/>
              <a:t>β，</a:t>
            </a:r>
            <a:r>
              <a:rPr lang="zh-CN" altLang="en-US" smtClean="0"/>
              <a:t>则称</a:t>
            </a:r>
            <a:r>
              <a:rPr lang="en-US" altLang="zh-CN" smtClean="0"/>
              <a:t>β</a:t>
            </a:r>
            <a:r>
              <a:rPr lang="zh-CN" altLang="en-US" smtClean="0"/>
              <a:t>是句型</a:t>
            </a:r>
            <a:r>
              <a:rPr lang="en-US" altLang="zh-CN" smtClean="0"/>
              <a:t>αβδ</a:t>
            </a:r>
            <a:r>
              <a:rPr lang="zh-CN" altLang="en-US" smtClean="0"/>
              <a:t>相对于非终结符</a:t>
            </a:r>
            <a:r>
              <a:rPr lang="en-US" altLang="zh-CN" smtClean="0"/>
              <a:t>A</a:t>
            </a:r>
            <a:r>
              <a:rPr lang="zh-CN" altLang="en-US" smtClean="0"/>
              <a:t>的直接短语（简单短语）。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一个句型的最左直接短语称为该句型的句柄。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339975" y="1773238"/>
          <a:ext cx="468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Microsoft 公式 3.0" r:id="rId3" imgW="190500" imgH="279400" progId="Equation.3">
                  <p:embed/>
                </p:oleObj>
              </mc:Choice>
              <mc:Fallback>
                <p:oleObj name="Microsoft 公式 3.0" r:id="rId3" imgW="1905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73238"/>
                        <a:ext cx="468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4067175" y="1700213"/>
          <a:ext cx="468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Microsoft 公式 3.0" r:id="rId5" imgW="190500" imgH="279400" progId="Equation.3">
                  <p:embed/>
                </p:oleObj>
              </mc:Choice>
              <mc:Fallback>
                <p:oleObj name="Microsoft 公式 3.0" r:id="rId5" imgW="1905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00213"/>
                        <a:ext cx="468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78800" cy="5486400"/>
          </a:xfrm>
        </p:spPr>
        <p:txBody>
          <a:bodyPr/>
          <a:lstStyle/>
          <a:p>
            <a:r>
              <a:rPr lang="zh-CN" altLang="en-US" smtClean="0"/>
              <a:t>例</a:t>
            </a:r>
            <a:br>
              <a:rPr lang="zh-CN" altLang="en-US" smtClean="0"/>
            </a:br>
            <a:r>
              <a:rPr lang="zh-CN" altLang="en-US" smtClean="0"/>
              <a:t>设文法</a:t>
            </a:r>
            <a:r>
              <a:rPr lang="en-US" altLang="zh-CN" smtClean="0"/>
              <a:t>G[E]：</a:t>
            </a:r>
            <a:br>
              <a:rPr lang="en-US" altLang="zh-CN" smtClean="0"/>
            </a:br>
            <a:r>
              <a:rPr lang="en-US" altLang="zh-CN" smtClean="0">
                <a:latin typeface="宋体" pitchFamily="2" charset="-122"/>
              </a:rPr>
              <a:t>E→E+T|T</a:t>
            </a:r>
            <a:br>
              <a:rPr lang="en-US" altLang="zh-CN" smtClean="0">
                <a:latin typeface="宋体" pitchFamily="2" charset="-122"/>
              </a:rPr>
            </a:br>
            <a:r>
              <a:rPr lang="en-US" altLang="zh-CN" smtClean="0">
                <a:latin typeface="宋体" pitchFamily="2" charset="-122"/>
              </a:rPr>
              <a:t>T→T*F|F</a:t>
            </a:r>
            <a:br>
              <a:rPr lang="en-US" altLang="zh-CN" smtClean="0">
                <a:latin typeface="宋体" pitchFamily="2" charset="-122"/>
              </a:rPr>
            </a:br>
            <a:r>
              <a:rPr lang="en-US" altLang="zh-CN" smtClean="0">
                <a:latin typeface="宋体" pitchFamily="2" charset="-122"/>
              </a:rPr>
              <a:t>F→(E)|i</a:t>
            </a:r>
            <a:br>
              <a:rPr lang="en-US" altLang="zh-CN" smtClean="0">
                <a:latin typeface="宋体" pitchFamily="2" charset="-122"/>
              </a:rPr>
            </a:br>
            <a:r>
              <a:rPr lang="zh-CN" altLang="en-US" smtClean="0"/>
              <a:t>求句型</a:t>
            </a:r>
            <a:r>
              <a:rPr lang="en-US" altLang="zh-CN" smtClean="0">
                <a:latin typeface="宋体" pitchFamily="2" charset="-122"/>
              </a:rPr>
              <a:t>i*i+i</a:t>
            </a:r>
            <a:r>
              <a:rPr lang="zh-CN" altLang="en-US" smtClean="0"/>
              <a:t>的短语、直接短语和句柄</a:t>
            </a:r>
          </a:p>
          <a:p>
            <a:pPr lvl="1"/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.7 有关文法实用中的一些说明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69325" cy="4895850"/>
          </a:xfrm>
        </p:spPr>
        <p:txBody>
          <a:bodyPr/>
          <a:lstStyle/>
          <a:p>
            <a:r>
              <a:rPr lang="zh-CN" altLang="en-US" smtClean="0"/>
              <a:t>在实用中，我们将限制文法中不得含有有害规则和多余规则。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有害规则</a:t>
            </a:r>
            <a:r>
              <a:rPr lang="zh-CN" altLang="en-US" smtClean="0"/>
              <a:t>是形如 </a:t>
            </a:r>
            <a:r>
              <a:rPr lang="en-US" altLang="zh-CN" smtClean="0"/>
              <a:t>U </a:t>
            </a:r>
            <a:r>
              <a:rPr lang="en-US" altLang="zh-CN" smtClean="0">
                <a:sym typeface="Symbol" pitchFamily="18" charset="2"/>
              </a:rPr>
              <a:t> U</a:t>
            </a:r>
            <a:r>
              <a:rPr lang="zh-CN" altLang="en-US" smtClean="0">
                <a:sym typeface="Symbol" pitchFamily="18" charset="2"/>
              </a:rPr>
              <a:t>的产生式。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多余规则</a:t>
            </a:r>
            <a:r>
              <a:rPr lang="zh-CN" altLang="en-US" smtClean="0"/>
              <a:t>是文法中连一个句子的推导都用不到的规则。一种是不在任何规则的右部出现的非终结符（称为</a:t>
            </a:r>
            <a:r>
              <a:rPr lang="zh-CN" altLang="en-US" smtClean="0">
                <a:solidFill>
                  <a:srgbClr val="0033CC"/>
                </a:solidFill>
              </a:rPr>
              <a:t>不可到达的非终结符</a:t>
            </a:r>
            <a:r>
              <a:rPr lang="zh-CN" altLang="en-US" smtClean="0"/>
              <a:t>）；另一种是不能从它推出终结符号串的非终结符（称为</a:t>
            </a:r>
            <a:r>
              <a:rPr lang="zh-CN" altLang="en-US" smtClean="0">
                <a:solidFill>
                  <a:srgbClr val="0033CC"/>
                </a:solidFill>
              </a:rPr>
              <a:t>不可终止的非终结符</a:t>
            </a:r>
            <a:r>
              <a:rPr lang="zh-CN" altLang="en-US" smtClean="0"/>
              <a:t>）。</a:t>
            </a:r>
          </a:p>
          <a:p>
            <a:r>
              <a:rPr lang="zh-CN" altLang="en-US" smtClean="0"/>
              <a:t>上下文无关文法中某些规则可具有形式</a:t>
            </a:r>
            <a:r>
              <a:rPr lang="en-US" altLang="zh-CN" sz="3200" smtClean="0"/>
              <a:t>A→ε，</a:t>
            </a:r>
            <a:r>
              <a:rPr lang="zh-CN" altLang="en-US" sz="3200" smtClean="0"/>
              <a:t>其中</a:t>
            </a:r>
            <a:r>
              <a:rPr lang="en-US" altLang="zh-CN" sz="3200" smtClean="0"/>
              <a:t>A ∈V</a:t>
            </a:r>
            <a:r>
              <a:rPr lang="en-US" altLang="zh-CN" sz="3200" baseline="-25000" smtClean="0"/>
              <a:t>N。</a:t>
            </a:r>
            <a:r>
              <a:rPr lang="zh-CN" altLang="en-US" smtClean="0"/>
              <a:t>这种规则称为</a:t>
            </a:r>
            <a:r>
              <a:rPr lang="en-US" altLang="zh-CN" sz="3200" smtClean="0"/>
              <a:t>ε</a:t>
            </a:r>
            <a:r>
              <a:rPr lang="zh-CN" altLang="en-US" smtClean="0"/>
              <a:t>规则。</a:t>
            </a:r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符号串的头、尾、固有头、固有尾</a:t>
            </a:r>
            <a:endParaRPr lang="en-US" altLang="zh-CN" smtClean="0"/>
          </a:p>
          <a:p>
            <a:r>
              <a:rPr lang="zh-CN" altLang="en-US" smtClean="0"/>
              <a:t>符号串的连接</a:t>
            </a:r>
          </a:p>
          <a:p>
            <a:pPr lvl="1"/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是符号串，它们的连接</a:t>
            </a:r>
            <a:r>
              <a:rPr lang="en-US" altLang="zh-CN" smtClean="0"/>
              <a:t>xy</a:t>
            </a:r>
            <a:r>
              <a:rPr lang="zh-CN" altLang="en-US" smtClean="0"/>
              <a:t>是把</a:t>
            </a:r>
            <a:r>
              <a:rPr lang="en-US" altLang="zh-CN" smtClean="0"/>
              <a:t>y</a:t>
            </a:r>
            <a:r>
              <a:rPr lang="zh-CN" altLang="en-US" smtClean="0"/>
              <a:t>的符号写在</a:t>
            </a:r>
            <a:r>
              <a:rPr lang="en-US" altLang="zh-CN" smtClean="0"/>
              <a:t>x</a:t>
            </a:r>
            <a:r>
              <a:rPr lang="zh-CN" altLang="en-US" smtClean="0"/>
              <a:t>的符号之后得到的符号串。</a:t>
            </a:r>
          </a:p>
          <a:p>
            <a:r>
              <a:rPr lang="zh-CN" altLang="en-US" smtClean="0"/>
              <a:t>符号串的方幂</a:t>
            </a:r>
          </a:p>
          <a:p>
            <a:pPr lvl="1"/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是符号串，把</a:t>
            </a:r>
            <a:r>
              <a:rPr lang="en-US" altLang="zh-CN" smtClean="0"/>
              <a:t>x</a:t>
            </a:r>
            <a:r>
              <a:rPr lang="zh-CN" altLang="en-US" smtClean="0"/>
              <a:t>自身连接</a:t>
            </a:r>
            <a:r>
              <a:rPr lang="en-US" altLang="zh-CN" smtClean="0"/>
              <a:t>n</a:t>
            </a:r>
            <a:r>
              <a:rPr lang="zh-CN" altLang="en-US" smtClean="0"/>
              <a:t>次得到符号串</a:t>
            </a:r>
            <a:r>
              <a:rPr lang="en-US" altLang="zh-CN" smtClean="0"/>
              <a:t>z，</a:t>
            </a:r>
            <a:r>
              <a:rPr lang="zh-CN" altLang="en-US" smtClean="0"/>
              <a:t>即</a:t>
            </a:r>
            <a:r>
              <a:rPr lang="en-US" altLang="zh-CN" smtClean="0"/>
              <a:t>z=xx...xx，</a:t>
            </a:r>
            <a:r>
              <a:rPr lang="zh-CN" altLang="en-US" smtClean="0"/>
              <a:t>称为符号串</a:t>
            </a:r>
            <a:r>
              <a:rPr lang="en-US" altLang="zh-CN" smtClean="0"/>
              <a:t>x</a:t>
            </a:r>
            <a:r>
              <a:rPr lang="zh-CN" altLang="en-US" smtClean="0"/>
              <a:t>的方幂。</a:t>
            </a:r>
            <a:br>
              <a:rPr lang="zh-CN" altLang="en-US" smtClean="0"/>
            </a:br>
            <a:r>
              <a:rPr lang="en-US" altLang="zh-CN" smtClean="0"/>
              <a:t>α</a:t>
            </a:r>
            <a:r>
              <a:rPr lang="en-US" altLang="zh-CN" baseline="30000" smtClean="0"/>
              <a:t>0</a:t>
            </a:r>
            <a:r>
              <a:rPr lang="en-US" altLang="zh-CN" smtClean="0"/>
              <a:t>=ε, α</a:t>
            </a:r>
            <a:r>
              <a:rPr lang="en-US" altLang="zh-CN" baseline="30000" smtClean="0"/>
              <a:t>n </a:t>
            </a:r>
            <a:r>
              <a:rPr lang="en-US" altLang="zh-CN" smtClean="0"/>
              <a:t>=αα</a:t>
            </a:r>
            <a:r>
              <a:rPr lang="en-US" altLang="zh-CN" baseline="30000" smtClean="0"/>
              <a:t>n-1</a:t>
            </a:r>
            <a:r>
              <a:rPr lang="en-US" altLang="zh-CN" smtClean="0"/>
              <a:t> =α</a:t>
            </a:r>
            <a:r>
              <a:rPr lang="en-US" altLang="zh-CN" baseline="30000" smtClean="0"/>
              <a:t>n-1</a:t>
            </a:r>
            <a:r>
              <a:rPr lang="en-US" altLang="zh-CN" smtClean="0"/>
              <a:t>α（n&gt;0）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280400" cy="5832475"/>
          </a:xfrm>
        </p:spPr>
        <p:txBody>
          <a:bodyPr/>
          <a:lstStyle/>
          <a:p>
            <a:r>
              <a:rPr lang="zh-CN" altLang="en-US" smtClean="0"/>
              <a:t>符号串集合及其运算</a:t>
            </a:r>
          </a:p>
          <a:p>
            <a:pPr lvl="1"/>
            <a:r>
              <a:rPr lang="zh-CN" altLang="en-US" smtClean="0"/>
              <a:t>若集合</a:t>
            </a:r>
            <a:r>
              <a:rPr lang="en-US" altLang="zh-CN" smtClean="0"/>
              <a:t>A</a:t>
            </a:r>
            <a:r>
              <a:rPr lang="zh-CN" altLang="en-US" smtClean="0"/>
              <a:t>中的一切元素都是字母表上的符号串，则称</a:t>
            </a:r>
            <a:r>
              <a:rPr lang="en-US" altLang="zh-CN" smtClean="0"/>
              <a:t>A</a:t>
            </a:r>
            <a:r>
              <a:rPr lang="zh-CN" altLang="en-US" smtClean="0"/>
              <a:t>为该字母表上的符号串集合。</a:t>
            </a:r>
          </a:p>
          <a:p>
            <a:pPr lvl="1"/>
            <a:r>
              <a:rPr lang="zh-CN" altLang="en-US" smtClean="0">
                <a:sym typeface="Symbol" pitchFamily="18" charset="2"/>
              </a:rPr>
              <a:t>合并：字符串集合</a:t>
            </a:r>
            <a:r>
              <a:rPr lang="en-US" altLang="zh-CN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en-US" altLang="zh-CN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的合并</a:t>
            </a:r>
            <a:r>
              <a:rPr lang="en-US" altLang="zh-CN" smtClean="0">
                <a:sym typeface="Symbol" pitchFamily="18" charset="2"/>
              </a:rPr>
              <a:t>A∪B={α|α∈A</a:t>
            </a:r>
            <a:r>
              <a:rPr lang="zh-CN" altLang="en-US" smtClean="0">
                <a:sym typeface="Symbol" pitchFamily="18" charset="2"/>
              </a:rPr>
              <a:t>或</a:t>
            </a:r>
            <a:r>
              <a:rPr lang="en-US" altLang="zh-CN" smtClean="0">
                <a:sym typeface="Symbol" pitchFamily="18" charset="2"/>
              </a:rPr>
              <a:t>α∈B}。</a:t>
            </a:r>
          </a:p>
          <a:p>
            <a:pPr lvl="1"/>
            <a:r>
              <a:rPr lang="zh-CN" altLang="en-US" smtClean="0">
                <a:sym typeface="Symbol" pitchFamily="18" charset="2"/>
              </a:rPr>
              <a:t>乘积：字符串集合</a:t>
            </a:r>
            <a:r>
              <a:rPr lang="en-US" altLang="zh-CN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en-US" altLang="zh-CN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的乘积</a:t>
            </a:r>
            <a:r>
              <a:rPr lang="en-US" altLang="zh-CN" smtClean="0">
                <a:sym typeface="Symbol" pitchFamily="18" charset="2"/>
              </a:rPr>
              <a:t>AB=</a:t>
            </a:r>
            <a:r>
              <a:rPr lang="en-US" altLang="zh-CN" smtClean="0">
                <a:sym typeface="Times New Roman" pitchFamily="18" charset="0"/>
              </a:rPr>
              <a:t>{</a:t>
            </a:r>
            <a:r>
              <a:rPr lang="en-US" altLang="zh-CN" smtClean="0">
                <a:sym typeface="Symbol" pitchFamily="18" charset="2"/>
              </a:rPr>
              <a:t>αβ|α∈A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en-US" altLang="zh-CN" smtClean="0">
                <a:sym typeface="Symbol" pitchFamily="18" charset="2"/>
              </a:rPr>
              <a:t>β∈B}。</a:t>
            </a:r>
            <a:br>
              <a:rPr lang="en-US" altLang="zh-CN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>显然{</a:t>
            </a:r>
            <a:r>
              <a:rPr lang="en-US" altLang="zh-CN" smtClean="0">
                <a:sym typeface="Symbol" pitchFamily="18" charset="2"/>
              </a:rPr>
              <a:t>ε}A=A{ε}=A。</a:t>
            </a:r>
          </a:p>
          <a:p>
            <a:pPr lvl="1"/>
            <a:r>
              <a:rPr lang="zh-CN" altLang="en-US" smtClean="0">
                <a:sym typeface="Symbol" pitchFamily="18" charset="2"/>
              </a:rPr>
              <a:t>幂：</a:t>
            </a:r>
            <a:r>
              <a:rPr lang="en-US" altLang="zh-CN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=A</a:t>
            </a:r>
            <a:r>
              <a:rPr lang="en-US" altLang="zh-CN" baseline="30000" smtClean="0">
                <a:sym typeface="Symbol" pitchFamily="18" charset="2"/>
              </a:rPr>
              <a:t>n-1</a:t>
            </a:r>
            <a:r>
              <a:rPr lang="en-US" altLang="zh-CN" smtClean="0">
                <a:sym typeface="Symbol" pitchFamily="18" charset="2"/>
              </a:rPr>
              <a:t>A=AA</a:t>
            </a:r>
            <a:r>
              <a:rPr lang="en-US" altLang="zh-CN" baseline="30000" smtClean="0">
                <a:sym typeface="Symbol" pitchFamily="18" charset="2"/>
              </a:rPr>
              <a:t>n-1</a:t>
            </a:r>
            <a:r>
              <a:rPr lang="en-US" altLang="zh-CN" smtClean="0">
                <a:sym typeface="Symbol" pitchFamily="18" charset="2"/>
              </a:rPr>
              <a:t>（n&gt;0），</a:t>
            </a:r>
            <a:r>
              <a:rPr lang="zh-CN" altLang="en-US" smtClean="0">
                <a:sym typeface="Symbol" pitchFamily="18" charset="2"/>
              </a:rPr>
              <a:t>并规定</a:t>
            </a:r>
            <a:r>
              <a:rPr lang="en-US" altLang="zh-CN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={ε}。</a:t>
            </a:r>
          </a:p>
          <a:p>
            <a:pPr lvl="1"/>
            <a:r>
              <a:rPr lang="zh-CN" altLang="en-US" smtClean="0">
                <a:sym typeface="Symbol" pitchFamily="18" charset="2"/>
              </a:rPr>
              <a:t>正闭包：</a:t>
            </a:r>
            <a:r>
              <a:rPr lang="en-US" altLang="zh-CN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+</a:t>
            </a:r>
            <a:r>
              <a:rPr lang="en-US" altLang="zh-CN" smtClean="0">
                <a:sym typeface="Symbol" pitchFamily="18" charset="2"/>
              </a:rPr>
              <a:t> =A</a:t>
            </a:r>
            <a:r>
              <a:rPr lang="en-US" altLang="zh-CN" baseline="30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∪A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∪…∪A</a:t>
            </a:r>
            <a:r>
              <a:rPr lang="en-US" altLang="zh-CN" baseline="30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∪…。</a:t>
            </a:r>
          </a:p>
          <a:p>
            <a:pPr lvl="1"/>
            <a:r>
              <a:rPr lang="zh-CN" altLang="en-US" smtClean="0">
                <a:sym typeface="Symbol" pitchFamily="18" charset="2"/>
              </a:rPr>
              <a:t>闭包：</a:t>
            </a:r>
            <a:r>
              <a:rPr lang="en-US" altLang="zh-CN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*</a:t>
            </a:r>
            <a:r>
              <a:rPr lang="en-US" altLang="zh-CN" smtClean="0">
                <a:sym typeface="Symbol" pitchFamily="18" charset="2"/>
              </a:rPr>
              <a:t>=A</a:t>
            </a:r>
            <a:r>
              <a:rPr lang="en-US" altLang="zh-CN" baseline="30000" smtClean="0"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∪A</a:t>
            </a:r>
            <a:r>
              <a:rPr lang="en-US" altLang="zh-CN" baseline="30000" smtClean="0">
                <a:sym typeface="Symbol" pitchFamily="18" charset="2"/>
              </a:rPr>
              <a:t>+</a:t>
            </a:r>
            <a:r>
              <a:rPr lang="en-US" altLang="zh-CN" smtClean="0">
                <a:sym typeface="Symbol" pitchFamily="18" charset="2"/>
              </a:rPr>
              <a:t>。</a:t>
            </a:r>
            <a:br>
              <a:rPr lang="en-US" altLang="zh-CN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>显然</a:t>
            </a:r>
            <a:r>
              <a:rPr lang="en-US" altLang="zh-CN" smtClean="0">
                <a:sym typeface="Symbol" pitchFamily="18" charset="2"/>
              </a:rPr>
              <a:t>Σ</a:t>
            </a:r>
            <a:r>
              <a:rPr lang="en-US" altLang="zh-CN" baseline="30000" smtClean="0">
                <a:sym typeface="Symbol" pitchFamily="18" charset="2"/>
              </a:rPr>
              <a:t>*</a:t>
            </a:r>
            <a:r>
              <a:rPr lang="en-US" altLang="zh-CN" smtClean="0">
                <a:sym typeface="Symbol" pitchFamily="18" charset="2"/>
              </a:rPr>
              <a:t>=Σ</a:t>
            </a:r>
            <a:r>
              <a:rPr lang="en-US" altLang="zh-CN" baseline="30000" smtClean="0"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∪Σ</a:t>
            </a:r>
            <a:r>
              <a:rPr lang="en-US" altLang="zh-CN" baseline="30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∪Σ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∪…∪Σ</a:t>
            </a:r>
            <a:r>
              <a:rPr lang="en-US" altLang="zh-CN" baseline="30000" smtClean="0">
                <a:sym typeface="Symbol" pitchFamily="18" charset="2"/>
              </a:rPr>
              <a:t>n </a:t>
            </a:r>
            <a:r>
              <a:rPr lang="en-US" altLang="zh-CN" smtClean="0">
                <a:sym typeface="Symbol" pitchFamily="18" charset="2"/>
              </a:rPr>
              <a:t>∪… </a:t>
            </a:r>
            <a:r>
              <a:rPr lang="zh-CN" altLang="en-US" smtClean="0">
                <a:sym typeface="Symbol" pitchFamily="18" charset="2"/>
              </a:rPr>
              <a:t>。</a:t>
            </a:r>
            <a:r>
              <a:rPr lang="en-US" altLang="zh-CN" smtClean="0">
                <a:sym typeface="Symbol" pitchFamily="18" charset="2"/>
              </a:rPr>
              <a:t/>
            </a:r>
            <a:br>
              <a:rPr lang="en-US" altLang="zh-CN" smtClean="0">
                <a:sym typeface="Symbol" pitchFamily="18" charset="2"/>
              </a:rPr>
            </a:br>
            <a:r>
              <a:rPr lang="en-US" altLang="zh-CN" smtClean="0">
                <a:sym typeface="Symbol" pitchFamily="18" charset="2"/>
              </a:rPr>
              <a:t>Σ</a:t>
            </a:r>
            <a:r>
              <a:rPr lang="en-US" altLang="zh-CN" baseline="30000" smtClean="0">
                <a:sym typeface="Symbol" pitchFamily="18" charset="2"/>
              </a:rPr>
              <a:t>*</a:t>
            </a:r>
            <a:r>
              <a:rPr lang="zh-CN" altLang="en-US" smtClean="0">
                <a:sym typeface="Symbol" pitchFamily="18" charset="2"/>
              </a:rPr>
              <a:t>表示</a:t>
            </a:r>
            <a:r>
              <a:rPr lang="en-US" altLang="zh-CN" smtClean="0">
                <a:sym typeface="Symbol" pitchFamily="18" charset="2"/>
              </a:rPr>
              <a:t>Σ</a:t>
            </a:r>
            <a:r>
              <a:rPr lang="zh-CN" altLang="en-US" smtClean="0">
                <a:sym typeface="Symbol" pitchFamily="18" charset="2"/>
              </a:rPr>
              <a:t>上的所有有穷长的串的集合</a:t>
            </a: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.3 文法和语言的形式定义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引例1</a:t>
            </a:r>
            <a:br>
              <a:rPr lang="zh-CN" altLang="en-US" smtClean="0"/>
            </a:br>
            <a:r>
              <a:rPr lang="zh-CN" altLang="en-US" smtClean="0"/>
              <a:t>        ∑={</a:t>
            </a:r>
            <a:r>
              <a:rPr lang="en-US" altLang="zh-CN" smtClean="0"/>
              <a:t>a}, A={a</a:t>
            </a:r>
            <a:r>
              <a:rPr lang="en-US" altLang="zh-CN" baseline="30000" smtClean="0"/>
              <a:t>n</a:t>
            </a:r>
            <a:r>
              <a:rPr lang="en-US" altLang="zh-CN" smtClean="0"/>
              <a:t>|n≥1}</a:t>
            </a:r>
          </a:p>
          <a:p>
            <a:pPr>
              <a:buFont typeface="Monotype Sort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引例2</a:t>
            </a:r>
            <a:br>
              <a:rPr lang="zh-CN" altLang="en-US" smtClean="0"/>
            </a:br>
            <a:r>
              <a:rPr lang="zh-CN" altLang="en-US" smtClean="0"/>
              <a:t>        ∑={</a:t>
            </a:r>
            <a:r>
              <a:rPr lang="en-US" altLang="zh-CN" smtClean="0"/>
              <a:t>a,b}, A={a</a:t>
            </a:r>
            <a:r>
              <a:rPr lang="en-US" altLang="zh-CN" baseline="30000" smtClean="0"/>
              <a:t>n</a:t>
            </a:r>
            <a:r>
              <a:rPr lang="en-US" altLang="zh-CN" smtClean="0"/>
              <a:t>b</a:t>
            </a:r>
            <a:r>
              <a:rPr lang="en-US" altLang="zh-CN" baseline="30000" smtClean="0"/>
              <a:t>m</a:t>
            </a:r>
            <a:r>
              <a:rPr lang="en-US" altLang="zh-CN" smtClean="0"/>
              <a:t>|n,m≥1}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        ∑={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}, A={a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|n≥1}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 descr="C:\Documents and Settings\Administrator\My Documents\My Pictures\yuan-b.jpg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r>
              <a:rPr lang="zh-CN" altLang="en-US" sz="3200" dirty="0" smtClean="0">
                <a:sym typeface="Symbol" pitchFamily="18" charset="2"/>
              </a:rPr>
              <a:t>定义</a:t>
            </a:r>
            <a:r>
              <a:rPr lang="en-US" altLang="zh-CN" sz="3200" dirty="0" smtClean="0">
                <a:sym typeface="Symbol" pitchFamily="18" charset="2"/>
              </a:rPr>
              <a:t>2</a:t>
            </a:r>
            <a:r>
              <a:rPr lang="zh-CN" altLang="en-US" sz="3200" dirty="0" smtClean="0">
                <a:sym typeface="Symbol" pitchFamily="18" charset="2"/>
              </a:rPr>
              <a:t>.1-</a:t>
            </a:r>
            <a: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  <a:t>文法</a:t>
            </a:r>
            <a:r>
              <a:rPr lang="zh-CN" altLang="en-US" sz="3200" dirty="0" smtClean="0">
                <a:sym typeface="Symbol" pitchFamily="18" charset="2"/>
              </a:rPr>
              <a:t/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zh-CN" altLang="en-US" sz="3200" dirty="0" smtClean="0">
                <a:sym typeface="Symbol" pitchFamily="18" charset="2"/>
              </a:rPr>
              <a:t>文法</a:t>
            </a:r>
            <a:r>
              <a:rPr lang="en-US" altLang="zh-CN" sz="3200" dirty="0" smtClean="0">
                <a:sym typeface="Symbol" pitchFamily="18" charset="2"/>
              </a:rPr>
              <a:t>G</a:t>
            </a:r>
            <a:r>
              <a:rPr lang="zh-CN" altLang="en-US" sz="3200" dirty="0" smtClean="0">
                <a:sym typeface="Symbol" pitchFamily="18" charset="2"/>
              </a:rPr>
              <a:t>定义为四元组(</a:t>
            </a:r>
            <a:r>
              <a:rPr lang="en-US" altLang="zh-CN" sz="3200" dirty="0" smtClean="0">
                <a:sym typeface="Symbol" pitchFamily="18" charset="2"/>
              </a:rPr>
              <a:t>V</a:t>
            </a:r>
            <a:r>
              <a:rPr lang="en-US" altLang="zh-CN" sz="3200" baseline="-25000" dirty="0" smtClean="0">
                <a:sym typeface="Symbol" pitchFamily="18" charset="2"/>
              </a:rPr>
              <a:t>N</a:t>
            </a:r>
            <a:r>
              <a:rPr lang="en-US" altLang="zh-CN" sz="3200" dirty="0" smtClean="0">
                <a:sym typeface="Symbol" pitchFamily="18" charset="2"/>
              </a:rPr>
              <a:t>，V</a:t>
            </a:r>
            <a:r>
              <a:rPr lang="en-US" altLang="zh-CN" sz="3200" baseline="-25000" dirty="0" smtClean="0">
                <a:sym typeface="Symbol" pitchFamily="18" charset="2"/>
              </a:rPr>
              <a:t>T</a:t>
            </a:r>
            <a:r>
              <a:rPr lang="en-US" altLang="zh-CN" sz="3200" dirty="0" smtClean="0">
                <a:sym typeface="Symbol" pitchFamily="18" charset="2"/>
              </a:rPr>
              <a:t>，P，S)。</a:t>
            </a:r>
            <a:r>
              <a:rPr lang="zh-CN" altLang="en-US" sz="3200" dirty="0" smtClean="0">
                <a:sym typeface="Symbol" pitchFamily="18" charset="2"/>
              </a:rPr>
              <a:t>其中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en-US" altLang="zh-CN" sz="3200" dirty="0" smtClean="0">
                <a:sym typeface="Symbol" pitchFamily="18" charset="2"/>
              </a:rPr>
              <a:t>V</a:t>
            </a:r>
            <a:r>
              <a:rPr lang="en-US" altLang="zh-CN" sz="3200" baseline="-25000" dirty="0" smtClean="0">
                <a:sym typeface="Symbol" pitchFamily="18" charset="2"/>
              </a:rPr>
              <a:t>N</a:t>
            </a:r>
            <a:r>
              <a:rPr lang="zh-CN" altLang="en-US" sz="3200" dirty="0" smtClean="0">
                <a:sym typeface="Symbol" pitchFamily="18" charset="2"/>
              </a:rPr>
              <a:t>: 非终结符的非空有穷集；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en-US" altLang="zh-CN" sz="3200" dirty="0" smtClean="0">
                <a:sym typeface="Symbol" pitchFamily="18" charset="2"/>
              </a:rPr>
              <a:t>V</a:t>
            </a:r>
            <a:r>
              <a:rPr lang="en-US" altLang="zh-CN" sz="3200" baseline="-25000" dirty="0" smtClean="0">
                <a:sym typeface="Symbol" pitchFamily="18" charset="2"/>
              </a:rPr>
              <a:t>T</a:t>
            </a:r>
            <a:r>
              <a:rPr lang="zh-CN" altLang="en-US" sz="3200" dirty="0" smtClean="0">
                <a:sym typeface="Symbol" pitchFamily="18" charset="2"/>
              </a:rPr>
              <a:t>: 终结符的非空有穷集；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en-US" altLang="zh-CN" sz="3200" dirty="0" smtClean="0">
                <a:sym typeface="Symbol" pitchFamily="18" charset="2"/>
              </a:rPr>
              <a:t>P</a:t>
            </a:r>
            <a:r>
              <a:rPr lang="zh-CN" altLang="en-US" sz="3200" dirty="0" smtClean="0">
                <a:sym typeface="Symbol" pitchFamily="18" charset="2"/>
              </a:rPr>
              <a:t>: 产生式（也称规则）的非空有穷集； 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en-US" altLang="zh-CN" sz="3200" dirty="0" smtClean="0">
                <a:sym typeface="Symbol" pitchFamily="18" charset="2"/>
              </a:rPr>
              <a:t>S: </a:t>
            </a:r>
            <a:r>
              <a:rPr lang="zh-CN" altLang="en-US" sz="3200" dirty="0" smtClean="0">
                <a:sym typeface="Symbol" pitchFamily="18" charset="2"/>
              </a:rPr>
              <a:t>开始符号，它是一个非终结符，至少要在一条规则中作为左部出现。</a:t>
            </a:r>
            <a:br>
              <a:rPr lang="zh-CN" altLang="en-US" sz="3200" dirty="0" smtClean="0">
                <a:sym typeface="Symbol" pitchFamily="18" charset="2"/>
              </a:rPr>
            </a:br>
            <a:r>
              <a:rPr lang="zh-CN" altLang="en-US" sz="3200" dirty="0" smtClean="0">
                <a:sym typeface="Symbol" pitchFamily="18" charset="2"/>
              </a:rPr>
              <a:t>通常用</a:t>
            </a:r>
            <a:r>
              <a:rPr lang="en-US" altLang="zh-CN" sz="3200" dirty="0" smtClean="0">
                <a:sym typeface="Symbol" pitchFamily="18" charset="2"/>
              </a:rPr>
              <a:t>V</a:t>
            </a:r>
            <a:r>
              <a:rPr lang="zh-CN" altLang="en-US" sz="3200" dirty="0" smtClean="0">
                <a:sym typeface="Symbol" pitchFamily="18" charset="2"/>
              </a:rPr>
              <a:t>表示</a:t>
            </a:r>
            <a:r>
              <a:rPr lang="en-US" altLang="zh-CN" sz="3200" dirty="0" smtClean="0">
                <a:sym typeface="Symbol" pitchFamily="18" charset="2"/>
              </a:rPr>
              <a:t>V</a:t>
            </a:r>
            <a:r>
              <a:rPr lang="en-US" altLang="zh-CN" sz="3200" baseline="-25000" dirty="0" smtClean="0">
                <a:sym typeface="Symbol" pitchFamily="18" charset="2"/>
              </a:rPr>
              <a:t>N </a:t>
            </a:r>
            <a:r>
              <a:rPr lang="en-US" altLang="zh-CN" sz="3200" dirty="0" smtClean="0">
                <a:sym typeface="Symbol" pitchFamily="18" charset="2"/>
              </a:rPr>
              <a:t> V</a:t>
            </a:r>
            <a:r>
              <a:rPr lang="en-US" altLang="zh-CN" sz="3200" baseline="-25000" dirty="0" smtClean="0">
                <a:sym typeface="Symbol" pitchFamily="18" charset="2"/>
              </a:rPr>
              <a:t>T</a:t>
            </a:r>
            <a:r>
              <a:rPr lang="en-US" altLang="zh-CN" sz="3200" dirty="0" smtClean="0">
                <a:sym typeface="Symbol" pitchFamily="18" charset="2"/>
              </a:rPr>
              <a:t>，V</a:t>
            </a:r>
            <a:r>
              <a:rPr lang="zh-CN" altLang="en-US" sz="3200" dirty="0" smtClean="0">
                <a:sym typeface="Symbol" pitchFamily="18" charset="2"/>
              </a:rPr>
              <a:t>称为文法</a:t>
            </a:r>
            <a:r>
              <a:rPr lang="en-US" altLang="zh-CN" sz="3200" dirty="0" smtClean="0">
                <a:sym typeface="Symbol" pitchFamily="18" charset="2"/>
              </a:rPr>
              <a:t>G</a:t>
            </a:r>
            <a:r>
              <a:rPr lang="zh-CN" altLang="en-US" sz="3200" dirty="0" smtClean="0">
                <a:sym typeface="Symbol" pitchFamily="18" charset="2"/>
              </a:rPr>
              <a:t>的</a:t>
            </a:r>
            <a:r>
              <a:rPr lang="zh-CN" altLang="en-US" sz="3200" dirty="0" smtClean="0"/>
              <a:t>文法符号集</a:t>
            </a:r>
            <a:r>
              <a:rPr lang="zh-CN" altLang="en-US" sz="3200" dirty="0" smtClean="0"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1303</TotalTime>
  <Words>973</Words>
  <Application>Microsoft Office PowerPoint</Application>
  <PresentationFormat>全屏显示(4:3)</PresentationFormat>
  <Paragraphs>110</Paragraphs>
  <Slides>33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Edge</vt:lpstr>
      <vt:lpstr>Microsoft 公式 3.0</vt:lpstr>
      <vt:lpstr>公式</vt:lpstr>
      <vt:lpstr>文法和语言</vt:lpstr>
      <vt:lpstr>PowerPoint 演示文稿</vt:lpstr>
      <vt:lpstr>2. 2 符号和符号串</vt:lpstr>
      <vt:lpstr>PowerPoint 演示文稿</vt:lpstr>
      <vt:lpstr>PowerPoint 演示文稿</vt:lpstr>
      <vt:lpstr>2.3 文法和语言的形式定义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文法的类型</vt:lpstr>
      <vt:lpstr>PowerPoint 演示文稿</vt:lpstr>
      <vt:lpstr>PowerPoint 演示文稿</vt:lpstr>
      <vt:lpstr>PowerPoint 演示文稿</vt:lpstr>
      <vt:lpstr>2.5 上下文无关文法及其语法树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句型的分析</vt:lpstr>
      <vt:lpstr>PowerPoint 演示文稿</vt:lpstr>
      <vt:lpstr>PowerPoint 演示文稿</vt:lpstr>
      <vt:lpstr>PowerPoint 演示文稿</vt:lpstr>
      <vt:lpstr>PowerPoint 演示文稿</vt:lpstr>
      <vt:lpstr>2.7 有关文法实用中的一些说明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Stuart</cp:lastModifiedBy>
  <cp:revision>64</cp:revision>
  <dcterms:created xsi:type="dcterms:W3CDTF">1601-01-01T00:00:00Z</dcterms:created>
  <dcterms:modified xsi:type="dcterms:W3CDTF">2017-03-26T12:59:32Z</dcterms:modified>
</cp:coreProperties>
</file>