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4" r:id="rId3"/>
    <p:sldId id="336" r:id="rId4"/>
    <p:sldId id="378" r:id="rId5"/>
    <p:sldId id="338" r:id="rId6"/>
    <p:sldId id="339" r:id="rId7"/>
    <p:sldId id="386" r:id="rId8"/>
    <p:sldId id="340" r:id="rId9"/>
    <p:sldId id="430" r:id="rId10"/>
    <p:sldId id="404" r:id="rId11"/>
    <p:sldId id="341" r:id="rId12"/>
    <p:sldId id="337" r:id="rId13"/>
    <p:sldId id="405" r:id="rId14"/>
    <p:sldId id="406" r:id="rId15"/>
    <p:sldId id="388" r:id="rId16"/>
    <p:sldId id="390" r:id="rId17"/>
    <p:sldId id="407" r:id="rId18"/>
    <p:sldId id="377" r:id="rId19"/>
    <p:sldId id="400" r:id="rId20"/>
    <p:sldId id="399" r:id="rId21"/>
    <p:sldId id="417" r:id="rId22"/>
    <p:sldId id="402" r:id="rId23"/>
    <p:sldId id="368" r:id="rId24"/>
    <p:sldId id="343" r:id="rId25"/>
  </p:sldIdLst>
  <p:sldSz cx="9144000" cy="6858000" type="screen4x3"/>
  <p:notesSz cx="6858000" cy="9144000"/>
  <p:defaultTextStyle>
    <a:defPPr>
      <a:defRPr lang="zh-CN"/>
    </a:defPPr>
    <a:lvl1pPr algn="just" rtl="0" eaLnBrk="0" fontAlgn="base" hangingPunct="0">
      <a:lnSpc>
        <a:spcPct val="180000"/>
      </a:lnSpc>
      <a:spcBef>
        <a:spcPct val="0"/>
      </a:spcBef>
      <a:spcAft>
        <a:spcPct val="0"/>
      </a:spcAft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just" rtl="0" eaLnBrk="0" fontAlgn="base" hangingPunct="0">
      <a:lnSpc>
        <a:spcPct val="180000"/>
      </a:lnSpc>
      <a:spcBef>
        <a:spcPct val="0"/>
      </a:spcBef>
      <a:spcAft>
        <a:spcPct val="0"/>
      </a:spcAft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just" rtl="0" eaLnBrk="0" fontAlgn="base" hangingPunct="0">
      <a:lnSpc>
        <a:spcPct val="180000"/>
      </a:lnSpc>
      <a:spcBef>
        <a:spcPct val="0"/>
      </a:spcBef>
      <a:spcAft>
        <a:spcPct val="0"/>
      </a:spcAft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just" rtl="0" eaLnBrk="0" fontAlgn="base" hangingPunct="0">
      <a:lnSpc>
        <a:spcPct val="180000"/>
      </a:lnSpc>
      <a:spcBef>
        <a:spcPct val="0"/>
      </a:spcBef>
      <a:spcAft>
        <a:spcPct val="0"/>
      </a:spcAft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just" rtl="0" eaLnBrk="0" fontAlgn="base" hangingPunct="0">
      <a:lnSpc>
        <a:spcPct val="180000"/>
      </a:lnSpc>
      <a:spcBef>
        <a:spcPct val="0"/>
      </a:spcBef>
      <a:spcAft>
        <a:spcPct val="0"/>
      </a:spcAft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bg2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Rg st="1" end="23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9EBD3"/>
    <a:srgbClr val="DDDDDD"/>
    <a:srgbClr val="000099"/>
    <a:srgbClr val="000066"/>
    <a:srgbClr val="800000"/>
    <a:srgbClr val="6600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5616" autoAdjust="0"/>
  </p:normalViewPr>
  <p:slideViewPr>
    <p:cSldViewPr>
      <p:cViewPr>
        <p:scale>
          <a:sx n="66" d="100"/>
          <a:sy n="66" d="100"/>
        </p:scale>
        <p:origin x="-1920" y="-4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80000"/>
              </a:lnSpc>
              <a:spcBef>
                <a:spcPct val="5000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0B74759D-DE82-4AB0-8084-5DCE89A4F881}" type="datetime1">
              <a:rPr lang="zh-CN" altLang="en-US"/>
            </a:fld>
            <a:endParaRPr lang="en-US" altLang="zh-CN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80000"/>
              </a:lnSpc>
              <a:spcBef>
                <a:spcPct val="5000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80000"/>
              </a:lnSpc>
              <a:spcBef>
                <a:spcPct val="5000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A87D9A1-4872-4A57-B161-CEC938A9121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43CD97BB-14C0-469F-95B6-5BD21B9B81CF}" type="datetime1">
              <a:rPr lang="zh-CN" altLang="en-US"/>
            </a:fld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03FB03CB-68E2-46F0-B5F7-D2E4E0AB65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6451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C677363C-D551-4F87-963D-E3F4BA70ED47}" type="datetime11">
              <a:rPr lang="zh-CN" altLang="en-US"/>
            </a:fld>
            <a:endParaRPr lang="en-US" altLang="zh-CN"/>
          </a:p>
        </p:txBody>
      </p:sp>
      <p:sp>
        <p:nvSpPr>
          <p:cNvPr id="6452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r" eaLnBrk="1" hangingPunct="1">
              <a:lnSpc>
                <a:spcPct val="100000"/>
              </a:lnSpc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fld id="{369AC297-E150-49A8-B894-D6119C8B75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64518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645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5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45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5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E4B943-4F19-46B3-B7D4-431063DEEBFD}" type="datetime1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7C8BE5-0699-484B-AE97-A10EDB59C094}" type="datetime1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AAAAC9-1298-4ABE-BDA5-621DF9B2D335}" type="datetime1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01DEE7-A418-4658-8FAB-F38872499911}" type="datetime1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8C0873-79A5-45E4-B2EE-1FFCB75A7028}" type="datetime1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2E4E9A-9FBB-4437-874E-661EB185C9F2}" type="datetime1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D9D354-D10A-413A-B9D2-9A8A3D744D59}" type="datetime1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EBFA9B-89BC-4D01-8AF3-513C4895B51A}" type="datetime1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766B41-DD99-427A-AE07-00B14150B985}" type="datetime1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63FC5F-0E0A-44C8-987C-03CBCDB4C82B}" type="datetime1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899EE-6BAD-4434-B393-EF1EBC24CFDF}" type="datetime1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l" eaLnBrk="1" hangingPunct="1">
              <a:lnSpc>
                <a:spcPct val="100000"/>
              </a:lnSpc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fld id="{F44F6182-8A94-4E98-9CEB-7AA864528280}" type="datetime11">
              <a:rPr lang="zh-CN" altLang="en-US"/>
            </a:fld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lnSpc>
                <a:spcPct val="100000"/>
              </a:lnSpc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34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609600" algn="ctr" eaLnBrk="1" hangingPunct="1"/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第一章  数据库发展史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609600">
              <a:lnSpc>
                <a:spcPct val="160000"/>
              </a:lnSpc>
            </a:pPr>
            <a:r>
              <a:rPr lang="zh-CN" altLang="en-US" b="1" dirty="0">
                <a:solidFill>
                  <a:srgbClr val="000099"/>
                </a:solidFill>
              </a:rPr>
              <a:t>教学内容：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 </a:t>
            </a:r>
            <a:r>
              <a:rPr lang="zh-CN" altLang="en-US" b="1" dirty="0"/>
              <a:t>数据管理技术的发展；</a:t>
            </a:r>
            <a:endParaRPr lang="zh-CN" altLang="en-US" b="1" dirty="0"/>
          </a:p>
          <a:p>
            <a:pPr indent="609600">
              <a:lnSpc>
                <a:spcPct val="160000"/>
              </a:lnSpc>
            </a:pPr>
            <a:r>
              <a:rPr lang="zh-CN" altLang="en-US" b="1" dirty="0"/>
              <a:t>           </a:t>
            </a:r>
            <a:r>
              <a:rPr lang="zh-CN" altLang="en-US" b="1" dirty="0">
                <a:sym typeface="Symbol" panose="05050102010706020507" pitchFamily="18" charset="2"/>
              </a:rPr>
              <a:t> </a:t>
            </a:r>
            <a:r>
              <a:rPr lang="zh-CN" altLang="en-US" b="1" dirty="0"/>
              <a:t>数据库技术的产生和发展；</a:t>
            </a:r>
            <a:endParaRPr lang="zh-CN" altLang="en-US" b="1" dirty="0"/>
          </a:p>
          <a:p>
            <a:pPr indent="609600">
              <a:lnSpc>
                <a:spcPct val="160000"/>
              </a:lnSpc>
            </a:pPr>
            <a:r>
              <a:rPr lang="zh-CN" altLang="en-US" b="1" dirty="0"/>
              <a:t>           </a:t>
            </a:r>
            <a:r>
              <a:rPr lang="zh-CN" altLang="en-US" b="1" dirty="0">
                <a:sym typeface="Symbol" panose="05050102010706020507" pitchFamily="18" charset="2"/>
              </a:rPr>
              <a:t> </a:t>
            </a:r>
            <a:r>
              <a:rPr lang="zh-CN" altLang="en-US" b="1" dirty="0"/>
              <a:t>数据库应用系统体系结构的发展。</a:t>
            </a:r>
            <a:endParaRPr lang="zh-CN" altLang="en-US" b="1" dirty="0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685800" y="3163888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</a:rPr>
              <a:t>教学重点：</a:t>
            </a:r>
            <a:r>
              <a:rPr lang="zh-CN" altLang="en-US" b="1"/>
              <a:t> 数据库技术的产生和发展；</a:t>
            </a:r>
            <a:endParaRPr lang="zh-CN" altLang="en-US" b="1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609600" y="4149725"/>
            <a:ext cx="891540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</a:rPr>
              <a:t>教学目的：</a:t>
            </a:r>
            <a:r>
              <a:rPr lang="zh-CN" altLang="en-US" b="1"/>
              <a:t> 使同学们对数据库技术的概貌有一个            </a:t>
            </a:r>
            <a:endParaRPr lang="zh-CN" altLang="en-US" b="1"/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1"/>
              <a:t>           初步的了解</a:t>
            </a:r>
            <a:r>
              <a:rPr lang="en-US" altLang="zh-CN" b="1"/>
              <a:t>,</a:t>
            </a:r>
            <a:r>
              <a:rPr lang="zh-CN" altLang="en-US" b="1"/>
              <a:t>提高同学们对学习数据库</a:t>
            </a:r>
            <a:endParaRPr lang="zh-CN" altLang="en-US" b="1"/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1"/>
              <a:t>           技术的兴趣。</a:t>
            </a:r>
            <a:endParaRPr lang="zh-CN" altLang="en-US" b="1"/>
          </a:p>
        </p:txBody>
      </p:sp>
      <p:grpSp>
        <p:nvGrpSpPr>
          <p:cNvPr id="553993" name="Group 9"/>
          <p:cNvGrpSpPr/>
          <p:nvPr/>
        </p:nvGrpSpPr>
        <p:grpSpPr bwMode="auto">
          <a:xfrm>
            <a:off x="0" y="0"/>
            <a:ext cx="8382000" cy="1371600"/>
            <a:chOff x="0" y="288"/>
            <a:chExt cx="5760" cy="864"/>
          </a:xfrm>
        </p:grpSpPr>
        <p:sp>
          <p:nvSpPr>
            <p:cNvPr id="553994" name="Rectangle 10"/>
            <p:cNvSpPr>
              <a:spLocks noChangeArrowheads="1"/>
            </p:cNvSpPr>
            <p:nvPr/>
          </p:nvSpPr>
          <p:spPr bwMode="ltGray">
            <a:xfrm>
              <a:off x="196" y="377"/>
              <a:ext cx="428" cy="38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3995" name="Rectangle 11"/>
            <p:cNvSpPr>
              <a:spLocks noChangeArrowheads="1"/>
            </p:cNvSpPr>
            <p:nvPr/>
          </p:nvSpPr>
          <p:spPr bwMode="ltGray">
            <a:xfrm>
              <a:off x="279" y="723"/>
              <a:ext cx="285" cy="39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3996" name="Rectangle 12"/>
            <p:cNvSpPr>
              <a:spLocks noChangeArrowheads="1"/>
            </p:cNvSpPr>
            <p:nvPr/>
          </p:nvSpPr>
          <p:spPr bwMode="ltGray">
            <a:xfrm>
              <a:off x="529" y="723"/>
              <a:ext cx="248" cy="39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3997" name="Rectangle 13"/>
            <p:cNvSpPr>
              <a:spLocks noChangeArrowheads="1"/>
            </p:cNvSpPr>
            <p:nvPr/>
          </p:nvSpPr>
          <p:spPr bwMode="ltGray">
            <a:xfrm>
              <a:off x="0" y="576"/>
              <a:ext cx="432" cy="38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3998" name="Rectangle 14"/>
            <p:cNvSpPr>
              <a:spLocks noChangeArrowheads="1"/>
            </p:cNvSpPr>
            <p:nvPr/>
          </p:nvSpPr>
          <p:spPr bwMode="gray">
            <a:xfrm>
              <a:off x="428" y="288"/>
              <a:ext cx="22" cy="8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3999" name="Rectangle 15"/>
            <p:cNvSpPr>
              <a:spLocks noChangeArrowheads="1"/>
            </p:cNvSpPr>
            <p:nvPr/>
          </p:nvSpPr>
          <p:spPr bwMode="gray">
            <a:xfrm>
              <a:off x="213" y="937"/>
              <a:ext cx="5547" cy="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-228600" y="0"/>
            <a:ext cx="91440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3200" b="1"/>
              <a:t>          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三、数据库系统阶段的特点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</a:rPr>
              <a:t>    </a:t>
            </a:r>
            <a:r>
              <a:rPr lang="en-US" altLang="zh-CN" b="1">
                <a:solidFill>
                  <a:srgbClr val="000099"/>
                </a:solidFill>
              </a:rPr>
              <a:t>1. </a:t>
            </a:r>
            <a:r>
              <a:rPr lang="zh-CN" altLang="en-US" b="1">
                <a:solidFill>
                  <a:srgbClr val="000099"/>
                </a:solidFill>
              </a:rPr>
              <a:t>数据管理的特点：</a:t>
            </a:r>
            <a:endParaRPr lang="zh-CN" altLang="en-US" b="1">
              <a:solidFill>
                <a:srgbClr val="000099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/>
              <a:t>    ① </a:t>
            </a:r>
            <a:r>
              <a:rPr lang="zh-CN" altLang="en-US" sz="2400" b="1">
                <a:solidFill>
                  <a:srgbClr val="800000"/>
                </a:solidFill>
              </a:rPr>
              <a:t>面向全组织的复杂的数据结构，实现了数据的结构化</a:t>
            </a:r>
            <a:r>
              <a:rPr lang="en-US" altLang="zh-CN" sz="2400" b="1">
                <a:solidFill>
                  <a:srgbClr val="800000"/>
                </a:solidFill>
              </a:rPr>
              <a:t>;</a:t>
            </a:r>
            <a:endParaRPr lang="en-US" altLang="zh-CN" sz="2400" b="1">
              <a:solidFill>
                <a:srgbClr val="800000"/>
              </a:solidFill>
            </a:endParaRPr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396875" y="2609850"/>
            <a:ext cx="9144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1">
                <a:cs typeface="Times New Roman" panose="02020603050405020304" pitchFamily="18" charset="0"/>
              </a:rPr>
              <a:t>② </a:t>
            </a:r>
            <a:r>
              <a:rPr lang="zh-CN" altLang="en-US" sz="2400" b="1">
                <a:solidFill>
                  <a:srgbClr val="000099"/>
                </a:solidFill>
                <a:cs typeface="Times New Roman" panose="02020603050405020304" pitchFamily="18" charset="0"/>
              </a:rPr>
              <a:t>有较高的数据独立性</a:t>
            </a:r>
            <a:r>
              <a:rPr lang="en-US" altLang="zh-CN" sz="2400" b="1">
                <a:solidFill>
                  <a:srgbClr val="000099"/>
                </a:solidFill>
              </a:rPr>
              <a:t>;</a:t>
            </a:r>
            <a:endParaRPr lang="en-US" altLang="zh-CN" sz="2400" b="1">
              <a:solidFill>
                <a:srgbClr val="000099"/>
              </a:solidFill>
            </a:endParaRPr>
          </a:p>
        </p:txBody>
      </p:sp>
      <p:grpSp>
        <p:nvGrpSpPr>
          <p:cNvPr id="589857" name="Group 1057"/>
          <p:cNvGrpSpPr/>
          <p:nvPr/>
        </p:nvGrpSpPr>
        <p:grpSpPr bwMode="auto">
          <a:xfrm>
            <a:off x="381000" y="3487738"/>
            <a:ext cx="9220200" cy="2982912"/>
            <a:chOff x="240" y="2197"/>
            <a:chExt cx="5808" cy="1879"/>
          </a:xfrm>
        </p:grpSpPr>
        <p:sp>
          <p:nvSpPr>
            <p:cNvPr id="561156" name="Rectangle 4"/>
            <p:cNvSpPr>
              <a:spLocks noChangeArrowheads="1"/>
            </p:cNvSpPr>
            <p:nvPr/>
          </p:nvSpPr>
          <p:spPr bwMode="auto">
            <a:xfrm>
              <a:off x="240" y="2197"/>
              <a:ext cx="5760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400" b="1"/>
                <a:t>③ </a:t>
              </a:r>
              <a:r>
                <a:rPr lang="zh-CN" altLang="en-US" sz="2400" b="1"/>
                <a:t>系统提供了四个方面的控制功能：数据库恢复、数据库  </a:t>
              </a:r>
              <a:endParaRPr lang="zh-CN" altLang="en-US" sz="2400" b="1"/>
            </a:p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400" b="1"/>
                <a:t>       的并发控制、数据完整性、数据安全性</a:t>
              </a:r>
              <a:r>
                <a:rPr lang="en-US" altLang="zh-CN" sz="2400" b="1"/>
                <a:t>;</a:t>
              </a:r>
              <a:endParaRPr lang="en-US" altLang="zh-CN" sz="2400" b="1"/>
            </a:p>
          </p:txBody>
        </p:sp>
        <p:sp>
          <p:nvSpPr>
            <p:cNvPr id="561157" name="Rectangle 5"/>
            <p:cNvSpPr>
              <a:spLocks noChangeArrowheads="1"/>
            </p:cNvSpPr>
            <p:nvPr/>
          </p:nvSpPr>
          <p:spPr bwMode="auto">
            <a:xfrm>
              <a:off x="288" y="3120"/>
              <a:ext cx="576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400" b="1"/>
                <a:t>④ </a:t>
              </a:r>
              <a:r>
                <a:rPr lang="zh-CN" altLang="en-US" sz="2400" b="1"/>
                <a:t>对数据的操作可以以数据项为单位</a:t>
              </a:r>
              <a:r>
                <a:rPr lang="en-US" altLang="zh-CN" sz="2400" b="1"/>
                <a:t>,</a:t>
              </a:r>
              <a:r>
                <a:rPr lang="zh-CN" altLang="en-US" sz="2400" b="1"/>
                <a:t>增加了系统的灵活性</a:t>
              </a:r>
              <a:r>
                <a:rPr lang="en-US" altLang="zh-CN" sz="2400" b="1"/>
                <a:t>;</a:t>
              </a:r>
              <a:endParaRPr lang="en-US" altLang="zh-CN" sz="2400" b="1"/>
            </a:p>
          </p:txBody>
        </p:sp>
        <p:sp>
          <p:nvSpPr>
            <p:cNvPr id="561158" name="Rectangle 6"/>
            <p:cNvSpPr>
              <a:spLocks noChangeArrowheads="1"/>
            </p:cNvSpPr>
            <p:nvPr/>
          </p:nvSpPr>
          <p:spPr bwMode="auto">
            <a:xfrm>
              <a:off x="268" y="3696"/>
              <a:ext cx="5231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400" b="1"/>
                <a:t>⑤ </a:t>
              </a:r>
              <a:r>
                <a:rPr lang="zh-CN" altLang="en-US" sz="2400" b="1"/>
                <a:t>用户可以使用程序方式也可以使用交互方式操作数据库。</a:t>
              </a:r>
              <a:endParaRPr lang="zh-CN" altLang="en-US" sz="2400" b="1"/>
            </a:p>
          </p:txBody>
        </p:sp>
      </p:grpSp>
      <p:grpSp>
        <p:nvGrpSpPr>
          <p:cNvPr id="561160" name="Group 8"/>
          <p:cNvGrpSpPr/>
          <p:nvPr/>
        </p:nvGrpSpPr>
        <p:grpSpPr bwMode="auto">
          <a:xfrm>
            <a:off x="0" y="-171450"/>
            <a:ext cx="8382000" cy="1296988"/>
            <a:chOff x="0" y="288"/>
            <a:chExt cx="5760" cy="864"/>
          </a:xfrm>
        </p:grpSpPr>
        <p:sp>
          <p:nvSpPr>
            <p:cNvPr id="561161" name="Rectangle 9"/>
            <p:cNvSpPr>
              <a:spLocks noChangeArrowheads="1"/>
            </p:cNvSpPr>
            <p:nvPr/>
          </p:nvSpPr>
          <p:spPr bwMode="ltGray">
            <a:xfrm>
              <a:off x="196" y="377"/>
              <a:ext cx="428" cy="38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1162" name="Rectangle 10"/>
            <p:cNvSpPr>
              <a:spLocks noChangeArrowheads="1"/>
            </p:cNvSpPr>
            <p:nvPr/>
          </p:nvSpPr>
          <p:spPr bwMode="ltGray">
            <a:xfrm>
              <a:off x="279" y="723"/>
              <a:ext cx="285" cy="39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1163" name="Rectangle 11"/>
            <p:cNvSpPr>
              <a:spLocks noChangeArrowheads="1"/>
            </p:cNvSpPr>
            <p:nvPr/>
          </p:nvSpPr>
          <p:spPr bwMode="ltGray">
            <a:xfrm>
              <a:off x="529" y="723"/>
              <a:ext cx="248" cy="39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1164" name="Rectangle 12"/>
            <p:cNvSpPr>
              <a:spLocks noChangeArrowheads="1"/>
            </p:cNvSpPr>
            <p:nvPr/>
          </p:nvSpPr>
          <p:spPr bwMode="ltGray">
            <a:xfrm>
              <a:off x="0" y="576"/>
              <a:ext cx="432" cy="38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1165" name="Rectangle 13"/>
            <p:cNvSpPr>
              <a:spLocks noChangeArrowheads="1"/>
            </p:cNvSpPr>
            <p:nvPr/>
          </p:nvSpPr>
          <p:spPr bwMode="gray">
            <a:xfrm>
              <a:off x="428" y="288"/>
              <a:ext cx="22" cy="8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61166" name="Rectangle 14"/>
            <p:cNvSpPr>
              <a:spLocks noChangeArrowheads="1"/>
            </p:cNvSpPr>
            <p:nvPr/>
          </p:nvSpPr>
          <p:spPr bwMode="gray">
            <a:xfrm>
              <a:off x="213" y="937"/>
              <a:ext cx="5547" cy="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89856" name="AutoShape 1056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7956550" y="2492375"/>
            <a:ext cx="863600" cy="288925"/>
          </a:xfrm>
          <a:prstGeom prst="curvedDownArrow">
            <a:avLst>
              <a:gd name="adj1" fmla="val 59780"/>
              <a:gd name="adj2" fmla="val 119560"/>
              <a:gd name="adj3" fmla="val 33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101" name="Rectangle 45"/>
          <p:cNvSpPr>
            <a:spLocks noChangeArrowheads="1"/>
          </p:cNvSpPr>
          <p:nvPr/>
        </p:nvSpPr>
        <p:spPr bwMode="auto">
          <a:xfrm>
            <a:off x="-533400" y="404813"/>
            <a:ext cx="96774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eaLnBrk="1" hangingPunct="1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                 </a:t>
            </a:r>
            <a:r>
              <a:rPr lang="zh-CN" altLang="en-US" sz="2400" b="1">
                <a:latin typeface="Times New Roman" panose="02020603050405020304" pitchFamily="18" charset="0"/>
              </a:rPr>
              <a:t>用户</a:t>
            </a:r>
            <a:r>
              <a:rPr lang="en-US" altLang="zh-CN" sz="2400" b="1"/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lang="zh-CN" altLang="en-US" sz="2400" b="1">
                <a:latin typeface="Times New Roman" panose="02020603050405020304" pitchFamily="18" charset="0"/>
              </a:rPr>
              <a:t>用户</a:t>
            </a:r>
            <a:r>
              <a:rPr lang="en-US" altLang="zh-CN" sz="2400" b="1"/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                          </a:t>
            </a:r>
            <a:r>
              <a:rPr lang="zh-CN" altLang="en-US" sz="2400" b="1">
                <a:latin typeface="Times New Roman" panose="02020603050405020304" pitchFamily="18" charset="0"/>
              </a:rPr>
              <a:t>用户</a:t>
            </a:r>
            <a:r>
              <a:rPr lang="en-US" altLang="zh-CN" sz="2400" b="1"/>
              <a:t>n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en-US" altLang="zh-CN" sz="2400" b="1"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</a:rPr>
              <a:t>外模式                                                                              </a:t>
            </a:r>
            <a:r>
              <a:rPr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局部逻辑结构</a:t>
            </a:r>
            <a:endParaRPr lang="zh-CN" altLang="en-US" sz="2400" b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 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                                                              </a:t>
            </a:r>
            <a:r>
              <a:rPr lang="en-US" altLang="zh-CN" sz="2400" b="1">
                <a:latin typeface="Times New Roman" panose="02020603050405020304" pitchFamily="18" charset="0"/>
              </a:rPr>
              <a:t>…                           </a:t>
            </a:r>
            <a:r>
              <a:rPr lang="zh-CN" altLang="en-US" sz="2400" b="1">
                <a:latin typeface="Times New Roman" panose="02020603050405020304" pitchFamily="18" charset="0"/>
              </a:rPr>
              <a:t>映像功能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                                                                                       （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逻辑独立性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模式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solidFill>
                  <a:srgbClr val="993300"/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zh-CN" altLang="en-US" sz="2400" b="1">
                <a:latin typeface="Times New Roman" panose="02020603050405020304" pitchFamily="18" charset="0"/>
              </a:rPr>
              <a:t>全局逻辑结构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 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内模式                                                                                  映像功能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                                                                                        （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</a:rPr>
              <a:t>物理独立性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 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                                                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indent="304800">
              <a:lnSpc>
                <a:spcPct val="100000"/>
              </a:lnSpc>
            </a:pPr>
            <a:r>
              <a:rPr lang="zh-CN" altLang="en-US" sz="2400" b="1">
                <a:latin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数据库的物理结构</a:t>
            </a:r>
            <a:endParaRPr lang="zh-CN" altLang="en-US" sz="2400" b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indent="304800" algn="l">
              <a:lnSpc>
                <a:spcPct val="100000"/>
              </a:lnSpc>
            </a:pPr>
            <a:endParaRPr lang="en-US" altLang="zh-CN" sz="24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7062" name="Line 6"/>
          <p:cNvSpPr>
            <a:spLocks noChangeShapeType="1"/>
          </p:cNvSpPr>
          <p:nvPr/>
        </p:nvSpPr>
        <p:spPr bwMode="auto">
          <a:xfrm>
            <a:off x="1647825" y="838200"/>
            <a:ext cx="0" cy="4524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65" name="Line 9"/>
          <p:cNvSpPr>
            <a:spLocks noChangeShapeType="1"/>
          </p:cNvSpPr>
          <p:nvPr/>
        </p:nvSpPr>
        <p:spPr bwMode="auto">
          <a:xfrm>
            <a:off x="3249613" y="838200"/>
            <a:ext cx="0" cy="4524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68" name="Line 12"/>
          <p:cNvSpPr>
            <a:spLocks noChangeShapeType="1"/>
          </p:cNvSpPr>
          <p:nvPr/>
        </p:nvSpPr>
        <p:spPr bwMode="auto">
          <a:xfrm>
            <a:off x="6115050" y="838200"/>
            <a:ext cx="0" cy="4524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1" name="Line 15"/>
          <p:cNvSpPr>
            <a:spLocks noChangeShapeType="1"/>
          </p:cNvSpPr>
          <p:nvPr/>
        </p:nvSpPr>
        <p:spPr bwMode="auto">
          <a:xfrm>
            <a:off x="1649413" y="1722438"/>
            <a:ext cx="484187" cy="10969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3" name="Line 17"/>
          <p:cNvSpPr>
            <a:spLocks noChangeShapeType="1"/>
          </p:cNvSpPr>
          <p:nvPr/>
        </p:nvSpPr>
        <p:spPr bwMode="auto">
          <a:xfrm flipH="1">
            <a:off x="5715000" y="1722438"/>
            <a:ext cx="400050" cy="10969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1676400" y="2133600"/>
            <a:ext cx="4803775" cy="2524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        </a:t>
            </a:r>
            <a:endParaRPr kumimoji="0" lang="en-US" altLang="zh-CN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1227138" y="1290638"/>
            <a:ext cx="1011237" cy="452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zh-CN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>
            <a:off x="2828925" y="1290638"/>
            <a:ext cx="1011238" cy="452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zh-CN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7067" name="Text Box 11"/>
          <p:cNvSpPr txBox="1">
            <a:spLocks noChangeArrowheads="1"/>
          </p:cNvSpPr>
          <p:nvPr/>
        </p:nvSpPr>
        <p:spPr bwMode="auto">
          <a:xfrm>
            <a:off x="5694363" y="1290638"/>
            <a:ext cx="1011237" cy="4524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endParaRPr kumimoji="0" lang="zh-CN" altLang="zh-CN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7069" name="Rectangle 13"/>
          <p:cNvSpPr>
            <a:spLocks noChangeArrowheads="1"/>
          </p:cNvSpPr>
          <p:nvPr/>
        </p:nvSpPr>
        <p:spPr bwMode="auto">
          <a:xfrm>
            <a:off x="1143000" y="2743200"/>
            <a:ext cx="5562600" cy="7572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0" name="AutoShape 14"/>
          <p:cNvSpPr>
            <a:spLocks noChangeArrowheads="1"/>
          </p:cNvSpPr>
          <p:nvPr/>
        </p:nvSpPr>
        <p:spPr bwMode="auto">
          <a:xfrm>
            <a:off x="3417888" y="4705350"/>
            <a:ext cx="1096962" cy="1009650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7075" name="Text Box 19"/>
          <p:cNvSpPr txBox="1">
            <a:spLocks noChangeArrowheads="1"/>
          </p:cNvSpPr>
          <p:nvPr/>
        </p:nvSpPr>
        <p:spPr bwMode="auto">
          <a:xfrm>
            <a:off x="2590800" y="3962400"/>
            <a:ext cx="2697163" cy="379413"/>
          </a:xfrm>
          <a:prstGeom prst="rect">
            <a:avLst/>
          </a:prstGeom>
          <a:noFill/>
          <a:ln w="28575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altLang="zh-CN" sz="1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</a:t>
            </a:r>
            <a:endParaRPr kumimoji="0" lang="en-US" altLang="zh-CN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7105" name="Line 49"/>
          <p:cNvSpPr>
            <a:spLocks noChangeShapeType="1"/>
          </p:cNvSpPr>
          <p:nvPr/>
        </p:nvSpPr>
        <p:spPr bwMode="auto">
          <a:xfrm>
            <a:off x="3352800" y="1752600"/>
            <a:ext cx="0" cy="990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7106" name="Line 50"/>
          <p:cNvSpPr>
            <a:spLocks noChangeShapeType="1"/>
          </p:cNvSpPr>
          <p:nvPr/>
        </p:nvSpPr>
        <p:spPr bwMode="auto">
          <a:xfrm>
            <a:off x="3886200" y="3505200"/>
            <a:ext cx="0" cy="1371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7110" name="AutoShape 54">
            <a:hlinkClick r:id="rId1" action="ppaction://hlinksldjump"/>
          </p:cNvPr>
          <p:cNvSpPr>
            <a:spLocks noChangeArrowheads="1"/>
          </p:cNvSpPr>
          <p:nvPr/>
        </p:nvSpPr>
        <p:spPr bwMode="auto">
          <a:xfrm flipV="1">
            <a:off x="8172450" y="5949950"/>
            <a:ext cx="719138" cy="576263"/>
          </a:xfrm>
          <a:prstGeom prst="curvedLeftArrow">
            <a:avLst>
              <a:gd name="adj1" fmla="val 20000"/>
              <a:gd name="adj2" fmla="val 40000"/>
              <a:gd name="adj3" fmla="val 41598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ChangeArrowheads="1"/>
          </p:cNvSpPr>
          <p:nvPr/>
        </p:nvSpPr>
        <p:spPr bwMode="auto">
          <a:xfrm>
            <a:off x="228600" y="260350"/>
            <a:ext cx="8915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2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</a:rPr>
              <a:t>数据库技术的术语</a:t>
            </a:r>
            <a:endParaRPr lang="zh-CN" altLang="en-US" sz="32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1835150" y="1700213"/>
            <a:ext cx="581501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609600">
              <a:lnSpc>
                <a:spcPct val="200000"/>
              </a:lnSpc>
            </a:pPr>
            <a:r>
              <a:rPr lang="zh-CN" altLang="en-US" b="1"/>
              <a:t>数据库</a:t>
            </a:r>
            <a:r>
              <a:rPr lang="en-US" altLang="zh-CN" b="1"/>
              <a:t>(DB)</a:t>
            </a:r>
            <a:endParaRPr lang="en-US" altLang="zh-CN" b="1"/>
          </a:p>
          <a:p>
            <a:pPr indent="609600">
              <a:lnSpc>
                <a:spcPct val="200000"/>
              </a:lnSpc>
            </a:pPr>
            <a:r>
              <a:rPr lang="zh-CN" altLang="en-US" b="1"/>
              <a:t>数据库管理系统（</a:t>
            </a:r>
            <a:r>
              <a:rPr lang="en-US" altLang="zh-CN" b="1"/>
              <a:t>DBMS</a:t>
            </a:r>
            <a:r>
              <a:rPr lang="zh-CN" altLang="en-US" b="1"/>
              <a:t>）</a:t>
            </a:r>
            <a:endParaRPr lang="zh-CN" altLang="en-US" b="1"/>
          </a:p>
          <a:p>
            <a:pPr indent="609600">
              <a:lnSpc>
                <a:spcPct val="200000"/>
              </a:lnSpc>
            </a:pPr>
            <a:r>
              <a:rPr lang="zh-CN" altLang="en-US" b="1"/>
              <a:t>数据库技术 </a:t>
            </a:r>
            <a:endParaRPr lang="zh-CN" altLang="en-US" b="1"/>
          </a:p>
          <a:p>
            <a:pPr indent="609600">
              <a:lnSpc>
                <a:spcPct val="200000"/>
              </a:lnSpc>
            </a:pPr>
            <a:r>
              <a:rPr lang="zh-CN" altLang="en-US" b="1"/>
              <a:t>数据库系统（</a:t>
            </a:r>
            <a:r>
              <a:rPr lang="en-US" altLang="zh-CN" b="1"/>
              <a:t>DBS</a:t>
            </a:r>
            <a:r>
              <a:rPr lang="zh-CN" altLang="en-US" b="1"/>
              <a:t>）</a:t>
            </a:r>
            <a:r>
              <a:rPr lang="zh-CN" altLang="en-US"/>
              <a:t>  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640763" cy="4321175"/>
          </a:xfrm>
        </p:spPr>
        <p:txBody>
          <a:bodyPr/>
          <a:lstStyle/>
          <a:p>
            <a:pPr algn="just" eaLnBrk="0" hangingPunct="0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0099"/>
                </a:solidFill>
              </a:rPr>
              <a:t>            </a:t>
            </a:r>
            <a:r>
              <a:rPr lang="zh-CN" altLang="en-US" b="1">
                <a:solidFill>
                  <a:srgbClr val="000099"/>
                </a:solidFill>
              </a:rPr>
              <a:t>数据库</a:t>
            </a:r>
            <a:r>
              <a:rPr lang="en-US" altLang="zh-CN" b="1">
                <a:solidFill>
                  <a:srgbClr val="000099"/>
                </a:solidFill>
              </a:rPr>
              <a:t>(DB)</a:t>
            </a:r>
            <a:r>
              <a:rPr lang="zh-CN" altLang="en-US" b="1"/>
              <a:t>是长期存储在计算机内、有组织的、统一管理的相关数据的集合。</a:t>
            </a:r>
            <a:r>
              <a:rPr lang="en-US" altLang="zh-CN" b="1"/>
              <a:t>DB</a:t>
            </a:r>
            <a:r>
              <a:rPr lang="zh-CN" altLang="en-US" b="1"/>
              <a:t>能为各种用户共享，具有较小冗余度、数据间联系紧密而又有较高的数据独立性等特点。 </a:t>
            </a:r>
            <a:endParaRPr lang="zh-CN" altLang="en-U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179388" y="692150"/>
            <a:ext cx="878522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>
                <a:solidFill>
                  <a:srgbClr val="000099"/>
                </a:solidFill>
              </a:rPr>
              <a:t>    </a:t>
            </a:r>
            <a:r>
              <a:rPr lang="zh-CN" altLang="en-US" b="1">
                <a:solidFill>
                  <a:srgbClr val="000099"/>
                </a:solidFill>
              </a:rPr>
              <a:t>数据库管理系统</a:t>
            </a:r>
            <a:r>
              <a:rPr lang="en-US" altLang="zh-CN" b="1">
                <a:solidFill>
                  <a:srgbClr val="000099"/>
                </a:solidFill>
              </a:rPr>
              <a:t>DBMS</a:t>
            </a:r>
            <a:r>
              <a:rPr lang="zh-CN" altLang="en-US" b="1">
                <a:solidFill>
                  <a:srgbClr val="000099"/>
                </a:solidFill>
              </a:rPr>
              <a:t>是位于</a:t>
            </a:r>
            <a:r>
              <a:rPr lang="zh-CN" altLang="en-US" b="1"/>
              <a:t>用户与操作系统（</a:t>
            </a:r>
            <a:r>
              <a:rPr lang="en-US" altLang="zh-CN" b="1"/>
              <a:t>OS</a:t>
            </a:r>
            <a:r>
              <a:rPr lang="zh-CN" altLang="en-US" b="1"/>
              <a:t>）之间的一层数据管理软件，它为用户或应用程序提供访问</a:t>
            </a:r>
            <a:r>
              <a:rPr lang="en-US" altLang="zh-CN" b="1"/>
              <a:t>DB</a:t>
            </a:r>
            <a:r>
              <a:rPr lang="zh-CN" altLang="en-US" b="1"/>
              <a:t>的方法，包括</a:t>
            </a:r>
            <a:r>
              <a:rPr lang="en-US" altLang="zh-CN" b="1"/>
              <a:t>DB</a:t>
            </a:r>
            <a:r>
              <a:rPr lang="zh-CN" altLang="en-US" b="1"/>
              <a:t>的建立、查询、更新及各种数据控制。</a:t>
            </a:r>
            <a:endParaRPr lang="zh-CN" altLang="en-US" b="1"/>
          </a:p>
          <a:p>
            <a:pPr>
              <a:lnSpc>
                <a:spcPct val="200000"/>
              </a:lnSpc>
            </a:pPr>
            <a:r>
              <a:rPr lang="zh-CN" altLang="en-US" b="1">
                <a:solidFill>
                  <a:srgbClr val="000099"/>
                </a:solidFill>
              </a:rPr>
              <a:t>     </a:t>
            </a:r>
            <a:r>
              <a:rPr lang="en-US" altLang="zh-CN" b="1">
                <a:solidFill>
                  <a:srgbClr val="000099"/>
                </a:solidFill>
              </a:rPr>
              <a:t>DBMS</a:t>
            </a:r>
            <a:r>
              <a:rPr lang="zh-CN" altLang="en-US" b="1">
                <a:solidFill>
                  <a:srgbClr val="000099"/>
                </a:solidFill>
              </a:rPr>
              <a:t>总是基于某种数据模型，</a:t>
            </a:r>
            <a:r>
              <a:rPr lang="zh-CN" altLang="en-US" b="1"/>
              <a:t>可以分为：</a:t>
            </a:r>
            <a:endParaRPr lang="zh-CN" altLang="en-US" b="1"/>
          </a:p>
          <a:p>
            <a:pPr>
              <a:lnSpc>
                <a:spcPct val="200000"/>
              </a:lnSpc>
            </a:pPr>
            <a:r>
              <a:rPr lang="zh-CN" altLang="en-US" b="1"/>
              <a:t>  层次型、网状型、关系型和面向对象型等。</a:t>
            </a:r>
            <a:endParaRPr lang="zh-CN" altLang="en-U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395288" y="404813"/>
            <a:ext cx="532923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609600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</a:rPr>
              <a:t>数据库管理系统</a:t>
            </a:r>
            <a:r>
              <a:rPr lang="en-US" altLang="zh-CN" b="1">
                <a:solidFill>
                  <a:srgbClr val="000099"/>
                </a:solidFill>
              </a:rPr>
              <a:t>DBMS</a:t>
            </a:r>
            <a:r>
              <a:rPr lang="zh-CN" altLang="en-US" b="1">
                <a:solidFill>
                  <a:srgbClr val="000099"/>
                </a:solidFill>
              </a:rPr>
              <a:t>：</a:t>
            </a:r>
            <a:endParaRPr lang="zh-CN" altLang="en-US" b="1">
              <a:solidFill>
                <a:srgbClr val="000099"/>
              </a:solidFill>
            </a:endParaRPr>
          </a:p>
        </p:txBody>
      </p:sp>
      <p:grpSp>
        <p:nvGrpSpPr>
          <p:cNvPr id="616454" name="Group 6"/>
          <p:cNvGrpSpPr/>
          <p:nvPr/>
        </p:nvGrpSpPr>
        <p:grpSpPr bwMode="auto">
          <a:xfrm>
            <a:off x="5386908" y="260648"/>
            <a:ext cx="2857500" cy="2808286"/>
            <a:chOff x="4500" y="1752"/>
            <a:chExt cx="2880" cy="2652"/>
          </a:xfrm>
        </p:grpSpPr>
        <p:sp>
          <p:nvSpPr>
            <p:cNvPr id="616455" name="AutoShape 7"/>
            <p:cNvSpPr>
              <a:spLocks noChangeArrowheads="1"/>
            </p:cNvSpPr>
            <p:nvPr/>
          </p:nvSpPr>
          <p:spPr bwMode="auto">
            <a:xfrm>
              <a:off x="4500" y="1752"/>
              <a:ext cx="2880" cy="2652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tIns="0" bIns="1080000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000" b="1" dirty="0">
                  <a:latin typeface="Times New Roman" panose="02020603050405020304" pitchFamily="18" charset="0"/>
                </a:rPr>
                <a:t>DBMS</a:t>
              </a:r>
              <a:endParaRPr kumimoji="0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456" name="AutoShape 8"/>
            <p:cNvSpPr>
              <a:spLocks noChangeArrowheads="1"/>
            </p:cNvSpPr>
            <p:nvPr/>
          </p:nvSpPr>
          <p:spPr bwMode="auto">
            <a:xfrm>
              <a:off x="5042" y="2342"/>
              <a:ext cx="1800" cy="1645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576000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000" b="1" dirty="0">
                  <a:latin typeface="Times New Roman" panose="02020603050405020304" pitchFamily="18" charset="0"/>
                </a:rPr>
                <a:t>OS</a:t>
              </a:r>
              <a:endParaRPr kumimoji="0"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457" name="AutoShape 9"/>
            <p:cNvSpPr>
              <a:spLocks noChangeArrowheads="1"/>
            </p:cNvSpPr>
            <p:nvPr/>
          </p:nvSpPr>
          <p:spPr bwMode="auto">
            <a:xfrm>
              <a:off x="5580" y="2844"/>
              <a:ext cx="720" cy="624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DB</a:t>
              </a:r>
              <a:endParaRPr kumimoji="0" lang="en-US" altLang="zh-CN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6459" name="Group 11"/>
          <p:cNvGrpSpPr/>
          <p:nvPr/>
        </p:nvGrpSpPr>
        <p:grpSpPr bwMode="auto">
          <a:xfrm>
            <a:off x="611188" y="3213100"/>
            <a:ext cx="7315200" cy="3429000"/>
            <a:chOff x="144" y="1056"/>
            <a:chExt cx="3744" cy="2784"/>
          </a:xfrm>
        </p:grpSpPr>
        <p:grpSp>
          <p:nvGrpSpPr>
            <p:cNvPr id="616460" name="Group 12"/>
            <p:cNvGrpSpPr/>
            <p:nvPr/>
          </p:nvGrpSpPr>
          <p:grpSpPr bwMode="auto">
            <a:xfrm>
              <a:off x="144" y="1056"/>
              <a:ext cx="3744" cy="2784"/>
              <a:chOff x="0" y="768"/>
              <a:chExt cx="3312" cy="2784"/>
            </a:xfrm>
          </p:grpSpPr>
          <p:sp>
            <p:nvSpPr>
              <p:cNvPr id="616461" name="Rectangle 13"/>
              <p:cNvSpPr>
                <a:spLocks noChangeArrowheads="1"/>
              </p:cNvSpPr>
              <p:nvPr/>
            </p:nvSpPr>
            <p:spPr bwMode="auto">
              <a:xfrm>
                <a:off x="0" y="768"/>
                <a:ext cx="846" cy="3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</a:pPr>
                <a:r>
                  <a:rPr kumimoji="0" lang="zh-CN" altLang="en-US" sz="2400" b="1">
                    <a:latin typeface="Times New Roman" panose="02020603050405020304" pitchFamily="18" charset="0"/>
                  </a:rPr>
                  <a:t>应用程序</a:t>
                </a:r>
                <a:endParaRPr kumimoji="0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462" name="Rectangle 14"/>
              <p:cNvSpPr>
                <a:spLocks noChangeArrowheads="1"/>
              </p:cNvSpPr>
              <p:nvPr/>
            </p:nvSpPr>
            <p:spPr bwMode="auto">
              <a:xfrm>
                <a:off x="0" y="1431"/>
                <a:ext cx="846" cy="3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</a:pPr>
                <a:r>
                  <a:rPr kumimoji="0" lang="zh-CN" altLang="en-US" sz="2400" b="1">
                    <a:latin typeface="Times New Roman" panose="02020603050405020304" pitchFamily="18" charset="0"/>
                  </a:rPr>
                  <a:t>应用程序</a:t>
                </a:r>
                <a:endParaRPr kumimoji="0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463" name="Rectangle 15"/>
              <p:cNvSpPr>
                <a:spLocks noChangeArrowheads="1"/>
              </p:cNvSpPr>
              <p:nvPr/>
            </p:nvSpPr>
            <p:spPr bwMode="auto">
              <a:xfrm>
                <a:off x="56" y="2889"/>
                <a:ext cx="790" cy="3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</a:pPr>
                <a:r>
                  <a:rPr kumimoji="0" lang="zh-CN" altLang="en-US" sz="2400" b="1">
                    <a:latin typeface="Times New Roman" panose="02020603050405020304" pitchFamily="18" charset="0"/>
                  </a:rPr>
                  <a:t>应用程序</a:t>
                </a:r>
                <a:endParaRPr kumimoji="0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464" name="Rectangle 16"/>
              <p:cNvSpPr>
                <a:spLocks noChangeArrowheads="1"/>
              </p:cNvSpPr>
              <p:nvPr/>
            </p:nvSpPr>
            <p:spPr bwMode="auto">
              <a:xfrm>
                <a:off x="1354" y="1033"/>
                <a:ext cx="846" cy="9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</a:pPr>
                <a:r>
                  <a:rPr kumimoji="0" lang="zh-CN" altLang="en-US" sz="2400" b="1">
                    <a:latin typeface="Times New Roman" panose="02020603050405020304" pitchFamily="18" charset="0"/>
                  </a:rPr>
                  <a:t>数据库</a:t>
                </a:r>
                <a:endParaRPr kumimoji="0" lang="zh-CN" altLang="en-US" sz="2400" b="1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0" lang="zh-CN" altLang="en-US" sz="2400" b="1">
                    <a:latin typeface="Times New Roman" panose="02020603050405020304" pitchFamily="18" charset="0"/>
                  </a:rPr>
                  <a:t>管理系统</a:t>
                </a:r>
                <a:endParaRPr kumimoji="0" lang="zh-CN" altLang="en-US" sz="2400" b="1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0" lang="en-US" altLang="zh-CN" sz="2400" b="1">
                    <a:latin typeface="Times New Roman" panose="02020603050405020304" pitchFamily="18" charset="0"/>
                  </a:rPr>
                  <a:t>(DBMS)</a:t>
                </a:r>
                <a:endParaRPr kumimoji="0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465" name="Rectangle 17"/>
              <p:cNvSpPr>
                <a:spLocks noChangeArrowheads="1"/>
              </p:cNvSpPr>
              <p:nvPr/>
            </p:nvSpPr>
            <p:spPr bwMode="auto">
              <a:xfrm>
                <a:off x="1411" y="2624"/>
                <a:ext cx="789" cy="9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</a:pPr>
                <a:r>
                  <a:rPr kumimoji="0" lang="zh-CN" altLang="en-US" sz="2400" b="1"/>
                  <a:t>数据库</a:t>
                </a:r>
                <a:endParaRPr kumimoji="0" lang="zh-CN" altLang="en-US" sz="2400" b="1"/>
              </a:p>
              <a:p>
                <a:pPr algn="ctr">
                  <a:lnSpc>
                    <a:spcPct val="100000"/>
                  </a:lnSpc>
                </a:pPr>
                <a:r>
                  <a:rPr kumimoji="0" lang="zh-CN" altLang="en-US" sz="2400" b="1"/>
                  <a:t>管理员</a:t>
                </a:r>
                <a:endParaRPr kumimoji="0" lang="zh-CN" altLang="en-US" sz="2400" b="1"/>
              </a:p>
              <a:p>
                <a:pPr algn="ctr">
                  <a:lnSpc>
                    <a:spcPct val="100000"/>
                  </a:lnSpc>
                </a:pPr>
                <a:r>
                  <a:rPr kumimoji="0" lang="zh-CN" altLang="en-US" sz="2400" b="1"/>
                  <a:t>（</a:t>
                </a:r>
                <a:r>
                  <a:rPr kumimoji="0" lang="en-US" altLang="zh-CN" sz="2400" b="1"/>
                  <a:t>DBA</a:t>
                </a:r>
                <a:r>
                  <a:rPr kumimoji="0" lang="zh-CN" altLang="en-US" sz="2400" b="1"/>
                  <a:t>）</a:t>
                </a:r>
                <a:endParaRPr kumimoji="0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466" name="AutoShape 18"/>
              <p:cNvSpPr>
                <a:spLocks noChangeArrowheads="1"/>
              </p:cNvSpPr>
              <p:nvPr/>
            </p:nvSpPr>
            <p:spPr bwMode="auto">
              <a:xfrm>
                <a:off x="2877" y="1431"/>
                <a:ext cx="435" cy="1442"/>
              </a:xfrm>
              <a:prstGeom prst="can">
                <a:avLst>
                  <a:gd name="adj" fmla="val 68563"/>
                </a:avLst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 b="1" dirty="0">
                    <a:latin typeface="Times New Roman" panose="02020603050405020304" pitchFamily="18" charset="0"/>
                  </a:rPr>
                  <a:t>数</a:t>
                </a:r>
                <a:endParaRPr kumimoji="0" lang="zh-CN" altLang="en-US" sz="1800" b="1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 b="1" dirty="0">
                    <a:latin typeface="Times New Roman" panose="02020603050405020304" pitchFamily="18" charset="0"/>
                  </a:rPr>
                  <a:t>据</a:t>
                </a:r>
                <a:endParaRPr kumimoji="0" lang="zh-CN" altLang="en-US" sz="1800" b="1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0" lang="zh-CN" altLang="en-US" sz="1800" b="1" dirty="0">
                    <a:latin typeface="Times New Roman" panose="02020603050405020304" pitchFamily="18" charset="0"/>
                  </a:rPr>
                  <a:t>库</a:t>
                </a:r>
                <a:endParaRPr kumimoji="0" lang="zh-CN" altLang="en-US" sz="1800" b="1" dirty="0">
                  <a:latin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kumimoji="0" lang="en-US" altLang="zh-CN" sz="1800" b="1" dirty="0">
                    <a:latin typeface="Times New Roman" panose="02020603050405020304" pitchFamily="18" charset="0"/>
                  </a:rPr>
                  <a:t>DB</a:t>
                </a:r>
                <a:endParaRPr kumimoji="0"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16467" name="Group 19"/>
              <p:cNvGrpSpPr/>
              <p:nvPr/>
            </p:nvGrpSpPr>
            <p:grpSpPr bwMode="auto">
              <a:xfrm>
                <a:off x="846" y="901"/>
                <a:ext cx="1986" cy="2121"/>
                <a:chOff x="846" y="901"/>
                <a:chExt cx="2031" cy="2121"/>
              </a:xfrm>
            </p:grpSpPr>
            <p:grpSp>
              <p:nvGrpSpPr>
                <p:cNvPr id="616468" name="Group 20"/>
                <p:cNvGrpSpPr/>
                <p:nvPr/>
              </p:nvGrpSpPr>
              <p:grpSpPr bwMode="auto">
                <a:xfrm>
                  <a:off x="846" y="901"/>
                  <a:ext cx="508" cy="530"/>
                  <a:chOff x="4002" y="1908"/>
                  <a:chExt cx="945" cy="624"/>
                </a:xfrm>
              </p:grpSpPr>
              <p:sp>
                <p:nvSpPr>
                  <p:cNvPr id="61646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212" y="2064"/>
                    <a:ext cx="735" cy="468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470" name="Line 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02" y="1908"/>
                    <a:ext cx="210" cy="156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6471" name="Group 23"/>
                <p:cNvGrpSpPr/>
                <p:nvPr/>
              </p:nvGrpSpPr>
              <p:grpSpPr bwMode="auto">
                <a:xfrm>
                  <a:off x="846" y="1563"/>
                  <a:ext cx="508" cy="133"/>
                  <a:chOff x="4002" y="1908"/>
                  <a:chExt cx="945" cy="624"/>
                </a:xfrm>
              </p:grpSpPr>
              <p:sp>
                <p:nvSpPr>
                  <p:cNvPr id="61647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212" y="2064"/>
                    <a:ext cx="735" cy="468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473" name="Line 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02" y="1908"/>
                    <a:ext cx="210" cy="156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6474" name="Group 26"/>
                <p:cNvGrpSpPr/>
                <p:nvPr/>
              </p:nvGrpSpPr>
              <p:grpSpPr bwMode="auto">
                <a:xfrm flipV="1">
                  <a:off x="846" y="1829"/>
                  <a:ext cx="508" cy="1193"/>
                  <a:chOff x="4002" y="1908"/>
                  <a:chExt cx="945" cy="624"/>
                </a:xfrm>
              </p:grpSpPr>
              <p:sp>
                <p:nvSpPr>
                  <p:cNvPr id="61647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212" y="2064"/>
                    <a:ext cx="735" cy="468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476" name="Line 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02" y="1908"/>
                    <a:ext cx="210" cy="156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6477" name="Group 29"/>
                <p:cNvGrpSpPr/>
                <p:nvPr/>
              </p:nvGrpSpPr>
              <p:grpSpPr bwMode="auto">
                <a:xfrm>
                  <a:off x="2208" y="1488"/>
                  <a:ext cx="669" cy="473"/>
                  <a:chOff x="4002" y="1908"/>
                  <a:chExt cx="945" cy="624"/>
                </a:xfrm>
              </p:grpSpPr>
              <p:sp>
                <p:nvSpPr>
                  <p:cNvPr id="61647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212" y="2064"/>
                    <a:ext cx="735" cy="468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479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02" y="1908"/>
                    <a:ext cx="210" cy="156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616480" name="Group 32"/>
            <p:cNvGrpSpPr/>
            <p:nvPr/>
          </p:nvGrpSpPr>
          <p:grpSpPr bwMode="auto">
            <a:xfrm>
              <a:off x="1104" y="2832"/>
              <a:ext cx="2352" cy="672"/>
              <a:chOff x="903" y="2624"/>
              <a:chExt cx="2144" cy="663"/>
            </a:xfrm>
          </p:grpSpPr>
          <p:sp>
            <p:nvSpPr>
              <p:cNvPr id="616481" name="Line 33"/>
              <p:cNvSpPr>
                <a:spLocks noChangeShapeType="1"/>
              </p:cNvSpPr>
              <p:nvPr/>
            </p:nvSpPr>
            <p:spPr bwMode="auto">
              <a:xfrm flipH="1">
                <a:off x="903" y="3154"/>
                <a:ext cx="50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82" name="Line 34"/>
              <p:cNvSpPr>
                <a:spLocks noChangeShapeType="1"/>
              </p:cNvSpPr>
              <p:nvPr/>
            </p:nvSpPr>
            <p:spPr bwMode="auto">
              <a:xfrm flipV="1">
                <a:off x="2257" y="2624"/>
                <a:ext cx="790" cy="663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6484" name="Line 36"/>
          <p:cNvSpPr>
            <a:spLocks noChangeShapeType="1"/>
          </p:cNvSpPr>
          <p:nvPr/>
        </p:nvSpPr>
        <p:spPr bwMode="auto">
          <a:xfrm>
            <a:off x="0" y="1773238"/>
            <a:ext cx="9144000" cy="2303462"/>
          </a:xfrm>
          <a:prstGeom prst="line">
            <a:avLst/>
          </a:prstGeom>
          <a:noFill/>
          <a:ln w="76200" cmpd="tri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323850" y="836613"/>
            <a:ext cx="867568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99"/>
                </a:solidFill>
              </a:rPr>
              <a:t>    </a:t>
            </a:r>
            <a:r>
              <a:rPr lang="zh-CN" altLang="en-US" b="1">
                <a:solidFill>
                  <a:srgbClr val="000099"/>
                </a:solidFill>
              </a:rPr>
              <a:t>数据库技术</a:t>
            </a:r>
            <a:r>
              <a:rPr lang="zh-CN" altLang="en-US" b="1"/>
              <a:t>是研究数据库的结构、存储、设计、管理和使用的一门软件学科。</a:t>
            </a:r>
            <a:endParaRPr lang="zh-CN" altLang="en-US" b="1"/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468313" y="2636838"/>
            <a:ext cx="8208962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99"/>
                </a:solidFill>
              </a:rPr>
              <a:t>   </a:t>
            </a:r>
            <a:r>
              <a:rPr lang="zh-CN" altLang="en-US" b="1">
                <a:solidFill>
                  <a:srgbClr val="000099"/>
                </a:solidFill>
              </a:rPr>
              <a:t>数据库系统</a:t>
            </a:r>
            <a:r>
              <a:rPr lang="zh-CN" altLang="en-US" b="1"/>
              <a:t>（</a:t>
            </a:r>
            <a:r>
              <a:rPr lang="en-US" altLang="zh-CN" b="1"/>
              <a:t>Database System</a:t>
            </a:r>
            <a:r>
              <a:rPr lang="zh-CN" altLang="en-US" b="1"/>
              <a:t>，简记为</a:t>
            </a:r>
            <a:r>
              <a:rPr lang="en-US" altLang="zh-CN" b="1"/>
              <a:t>DBS</a:t>
            </a:r>
            <a:r>
              <a:rPr lang="zh-CN" altLang="en-US" b="1"/>
              <a:t>）</a:t>
            </a:r>
            <a:endParaRPr lang="zh-CN" altLang="en-US" b="1"/>
          </a:p>
          <a:p>
            <a:r>
              <a:rPr lang="en-US" altLang="zh-CN" b="1"/>
              <a:t>DBS</a:t>
            </a:r>
            <a:r>
              <a:rPr lang="zh-CN" altLang="en-US" b="1"/>
              <a:t>是实现有组织地、动态地存储大量关联数据、方便多用户访问的计算机硬件、软件和数据资源组成的系统，即它是采用数据库技术的计算机系统。</a:t>
            </a:r>
            <a:endParaRPr lang="zh-CN" altLang="en-U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304800" y="1989138"/>
            <a:ext cx="8839200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</a:t>
            </a:r>
            <a:r>
              <a:rPr lang="en-US" altLang="zh-CN" b="1">
                <a:latin typeface="Times New Roman" panose="02020603050405020304" pitchFamily="18" charset="0"/>
              </a:rPr>
              <a:t>           </a:t>
            </a:r>
            <a:r>
              <a:rPr lang="en-US" altLang="zh-CN" b="1">
                <a:latin typeface="Times New Roman" panose="02020603050405020304" pitchFamily="18" charset="0"/>
                <a:sym typeface="Wingdings 3" panose="05040102010807070707" pitchFamily="18" charset="2"/>
              </a:rPr>
              <a:t> </a:t>
            </a:r>
            <a:r>
              <a:rPr lang="zh-CN" altLang="en-US" b="1">
                <a:latin typeface="Times New Roman" panose="02020603050405020304" pitchFamily="18" charset="0"/>
              </a:rPr>
              <a:t>分布式数据库系统</a:t>
            </a: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                     </a:t>
            </a:r>
            <a:r>
              <a:rPr lang="zh-CN" alt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 </a:t>
            </a:r>
            <a:r>
              <a:rPr lang="zh-CN" altLang="en-US" b="1">
                <a:latin typeface="Times New Roman" panose="02020603050405020304" pitchFamily="18" charset="0"/>
                <a:hlinkClick r:id="rId1" action="ppaction://hlinksldjump"/>
              </a:rPr>
              <a:t>面向对象数据库技术</a:t>
            </a: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                     </a:t>
            </a:r>
            <a:r>
              <a:rPr lang="zh-CN" alt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 </a:t>
            </a:r>
            <a:r>
              <a:rPr lang="zh-CN" altLang="en-US" b="1">
                <a:latin typeface="Times New Roman" panose="02020603050405020304" pitchFamily="18" charset="0"/>
                <a:hlinkClick r:id="rId2" action="ppaction://hlinksldjump"/>
              </a:rPr>
              <a:t>各种新型的数据库技术                     </a:t>
            </a:r>
            <a:r>
              <a:rPr lang="zh-CN" altLang="en-US" sz="3200" b="1">
                <a:latin typeface="Times New Roman" panose="02020603050405020304" pitchFamily="18" charset="0"/>
                <a:hlinkClick r:id="rId2" action="ppaction://hlinksldjump"/>
              </a:rPr>
              <a:t>                                                   </a:t>
            </a:r>
            <a:endParaRPr lang="zh-CN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2146" name="Group 34"/>
          <p:cNvGrpSpPr/>
          <p:nvPr/>
        </p:nvGrpSpPr>
        <p:grpSpPr bwMode="auto">
          <a:xfrm>
            <a:off x="323850" y="188913"/>
            <a:ext cx="8382000" cy="1371600"/>
            <a:chOff x="0" y="288"/>
            <a:chExt cx="5760" cy="864"/>
          </a:xfrm>
        </p:grpSpPr>
        <p:sp>
          <p:nvSpPr>
            <p:cNvPr id="602147" name="Rectangle 35"/>
            <p:cNvSpPr>
              <a:spLocks noChangeArrowheads="1"/>
            </p:cNvSpPr>
            <p:nvPr/>
          </p:nvSpPr>
          <p:spPr bwMode="ltGray">
            <a:xfrm>
              <a:off x="196" y="377"/>
              <a:ext cx="428" cy="38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2148" name="Rectangle 36"/>
            <p:cNvSpPr>
              <a:spLocks noChangeArrowheads="1"/>
            </p:cNvSpPr>
            <p:nvPr/>
          </p:nvSpPr>
          <p:spPr bwMode="ltGray">
            <a:xfrm>
              <a:off x="279" y="723"/>
              <a:ext cx="285" cy="39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2149" name="Rectangle 37"/>
            <p:cNvSpPr>
              <a:spLocks noChangeArrowheads="1"/>
            </p:cNvSpPr>
            <p:nvPr/>
          </p:nvSpPr>
          <p:spPr bwMode="ltGray">
            <a:xfrm>
              <a:off x="529" y="723"/>
              <a:ext cx="248" cy="39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2150" name="Rectangle 38"/>
            <p:cNvSpPr>
              <a:spLocks noChangeArrowheads="1"/>
            </p:cNvSpPr>
            <p:nvPr/>
          </p:nvSpPr>
          <p:spPr bwMode="ltGray">
            <a:xfrm>
              <a:off x="0" y="576"/>
              <a:ext cx="432" cy="38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2151" name="Rectangle 39"/>
            <p:cNvSpPr>
              <a:spLocks noChangeArrowheads="1"/>
            </p:cNvSpPr>
            <p:nvPr/>
          </p:nvSpPr>
          <p:spPr bwMode="gray">
            <a:xfrm>
              <a:off x="428" y="288"/>
              <a:ext cx="22" cy="8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2152" name="Rectangle 40"/>
            <p:cNvSpPr>
              <a:spLocks noChangeArrowheads="1"/>
            </p:cNvSpPr>
            <p:nvPr/>
          </p:nvSpPr>
          <p:spPr bwMode="gray">
            <a:xfrm>
              <a:off x="213" y="937"/>
              <a:ext cx="5547" cy="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02153" name="Rectangle 41"/>
          <p:cNvSpPr>
            <a:spLocks noChangeArrowheads="1"/>
          </p:cNvSpPr>
          <p:nvPr/>
        </p:nvSpPr>
        <p:spPr bwMode="auto">
          <a:xfrm>
            <a:off x="1403350" y="188913"/>
            <a:ext cx="46085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609600" algn="l"/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四、高级数据库技术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2154" name="AutoShape 4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67625" y="6021388"/>
            <a:ext cx="863600" cy="288925"/>
          </a:xfrm>
          <a:prstGeom prst="curvedDownArrow">
            <a:avLst>
              <a:gd name="adj1" fmla="val 59780"/>
              <a:gd name="adj2" fmla="val 119560"/>
              <a:gd name="adj3" fmla="val 33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6" name="Rectangle 4"/>
          <p:cNvSpPr>
            <a:spLocks noChangeArrowheads="1"/>
          </p:cNvSpPr>
          <p:nvPr/>
        </p:nvSpPr>
        <p:spPr bwMode="auto">
          <a:xfrm>
            <a:off x="-252413" y="333375"/>
            <a:ext cx="972026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62380" lvl="4" indent="-101600">
              <a:lnSpc>
                <a:spcPct val="200000"/>
              </a:lnSpc>
            </a:pPr>
            <a:r>
              <a:rPr lang="zh-CN" altLang="en-US" b="1">
                <a:solidFill>
                  <a:srgbClr val="000099"/>
                </a:solidFill>
              </a:rPr>
              <a:t>分布式数据库系统的特点：</a:t>
            </a:r>
            <a:endParaRPr lang="zh-CN" altLang="en-US" sz="2400" b="1">
              <a:solidFill>
                <a:srgbClr val="000099"/>
              </a:solidFill>
            </a:endParaRPr>
          </a:p>
          <a:p>
            <a:pPr marL="1262380" lvl="4" indent="-101600">
              <a:lnSpc>
                <a:spcPct val="200000"/>
              </a:lnSpc>
              <a:buFont typeface="Symbol" panose="05050102010706020507" pitchFamily="18" charset="2"/>
              <a:buChar char="·"/>
            </a:pPr>
            <a:r>
              <a:rPr lang="zh-CN" altLang="en-US" sz="2400" b="1"/>
              <a:t> 数据库的数据物理上分布在各个场地，但逻辑上是一个  </a:t>
            </a:r>
            <a:endParaRPr lang="zh-CN" altLang="en-US" sz="2400" b="1"/>
          </a:p>
          <a:p>
            <a:pPr marL="1262380" lvl="4" indent="-101600">
              <a:lnSpc>
                <a:spcPct val="200000"/>
              </a:lnSpc>
              <a:buFont typeface="Symbol" panose="05050102010706020507" pitchFamily="18" charset="2"/>
              <a:buNone/>
            </a:pPr>
            <a:r>
              <a:rPr lang="zh-CN" altLang="en-US" sz="2400" b="1"/>
              <a:t>  整体。</a:t>
            </a:r>
            <a:endParaRPr lang="zh-CN" altLang="en-US" sz="2400" b="1"/>
          </a:p>
          <a:p>
            <a:pPr marL="1262380" lvl="4" indent="-101600">
              <a:lnSpc>
                <a:spcPct val="200000"/>
              </a:lnSpc>
              <a:buFont typeface="Symbol" panose="05050102010706020507" pitchFamily="18" charset="2"/>
              <a:buChar char="·"/>
            </a:pPr>
            <a:r>
              <a:rPr lang="zh-CN" altLang="en-US" sz="2400" b="1"/>
              <a:t> 每个场地既可以执行局部应用（访问本地</a:t>
            </a:r>
            <a:r>
              <a:rPr lang="en-US" altLang="zh-CN" sz="2400" b="1"/>
              <a:t>DB</a:t>
            </a:r>
            <a:r>
              <a:rPr lang="zh-CN" altLang="en-US" sz="2400" b="1"/>
              <a:t>），也可以 </a:t>
            </a:r>
            <a:endParaRPr lang="zh-CN" altLang="en-US" sz="2400" b="1"/>
          </a:p>
          <a:p>
            <a:pPr marL="1262380" lvl="4" indent="-101600">
              <a:lnSpc>
                <a:spcPct val="200000"/>
              </a:lnSpc>
              <a:buFont typeface="Symbol" panose="05050102010706020507" pitchFamily="18" charset="2"/>
              <a:buNone/>
            </a:pPr>
            <a:r>
              <a:rPr lang="zh-CN" altLang="en-US" sz="2400" b="1"/>
              <a:t>  执行全局应用（访问异地</a:t>
            </a:r>
            <a:r>
              <a:rPr lang="en-US" altLang="zh-CN" sz="2400" b="1"/>
              <a:t>DB</a:t>
            </a:r>
            <a:r>
              <a:rPr lang="zh-CN" altLang="en-US" sz="2400" b="1"/>
              <a:t>）。</a:t>
            </a:r>
            <a:endParaRPr lang="zh-CN" altLang="en-US" sz="2400" b="1"/>
          </a:p>
          <a:p>
            <a:pPr marL="1262380" lvl="4" indent="-101600">
              <a:lnSpc>
                <a:spcPct val="200000"/>
              </a:lnSpc>
              <a:buFont typeface="Symbol" panose="05050102010706020507" pitchFamily="18" charset="2"/>
              <a:buChar char="·"/>
            </a:pPr>
            <a:r>
              <a:rPr lang="zh-CN" altLang="en-US" sz="2400" b="1"/>
              <a:t> 各地的计算机由数据通信网络相连接。本地计算机单独    </a:t>
            </a:r>
            <a:endParaRPr lang="zh-CN" altLang="en-US" sz="2400" b="1"/>
          </a:p>
          <a:p>
            <a:pPr marL="1262380" lvl="4" indent="-101600">
              <a:lnSpc>
                <a:spcPct val="200000"/>
              </a:lnSpc>
              <a:buFont typeface="Symbol" panose="05050102010706020507" pitchFamily="18" charset="2"/>
              <a:buNone/>
            </a:pPr>
            <a:r>
              <a:rPr lang="zh-CN" altLang="en-US" sz="2400" b="1"/>
              <a:t>  不能胜任的处理任务，可以通过通信网络取得其它</a:t>
            </a:r>
            <a:r>
              <a:rPr lang="en-US" altLang="zh-CN" sz="2400" b="1"/>
              <a:t>DB</a:t>
            </a:r>
            <a:r>
              <a:rPr lang="zh-CN" altLang="en-US" sz="2400" b="1"/>
              <a:t>和 </a:t>
            </a:r>
            <a:endParaRPr lang="zh-CN" altLang="en-US" sz="2400" b="1"/>
          </a:p>
          <a:p>
            <a:pPr marL="1262380" lvl="4" indent="-101600">
              <a:lnSpc>
                <a:spcPct val="200000"/>
              </a:lnSpc>
              <a:buFont typeface="Symbol" panose="05050102010706020507" pitchFamily="18" charset="2"/>
              <a:buNone/>
            </a:pPr>
            <a:r>
              <a:rPr lang="zh-CN" altLang="en-US" sz="2400" b="1"/>
              <a:t>  计算机的支持。</a:t>
            </a:r>
            <a:endParaRPr lang="zh-CN" altLang="en-US" sz="24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53" name="Rectangle 45"/>
          <p:cNvSpPr>
            <a:spLocks noChangeArrowheads="1"/>
          </p:cNvSpPr>
          <p:nvPr/>
        </p:nvSpPr>
        <p:spPr bwMode="auto">
          <a:xfrm>
            <a:off x="179388" y="0"/>
            <a:ext cx="5976937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609600"/>
            <a:r>
              <a:rPr lang="zh-CN" altLang="en-US" b="1">
                <a:solidFill>
                  <a:srgbClr val="000099"/>
                </a:solidFill>
              </a:rPr>
              <a:t>分布式数据库系统结构：</a:t>
            </a:r>
            <a:endParaRPr lang="zh-CN" altLang="en-US" b="1">
              <a:solidFill>
                <a:srgbClr val="000099"/>
              </a:solidFill>
            </a:endParaRPr>
          </a:p>
        </p:txBody>
      </p:sp>
      <p:grpSp>
        <p:nvGrpSpPr>
          <p:cNvPr id="631860" name="Group 52"/>
          <p:cNvGrpSpPr/>
          <p:nvPr/>
        </p:nvGrpSpPr>
        <p:grpSpPr bwMode="auto">
          <a:xfrm>
            <a:off x="-323850" y="1557338"/>
            <a:ext cx="9431338" cy="4637087"/>
            <a:chOff x="-204" y="981"/>
            <a:chExt cx="5941" cy="2921"/>
          </a:xfrm>
        </p:grpSpPr>
        <p:grpSp>
          <p:nvGrpSpPr>
            <p:cNvPr id="631859" name="Group 51"/>
            <p:cNvGrpSpPr/>
            <p:nvPr/>
          </p:nvGrpSpPr>
          <p:grpSpPr bwMode="auto">
            <a:xfrm>
              <a:off x="1292" y="2523"/>
              <a:ext cx="3266" cy="726"/>
              <a:chOff x="1292" y="2523"/>
              <a:chExt cx="3266" cy="726"/>
            </a:xfrm>
          </p:grpSpPr>
          <p:sp>
            <p:nvSpPr>
              <p:cNvPr id="631857" name="Line 49"/>
              <p:cNvSpPr>
                <a:spLocks noChangeShapeType="1"/>
              </p:cNvSpPr>
              <p:nvPr/>
            </p:nvSpPr>
            <p:spPr bwMode="auto">
              <a:xfrm>
                <a:off x="3560" y="2750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55" name="Line 47"/>
              <p:cNvSpPr>
                <a:spLocks noChangeShapeType="1"/>
              </p:cNvSpPr>
              <p:nvPr/>
            </p:nvSpPr>
            <p:spPr bwMode="auto">
              <a:xfrm>
                <a:off x="1292" y="2523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1856" name="Line 48"/>
              <p:cNvSpPr>
                <a:spLocks noChangeShapeType="1"/>
              </p:cNvSpPr>
              <p:nvPr/>
            </p:nvSpPr>
            <p:spPr bwMode="auto">
              <a:xfrm>
                <a:off x="3969" y="2523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31854" name="Group 46"/>
            <p:cNvGrpSpPr/>
            <p:nvPr/>
          </p:nvGrpSpPr>
          <p:grpSpPr bwMode="auto">
            <a:xfrm>
              <a:off x="-204" y="981"/>
              <a:ext cx="5941" cy="2921"/>
              <a:chOff x="-295" y="709"/>
              <a:chExt cx="5941" cy="2921"/>
            </a:xfrm>
          </p:grpSpPr>
          <p:sp>
            <p:nvSpPr>
              <p:cNvPr id="631815" name="Rectangle 7"/>
              <p:cNvSpPr>
                <a:spLocks noChangeArrowheads="1"/>
              </p:cNvSpPr>
              <p:nvPr/>
            </p:nvSpPr>
            <p:spPr bwMode="auto">
              <a:xfrm>
                <a:off x="2381" y="754"/>
                <a:ext cx="754" cy="47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pPr algn="ctr"/>
                <a:r>
                  <a:rPr lang="zh-CN" altLang="en-US" sz="1800" b="1">
                    <a:latin typeface="Times New Roman" panose="02020603050405020304" pitchFamily="18" charset="0"/>
                  </a:rPr>
                  <a:t>通信网</a:t>
                </a:r>
                <a:endParaRPr lang="zh-CN" altLang="en-US" sz="1800" b="1"/>
              </a:p>
            </p:txBody>
          </p:sp>
          <p:sp>
            <p:nvSpPr>
              <p:cNvPr id="631816" name="Rectangle 8"/>
              <p:cNvSpPr>
                <a:spLocks noChangeArrowheads="1"/>
              </p:cNvSpPr>
              <p:nvPr/>
            </p:nvSpPr>
            <p:spPr bwMode="auto">
              <a:xfrm>
                <a:off x="1658" y="2024"/>
                <a:ext cx="886" cy="4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lIns="0" rIns="0"/>
              <a:lstStyle/>
              <a:p>
                <a:pPr algn="ctr"/>
                <a:r>
                  <a:rPr lang="zh-CN" altLang="en-US" sz="18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局部处理机</a:t>
                </a:r>
                <a:endParaRPr lang="zh-CN" altLang="en-US" sz="180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31817" name="AutoShape 9"/>
              <p:cNvSpPr>
                <a:spLocks noChangeArrowheads="1"/>
              </p:cNvSpPr>
              <p:nvPr/>
            </p:nvSpPr>
            <p:spPr bwMode="auto">
              <a:xfrm flipH="1">
                <a:off x="4464" y="1865"/>
                <a:ext cx="412" cy="636"/>
              </a:xfrm>
              <a:prstGeom prst="flowChartManualInpu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21" name="Rectangle 13"/>
              <p:cNvSpPr>
                <a:spLocks noChangeArrowheads="1"/>
              </p:cNvSpPr>
              <p:nvPr/>
            </p:nvSpPr>
            <p:spPr bwMode="auto">
              <a:xfrm>
                <a:off x="2988" y="2024"/>
                <a:ext cx="886" cy="4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 lIns="0" rIns="0"/>
              <a:lstStyle/>
              <a:p>
                <a:pPr algn="ctr"/>
                <a:r>
                  <a:rPr lang="zh-CN" altLang="en-US" sz="18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局部处理机</a:t>
                </a:r>
                <a:endParaRPr lang="zh-CN" altLang="en-US" sz="180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31822" name="Line 14"/>
              <p:cNvSpPr>
                <a:spLocks noChangeShapeType="1"/>
              </p:cNvSpPr>
              <p:nvPr/>
            </p:nvSpPr>
            <p:spPr bwMode="auto">
              <a:xfrm>
                <a:off x="1068" y="1072"/>
                <a:ext cx="1329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23" name="Line 15"/>
              <p:cNvSpPr>
                <a:spLocks noChangeShapeType="1"/>
              </p:cNvSpPr>
              <p:nvPr/>
            </p:nvSpPr>
            <p:spPr bwMode="auto">
              <a:xfrm>
                <a:off x="3135" y="1072"/>
                <a:ext cx="1329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24" name="Freeform 16"/>
              <p:cNvSpPr/>
              <p:nvPr/>
            </p:nvSpPr>
            <p:spPr bwMode="auto">
              <a:xfrm>
                <a:off x="2101" y="1572"/>
                <a:ext cx="247" cy="452"/>
              </a:xfrm>
              <a:custGeom>
                <a:avLst/>
                <a:gdLst>
                  <a:gd name="T0" fmla="*/ 300 w 300"/>
                  <a:gd name="T1" fmla="*/ 0 h 444"/>
                  <a:gd name="T2" fmla="*/ 0 w 300"/>
                  <a:gd name="T3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444">
                    <a:moveTo>
                      <a:pt x="300" y="0"/>
                    </a:moveTo>
                    <a:lnTo>
                      <a:pt x="0" y="444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25" name="Freeform 17"/>
              <p:cNvSpPr/>
              <p:nvPr/>
            </p:nvSpPr>
            <p:spPr bwMode="auto">
              <a:xfrm>
                <a:off x="2988" y="1230"/>
                <a:ext cx="147" cy="281"/>
              </a:xfrm>
              <a:custGeom>
                <a:avLst/>
                <a:gdLst>
                  <a:gd name="T0" fmla="*/ 0 w 180"/>
                  <a:gd name="T1" fmla="*/ 0 h 276"/>
                  <a:gd name="T2" fmla="*/ 180 w 180"/>
                  <a:gd name="T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0" h="276">
                    <a:moveTo>
                      <a:pt x="0" y="0"/>
                    </a:moveTo>
                    <a:lnTo>
                      <a:pt x="180" y="276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27" name="Line 19"/>
              <p:cNvSpPr>
                <a:spLocks noChangeShapeType="1"/>
              </p:cNvSpPr>
              <p:nvPr/>
            </p:nvSpPr>
            <p:spPr bwMode="auto">
              <a:xfrm>
                <a:off x="2101" y="2501"/>
                <a:ext cx="0" cy="47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30" name="Freeform 22"/>
              <p:cNvSpPr/>
              <p:nvPr/>
            </p:nvSpPr>
            <p:spPr bwMode="auto">
              <a:xfrm>
                <a:off x="2249" y="1389"/>
                <a:ext cx="332" cy="153"/>
              </a:xfrm>
              <a:custGeom>
                <a:avLst/>
                <a:gdLst>
                  <a:gd name="T0" fmla="*/ 0 w 405"/>
                  <a:gd name="T1" fmla="*/ 0 h 150"/>
                  <a:gd name="T2" fmla="*/ 120 w 405"/>
                  <a:gd name="T3" fmla="*/ 15 h 150"/>
                  <a:gd name="T4" fmla="*/ 180 w 405"/>
                  <a:gd name="T5" fmla="*/ 60 h 150"/>
                  <a:gd name="T6" fmla="*/ 405 w 405"/>
                  <a:gd name="T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5" h="150">
                    <a:moveTo>
                      <a:pt x="0" y="0"/>
                    </a:moveTo>
                    <a:cubicBezTo>
                      <a:pt x="40" y="5"/>
                      <a:pt x="82" y="2"/>
                      <a:pt x="120" y="15"/>
                    </a:cubicBezTo>
                    <a:cubicBezTo>
                      <a:pt x="144" y="23"/>
                      <a:pt x="159" y="46"/>
                      <a:pt x="180" y="60"/>
                    </a:cubicBezTo>
                    <a:cubicBezTo>
                      <a:pt x="275" y="123"/>
                      <a:pt x="300" y="150"/>
                      <a:pt x="405" y="150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31" name="Freeform 23"/>
              <p:cNvSpPr/>
              <p:nvPr/>
            </p:nvSpPr>
            <p:spPr bwMode="auto">
              <a:xfrm>
                <a:off x="2249" y="1548"/>
                <a:ext cx="332" cy="153"/>
              </a:xfrm>
              <a:custGeom>
                <a:avLst/>
                <a:gdLst>
                  <a:gd name="T0" fmla="*/ 0 w 405"/>
                  <a:gd name="T1" fmla="*/ 0 h 150"/>
                  <a:gd name="T2" fmla="*/ 120 w 405"/>
                  <a:gd name="T3" fmla="*/ 15 h 150"/>
                  <a:gd name="T4" fmla="*/ 180 w 405"/>
                  <a:gd name="T5" fmla="*/ 60 h 150"/>
                  <a:gd name="T6" fmla="*/ 405 w 405"/>
                  <a:gd name="T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5" h="150">
                    <a:moveTo>
                      <a:pt x="0" y="0"/>
                    </a:moveTo>
                    <a:cubicBezTo>
                      <a:pt x="40" y="5"/>
                      <a:pt x="82" y="2"/>
                      <a:pt x="120" y="15"/>
                    </a:cubicBezTo>
                    <a:cubicBezTo>
                      <a:pt x="144" y="23"/>
                      <a:pt x="159" y="46"/>
                      <a:pt x="180" y="60"/>
                    </a:cubicBezTo>
                    <a:cubicBezTo>
                      <a:pt x="275" y="123"/>
                      <a:pt x="300" y="150"/>
                      <a:pt x="405" y="150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32" name="Freeform 24"/>
              <p:cNvSpPr/>
              <p:nvPr/>
            </p:nvSpPr>
            <p:spPr bwMode="auto">
              <a:xfrm flipH="1">
                <a:off x="2988" y="1389"/>
                <a:ext cx="332" cy="153"/>
              </a:xfrm>
              <a:custGeom>
                <a:avLst/>
                <a:gdLst>
                  <a:gd name="T0" fmla="*/ 0 w 405"/>
                  <a:gd name="T1" fmla="*/ 0 h 150"/>
                  <a:gd name="T2" fmla="*/ 120 w 405"/>
                  <a:gd name="T3" fmla="*/ 15 h 150"/>
                  <a:gd name="T4" fmla="*/ 180 w 405"/>
                  <a:gd name="T5" fmla="*/ 60 h 150"/>
                  <a:gd name="T6" fmla="*/ 405 w 405"/>
                  <a:gd name="T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5" h="150">
                    <a:moveTo>
                      <a:pt x="0" y="0"/>
                    </a:moveTo>
                    <a:cubicBezTo>
                      <a:pt x="40" y="5"/>
                      <a:pt x="82" y="2"/>
                      <a:pt x="120" y="15"/>
                    </a:cubicBezTo>
                    <a:cubicBezTo>
                      <a:pt x="144" y="23"/>
                      <a:pt x="159" y="46"/>
                      <a:pt x="180" y="60"/>
                    </a:cubicBezTo>
                    <a:cubicBezTo>
                      <a:pt x="275" y="123"/>
                      <a:pt x="300" y="150"/>
                      <a:pt x="405" y="150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33" name="Freeform 25"/>
              <p:cNvSpPr/>
              <p:nvPr/>
            </p:nvSpPr>
            <p:spPr bwMode="auto">
              <a:xfrm flipH="1">
                <a:off x="2988" y="1548"/>
                <a:ext cx="332" cy="153"/>
              </a:xfrm>
              <a:custGeom>
                <a:avLst/>
                <a:gdLst>
                  <a:gd name="T0" fmla="*/ 0 w 405"/>
                  <a:gd name="T1" fmla="*/ 0 h 150"/>
                  <a:gd name="T2" fmla="*/ 120 w 405"/>
                  <a:gd name="T3" fmla="*/ 15 h 150"/>
                  <a:gd name="T4" fmla="*/ 180 w 405"/>
                  <a:gd name="T5" fmla="*/ 60 h 150"/>
                  <a:gd name="T6" fmla="*/ 405 w 405"/>
                  <a:gd name="T7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5" h="150">
                    <a:moveTo>
                      <a:pt x="0" y="0"/>
                    </a:moveTo>
                    <a:cubicBezTo>
                      <a:pt x="40" y="5"/>
                      <a:pt x="82" y="2"/>
                      <a:pt x="120" y="15"/>
                    </a:cubicBezTo>
                    <a:cubicBezTo>
                      <a:pt x="144" y="23"/>
                      <a:pt x="159" y="46"/>
                      <a:pt x="180" y="60"/>
                    </a:cubicBezTo>
                    <a:cubicBezTo>
                      <a:pt x="275" y="123"/>
                      <a:pt x="300" y="150"/>
                      <a:pt x="405" y="150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34" name="Freeform 26"/>
              <p:cNvSpPr/>
              <p:nvPr/>
            </p:nvSpPr>
            <p:spPr bwMode="auto">
              <a:xfrm>
                <a:off x="2409" y="1230"/>
                <a:ext cx="135" cy="251"/>
              </a:xfrm>
              <a:custGeom>
                <a:avLst/>
                <a:gdLst>
                  <a:gd name="T0" fmla="*/ 165 w 165"/>
                  <a:gd name="T1" fmla="*/ 0 h 246"/>
                  <a:gd name="T2" fmla="*/ 0 w 165"/>
                  <a:gd name="T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5" h="246">
                    <a:moveTo>
                      <a:pt x="165" y="0"/>
                    </a:moveTo>
                    <a:lnTo>
                      <a:pt x="0" y="246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35" name="Freeform 27"/>
              <p:cNvSpPr/>
              <p:nvPr/>
            </p:nvSpPr>
            <p:spPr bwMode="auto">
              <a:xfrm>
                <a:off x="3209" y="1633"/>
                <a:ext cx="222" cy="391"/>
              </a:xfrm>
              <a:custGeom>
                <a:avLst/>
                <a:gdLst>
                  <a:gd name="T0" fmla="*/ 0 w 270"/>
                  <a:gd name="T1" fmla="*/ 0 h 384"/>
                  <a:gd name="T2" fmla="*/ 270 w 270"/>
                  <a:gd name="T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0" h="384">
                    <a:moveTo>
                      <a:pt x="0" y="0"/>
                    </a:moveTo>
                    <a:lnTo>
                      <a:pt x="270" y="384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38" name="Text Box 30"/>
              <p:cNvSpPr txBox="1">
                <a:spLocks noChangeArrowheads="1"/>
              </p:cNvSpPr>
              <p:nvPr/>
            </p:nvSpPr>
            <p:spPr bwMode="auto">
              <a:xfrm>
                <a:off x="4649" y="2024"/>
                <a:ext cx="997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 indent="609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solidFill>
                      <a:schemeClr val="bg2"/>
                    </a:solidFill>
                  </a:rPr>
                  <a:t>局部终端</a:t>
                </a:r>
                <a:endParaRPr lang="zh-CN" altLang="en-US" sz="1800" b="1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631842" name="Group 34"/>
              <p:cNvGrpSpPr/>
              <p:nvPr/>
            </p:nvGrpSpPr>
            <p:grpSpPr bwMode="auto">
              <a:xfrm>
                <a:off x="4464" y="754"/>
                <a:ext cx="1071" cy="654"/>
                <a:chOff x="4464" y="754"/>
                <a:chExt cx="1071" cy="654"/>
              </a:xfrm>
            </p:grpSpPr>
            <p:sp>
              <p:nvSpPr>
                <p:cNvPr id="631818" name="AutoShape 10"/>
                <p:cNvSpPr>
                  <a:spLocks noChangeArrowheads="1"/>
                </p:cNvSpPr>
                <p:nvPr/>
              </p:nvSpPr>
              <p:spPr bwMode="auto">
                <a:xfrm>
                  <a:off x="4464" y="754"/>
                  <a:ext cx="457" cy="635"/>
                </a:xfrm>
                <a:prstGeom prst="flowChartMagneticDisk">
                  <a:avLst/>
                </a:prstGeom>
                <a:solidFill>
                  <a:srgbClr val="FFFFFF"/>
                </a:solidFill>
                <a:ln w="952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83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649" y="935"/>
                  <a:ext cx="886" cy="4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indent="609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1">
                      <a:solidFill>
                        <a:schemeClr val="bg2"/>
                      </a:solidFill>
                    </a:rPr>
                    <a:t>数据库</a:t>
                  </a:r>
                  <a:endParaRPr lang="zh-CN" altLang="en-US" sz="1800" b="1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1843" name="Group 35"/>
              <p:cNvGrpSpPr/>
              <p:nvPr/>
            </p:nvGrpSpPr>
            <p:grpSpPr bwMode="auto">
              <a:xfrm>
                <a:off x="3243" y="2976"/>
                <a:ext cx="1071" cy="654"/>
                <a:chOff x="4464" y="754"/>
                <a:chExt cx="1071" cy="654"/>
              </a:xfrm>
            </p:grpSpPr>
            <p:sp>
              <p:nvSpPr>
                <p:cNvPr id="631844" name="AutoShape 36"/>
                <p:cNvSpPr>
                  <a:spLocks noChangeArrowheads="1"/>
                </p:cNvSpPr>
                <p:nvPr/>
              </p:nvSpPr>
              <p:spPr bwMode="auto">
                <a:xfrm>
                  <a:off x="4464" y="754"/>
                  <a:ext cx="457" cy="635"/>
                </a:xfrm>
                <a:prstGeom prst="flowChartMagneticDisk">
                  <a:avLst/>
                </a:prstGeom>
                <a:solidFill>
                  <a:srgbClr val="FFFFFF"/>
                </a:solidFill>
                <a:ln w="952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84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49" y="935"/>
                  <a:ext cx="886" cy="4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indent="609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1">
                      <a:solidFill>
                        <a:schemeClr val="bg2"/>
                      </a:solidFill>
                    </a:rPr>
                    <a:t>数据库</a:t>
                  </a:r>
                  <a:endParaRPr lang="zh-CN" altLang="en-US" sz="1800" b="1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631846" name="Group 38"/>
              <p:cNvGrpSpPr/>
              <p:nvPr/>
            </p:nvGrpSpPr>
            <p:grpSpPr bwMode="auto">
              <a:xfrm>
                <a:off x="1854" y="2976"/>
                <a:ext cx="1071" cy="654"/>
                <a:chOff x="4464" y="754"/>
                <a:chExt cx="1071" cy="654"/>
              </a:xfrm>
            </p:grpSpPr>
            <p:sp>
              <p:nvSpPr>
                <p:cNvPr id="631847" name="AutoShape 39"/>
                <p:cNvSpPr>
                  <a:spLocks noChangeArrowheads="1"/>
                </p:cNvSpPr>
                <p:nvPr/>
              </p:nvSpPr>
              <p:spPr bwMode="auto">
                <a:xfrm>
                  <a:off x="4464" y="754"/>
                  <a:ext cx="457" cy="635"/>
                </a:xfrm>
                <a:prstGeom prst="flowChartMagneticDisk">
                  <a:avLst/>
                </a:prstGeom>
                <a:solidFill>
                  <a:srgbClr val="FFFFFF"/>
                </a:solidFill>
                <a:ln w="9525">
                  <a:solidFill>
                    <a:schemeClr val="bg2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184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649" y="935"/>
                  <a:ext cx="886" cy="4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/>
                <a:lstStyle>
                  <a:lvl1pPr indent="609600"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algn="l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sz="1800" b="1">
                      <a:solidFill>
                        <a:schemeClr val="bg2"/>
                      </a:solidFill>
                    </a:rPr>
                    <a:t>数据库</a:t>
                  </a:r>
                  <a:endParaRPr lang="zh-CN" altLang="en-US" sz="1800" b="1">
                    <a:solidFill>
                      <a:schemeClr val="bg2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631849" name="AutoShape 41"/>
              <p:cNvSpPr>
                <a:spLocks noChangeArrowheads="1"/>
              </p:cNvSpPr>
              <p:nvPr/>
            </p:nvSpPr>
            <p:spPr bwMode="auto">
              <a:xfrm flipH="1">
                <a:off x="793" y="1888"/>
                <a:ext cx="412" cy="636"/>
              </a:xfrm>
              <a:prstGeom prst="flowChartManualInpu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50" name="AutoShape 42"/>
              <p:cNvSpPr>
                <a:spLocks noChangeArrowheads="1"/>
              </p:cNvSpPr>
              <p:nvPr/>
            </p:nvSpPr>
            <p:spPr bwMode="auto">
              <a:xfrm flipH="1">
                <a:off x="793" y="709"/>
                <a:ext cx="412" cy="636"/>
              </a:xfrm>
              <a:prstGeom prst="flowChartManualInput">
                <a:avLst/>
              </a:prstGeom>
              <a:solidFill>
                <a:srgbClr val="FFFFFF"/>
              </a:solidFill>
              <a:ln w="9525">
                <a:solidFill>
                  <a:schemeClr val="bg2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1851" name="Text Box 43"/>
              <p:cNvSpPr txBox="1">
                <a:spLocks noChangeArrowheads="1"/>
              </p:cNvSpPr>
              <p:nvPr/>
            </p:nvSpPr>
            <p:spPr bwMode="auto">
              <a:xfrm>
                <a:off x="-295" y="1979"/>
                <a:ext cx="997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 indent="609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solidFill>
                      <a:schemeClr val="bg2"/>
                    </a:solidFill>
                  </a:rPr>
                  <a:t>局部终端</a:t>
                </a:r>
                <a:endParaRPr lang="zh-CN" altLang="en-US" sz="1800" b="1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31852" name="Text Box 44"/>
              <p:cNvSpPr txBox="1">
                <a:spLocks noChangeArrowheads="1"/>
              </p:cNvSpPr>
              <p:nvPr/>
            </p:nvSpPr>
            <p:spPr bwMode="auto">
              <a:xfrm>
                <a:off x="-295" y="799"/>
                <a:ext cx="997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/>
              <a:lstStyle>
                <a:lvl1pPr indent="60960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800" b="1">
                    <a:solidFill>
                      <a:schemeClr val="bg2"/>
                    </a:solidFill>
                  </a:rPr>
                  <a:t>全局终端</a:t>
                </a:r>
                <a:endParaRPr lang="zh-CN" altLang="en-US" sz="1800" b="1">
                  <a:solidFill>
                    <a:schemeClr val="bg2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631862" name="AutoShape 54">
            <a:hlinkClick r:id="rId1" action="ppaction://hlinksldjump"/>
          </p:cNvPr>
          <p:cNvSpPr>
            <a:spLocks noChangeArrowheads="1"/>
          </p:cNvSpPr>
          <p:nvPr/>
        </p:nvSpPr>
        <p:spPr bwMode="auto">
          <a:xfrm flipV="1">
            <a:off x="8243888" y="6021388"/>
            <a:ext cx="719137" cy="576262"/>
          </a:xfrm>
          <a:prstGeom prst="curvedLeftArrow">
            <a:avLst>
              <a:gd name="adj1" fmla="val 20000"/>
              <a:gd name="adj2" fmla="val 40000"/>
              <a:gd name="adj3" fmla="val 41598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323850" y="1420813"/>
            <a:ext cx="9144000" cy="380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</a:rPr>
              <a:t>数据处理：</a:t>
            </a:r>
            <a:endParaRPr lang="zh-CN" altLang="en-US" b="1">
              <a:solidFill>
                <a:srgbClr val="000099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000099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  <a:cs typeface="Times New Roman" panose="02020603050405020304" pitchFamily="18" charset="0"/>
              </a:rPr>
              <a:t>数据管理</a:t>
            </a:r>
            <a:r>
              <a:rPr lang="zh-CN" altLang="en-US" b="1">
                <a:solidFill>
                  <a:srgbClr val="000099"/>
                </a:solidFill>
              </a:rPr>
              <a:t>：</a:t>
            </a:r>
            <a:endParaRPr lang="zh-CN" altLang="en-US" sz="3600" b="1">
              <a:solidFill>
                <a:srgbClr val="000099"/>
              </a:solidFill>
            </a:endParaRP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2775" y="1428750"/>
            <a:ext cx="93599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</a:rPr>
              <a:t>          </a:t>
            </a:r>
            <a:r>
              <a:rPr lang="zh-CN" altLang="en-US" sz="2400" b="1"/>
              <a:t>最初是指在计算机上加工商业、企业的信息</a:t>
            </a:r>
            <a:endParaRPr lang="zh-CN" altLang="en-US" sz="2400" b="1"/>
          </a:p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400" b="1"/>
              <a:t>          和数据；现在常用来泛指非科技工程方面的</a:t>
            </a:r>
            <a:endParaRPr lang="zh-CN" altLang="en-US" sz="2400" b="1"/>
          </a:p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400" b="1"/>
              <a:t>          所有计算、管理和操纵任何形式的数据资料。</a:t>
            </a:r>
            <a:endParaRPr lang="zh-CN" altLang="en-US" sz="2400" b="1"/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577850" y="4292600"/>
            <a:ext cx="9539288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cs typeface="Times New Roman" panose="02020603050405020304" pitchFamily="18" charset="0"/>
              </a:rPr>
              <a:t>         </a:t>
            </a:r>
            <a:r>
              <a:rPr lang="zh-CN" altLang="en-US" sz="2400" b="1">
                <a:cs typeface="Times New Roman" panose="02020603050405020304" pitchFamily="18" charset="0"/>
              </a:rPr>
              <a:t>指对数据进行收集、分类、组织、编码、</a:t>
            </a:r>
            <a:endParaRPr lang="zh-CN" altLang="en-US" sz="2400" b="1"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400" b="1">
                <a:cs typeface="Times New Roman" panose="02020603050405020304" pitchFamily="18" charset="0"/>
              </a:rPr>
              <a:t>           存储、检索、维护和传播等工作。</a:t>
            </a:r>
            <a:endParaRPr lang="zh-CN" altLang="en-US" sz="2400" b="1">
              <a:cs typeface="Times New Roman" panose="02020603050405020304" pitchFamily="18" charset="0"/>
            </a:endParaRPr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-179388" y="0"/>
            <a:ext cx="9144001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b="1"/>
              <a:t>  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数据管理技术的发展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556038" name="Group 6"/>
          <p:cNvGrpSpPr/>
          <p:nvPr/>
        </p:nvGrpSpPr>
        <p:grpSpPr bwMode="auto">
          <a:xfrm>
            <a:off x="0" y="0"/>
            <a:ext cx="8382000" cy="1371600"/>
            <a:chOff x="0" y="288"/>
            <a:chExt cx="5760" cy="864"/>
          </a:xfrm>
        </p:grpSpPr>
        <p:sp>
          <p:nvSpPr>
            <p:cNvPr id="556039" name="Rectangle 7"/>
            <p:cNvSpPr>
              <a:spLocks noChangeArrowheads="1"/>
            </p:cNvSpPr>
            <p:nvPr/>
          </p:nvSpPr>
          <p:spPr bwMode="ltGray">
            <a:xfrm>
              <a:off x="196" y="377"/>
              <a:ext cx="428" cy="38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6040" name="Rectangle 8"/>
            <p:cNvSpPr>
              <a:spLocks noChangeArrowheads="1"/>
            </p:cNvSpPr>
            <p:nvPr/>
          </p:nvSpPr>
          <p:spPr bwMode="ltGray">
            <a:xfrm>
              <a:off x="279" y="723"/>
              <a:ext cx="285" cy="39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6041" name="Rectangle 9"/>
            <p:cNvSpPr>
              <a:spLocks noChangeArrowheads="1"/>
            </p:cNvSpPr>
            <p:nvPr/>
          </p:nvSpPr>
          <p:spPr bwMode="ltGray">
            <a:xfrm>
              <a:off x="529" y="723"/>
              <a:ext cx="248" cy="39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6042" name="Rectangle 10"/>
            <p:cNvSpPr>
              <a:spLocks noChangeArrowheads="1"/>
            </p:cNvSpPr>
            <p:nvPr/>
          </p:nvSpPr>
          <p:spPr bwMode="ltGray">
            <a:xfrm>
              <a:off x="0" y="576"/>
              <a:ext cx="432" cy="38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6043" name="Rectangle 11"/>
            <p:cNvSpPr>
              <a:spLocks noChangeArrowheads="1"/>
            </p:cNvSpPr>
            <p:nvPr/>
          </p:nvSpPr>
          <p:spPr bwMode="gray">
            <a:xfrm>
              <a:off x="428" y="288"/>
              <a:ext cx="22" cy="8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6044" name="Rectangle 12"/>
            <p:cNvSpPr>
              <a:spLocks noChangeArrowheads="1"/>
            </p:cNvSpPr>
            <p:nvPr/>
          </p:nvSpPr>
          <p:spPr bwMode="gray">
            <a:xfrm>
              <a:off x="213" y="937"/>
              <a:ext cx="5547" cy="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autoUpdateAnimBg="0"/>
      <p:bldP spid="55603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179388" y="836613"/>
            <a:ext cx="8964612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609600"/>
            <a:r>
              <a:rPr lang="zh-CN" altLang="en-US" b="1">
                <a:solidFill>
                  <a:srgbClr val="000099"/>
                </a:solidFill>
              </a:rPr>
              <a:t>面向对象数据库系统的特点：</a:t>
            </a:r>
            <a:endParaRPr lang="zh-CN" altLang="en-US" b="1">
              <a:solidFill>
                <a:srgbClr val="000099"/>
              </a:solidFill>
            </a:endParaRPr>
          </a:p>
          <a:p>
            <a:pPr indent="609600"/>
            <a:r>
              <a:rPr lang="zh-CN" altLang="en-US" b="1">
                <a:sym typeface="Symbol" panose="05050102010706020507" pitchFamily="18" charset="2"/>
              </a:rPr>
              <a:t>  </a:t>
            </a:r>
            <a:r>
              <a:rPr lang="zh-CN" altLang="en-US" b="1"/>
              <a:t>面向对象数据模型能完整地描述现实世界的数  </a:t>
            </a:r>
            <a:endParaRPr lang="zh-CN" altLang="en-US" b="1"/>
          </a:p>
          <a:p>
            <a:pPr indent="609600"/>
            <a:r>
              <a:rPr lang="zh-CN" altLang="en-US" b="1"/>
              <a:t>   据结构，能表达数据间嵌套、递归的联系。</a:t>
            </a:r>
            <a:endParaRPr lang="zh-CN" altLang="en-US" b="1"/>
          </a:p>
          <a:p>
            <a:pPr indent="609600">
              <a:buFont typeface="Symbol" panose="05050102010706020507" pitchFamily="18" charset="2"/>
              <a:buNone/>
            </a:pPr>
            <a:r>
              <a:rPr lang="zh-CN" altLang="en-US" b="1">
                <a:sym typeface="Symbol" panose="05050102010706020507" pitchFamily="18" charset="2"/>
              </a:rPr>
              <a:t> </a:t>
            </a:r>
            <a:r>
              <a:rPr lang="zh-CN" altLang="en-US" b="1"/>
              <a:t>具有面向对象技术的封装性（把数据与操作定</a:t>
            </a:r>
            <a:endParaRPr lang="zh-CN" altLang="en-US" b="1"/>
          </a:p>
          <a:p>
            <a:pPr indent="609600">
              <a:buFont typeface="Symbol" panose="05050102010706020507" pitchFamily="18" charset="2"/>
              <a:buNone/>
            </a:pPr>
            <a:r>
              <a:rPr lang="zh-CN" altLang="en-US" b="1"/>
              <a:t> 义在义在一起）和继承性（继承数据结构和操作） </a:t>
            </a:r>
            <a:endParaRPr lang="zh-CN" altLang="en-US" b="1"/>
          </a:p>
          <a:p>
            <a:pPr indent="609600">
              <a:buFont typeface="Symbol" panose="05050102010706020507" pitchFamily="18" charset="2"/>
              <a:buNone/>
            </a:pPr>
            <a:r>
              <a:rPr lang="zh-CN" altLang="en-US" b="1"/>
              <a:t> 的特点，提高了软件的可重用性。</a:t>
            </a:r>
            <a:endParaRPr lang="zh-CN" altLang="en-U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893175" cy="511175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各种新型的数据库技术：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endParaRPr lang="zh-CN" altLang="en-US" sz="2400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演绎数据库，主动数据库，基于逻辑的数据库，时态数据库，   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模糊数据库，模糊演绎数据库，并行数据库，多媒体数据库，  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内存数据库，联邦数据库，工作流数据库，工程数据库，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地理数据库等。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  </a:t>
            </a:r>
            <a:r>
              <a:rPr lang="zh-CN" altLang="en-US" sz="3200" b="1">
                <a:latin typeface="Times New Roman" panose="02020603050405020304" pitchFamily="18" charset="0"/>
              </a:rPr>
              <a:t>五、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数据库应用系统体系结构的发展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3200" b="1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b="1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  1</a:t>
            </a:r>
            <a:r>
              <a:rPr lang="zh-CN" altLang="en-US" b="1"/>
              <a:t>、集中式</a:t>
            </a:r>
            <a:r>
              <a:rPr lang="en-US" altLang="zh-CN" b="1"/>
              <a:t>DB</a:t>
            </a:r>
            <a:r>
              <a:rPr lang="zh-CN" altLang="en-US" b="1"/>
              <a:t>体系结构  即：主从式（主机／终端式）</a:t>
            </a:r>
            <a:endParaRPr lang="zh-CN" altLang="en-US" b="1"/>
          </a:p>
        </p:txBody>
      </p:sp>
      <p:sp>
        <p:nvSpPr>
          <p:cNvPr id="592943" name="Rectangle 47"/>
          <p:cNvSpPr>
            <a:spLocks noChangeArrowheads="1"/>
          </p:cNvSpPr>
          <p:nvPr/>
        </p:nvSpPr>
        <p:spPr bwMode="auto">
          <a:xfrm>
            <a:off x="3886200" y="3141663"/>
            <a:ext cx="1663700" cy="214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/>
          <a:lstStyle/>
          <a:p>
            <a:pPr algn="ctr">
              <a:lnSpc>
                <a:spcPct val="100000"/>
              </a:lnSpc>
            </a:pPr>
            <a:endParaRPr kumimoji="0" lang="en-US" altLang="zh-CN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kumimoji="0" lang="en-US" altLang="zh-CN" b="1">
                <a:latin typeface="Times New Roman" panose="02020603050405020304" pitchFamily="18" charset="0"/>
              </a:rPr>
              <a:t>∫∫</a:t>
            </a:r>
            <a:endParaRPr kumimoji="0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92932" name="Rectangle 36"/>
          <p:cNvSpPr>
            <a:spLocks noChangeArrowheads="1"/>
          </p:cNvSpPr>
          <p:nvPr/>
        </p:nvSpPr>
        <p:spPr bwMode="auto">
          <a:xfrm>
            <a:off x="304800" y="3529013"/>
            <a:ext cx="1090613" cy="6286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/>
          <a:p>
            <a:pPr algn="ctr">
              <a:lnSpc>
                <a:spcPct val="100000"/>
              </a:lnSpc>
            </a:pPr>
            <a:r>
              <a:rPr kumimoji="0" lang="zh-CN" altLang="en-US" sz="2400">
                <a:latin typeface="Times New Roman" panose="02020603050405020304" pitchFamily="18" charset="0"/>
              </a:rPr>
              <a:t>用户</a:t>
            </a:r>
            <a:endParaRPr kumimoji="0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92946" name="Group 50"/>
          <p:cNvGrpSpPr/>
          <p:nvPr/>
        </p:nvGrpSpPr>
        <p:grpSpPr bwMode="auto">
          <a:xfrm>
            <a:off x="2212975" y="3213100"/>
            <a:ext cx="6550025" cy="1270000"/>
            <a:chOff x="1743" y="2918"/>
            <a:chExt cx="2769" cy="727"/>
          </a:xfrm>
        </p:grpSpPr>
        <p:sp>
          <p:nvSpPr>
            <p:cNvPr id="592933" name="Rectangle 37"/>
            <p:cNvSpPr>
              <a:spLocks noChangeArrowheads="1"/>
            </p:cNvSpPr>
            <p:nvPr/>
          </p:nvSpPr>
          <p:spPr bwMode="auto">
            <a:xfrm>
              <a:off x="1743" y="3099"/>
              <a:ext cx="46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tIns="0" bIns="0"/>
            <a:lstStyle/>
            <a:p>
              <a:pPr algn="ctr">
                <a:lnSpc>
                  <a:spcPct val="100000"/>
                </a:lnSpc>
              </a:pPr>
              <a:r>
                <a:rPr kumimoji="0" lang="zh-CN" altLang="en-US" b="1">
                  <a:latin typeface="Times New Roman" panose="02020603050405020304" pitchFamily="18" charset="0"/>
                </a:rPr>
                <a:t>终端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92934" name="Rectangle 38"/>
            <p:cNvSpPr>
              <a:spLocks noChangeArrowheads="1"/>
            </p:cNvSpPr>
            <p:nvPr/>
          </p:nvSpPr>
          <p:spPr bwMode="auto">
            <a:xfrm>
              <a:off x="3358" y="3099"/>
              <a:ext cx="462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</a:ln>
          </p:spPr>
          <p:txBody>
            <a:bodyPr tIns="0" bIns="0"/>
            <a:lstStyle/>
            <a:p>
              <a:pPr algn="ctr">
                <a:lnSpc>
                  <a:spcPct val="100000"/>
                </a:lnSpc>
              </a:pPr>
              <a:r>
                <a:rPr kumimoji="0" lang="zh-CN" altLang="en-US" b="1">
                  <a:latin typeface="Times New Roman" panose="02020603050405020304" pitchFamily="18" charset="0"/>
                </a:rPr>
                <a:t>主机</a:t>
              </a:r>
              <a:endParaRPr kumimoji="0"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92935" name="AutoShape 39"/>
            <p:cNvSpPr>
              <a:spLocks noChangeArrowheads="1"/>
            </p:cNvSpPr>
            <p:nvPr/>
          </p:nvSpPr>
          <p:spPr bwMode="auto">
            <a:xfrm>
              <a:off x="4281" y="2918"/>
              <a:ext cx="231" cy="727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</a:ln>
          </p:spPr>
          <p:txBody>
            <a:bodyPr lIns="0" rIns="0"/>
            <a:lstStyle/>
            <a:p>
              <a:pPr algn="ctr">
                <a:lnSpc>
                  <a:spcPct val="100000"/>
                </a:lnSpc>
              </a:pPr>
              <a:r>
                <a:rPr kumimoji="0" lang="en-US" altLang="zh-CN" sz="2400" b="1">
                  <a:latin typeface="Times New Roman" panose="02020603050405020304" pitchFamily="18" charset="0"/>
                </a:rPr>
                <a:t>DB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2953" name="Group 57"/>
          <p:cNvGrpSpPr/>
          <p:nvPr/>
        </p:nvGrpSpPr>
        <p:grpSpPr bwMode="auto">
          <a:xfrm>
            <a:off x="1403350" y="3638550"/>
            <a:ext cx="6769100" cy="77788"/>
            <a:chOff x="884" y="2292"/>
            <a:chExt cx="4264" cy="49"/>
          </a:xfrm>
        </p:grpSpPr>
        <p:sp>
          <p:nvSpPr>
            <p:cNvPr id="592930" name="Freeform 34"/>
            <p:cNvSpPr/>
            <p:nvPr/>
          </p:nvSpPr>
          <p:spPr bwMode="auto">
            <a:xfrm>
              <a:off x="2083" y="2316"/>
              <a:ext cx="759" cy="1"/>
            </a:xfrm>
            <a:custGeom>
              <a:avLst/>
              <a:gdLst>
                <a:gd name="T0" fmla="*/ 0 w 795"/>
                <a:gd name="T1" fmla="*/ 0 h 1"/>
                <a:gd name="T2" fmla="*/ 795 w 79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5" h="1">
                  <a:moveTo>
                    <a:pt x="0" y="0"/>
                  </a:moveTo>
                  <a:lnTo>
                    <a:pt x="795" y="0"/>
                  </a:lnTo>
                </a:path>
              </a:pathLst>
            </a:custGeom>
            <a:noFill/>
            <a:ln w="28575" cap="flat" cmpd="sng">
              <a:solidFill>
                <a:srgbClr val="99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936" name="Freeform 40"/>
            <p:cNvSpPr/>
            <p:nvPr/>
          </p:nvSpPr>
          <p:spPr bwMode="auto">
            <a:xfrm flipV="1">
              <a:off x="884" y="2292"/>
              <a:ext cx="511" cy="49"/>
            </a:xfrm>
            <a:custGeom>
              <a:avLst/>
              <a:gdLst>
                <a:gd name="T0" fmla="*/ 0 w 660"/>
                <a:gd name="T1" fmla="*/ 0 h 1"/>
                <a:gd name="T2" fmla="*/ 660 w 66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28575" cap="flat" cmpd="sng">
              <a:solidFill>
                <a:srgbClr val="99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937" name="Freeform 41"/>
            <p:cNvSpPr/>
            <p:nvPr/>
          </p:nvSpPr>
          <p:spPr bwMode="auto">
            <a:xfrm>
              <a:off x="3157" y="2316"/>
              <a:ext cx="674" cy="1"/>
            </a:xfrm>
            <a:custGeom>
              <a:avLst/>
              <a:gdLst>
                <a:gd name="T0" fmla="*/ 0 w 705"/>
                <a:gd name="T1" fmla="*/ 0 h 1"/>
                <a:gd name="T2" fmla="*/ 705 w 70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5" h="1">
                  <a:moveTo>
                    <a:pt x="0" y="0"/>
                  </a:moveTo>
                  <a:lnTo>
                    <a:pt x="705" y="0"/>
                  </a:lnTo>
                </a:path>
              </a:pathLst>
            </a:custGeom>
            <a:noFill/>
            <a:ln w="28575" cap="flat" cmpd="sng">
              <a:solidFill>
                <a:srgbClr val="99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938" name="Freeform 42"/>
            <p:cNvSpPr/>
            <p:nvPr/>
          </p:nvSpPr>
          <p:spPr bwMode="auto">
            <a:xfrm>
              <a:off x="4489" y="2316"/>
              <a:ext cx="659" cy="1"/>
            </a:xfrm>
            <a:custGeom>
              <a:avLst/>
              <a:gdLst>
                <a:gd name="T0" fmla="*/ 0 w 690"/>
                <a:gd name="T1" fmla="*/ 0 h 1"/>
                <a:gd name="T2" fmla="*/ 690 w 6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0" h="1">
                  <a:moveTo>
                    <a:pt x="0" y="0"/>
                  </a:moveTo>
                  <a:lnTo>
                    <a:pt x="690" y="0"/>
                  </a:lnTo>
                </a:path>
              </a:pathLst>
            </a:custGeom>
            <a:noFill/>
            <a:ln w="28575" cap="flat" cmpd="sng">
              <a:solidFill>
                <a:srgbClr val="99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2939" name="Freeform 43"/>
          <p:cNvSpPr/>
          <p:nvPr/>
        </p:nvSpPr>
        <p:spPr bwMode="auto">
          <a:xfrm>
            <a:off x="7172325" y="4043363"/>
            <a:ext cx="1000125" cy="1587"/>
          </a:xfrm>
          <a:custGeom>
            <a:avLst/>
            <a:gdLst>
              <a:gd name="T0" fmla="*/ 660 w 660"/>
              <a:gd name="T1" fmla="*/ 0 h 1"/>
              <a:gd name="T2" fmla="*/ 0 w 66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0" h="1">
                <a:moveTo>
                  <a:pt x="66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40" name="Freeform 44"/>
          <p:cNvSpPr/>
          <p:nvPr/>
        </p:nvSpPr>
        <p:spPr bwMode="auto">
          <a:xfrm>
            <a:off x="5033963" y="4043363"/>
            <a:ext cx="979487" cy="1587"/>
          </a:xfrm>
          <a:custGeom>
            <a:avLst/>
            <a:gdLst>
              <a:gd name="T0" fmla="*/ 645 w 645"/>
              <a:gd name="T1" fmla="*/ 0 h 1"/>
              <a:gd name="T2" fmla="*/ 0 w 64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5" h="1">
                <a:moveTo>
                  <a:pt x="645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41" name="Freeform 45"/>
          <p:cNvSpPr/>
          <p:nvPr/>
        </p:nvSpPr>
        <p:spPr bwMode="auto">
          <a:xfrm>
            <a:off x="3282950" y="4043363"/>
            <a:ext cx="1228725" cy="1587"/>
          </a:xfrm>
          <a:custGeom>
            <a:avLst/>
            <a:gdLst>
              <a:gd name="T0" fmla="*/ 810 w 810"/>
              <a:gd name="T1" fmla="*/ 0 h 1"/>
              <a:gd name="T2" fmla="*/ 0 w 81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10" h="1">
                <a:moveTo>
                  <a:pt x="81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42" name="Freeform 46"/>
          <p:cNvSpPr/>
          <p:nvPr/>
        </p:nvSpPr>
        <p:spPr bwMode="auto">
          <a:xfrm flipV="1">
            <a:off x="1476375" y="3973513"/>
            <a:ext cx="738188" cy="69850"/>
          </a:xfrm>
          <a:custGeom>
            <a:avLst/>
            <a:gdLst>
              <a:gd name="T0" fmla="*/ 660 w 660"/>
              <a:gd name="T1" fmla="*/ 0 h 1"/>
              <a:gd name="T2" fmla="*/ 0 w 66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60" h="1">
                <a:moveTo>
                  <a:pt x="660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44" name="Rectangle 48"/>
          <p:cNvSpPr>
            <a:spLocks noChangeArrowheads="1"/>
          </p:cNvSpPr>
          <p:nvPr/>
        </p:nvSpPr>
        <p:spPr bwMode="auto">
          <a:xfrm>
            <a:off x="3132138" y="3068638"/>
            <a:ext cx="16367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lnSpc>
                <a:spcPct val="100000"/>
              </a:lnSpc>
            </a:pPr>
            <a:r>
              <a:rPr kumimoji="0" lang="en-US" altLang="zh-CN" sz="2400" b="1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1800" b="1">
                <a:solidFill>
                  <a:srgbClr val="993300"/>
                </a:solidFill>
                <a:latin typeface="Times New Roman" panose="02020603050405020304" pitchFamily="18" charset="0"/>
              </a:rPr>
              <a:t>存取请求</a:t>
            </a:r>
            <a:endParaRPr kumimoji="0" lang="zh-CN" altLang="en-US" sz="1800" b="1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2945" name="Rectangle 49"/>
          <p:cNvSpPr>
            <a:spLocks noChangeArrowheads="1"/>
          </p:cNvSpPr>
          <p:nvPr/>
        </p:nvSpPr>
        <p:spPr bwMode="auto">
          <a:xfrm>
            <a:off x="4716463" y="4076700"/>
            <a:ext cx="16367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kumimoji="0" lang="en-US" altLang="zh-CN" sz="2400" b="1">
                <a:latin typeface="Times New Roman" panose="02020603050405020304" pitchFamily="18" charset="0"/>
              </a:rPr>
              <a:t>    </a:t>
            </a:r>
            <a:r>
              <a:rPr kumimoji="0" lang="zh-CN" altLang="en-US" sz="1800" b="1">
                <a:solidFill>
                  <a:srgbClr val="000099"/>
                </a:solidFill>
                <a:latin typeface="Times New Roman" panose="02020603050405020304" pitchFamily="18" charset="0"/>
              </a:rPr>
              <a:t>处理结果</a:t>
            </a:r>
            <a:endParaRPr kumimoji="0" lang="zh-CN" altLang="en-US" sz="1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2950" name="Rectangle 54"/>
          <p:cNvSpPr>
            <a:spLocks noChangeArrowheads="1"/>
          </p:cNvSpPr>
          <p:nvPr/>
        </p:nvSpPr>
        <p:spPr bwMode="auto">
          <a:xfrm>
            <a:off x="3924300" y="4437063"/>
            <a:ext cx="15621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algn="ctr">
              <a:lnSpc>
                <a:spcPct val="100000"/>
              </a:lnSpc>
            </a:pPr>
            <a:r>
              <a:rPr kumimoji="0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通信线路</a:t>
            </a:r>
            <a:endParaRPr kumimoji="0"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ChangeArrowheads="1"/>
          </p:cNvSpPr>
          <p:nvPr/>
        </p:nvSpPr>
        <p:spPr bwMode="auto">
          <a:xfrm>
            <a:off x="76200" y="-152400"/>
            <a:ext cx="91440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50000"/>
              </a:lnSpc>
            </a:pPr>
            <a:endParaRPr lang="en-US" altLang="zh-CN" sz="1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 2. C</a:t>
            </a:r>
            <a:r>
              <a:rPr lang="zh-CN" altLang="en-US" b="1">
                <a:latin typeface="Times New Roman" panose="02020603050405020304" pitchFamily="18" charset="0"/>
              </a:rPr>
              <a:t>／</a:t>
            </a: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</a:rPr>
              <a:t>结构的演变：</a:t>
            </a:r>
            <a:r>
              <a:rPr lang="zh-CN" altLang="en-US" b="1"/>
              <a:t>   </a:t>
            </a:r>
            <a:r>
              <a:rPr lang="zh-CN" altLang="en-US" b="1">
                <a:solidFill>
                  <a:srgbClr val="000099"/>
                </a:solidFill>
              </a:rPr>
              <a:t>两层</a:t>
            </a:r>
            <a:r>
              <a:rPr lang="en-US" altLang="zh-CN" b="1">
                <a:solidFill>
                  <a:srgbClr val="000099"/>
                </a:solidFill>
              </a:rPr>
              <a:t>C/S</a:t>
            </a:r>
            <a:r>
              <a:rPr lang="zh-CN" altLang="en-US" b="1">
                <a:solidFill>
                  <a:srgbClr val="000099"/>
                </a:solidFill>
              </a:rPr>
              <a:t>结构：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3215" name="Text Box 15"/>
          <p:cNvSpPr txBox="1">
            <a:spLocks noChangeArrowheads="1"/>
          </p:cNvSpPr>
          <p:nvPr/>
        </p:nvSpPr>
        <p:spPr bwMode="auto">
          <a:xfrm>
            <a:off x="152400" y="5638800"/>
            <a:ext cx="8839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800000"/>
                </a:solidFill>
              </a:rPr>
              <a:t>表示层：负责显示   功能层：实现应用逻辑   数据层：负责数据管理</a:t>
            </a:r>
            <a:endParaRPr lang="zh-CN" altLang="en-US" sz="2000" b="1">
              <a:solidFill>
                <a:srgbClr val="8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000" b="1">
              <a:solidFill>
                <a:srgbClr val="800000"/>
              </a:solidFill>
            </a:endParaRPr>
          </a:p>
        </p:txBody>
      </p:sp>
      <p:sp>
        <p:nvSpPr>
          <p:cNvPr id="563217" name="Text Box 17"/>
          <p:cNvSpPr txBox="1">
            <a:spLocks noChangeArrowheads="1"/>
          </p:cNvSpPr>
          <p:nvPr/>
        </p:nvSpPr>
        <p:spPr bwMode="auto">
          <a:xfrm>
            <a:off x="447675" y="4670425"/>
            <a:ext cx="1355725" cy="663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0" lang="zh-CN" altLang="en-US" b="1">
                <a:latin typeface="Times New Roman" panose="02020603050405020304" pitchFamily="18" charset="0"/>
              </a:rPr>
              <a:t>客户机</a:t>
            </a:r>
            <a:endParaRPr kumimoji="0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63219" name="AutoShape 19"/>
          <p:cNvSpPr>
            <a:spLocks noChangeArrowheads="1"/>
          </p:cNvSpPr>
          <p:nvPr/>
        </p:nvSpPr>
        <p:spPr bwMode="auto">
          <a:xfrm>
            <a:off x="8034338" y="4508500"/>
            <a:ext cx="957262" cy="881063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99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0" lang="en-US" altLang="zh-CN" sz="2400" b="1">
                <a:latin typeface="Times New Roman" panose="02020603050405020304" pitchFamily="18" charset="0"/>
              </a:rPr>
              <a:t>DB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3220" name="Line 20"/>
          <p:cNvSpPr>
            <a:spLocks noChangeShapeType="1"/>
          </p:cNvSpPr>
          <p:nvPr/>
        </p:nvSpPr>
        <p:spPr bwMode="auto">
          <a:xfrm>
            <a:off x="2509838" y="4114800"/>
            <a:ext cx="0" cy="2133600"/>
          </a:xfrm>
          <a:prstGeom prst="line">
            <a:avLst/>
          </a:prstGeom>
          <a:noFill/>
          <a:ln w="28575" cap="rnd">
            <a:solidFill>
              <a:srgbClr val="99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22" name="AutoShape 22"/>
          <p:cNvSpPr>
            <a:spLocks noChangeArrowheads="1"/>
          </p:cNvSpPr>
          <p:nvPr/>
        </p:nvSpPr>
        <p:spPr bwMode="auto">
          <a:xfrm>
            <a:off x="3098800" y="4343400"/>
            <a:ext cx="1768475" cy="10668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12700">
            <a:solidFill>
              <a:srgbClr val="0000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altLang="zh-CN" sz="2400" b="1">
                <a:latin typeface="Times New Roman" panose="02020603050405020304" pitchFamily="18" charset="0"/>
              </a:rPr>
              <a:t>     </a:t>
            </a:r>
            <a:r>
              <a:rPr kumimoji="0" lang="zh-CN" altLang="en-US" sz="2400" b="1">
                <a:latin typeface="Times New Roman" panose="02020603050405020304" pitchFamily="18" charset="0"/>
              </a:rPr>
              <a:t>应用</a:t>
            </a:r>
            <a:endParaRPr kumimoji="0"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zh-CN" altLang="en-US" sz="2400" b="1">
                <a:latin typeface="Times New Roman" panose="02020603050405020304" pitchFamily="18" charset="0"/>
              </a:rPr>
              <a:t>   服务器</a:t>
            </a:r>
            <a:endParaRPr kumimoji="0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3223" name="AutoShape 23"/>
          <p:cNvSpPr>
            <a:spLocks noChangeArrowheads="1"/>
          </p:cNvSpPr>
          <p:nvPr/>
        </p:nvSpPr>
        <p:spPr bwMode="auto">
          <a:xfrm>
            <a:off x="5435600" y="4365625"/>
            <a:ext cx="1841500" cy="10668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12700">
            <a:solidFill>
              <a:srgbClr val="0000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altLang="zh-CN" sz="2000" b="1">
                <a:latin typeface="Times New Roman" panose="02020603050405020304" pitchFamily="18" charset="0"/>
              </a:rPr>
              <a:t>       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DB</a:t>
            </a:r>
            <a:endParaRPr kumimoji="0"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zh-CN" sz="2400" b="1">
                <a:latin typeface="Times New Roman" panose="02020603050405020304" pitchFamily="18" charset="0"/>
              </a:rPr>
              <a:t>    </a:t>
            </a:r>
            <a:r>
              <a:rPr kumimoji="0" lang="zh-CN" altLang="en-US" sz="2400" b="1">
                <a:latin typeface="Times New Roman" panose="02020603050405020304" pitchFamily="18" charset="0"/>
              </a:rPr>
              <a:t>服务器</a:t>
            </a:r>
            <a:endParaRPr kumimoji="0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3224" name="Line 24"/>
          <p:cNvSpPr>
            <a:spLocks noChangeShapeType="1"/>
          </p:cNvSpPr>
          <p:nvPr/>
        </p:nvSpPr>
        <p:spPr bwMode="auto">
          <a:xfrm>
            <a:off x="5235575" y="4038600"/>
            <a:ext cx="0" cy="2220913"/>
          </a:xfrm>
          <a:prstGeom prst="line">
            <a:avLst/>
          </a:prstGeom>
          <a:noFill/>
          <a:ln w="28575" cap="rnd">
            <a:solidFill>
              <a:srgbClr val="99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25" name="Line 25"/>
          <p:cNvSpPr>
            <a:spLocks noChangeShapeType="1"/>
          </p:cNvSpPr>
          <p:nvPr/>
        </p:nvSpPr>
        <p:spPr bwMode="auto">
          <a:xfrm>
            <a:off x="1847850" y="4953000"/>
            <a:ext cx="12509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26" name="AutoShape 26"/>
          <p:cNvSpPr>
            <a:spLocks noChangeArrowheads="1"/>
          </p:cNvSpPr>
          <p:nvPr/>
        </p:nvSpPr>
        <p:spPr bwMode="auto">
          <a:xfrm>
            <a:off x="3048000" y="1676400"/>
            <a:ext cx="1828800" cy="1143000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63227" name="AutoShape 27"/>
          <p:cNvSpPr>
            <a:spLocks noChangeArrowheads="1"/>
          </p:cNvSpPr>
          <p:nvPr/>
        </p:nvSpPr>
        <p:spPr bwMode="auto">
          <a:xfrm>
            <a:off x="3048000" y="1828800"/>
            <a:ext cx="1828800" cy="838200"/>
          </a:xfrm>
          <a:prstGeom prst="cube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05" name="Text Box 5"/>
          <p:cNvSpPr txBox="1">
            <a:spLocks noChangeArrowheads="1"/>
          </p:cNvSpPr>
          <p:nvPr/>
        </p:nvSpPr>
        <p:spPr bwMode="auto">
          <a:xfrm>
            <a:off x="381000" y="1519238"/>
            <a:ext cx="1670050" cy="5984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0" lang="zh-CN" altLang="en-US" sz="2400" b="1">
                <a:latin typeface="Times New Roman" panose="02020603050405020304" pitchFamily="18" charset="0"/>
              </a:rPr>
              <a:t>客户机</a:t>
            </a:r>
            <a:endParaRPr kumimoji="0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3206" name="Line 6"/>
          <p:cNvSpPr>
            <a:spLocks noChangeShapeType="1"/>
          </p:cNvSpPr>
          <p:nvPr/>
        </p:nvSpPr>
        <p:spPr bwMode="auto">
          <a:xfrm>
            <a:off x="2179638" y="1789113"/>
            <a:ext cx="7715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08" name="Line 8"/>
          <p:cNvSpPr>
            <a:spLocks noChangeShapeType="1"/>
          </p:cNvSpPr>
          <p:nvPr/>
        </p:nvSpPr>
        <p:spPr bwMode="auto">
          <a:xfrm>
            <a:off x="4878388" y="1789113"/>
            <a:ext cx="102711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09" name="AutoShape 9"/>
          <p:cNvSpPr>
            <a:spLocks noChangeArrowheads="1"/>
          </p:cNvSpPr>
          <p:nvPr/>
        </p:nvSpPr>
        <p:spPr bwMode="auto">
          <a:xfrm>
            <a:off x="5905500" y="1460500"/>
            <a:ext cx="1028700" cy="657225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chemeClr val="bg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kumimoji="0" lang="en-US" altLang="zh-CN" sz="2400" b="1">
                <a:latin typeface="Times New Roman" panose="02020603050405020304" pitchFamily="18" charset="0"/>
              </a:rPr>
              <a:t>DB</a:t>
            </a:r>
            <a:endParaRPr kumimoji="0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63210" name="Line 10"/>
          <p:cNvSpPr>
            <a:spLocks noChangeShapeType="1"/>
          </p:cNvSpPr>
          <p:nvPr/>
        </p:nvSpPr>
        <p:spPr bwMode="auto">
          <a:xfrm>
            <a:off x="2436813" y="1295400"/>
            <a:ext cx="0" cy="1150938"/>
          </a:xfrm>
          <a:prstGeom prst="line">
            <a:avLst/>
          </a:prstGeom>
          <a:noFill/>
          <a:ln w="28575" cap="rnd">
            <a:solidFill>
              <a:srgbClr val="99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11" name="Text Box 11"/>
          <p:cNvSpPr txBox="1">
            <a:spLocks noChangeArrowheads="1"/>
          </p:cNvSpPr>
          <p:nvPr/>
        </p:nvSpPr>
        <p:spPr bwMode="auto">
          <a:xfrm>
            <a:off x="685800" y="2286000"/>
            <a:ext cx="1165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zh-CN" altLang="en-US" sz="2400" b="1">
                <a:solidFill>
                  <a:srgbClr val="993300"/>
                </a:solidFill>
              </a:rPr>
              <a:t>第一层</a:t>
            </a:r>
            <a:r>
              <a:rPr kumimoji="0" lang="zh-CN" altLang="en-US" sz="2400" b="1"/>
              <a:t>  </a:t>
            </a:r>
            <a:endParaRPr kumimoji="0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3212" name="Text Box 12"/>
          <p:cNvSpPr txBox="1">
            <a:spLocks noChangeArrowheads="1"/>
          </p:cNvSpPr>
          <p:nvPr/>
        </p:nvSpPr>
        <p:spPr bwMode="auto">
          <a:xfrm>
            <a:off x="3995738" y="2276475"/>
            <a:ext cx="11652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zh-CN" altLang="en-US" sz="2400" b="1">
                <a:solidFill>
                  <a:srgbClr val="993300"/>
                </a:solidFill>
              </a:rPr>
              <a:t>第二层</a:t>
            </a:r>
            <a:endParaRPr kumimoji="0" lang="zh-CN" altLang="en-US" sz="2400" b="1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9" name="AutoShape 29"/>
          <p:cNvSpPr>
            <a:spLocks noChangeArrowheads="1"/>
          </p:cNvSpPr>
          <p:nvPr/>
        </p:nvSpPr>
        <p:spPr bwMode="auto">
          <a:xfrm>
            <a:off x="2971800" y="1371600"/>
            <a:ext cx="1828800" cy="8382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0" lang="zh-CN" altLang="en-US" sz="2400" b="1">
                <a:latin typeface="Times New Roman" panose="02020603050405020304" pitchFamily="18" charset="0"/>
              </a:rPr>
              <a:t>服务器</a:t>
            </a:r>
            <a:endParaRPr kumimoji="0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3234" name="Line 34"/>
          <p:cNvSpPr>
            <a:spLocks noChangeShapeType="1"/>
          </p:cNvSpPr>
          <p:nvPr/>
        </p:nvSpPr>
        <p:spPr bwMode="auto">
          <a:xfrm>
            <a:off x="4859338" y="4868863"/>
            <a:ext cx="57626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35" name="Line 35"/>
          <p:cNvSpPr>
            <a:spLocks noChangeShapeType="1"/>
          </p:cNvSpPr>
          <p:nvPr/>
        </p:nvSpPr>
        <p:spPr bwMode="auto">
          <a:xfrm>
            <a:off x="7308850" y="4868863"/>
            <a:ext cx="71913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233" name="Rectangle 33"/>
          <p:cNvSpPr>
            <a:spLocks noChangeArrowheads="1"/>
          </p:cNvSpPr>
          <p:nvPr/>
        </p:nvSpPr>
        <p:spPr bwMode="auto">
          <a:xfrm>
            <a:off x="-228600" y="3276600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000099"/>
                </a:solidFill>
              </a:rPr>
              <a:t>    </a:t>
            </a:r>
            <a:r>
              <a:rPr lang="zh-CN" altLang="en-US" b="1">
                <a:solidFill>
                  <a:srgbClr val="000099"/>
                </a:solidFill>
              </a:rPr>
              <a:t>三层</a:t>
            </a:r>
            <a:r>
              <a:rPr lang="en-US" altLang="zh-CN" b="1">
                <a:solidFill>
                  <a:srgbClr val="000099"/>
                </a:solidFill>
              </a:rPr>
              <a:t>C/S</a:t>
            </a:r>
            <a:r>
              <a:rPr lang="zh-CN" altLang="en-US" b="1">
                <a:solidFill>
                  <a:srgbClr val="000099"/>
                </a:solidFill>
              </a:rPr>
              <a:t>结构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ChangeArrowheads="1"/>
          </p:cNvSpPr>
          <p:nvPr/>
        </p:nvSpPr>
        <p:spPr bwMode="auto">
          <a:xfrm>
            <a:off x="0" y="685800"/>
            <a:ext cx="9144000" cy="550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数据管理技术的发展阶段：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99"/>
                </a:solidFill>
              </a:rPr>
              <a:t>           </a:t>
            </a:r>
            <a:r>
              <a:rPr lang="zh-CN" altLang="en-US" sz="4000" b="1" dirty="0">
                <a:solidFill>
                  <a:srgbClr val="000099"/>
                </a:solidFill>
                <a:hlinkClick r:id="rId1" action="ppaction://hlinksldjump"/>
              </a:rPr>
              <a:t>人工管理阶段</a:t>
            </a:r>
            <a:endParaRPr lang="zh-CN" altLang="en-US" sz="40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99"/>
                </a:solidFill>
              </a:rPr>
              <a:t>           </a:t>
            </a:r>
            <a:r>
              <a:rPr lang="zh-CN" altLang="en-US" sz="4000" b="1" dirty="0">
                <a:solidFill>
                  <a:srgbClr val="000099"/>
                </a:solidFill>
                <a:hlinkClick r:id="rId1" action="ppaction://hlinksldjump"/>
              </a:rPr>
              <a:t>文件系统阶段</a:t>
            </a:r>
            <a:endParaRPr lang="zh-CN" altLang="en-US" sz="40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000099"/>
                </a:solidFill>
              </a:rPr>
              <a:t>           </a:t>
            </a:r>
            <a:r>
              <a:rPr lang="zh-CN" altLang="en-US" sz="4000" b="1" dirty="0">
                <a:solidFill>
                  <a:srgbClr val="000099"/>
                </a:solidFill>
                <a:hlinkClick r:id="rId2" action="ppaction://hlinksldjump"/>
              </a:rPr>
              <a:t>倒排文件系统</a:t>
            </a:r>
            <a:endParaRPr lang="zh-CN" altLang="en-US" sz="40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600" b="1" dirty="0"/>
              <a:t> </a:t>
            </a:r>
            <a:endParaRPr lang="zh-CN" altLang="en-US" sz="3600" b="1" dirty="0"/>
          </a:p>
        </p:txBody>
      </p:sp>
      <p:grpSp>
        <p:nvGrpSpPr>
          <p:cNvPr id="604164" name="Group 4"/>
          <p:cNvGrpSpPr/>
          <p:nvPr/>
        </p:nvGrpSpPr>
        <p:grpSpPr bwMode="auto">
          <a:xfrm>
            <a:off x="0" y="692150"/>
            <a:ext cx="8893175" cy="1371600"/>
            <a:chOff x="0" y="288"/>
            <a:chExt cx="5760" cy="864"/>
          </a:xfrm>
        </p:grpSpPr>
        <p:sp>
          <p:nvSpPr>
            <p:cNvPr id="604165" name="Rectangle 5"/>
            <p:cNvSpPr>
              <a:spLocks noChangeArrowheads="1"/>
            </p:cNvSpPr>
            <p:nvPr/>
          </p:nvSpPr>
          <p:spPr bwMode="ltGray">
            <a:xfrm>
              <a:off x="196" y="377"/>
              <a:ext cx="428" cy="38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166" name="Rectangle 6"/>
            <p:cNvSpPr>
              <a:spLocks noChangeArrowheads="1"/>
            </p:cNvSpPr>
            <p:nvPr/>
          </p:nvSpPr>
          <p:spPr bwMode="ltGray">
            <a:xfrm>
              <a:off x="279" y="723"/>
              <a:ext cx="285" cy="39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167" name="Rectangle 7"/>
            <p:cNvSpPr>
              <a:spLocks noChangeArrowheads="1"/>
            </p:cNvSpPr>
            <p:nvPr/>
          </p:nvSpPr>
          <p:spPr bwMode="ltGray">
            <a:xfrm>
              <a:off x="529" y="723"/>
              <a:ext cx="248" cy="39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168" name="Rectangle 8"/>
            <p:cNvSpPr>
              <a:spLocks noChangeArrowheads="1"/>
            </p:cNvSpPr>
            <p:nvPr/>
          </p:nvSpPr>
          <p:spPr bwMode="ltGray">
            <a:xfrm>
              <a:off x="0" y="576"/>
              <a:ext cx="432" cy="38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169" name="Rectangle 9"/>
            <p:cNvSpPr>
              <a:spLocks noChangeArrowheads="1"/>
            </p:cNvSpPr>
            <p:nvPr/>
          </p:nvSpPr>
          <p:spPr bwMode="gray">
            <a:xfrm>
              <a:off x="428" y="288"/>
              <a:ext cx="22" cy="8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170" name="Rectangle 10"/>
            <p:cNvSpPr>
              <a:spLocks noChangeArrowheads="1"/>
            </p:cNvSpPr>
            <p:nvPr/>
          </p:nvSpPr>
          <p:spPr bwMode="gray">
            <a:xfrm>
              <a:off x="213" y="937"/>
              <a:ext cx="5547" cy="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04171" name="AutoShape 1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195513" y="2420938"/>
            <a:ext cx="503237" cy="215900"/>
          </a:xfrm>
          <a:prstGeom prst="chevron">
            <a:avLst>
              <a:gd name="adj" fmla="val 5827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172" name="AutoShape 1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195513" y="3573463"/>
            <a:ext cx="503237" cy="215900"/>
          </a:xfrm>
          <a:prstGeom prst="chevron">
            <a:avLst>
              <a:gd name="adj" fmla="val 58272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4173" name="AutoShap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195513" y="4797425"/>
            <a:ext cx="503237" cy="217488"/>
          </a:xfrm>
          <a:prstGeom prst="chevron">
            <a:avLst>
              <a:gd name="adj" fmla="val 5784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0" y="0"/>
            <a:ext cx="9144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eaLnBrk="1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人工管理阶段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</a:rPr>
              <a:t>----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</a:rPr>
              <a:t>数据管理的特点：</a:t>
            </a:r>
            <a:endParaRPr lang="zh-CN" altLang="en-US" sz="24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381000" y="804863"/>
            <a:ext cx="91440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①</a:t>
            </a:r>
            <a:r>
              <a:rPr lang="zh-CN" altLang="en-US" sz="2400" b="1">
                <a:latin typeface="Times New Roman" panose="02020603050405020304" pitchFamily="18" charset="0"/>
              </a:rPr>
              <a:t>、数据的逻辑结构和物理结构相同，数据的组织方式  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        必须由程序员自行设计与安排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8085" name="Rectangle 5"/>
          <p:cNvSpPr>
            <a:spLocks noChangeArrowheads="1"/>
          </p:cNvSpPr>
          <p:nvPr/>
        </p:nvSpPr>
        <p:spPr bwMode="auto">
          <a:xfrm>
            <a:off x="228600" y="2119313"/>
            <a:ext cx="9144000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                  </a:t>
            </a:r>
            <a:r>
              <a:rPr lang="zh-CN" altLang="en-US" sz="2400" b="1">
                <a:latin typeface="Times New Roman" panose="02020603050405020304" pitchFamily="18" charset="0"/>
              </a:rPr>
              <a:t>逻辑结构：数据在用户面前所呈现的结构。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                   物理结构：数据在物理存储设备上的结构。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                                      （存储结构改变就要修改程序）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457200" y="4038600"/>
            <a:ext cx="8991600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②</a:t>
            </a:r>
            <a:r>
              <a:rPr lang="zh-CN" altLang="en-US" sz="2400" b="1">
                <a:latin typeface="Times New Roman" panose="02020603050405020304" pitchFamily="18" charset="0"/>
              </a:rPr>
              <a:t>、数据不保存在机器中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③</a:t>
            </a:r>
            <a:r>
              <a:rPr lang="zh-CN" altLang="en-US" sz="2400" b="1">
                <a:latin typeface="Times New Roman" panose="02020603050405020304" pitchFamily="18" charset="0"/>
              </a:rPr>
              <a:t>、没有专用的软件对数据进行管理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④</a:t>
            </a:r>
            <a:r>
              <a:rPr lang="zh-CN" altLang="en-US" sz="2400" b="1">
                <a:latin typeface="Times New Roman" panose="02020603050405020304" pitchFamily="18" charset="0"/>
              </a:rPr>
              <a:t>、只有程序的概念而没有文件的概念、数据面向应用    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        也就是一组数据只能对应一个程序。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60133" name="AutoShape 1029">
            <a:hlinkClick r:id="rId1" action="ppaction://hlinksldjump"/>
          </p:cNvPr>
          <p:cNvSpPr>
            <a:spLocks noChangeArrowheads="1"/>
          </p:cNvSpPr>
          <p:nvPr/>
        </p:nvSpPr>
        <p:spPr bwMode="auto">
          <a:xfrm flipV="1">
            <a:off x="8388350" y="6165850"/>
            <a:ext cx="576263" cy="503238"/>
          </a:xfrm>
          <a:prstGeom prst="curvedLeftArrow">
            <a:avLst>
              <a:gd name="adj1" fmla="val 20000"/>
              <a:gd name="adj2" fmla="val 40000"/>
              <a:gd name="adj3" fmla="val 3817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5" grpId="0" autoUpdateAnimBg="0"/>
      <p:bldP spid="55808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ChangeArrowheads="1"/>
          </p:cNvSpPr>
          <p:nvPr/>
        </p:nvSpPr>
        <p:spPr bwMode="auto">
          <a:xfrm>
            <a:off x="-76200" y="-152400"/>
            <a:ext cx="9144000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 eaLnBrk="1" hangingPunct="1"/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◆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文件系统阶段</a:t>
            </a: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数据管理的特点：</a:t>
            </a:r>
            <a:r>
              <a:rPr lang="zh-CN" altLang="en-US">
                <a:solidFill>
                  <a:srgbClr val="000099"/>
                </a:solidFill>
              </a:rPr>
              <a:t>                                               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762000" y="765175"/>
            <a:ext cx="914400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① </a:t>
            </a:r>
            <a:r>
              <a:rPr lang="zh-CN" altLang="en-US" sz="2400" b="1"/>
              <a:t>数据的逻辑结构和物理结构有一定的区别，有文件   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   系统的存取方法来实现两者间的转换；</a:t>
            </a:r>
            <a:endParaRPr lang="zh-CN" altLang="en-US" sz="2400" b="1"/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762000" y="2438400"/>
            <a:ext cx="9144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② </a:t>
            </a:r>
            <a:r>
              <a:rPr lang="zh-CN" altLang="en-US" sz="2400" b="1"/>
              <a:t>数据可长期保存在外存的磁盘上；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③ 文件组织已呈现多样化</a:t>
            </a:r>
            <a:r>
              <a:rPr lang="en-US" altLang="zh-CN" sz="2400" b="1"/>
              <a:t>,</a:t>
            </a:r>
            <a:r>
              <a:rPr lang="zh-CN" altLang="en-US" sz="2400" b="1"/>
              <a:t>有索引文件</a:t>
            </a:r>
            <a:r>
              <a:rPr lang="en-US" altLang="zh-CN" sz="2400" b="1"/>
              <a:t>,</a:t>
            </a:r>
            <a:r>
              <a:rPr lang="zh-CN" altLang="en-US" sz="2400" b="1"/>
              <a:t>链接文件和散  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    列文件等；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④ 数据不再属于某个特定的程序，可以重复使用；</a:t>
            </a:r>
            <a:endParaRPr lang="zh-CN" altLang="en-US" sz="2400" b="1"/>
          </a:p>
          <a:p>
            <a:pPr>
              <a:spcBef>
                <a:spcPct val="50000"/>
              </a:spcBef>
            </a:pPr>
            <a:r>
              <a:rPr lang="zh-CN" altLang="en-US" sz="2400" b="1"/>
              <a:t>⑤ 对数据的访问以记录为单位</a:t>
            </a:r>
            <a:r>
              <a:rPr lang="en-US" altLang="zh-CN" sz="2400" b="1"/>
              <a:t>,</a:t>
            </a:r>
            <a:r>
              <a:rPr lang="zh-CN" altLang="en-US" sz="2400" b="1"/>
              <a:t>数据仍是面向应用的。</a:t>
            </a:r>
            <a:endParaRPr lang="zh-CN" altLang="en-US" sz="24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ChangeArrowheads="1"/>
          </p:cNvSpPr>
          <p:nvPr/>
        </p:nvSpPr>
        <p:spPr bwMode="auto">
          <a:xfrm>
            <a:off x="381000" y="533400"/>
            <a:ext cx="8534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4000" b="1">
                <a:solidFill>
                  <a:srgbClr val="000099"/>
                </a:solidFill>
              </a:rPr>
              <a:t>文件系统的三个缺陷：</a:t>
            </a:r>
            <a:endParaRPr lang="zh-CN" altLang="en-US" sz="4000" b="1">
              <a:solidFill>
                <a:srgbClr val="000099"/>
              </a:solidFill>
            </a:endParaRP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b="1"/>
              <a:t>                      </a:t>
            </a:r>
            <a:r>
              <a:rPr lang="zh-CN" altLang="en-US" sz="3200" b="1"/>
              <a:t>数据冗余性、</a:t>
            </a:r>
            <a:endParaRPr lang="zh-CN" altLang="en-US" sz="3200" b="1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3200" b="1"/>
              <a:t>                   数据不一致性、</a:t>
            </a:r>
            <a:endParaRPr lang="zh-CN" altLang="en-US" sz="3200" b="1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3200" b="1"/>
              <a:t>                   数据联系弱。</a:t>
            </a:r>
            <a:endParaRPr lang="zh-CN" altLang="en-US" sz="3200" b="1"/>
          </a:p>
        </p:txBody>
      </p:sp>
      <p:sp>
        <p:nvSpPr>
          <p:cNvPr id="612357" name="AutoShape 5">
            <a:hlinkClick r:id="rId1" action="ppaction://hlinksldjump"/>
          </p:cNvPr>
          <p:cNvSpPr>
            <a:spLocks noChangeArrowheads="1"/>
          </p:cNvSpPr>
          <p:nvPr/>
        </p:nvSpPr>
        <p:spPr bwMode="auto">
          <a:xfrm flipV="1">
            <a:off x="8388350" y="6021388"/>
            <a:ext cx="576263" cy="647700"/>
          </a:xfrm>
          <a:prstGeom prst="curvedLeftArrow">
            <a:avLst>
              <a:gd name="adj1" fmla="val 22479"/>
              <a:gd name="adj2" fmla="val 44959"/>
              <a:gd name="adj3" fmla="val 33333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0" y="0"/>
            <a:ext cx="91440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200000"/>
              </a:lnSpc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◆ 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倒排文件系统阶段：</a:t>
            </a:r>
            <a:endParaRPr lang="zh-CN" altLang="en-US" sz="32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200000"/>
              </a:lnSpc>
            </a:pPr>
            <a:r>
              <a:rPr lang="zh-CN" altLang="en-US" sz="2400" b="1"/>
              <a:t>      为了提高系统性能，对索引文件进行推广，即：</a:t>
            </a:r>
            <a:endParaRPr lang="zh-CN" altLang="en-US" sz="2400" b="1"/>
          </a:p>
          <a:p>
            <a:pPr algn="l" eaLnBrk="1" hangingPunct="1">
              <a:lnSpc>
                <a:spcPct val="200000"/>
              </a:lnSpc>
            </a:pPr>
            <a:r>
              <a:rPr lang="zh-CN" altLang="en-US" sz="2400" b="1"/>
              <a:t>         对每个字段都提供单独的索引。</a:t>
            </a:r>
            <a:endParaRPr lang="zh-CN" altLang="en-US" b="1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0" y="2667000"/>
            <a:ext cx="91440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993300"/>
                </a:solidFill>
              </a:rPr>
              <a:t>  </a:t>
            </a:r>
            <a:r>
              <a:rPr lang="zh-CN" altLang="en-US" sz="2400" b="1">
                <a:solidFill>
                  <a:srgbClr val="660066"/>
                </a:solidFill>
              </a:rPr>
              <a:t>优点：</a:t>
            </a:r>
            <a:r>
              <a:rPr lang="zh-CN" altLang="en-US" sz="2400" b="1"/>
              <a:t>使用户不仅能用关键码，而且也能按字段的任何组合</a:t>
            </a:r>
            <a:endParaRPr lang="zh-CN" altLang="en-US" sz="2400" b="1"/>
          </a:p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400" b="1"/>
              <a:t>       容易地检索记录。很适合于信息检索系统。</a:t>
            </a:r>
            <a:endParaRPr lang="zh-CN" altLang="en-US" b="1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04800" y="4800600"/>
            <a:ext cx="91440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660066"/>
                </a:solidFill>
              </a:rPr>
              <a:t>缺点：</a:t>
            </a:r>
            <a:r>
              <a:rPr lang="zh-CN" altLang="en-US" sz="2400" b="1"/>
              <a:t>索引可能比数据占有更多的存储空间；</a:t>
            </a:r>
            <a:endParaRPr lang="zh-CN" altLang="en-US" sz="2400" b="1"/>
          </a:p>
          <a:p>
            <a:pPr eaLnBrk="1" hangingPunct="1">
              <a:lnSpc>
                <a:spcPct val="200000"/>
              </a:lnSpc>
              <a:spcBef>
                <a:spcPct val="50000"/>
              </a:spcBef>
            </a:pPr>
            <a:r>
              <a:rPr lang="zh-CN" altLang="en-US" sz="2400" b="1"/>
              <a:t>        数据的更新比较复杂和困难。</a:t>
            </a:r>
            <a:endParaRPr lang="zh-CN" altLang="en-US" sz="24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utoUpdateAnimBg="0"/>
      <p:bldP spid="56013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92" name="AutoShape 36"/>
          <p:cNvSpPr>
            <a:spLocks noChangeArrowheads="1"/>
          </p:cNvSpPr>
          <p:nvPr/>
        </p:nvSpPr>
        <p:spPr bwMode="auto">
          <a:xfrm>
            <a:off x="467544" y="1484784"/>
            <a:ext cx="4938712" cy="1368152"/>
          </a:xfrm>
          <a:prstGeom prst="flowChartDocument">
            <a:avLst/>
          </a:prstGeom>
          <a:solidFill>
            <a:schemeClr val="accent4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fontAlgn="t"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001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张三 男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1980.1.2  56335633  1200.00 1010.00  …….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t"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002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李四 女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1982.5.7  56331234  1100.00  500.00  …….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t"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……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6465119" y="1834034"/>
            <a:ext cx="1851025" cy="4429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索引</a:t>
            </a:r>
            <a:r>
              <a:rPr lang="en-US" altLang="zh-CN" sz="160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600">
                <a:solidFill>
                  <a:srgbClr val="0000FF"/>
                </a:solidFill>
                <a:latin typeface="宋体" panose="02010600030101010101" pitchFamily="2" charset="-122"/>
              </a:rPr>
              <a:t>（出生日期）</a:t>
            </a:r>
            <a:endParaRPr lang="zh-CN" altLang="en-US" sz="16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6465119" y="1268884"/>
            <a:ext cx="1851025" cy="4429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</a:rPr>
              <a:t>索引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</a:rPr>
              <a:t>（工号）</a:t>
            </a:r>
            <a:endParaRPr lang="zh-CN" altLang="en-US" sz="16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6465119" y="2349972"/>
            <a:ext cx="1851025" cy="4429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</a:rPr>
              <a:t>索引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rgbClr val="0000FF"/>
                </a:solidFill>
                <a:latin typeface="宋体" panose="02010600030101010101" pitchFamily="2" charset="-122"/>
              </a:rPr>
              <a:t>（电话）</a:t>
            </a:r>
            <a:endParaRPr lang="zh-CN" altLang="en-US" sz="16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6299" name="Line 43"/>
          <p:cNvSpPr>
            <a:spLocks noChangeShapeType="1"/>
          </p:cNvSpPr>
          <p:nvPr/>
        </p:nvSpPr>
        <p:spPr bwMode="auto">
          <a:xfrm>
            <a:off x="5580881" y="2349972"/>
            <a:ext cx="322263" cy="0"/>
          </a:xfrm>
          <a:prstGeom prst="line">
            <a:avLst/>
          </a:prstGeom>
          <a:noFill/>
          <a:ln w="25400">
            <a:solidFill>
              <a:schemeClr val="bg2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0" name="Line 44"/>
          <p:cNvSpPr>
            <a:spLocks noChangeShapeType="1"/>
          </p:cNvSpPr>
          <p:nvPr/>
        </p:nvSpPr>
        <p:spPr bwMode="auto">
          <a:xfrm flipH="1">
            <a:off x="5406256" y="1557809"/>
            <a:ext cx="9667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1" name="Line 45"/>
          <p:cNvSpPr>
            <a:spLocks noChangeShapeType="1"/>
          </p:cNvSpPr>
          <p:nvPr/>
        </p:nvSpPr>
        <p:spPr bwMode="auto">
          <a:xfrm flipH="1" flipV="1">
            <a:off x="5364981" y="1918172"/>
            <a:ext cx="1079500" cy="215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2" name="Line 46"/>
          <p:cNvSpPr>
            <a:spLocks noChangeShapeType="1"/>
          </p:cNvSpPr>
          <p:nvPr/>
        </p:nvSpPr>
        <p:spPr bwMode="auto">
          <a:xfrm flipH="1" flipV="1">
            <a:off x="5364981" y="2134072"/>
            <a:ext cx="1079500" cy="431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000"/>
                                        <p:tgtEl>
                                          <p:spTgt spid="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2" grpId="0" animBg="1"/>
      <p:bldP spid="96295" grpId="0" animBg="1"/>
      <p:bldP spid="96297" grpId="0" animBg="1"/>
      <p:bldP spid="96298" grpId="0" animBg="1"/>
      <p:bldP spid="96299" grpId="0" animBg="1"/>
      <p:bldP spid="96300" grpId="0" animBg="1"/>
      <p:bldP spid="96301" grpId="0" animBg="1"/>
      <p:bldP spid="963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ChangeArrowheads="1"/>
          </p:cNvSpPr>
          <p:nvPr/>
        </p:nvSpPr>
        <p:spPr bwMode="auto">
          <a:xfrm>
            <a:off x="-180975" y="333375"/>
            <a:ext cx="9144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600" b="1"/>
              <a:t>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二、数据库阶段的标志</a:t>
            </a: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6933" name="Rectangle 5"/>
          <p:cNvSpPr>
            <a:spLocks noChangeArrowheads="1"/>
          </p:cNvSpPr>
          <p:nvPr/>
        </p:nvSpPr>
        <p:spPr bwMode="auto">
          <a:xfrm>
            <a:off x="1763713" y="3141663"/>
            <a:ext cx="6480175" cy="2454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/>
              <a:t>IMS</a:t>
            </a:r>
            <a:r>
              <a:rPr lang="zh-CN" altLang="en-US" b="1"/>
              <a:t>系统（层次模型）</a:t>
            </a:r>
            <a:r>
              <a:rPr lang="en-US" altLang="zh-CN" b="1"/>
              <a:t>---------1968</a:t>
            </a:r>
            <a:r>
              <a:rPr lang="zh-CN" altLang="en-US" b="1"/>
              <a:t>年</a:t>
            </a:r>
            <a:endParaRPr lang="zh-CN" altLang="en-US" b="1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/>
              <a:t>DBTG</a:t>
            </a:r>
            <a:r>
              <a:rPr lang="zh-CN" altLang="en-US" b="1"/>
              <a:t>报告（网状系统）</a:t>
            </a:r>
            <a:r>
              <a:rPr lang="en-US" altLang="zh-CN" b="1"/>
              <a:t>--------1969</a:t>
            </a:r>
            <a:r>
              <a:rPr lang="zh-CN" altLang="en-US" b="1"/>
              <a:t>年</a:t>
            </a:r>
            <a:endParaRPr lang="zh-CN" altLang="en-US" b="1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/>
              <a:t>E.F.Codd</a:t>
            </a:r>
            <a:r>
              <a:rPr lang="zh-CN" altLang="en-US" b="1"/>
              <a:t>的文章（关系模型）</a:t>
            </a:r>
            <a:r>
              <a:rPr lang="en-US" altLang="zh-CN" b="1"/>
              <a:t>--1970</a:t>
            </a:r>
            <a:r>
              <a:rPr lang="zh-CN" altLang="en-US" b="1"/>
              <a:t>年</a:t>
            </a:r>
            <a:endParaRPr lang="zh-CN" altLang="en-US" b="1"/>
          </a:p>
        </p:txBody>
      </p:sp>
      <p:grpSp>
        <p:nvGrpSpPr>
          <p:cNvPr id="636934" name="Group 6"/>
          <p:cNvGrpSpPr/>
          <p:nvPr/>
        </p:nvGrpSpPr>
        <p:grpSpPr bwMode="auto">
          <a:xfrm>
            <a:off x="0" y="333375"/>
            <a:ext cx="8382000" cy="1371600"/>
            <a:chOff x="0" y="288"/>
            <a:chExt cx="5760" cy="864"/>
          </a:xfrm>
        </p:grpSpPr>
        <p:sp>
          <p:nvSpPr>
            <p:cNvPr id="636935" name="Rectangle 7"/>
            <p:cNvSpPr>
              <a:spLocks noChangeArrowheads="1"/>
            </p:cNvSpPr>
            <p:nvPr/>
          </p:nvSpPr>
          <p:spPr bwMode="ltGray">
            <a:xfrm>
              <a:off x="196" y="377"/>
              <a:ext cx="428" cy="389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6936" name="Rectangle 8"/>
            <p:cNvSpPr>
              <a:spLocks noChangeArrowheads="1"/>
            </p:cNvSpPr>
            <p:nvPr/>
          </p:nvSpPr>
          <p:spPr bwMode="ltGray">
            <a:xfrm>
              <a:off x="279" y="723"/>
              <a:ext cx="285" cy="39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6937" name="Rectangle 9"/>
            <p:cNvSpPr>
              <a:spLocks noChangeArrowheads="1"/>
            </p:cNvSpPr>
            <p:nvPr/>
          </p:nvSpPr>
          <p:spPr bwMode="ltGray">
            <a:xfrm>
              <a:off x="529" y="723"/>
              <a:ext cx="248" cy="39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6938" name="Rectangle 10"/>
            <p:cNvSpPr>
              <a:spLocks noChangeArrowheads="1"/>
            </p:cNvSpPr>
            <p:nvPr/>
          </p:nvSpPr>
          <p:spPr bwMode="ltGray">
            <a:xfrm>
              <a:off x="0" y="576"/>
              <a:ext cx="432" cy="384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6939" name="Rectangle 11"/>
            <p:cNvSpPr>
              <a:spLocks noChangeArrowheads="1"/>
            </p:cNvSpPr>
            <p:nvPr/>
          </p:nvSpPr>
          <p:spPr bwMode="gray">
            <a:xfrm>
              <a:off x="428" y="288"/>
              <a:ext cx="22" cy="8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6940" name="Rectangle 12"/>
            <p:cNvSpPr>
              <a:spLocks noChangeArrowheads="1"/>
            </p:cNvSpPr>
            <p:nvPr/>
          </p:nvSpPr>
          <p:spPr bwMode="gray">
            <a:xfrm>
              <a:off x="213" y="937"/>
              <a:ext cx="5547" cy="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lang="zh-CN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36941" name="Text Box 13"/>
          <p:cNvSpPr txBox="1">
            <a:spLocks noChangeArrowheads="1"/>
          </p:cNvSpPr>
          <p:nvPr/>
        </p:nvSpPr>
        <p:spPr bwMode="auto">
          <a:xfrm>
            <a:off x="539750" y="1773238"/>
            <a:ext cx="511175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9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世纪</a:t>
            </a:r>
            <a:r>
              <a:rPr lang="en-US" altLang="zh-CN" sz="2800" b="1">
                <a:solidFill>
                  <a:srgbClr val="800000"/>
                </a:solidFill>
                <a:latin typeface="宋体" panose="02010600030101010101" pitchFamily="2" charset="-122"/>
              </a:rPr>
              <a:t>60</a:t>
            </a:r>
            <a:r>
              <a:rPr lang="zh-CN" altLang="en-US" sz="2800" b="1">
                <a:solidFill>
                  <a:srgbClr val="800000"/>
                </a:solidFill>
                <a:latin typeface="宋体" panose="02010600030101010101" pitchFamily="2" charset="-122"/>
              </a:rPr>
              <a:t>年代的三件大事：</a:t>
            </a:r>
            <a:endParaRPr lang="zh-CN" altLang="en-US" sz="2800" b="1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3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609600" algn="just" defTabSz="914400" rtl="0" eaLnBrk="0" fontAlgn="base" latinLnBrk="0" hangingPunct="0">
          <a:lnSpc>
            <a:spcPct val="1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609600" algn="just" defTabSz="914400" rtl="0" eaLnBrk="0" fontAlgn="base" latinLnBrk="0" hangingPunct="0">
          <a:lnSpc>
            <a:spcPct val="1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3765</Words>
  <Application>WPS 演示</Application>
  <PresentationFormat>全屏显示(4:3)</PresentationFormat>
  <Paragraphs>262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Symbol</vt:lpstr>
      <vt:lpstr>Tahoma</vt:lpstr>
      <vt:lpstr>微软雅黑</vt:lpstr>
      <vt:lpstr>Wingdings 3</vt:lpstr>
      <vt:lpstr>楷体_GB2312</vt:lpstr>
      <vt:lpstr>新宋体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DJQ</dc:creator>
  <cp:lastModifiedBy>xyw</cp:lastModifiedBy>
  <cp:revision>1044</cp:revision>
  <dcterms:created xsi:type="dcterms:W3CDTF">2003-01-18T12:09:00Z</dcterms:created>
  <dcterms:modified xsi:type="dcterms:W3CDTF">2017-03-14T06:05:55Z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