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7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5.xml" ContentType="application/vnd.openxmlformats-officedocument.presentationml.slide+xml"/>
  <Override PartName="/ppt/notesSlides/notesSlide83.xml" ContentType="application/vnd.openxmlformats-officedocument.presentationml.notesSlide+xml"/>
  <Override PartName="/ppt/slides/slide8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80.xml" ContentType="application/vnd.openxmlformats-officedocument.presentationml.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slides/slide90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75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76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86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81.xml" ContentType="application/vnd.openxmlformats-officedocument.presentationml.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ppt/slides/slide91.xml" ContentType="application/vnd.openxmlformats-officedocument.presentationml.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ppt/slides/slide68.xml" ContentType="application/vnd.openxmlformats-officedocument.presentationml.slide+xml"/>
  <Override PartName="/ppt/notesSlides/notesSlide76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77.xml" ContentType="application/vnd.openxmlformats-officedocument.presentationml.slide+xml"/>
  <Override PartName="/ppt/notesSlides/notesSlide85.xml" ContentType="application/vnd.openxmlformats-officedocument.presentationml.notesSlide+xml"/>
  <Override PartName="/ppt/slides/slide87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71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80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82.xml" ContentType="application/vnd.openxmlformats-officedocument.presentationml.slide+xml"/>
  <Override PartName="/ppt/notesSlides/notesSlide90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92.xml" ContentType="application/vnd.openxmlformats-officedocument.presentationml.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69.xml" ContentType="application/vnd.openxmlformats-officedocument.presentationml.slide+xml"/>
  <Override PartName="/ppt/notesSlides/notesSlide7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78.xml" ContentType="application/vnd.openxmlformats-officedocument.presentationml.slide+xml"/>
  <Override PartName="/ppt/slides/slide10.xml" ContentType="application/vnd.openxmlformats-officedocument.presentationml.slide+xml"/>
  <Override PartName="/ppt/notesSlides/notesSlide86.xml" ContentType="application/vnd.openxmlformats-officedocument.presentationml.notesSlide+xml"/>
  <Override PartName="/ppt/slides/slide88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81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49.xml" ContentType="application/vnd.openxmlformats-officedocument.presentationml.notesSlide+xml"/>
  <Override PartName="/ppt/slides/slide83.xml" ContentType="application/vnd.openxmlformats-officedocument.presentationml.slide+xml"/>
  <Override PartName="/ppt/notesSlides/notesSlide9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7.xml" ContentType="application/vnd.openxmlformats-officedocument.presentationml.notesSlide+xml"/>
  <Override PartName="/ppt/slides/slide89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s/slide65.xml" ContentType="application/vnd.openxmlformats-officedocument.presentationml.slide+xml"/>
  <Override PartName="/ppt/notesSlides/notesSlide7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82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92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4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notesMaster" Target="notesMasters/notes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7" name="Shape 5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hyperlink" Target="http://codepen.io/naradesign/pen/pdqxr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naradesign.net/" TargetMode="External"/><Relationship Id="rId4" Type="http://schemas.openxmlformats.org/officeDocument/2006/relationships/hyperlink" Target="https://twitter.com/naradesign" TargetMode="External"/><Relationship Id="rId5" Type="http://schemas.openxmlformats.org/officeDocument/2006/relationships/hyperlink" Target="https://www.facebook.com/naradesign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13031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CSS Tips &amp; Tricks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SK planet 정찬명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743400" y="667987"/>
            <a:ext cx="7704000" cy="15806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053725" y="942650"/>
            <a:ext cx="7104000" cy="1051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>
            <a:off x="1352275" y="1192400"/>
            <a:ext cx="6541799" cy="56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block</a:t>
            </a:r>
          </a:p>
        </p:txBody>
      </p:sp>
      <p:sp>
        <p:nvSpPr>
          <p:cNvPr id="83" name="Shape 83"/>
          <p:cNvSpPr/>
          <p:nvPr/>
        </p:nvSpPr>
        <p:spPr>
          <a:xfrm>
            <a:off x="743400" y="1993850"/>
            <a:ext cx="4472700" cy="27680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053725" y="2268500"/>
            <a:ext cx="3848999" cy="22188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1352275" y="2518250"/>
            <a:ext cx="3240300" cy="1676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block</a:t>
            </a:r>
          </a:p>
        </p:txBody>
      </p:sp>
      <p:sp>
        <p:nvSpPr>
          <p:cNvPr id="86" name="Shape 86"/>
          <p:cNvSpPr/>
          <p:nvPr/>
        </p:nvSpPr>
        <p:spPr>
          <a:xfrm>
            <a:off x="743400" y="4487300"/>
            <a:ext cx="2821799" cy="15806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053725" y="4761950"/>
            <a:ext cx="2195400" cy="1051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352275" y="5011700"/>
            <a:ext cx="1598100" cy="56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block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685800" y="2111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display:block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685800" y="1757689"/>
            <a:ext cx="7772400" cy="44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 바꿈 O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너비값 O, 높이값 O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수평 마진 O, 수직 마진 O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수평 패딩 O, 수직 패딩 O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display:block 또는 float:left 또는 float:right 또는 position:absolute 또는 position:fixed 속성이 부여되면 block 속성을 갖게 된다.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display:inline-block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086325" y="1434950"/>
            <a:ext cx="2487600" cy="1773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1358525" y="1746100"/>
            <a:ext cx="1907999" cy="1159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648300" y="2044250"/>
            <a:ext cx="1293300" cy="56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inline-block</a:t>
            </a:r>
          </a:p>
        </p:txBody>
      </p:sp>
      <p:sp>
        <p:nvSpPr>
          <p:cNvPr id="107" name="Shape 107"/>
          <p:cNvSpPr/>
          <p:nvPr/>
        </p:nvSpPr>
        <p:spPr>
          <a:xfrm>
            <a:off x="3896275" y="872150"/>
            <a:ext cx="4059299" cy="233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4168475" y="1144375"/>
            <a:ext cx="3470999" cy="1773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4458250" y="1451700"/>
            <a:ext cx="2874000" cy="115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inline-block</a:t>
            </a:r>
          </a:p>
        </p:txBody>
      </p:sp>
      <p:sp>
        <p:nvSpPr>
          <p:cNvPr id="110" name="Shape 110"/>
          <p:cNvSpPr/>
          <p:nvPr/>
        </p:nvSpPr>
        <p:spPr>
          <a:xfrm>
            <a:off x="1086325" y="3515250"/>
            <a:ext cx="4059299" cy="233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358525" y="3787475"/>
            <a:ext cx="3470999" cy="1773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648300" y="4094800"/>
            <a:ext cx="2874000" cy="115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inline-block</a:t>
            </a:r>
          </a:p>
        </p:txBody>
      </p:sp>
      <p:sp>
        <p:nvSpPr>
          <p:cNvPr id="113" name="Shape 113"/>
          <p:cNvSpPr/>
          <p:nvPr/>
        </p:nvSpPr>
        <p:spPr>
          <a:xfrm>
            <a:off x="5467975" y="4078050"/>
            <a:ext cx="2487600" cy="1773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5740175" y="4389200"/>
            <a:ext cx="1907999" cy="1159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6029950" y="4687350"/>
            <a:ext cx="1293300" cy="56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inline-block</a:t>
            </a:r>
          </a:p>
        </p:txBody>
      </p:sp>
      <p:sp>
        <p:nvSpPr>
          <p:cNvPr id="116" name="Shape 116"/>
          <p:cNvSpPr/>
          <p:nvPr/>
        </p:nvSpPr>
        <p:spPr>
          <a:xfrm rot="5400000">
            <a:off x="3591630" y="1153199"/>
            <a:ext cx="280799" cy="316200"/>
          </a:xfrm>
          <a:prstGeom prst="leftBracket">
            <a:avLst>
              <a:gd name="adj" fmla="val 20477"/>
            </a:avLst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5166405" y="3796299"/>
            <a:ext cx="280799" cy="316200"/>
          </a:xfrm>
          <a:prstGeom prst="leftBracket">
            <a:avLst>
              <a:gd name="adj" fmla="val 20477"/>
            </a:avLst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>
            <a:off x="805531" y="3194700"/>
            <a:ext cx="280799" cy="316200"/>
          </a:xfrm>
          <a:prstGeom prst="leftBracket">
            <a:avLst>
              <a:gd name="adj" fmla="val 20477"/>
            </a:avLst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19" name="Shape 119"/>
          <p:cNvCxnSpPr/>
          <p:nvPr/>
        </p:nvCxnSpPr>
        <p:spPr>
          <a:xfrm>
            <a:off x="-8775" y="3519562"/>
            <a:ext cx="9149700" cy="0"/>
          </a:xfrm>
          <a:prstGeom prst="straightConnector1">
            <a:avLst/>
          </a:prstGeom>
          <a:noFill/>
          <a:ln w="19050" cap="flat">
            <a:solidFill>
              <a:srgbClr val="D9D9D9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20" name="Shape 120"/>
          <p:cNvCxnSpPr/>
          <p:nvPr/>
        </p:nvCxnSpPr>
        <p:spPr>
          <a:xfrm>
            <a:off x="-8775" y="6168055"/>
            <a:ext cx="9149700" cy="0"/>
          </a:xfrm>
          <a:prstGeom prst="straightConnector1">
            <a:avLst/>
          </a:prstGeom>
          <a:noFill/>
          <a:ln w="19050" cap="flat">
            <a:solidFill>
              <a:srgbClr val="D9D9D9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121" name="Shape 121"/>
          <p:cNvSpPr/>
          <p:nvPr/>
        </p:nvSpPr>
        <p:spPr>
          <a:xfrm>
            <a:off x="805531" y="5856300"/>
            <a:ext cx="280799" cy="316200"/>
          </a:xfrm>
          <a:prstGeom prst="leftBracket">
            <a:avLst>
              <a:gd name="adj" fmla="val 20477"/>
            </a:avLst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685800" y="2111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display:inline-block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ubTitle" idx="1"/>
          </p:nvPr>
        </p:nvSpPr>
        <p:spPr>
          <a:xfrm>
            <a:off x="685800" y="1757689"/>
            <a:ext cx="7772400" cy="44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 바꿈 X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너비값 O, 높이값 O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수평 마진 O, 수직 마진 O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수평 패딩 O, 수직 패딩 O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inline의 장점과 block의 장점이 결합된 형태.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IE 6, 7 버그: block 요소에는 적용 안 됨. 회피하는 방법은 {display:inline-block;*display:inline;*zoom:1;}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display:none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ctrTitle"/>
          </p:nvPr>
        </p:nvSpPr>
        <p:spPr>
          <a:xfrm>
            <a:off x="685800" y="2111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display:none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ubTitle" idx="1"/>
          </p:nvPr>
        </p:nvSpPr>
        <p:spPr>
          <a:xfrm>
            <a:off x="685800" y="1757689"/>
            <a:ext cx="7772400" cy="44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장치도 표시 안 함.</a:t>
            </a:r>
          </a:p>
          <a:p>
            <a:pPr marL="91440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○"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</a:t>
            </a:r>
          </a:p>
          <a:p>
            <a:pPr marL="91440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○"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인쇄</a:t>
            </a:r>
          </a:p>
          <a:p>
            <a:pPr marL="91440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○"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보조공학기기</a:t>
            </a:r>
          </a:p>
          <a:p>
            <a:pPr marL="457200" lvl="0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장치도 접근할 수 없음.</a:t>
            </a:r>
          </a:p>
          <a:p>
            <a:pPr marL="91440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○"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</a:t>
            </a:r>
          </a:p>
          <a:p>
            <a:pPr marL="914400" lvl="1" indent="-3810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○"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</a:t>
            </a:r>
          </a:p>
          <a:p>
            <a:pPr lvl="0" algn="l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HTML5 문서에서는 hidden 속성으로 display:none 처리할 수 있음.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685800" y="713348"/>
            <a:ext cx="7772400" cy="5459400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/>
          </p:nvPr>
        </p:nvSpPr>
        <p:spPr>
          <a:xfrm>
            <a:off x="685800" y="923148"/>
            <a:ext cx="7772400" cy="50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padding-top: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padding-right: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padding-bottom: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padding-left: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685800" y="923148"/>
            <a:ext cx="7772400" cy="50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padding-top: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padding-right: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padding-bottom: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padding-left: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685800" y="474175"/>
            <a:ext cx="7772400" cy="594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margin: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float:</a:t>
            </a:r>
          </a:p>
          <a:p>
            <a:pPr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z-index:</a:t>
            </a:r>
          </a:p>
          <a:p>
            <a:pPr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content: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transform: &gt; fixed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6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 right bottom left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20px 30px 40px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???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20px 30px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685800" y="2149075"/>
            <a:ext cx="7772400" cy="239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20px 30px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</a:t>
            </a:r>
            <a:r>
              <a:rPr lang="ko" sz="36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20px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30px </a:t>
            </a:r>
            <a:r>
              <a:rPr lang="ko" sz="36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20px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???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20px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2149075"/>
            <a:ext cx="7772400" cy="239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20px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36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20px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36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20px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???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ctrTitle"/>
          </p:nvPr>
        </p:nvSpPr>
        <p:spPr>
          <a:xfrm>
            <a:off x="685800" y="2149075"/>
            <a:ext cx="7772400" cy="239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==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  <a:r>
              <a:rPr lang="ko" sz="3600" u="sng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36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10px 10px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2" y="1809750"/>
            <a:ext cx="43338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width, height 값에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 값이 추가되면?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box의 실제 크기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Real width</a:t>
            </a: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 = width + padding-left + padding-right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Real height</a:t>
            </a: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 = height + padding-top + padding-bottom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755423"/>
            <a:ext cx="7772400" cy="5431200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width, height 값에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padding, border 값을 묻기.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/>
          </p:nvPr>
        </p:nvSpPr>
        <p:spPr>
          <a:xfrm>
            <a:off x="685800" y="1628850"/>
            <a:ext cx="7772400" cy="3833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box-sizing:content-box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 strike="sngStrike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box-sizing:padding-box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box-sizing:border-box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padding, border 값이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width, height 값에 병합된다.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!!!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 영역에는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background가 표시됨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!!!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display:inline 속성이 부여된 요소는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padding-top: X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padding-bottom: X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!!!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padding 값은 ‘0’ 또는 ‘양의 정수’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ctrTitle"/>
          </p:nvPr>
        </p:nvSpPr>
        <p:spPr>
          <a:xfrm>
            <a:off x="685800" y="780374"/>
            <a:ext cx="7772400" cy="5382899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margin: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ctrTitle"/>
          </p:nvPr>
        </p:nvSpPr>
        <p:spPr>
          <a:xfrm>
            <a:off x="685800" y="923148"/>
            <a:ext cx="7772400" cy="50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margin-top: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margin-right: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margin-bottom: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margin-left: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ctrTitle"/>
          </p:nvPr>
        </p:nvSpPr>
        <p:spPr>
          <a:xfrm>
            <a:off x="685800" y="923148"/>
            <a:ext cx="7772400" cy="50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margin-top: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margin-right: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margin-bottom: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trike="sngStrike">
                <a:latin typeface="Malgun Gothic"/>
                <a:ea typeface="Malgun Gothic"/>
                <a:cs typeface="Malgun Gothic"/>
                <a:sym typeface="Malgun Gothic"/>
              </a:rPr>
              <a:t>margin-left: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641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margin: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top right bottom left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margin:</a:t>
            </a:r>
            <a:r>
              <a:rPr lang="ko" sz="3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10px 20px 30px 40px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수직 마진 중첩 현상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760298"/>
            <a:ext cx="7772400" cy="525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 b="0"/>
              <a:t>inline | block | list-item | inline-block | table | inline-table | table-row-group | table-header-group | table-footer-group | table-row | table-column-group | table-column | table-cell | table-caption | none | inherit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인접 형제 수직 마진 중첩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685800" y="1857449"/>
            <a:ext cx="7772400" cy="1424399"/>
          </a:xfrm>
          <a:prstGeom prst="rect">
            <a:avLst/>
          </a:prstGeom>
          <a:solidFill>
            <a:srgbClr val="0000FF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ctrTitle" idx="2"/>
          </p:nvPr>
        </p:nvSpPr>
        <p:spPr>
          <a:xfrm>
            <a:off x="685800" y="3521187"/>
            <a:ext cx="7772400" cy="1424399"/>
          </a:xfrm>
          <a:prstGeom prst="rect">
            <a:avLst/>
          </a:prstGeom>
          <a:solidFill>
            <a:srgbClr val="FF0000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685800" y="1987934"/>
            <a:ext cx="7772400" cy="1424399"/>
          </a:xfrm>
          <a:prstGeom prst="rect">
            <a:avLst/>
          </a:prstGeom>
          <a:solidFill>
            <a:srgbClr val="0000FF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ctrTitle" idx="2"/>
          </p:nvPr>
        </p:nvSpPr>
        <p:spPr>
          <a:xfrm>
            <a:off x="685800" y="3435939"/>
            <a:ext cx="7772400" cy="1424399"/>
          </a:xfrm>
          <a:prstGeom prst="rect">
            <a:avLst/>
          </a:prstGeom>
          <a:solidFill>
            <a:srgbClr val="FF0000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인접 형제 수직 마진 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중첩 해제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display:inline-block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  <a:r>
              <a:rPr lang="ko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right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부모 자식 수직 마진 중첩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/>
          </p:nvPr>
        </p:nvSpPr>
        <p:spPr>
          <a:xfrm>
            <a:off x="685800" y="1857450"/>
            <a:ext cx="7772400" cy="3079199"/>
          </a:xfrm>
          <a:prstGeom prst="rect">
            <a:avLst/>
          </a:prstGeom>
          <a:solidFill>
            <a:srgbClr val="0000FF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ctrTitle" idx="2"/>
          </p:nvPr>
        </p:nvSpPr>
        <p:spPr>
          <a:xfrm>
            <a:off x="1857450" y="2090287"/>
            <a:ext cx="5429100" cy="1424399"/>
          </a:xfrm>
          <a:prstGeom prst="rect">
            <a:avLst/>
          </a:prstGeom>
          <a:solidFill>
            <a:srgbClr val="FF0000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685800" y="1857450"/>
            <a:ext cx="7772400" cy="3079199"/>
          </a:xfrm>
          <a:prstGeom prst="rect">
            <a:avLst/>
          </a:prstGeom>
          <a:solidFill>
            <a:srgbClr val="0000FF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ctrTitle" idx="2"/>
          </p:nvPr>
        </p:nvSpPr>
        <p:spPr>
          <a:xfrm>
            <a:off x="1857450" y="1857437"/>
            <a:ext cx="5429100" cy="1424399"/>
          </a:xfrm>
          <a:prstGeom prst="rect">
            <a:avLst/>
          </a:prstGeom>
          <a:solidFill>
            <a:srgbClr val="FF0000"/>
          </a:solidFill>
          <a:ln w="228600" cap="flat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부모 자식 수직 마진 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중첩 해제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ctrTitle"/>
          </p:nvPr>
        </p:nvSpPr>
        <p:spPr>
          <a:xfrm>
            <a:off x="685800" y="1271475"/>
            <a:ext cx="7772400" cy="431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자식 요소에</a:t>
            </a:r>
          </a:p>
          <a:p>
            <a:pPr lvl="0" rtl="0">
              <a:spcBef>
                <a:spcPts val="0"/>
              </a:spcBef>
              <a:buNone/>
            </a:pP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display:inline-block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  <a:r>
              <a:rPr lang="ko" sz="36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right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685800" y="760298"/>
            <a:ext cx="7772400" cy="5255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 b="0" u="sng">
                <a:solidFill>
                  <a:srgbClr val="000000"/>
                </a:solidFill>
              </a:rPr>
              <a:t>inline</a:t>
            </a:r>
            <a:r>
              <a:rPr lang="ko" sz="3600" b="0">
                <a:solidFill>
                  <a:srgbClr val="D9D9D9"/>
                </a:solidFill>
              </a:rPr>
              <a:t> | </a:t>
            </a:r>
            <a:r>
              <a:rPr lang="ko" sz="3600" b="0" u="sng">
                <a:solidFill>
                  <a:srgbClr val="000000"/>
                </a:solidFill>
              </a:rPr>
              <a:t>block</a:t>
            </a:r>
            <a:r>
              <a:rPr lang="ko" sz="3600" b="0">
                <a:solidFill>
                  <a:srgbClr val="D9D9D9"/>
                </a:solidFill>
              </a:rPr>
              <a:t> | list-item | </a:t>
            </a:r>
            <a:r>
              <a:rPr lang="ko" sz="3600" b="0" u="sng">
                <a:solidFill>
                  <a:srgbClr val="000000"/>
                </a:solidFill>
              </a:rPr>
              <a:t>inline-block</a:t>
            </a:r>
            <a:r>
              <a:rPr lang="ko" sz="3600" b="0">
                <a:solidFill>
                  <a:srgbClr val="D9D9D9"/>
                </a:solidFill>
              </a:rPr>
              <a:t> | table | inline-table | table-row-group | table-header-group | table-footer-group | table-row | table-column-group | table-column | table-cell | table-caption | </a:t>
            </a:r>
            <a:r>
              <a:rPr lang="ko" sz="3600" b="0" u="sng">
                <a:solidFill>
                  <a:srgbClr val="000000"/>
                </a:solidFill>
              </a:rPr>
              <a:t>none</a:t>
            </a:r>
            <a:r>
              <a:rPr lang="ko" sz="3600" b="0">
                <a:solidFill>
                  <a:srgbClr val="D9D9D9"/>
                </a:solidFill>
              </a:rPr>
              <a:t> | inherit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ctrTitle"/>
          </p:nvPr>
        </p:nvSpPr>
        <p:spPr>
          <a:xfrm>
            <a:off x="685800" y="565775"/>
            <a:ext cx="7772400" cy="587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부모 요소에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display:inline-block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  <a:r>
              <a:rPr lang="ko" sz="24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right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ko" sz="24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overflow:hidden</a:t>
            </a:r>
            <a:r>
              <a:rPr lang="ko" sz="24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auto</a:t>
            </a:r>
            <a:r>
              <a:rPr lang="ko" sz="2400">
                <a:solidFill>
                  <a:srgbClr val="D9D9D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scroll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ko" sz="24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padding: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solidFill>
                  <a:srgbClr val="B7B7B7"/>
                </a:solidFill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2400">
                <a:latin typeface="Malgun Gothic"/>
                <a:ea typeface="Malgun Gothic"/>
                <a:cs typeface="Malgun Gothic"/>
                <a:sym typeface="Malgun Gothic"/>
              </a:rPr>
              <a:t>border: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!!!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수평 마진은 절대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중첩하지 않는다.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!!!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margin 영역은 투명하고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background 표시 안 됨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!!!</a:t>
            </a:r>
          </a:p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margin 값은 ‘0’ 또는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‘양의 정수’ 또는 ‘음의 정수’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ctrTitle"/>
          </p:nvPr>
        </p:nvSpPr>
        <p:spPr>
          <a:xfrm>
            <a:off x="685800" y="724274"/>
            <a:ext cx="7772400" cy="5396700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float: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float:right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float:none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position:absolute 처리한 것처럼 z 축으로 뜬다.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ctrTitle"/>
          </p:nvPr>
        </p:nvSpPr>
        <p:spPr>
          <a:xfrm>
            <a:off x="1933650" y="1383912"/>
            <a:ext cx="5429100" cy="4242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float:none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ctrTitle" idx="2"/>
          </p:nvPr>
        </p:nvSpPr>
        <p:spPr>
          <a:xfrm>
            <a:off x="1857450" y="1307687"/>
            <a:ext cx="3895499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ctrTitle"/>
          </p:nvPr>
        </p:nvSpPr>
        <p:spPr>
          <a:xfrm>
            <a:off x="1857450" y="1307712"/>
            <a:ext cx="5429100" cy="42425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float:none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ctrTitle" idx="2"/>
          </p:nvPr>
        </p:nvSpPr>
        <p:spPr>
          <a:xfrm>
            <a:off x="3467250" y="1231487"/>
            <a:ext cx="3895499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float:right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z 축으로 뜨기 때문에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부모 요소의 높이는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0px이 된다.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display:inline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ctrTitle"/>
          </p:nvPr>
        </p:nvSpPr>
        <p:spPr>
          <a:xfrm>
            <a:off x="640575" y="1212700"/>
            <a:ext cx="7890000" cy="3260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float:none</a:t>
            </a:r>
          </a:p>
        </p:txBody>
      </p:sp>
      <p:sp>
        <p:nvSpPr>
          <p:cNvPr id="365" name="Shape 365"/>
          <p:cNvSpPr txBox="1">
            <a:spLocks noGrp="1"/>
          </p:cNvSpPr>
          <p:nvPr>
            <p:ph type="ctrTitle" idx="2"/>
          </p:nvPr>
        </p:nvSpPr>
        <p:spPr>
          <a:xfrm>
            <a:off x="735575" y="1307700"/>
            <a:ext cx="3800400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float:none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ctrTitle"/>
          </p:nvPr>
        </p:nvSpPr>
        <p:spPr>
          <a:xfrm>
            <a:off x="640575" y="1212700"/>
            <a:ext cx="7890000" cy="1886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float:none</a:t>
            </a:r>
          </a:p>
        </p:txBody>
      </p:sp>
      <p:sp>
        <p:nvSpPr>
          <p:cNvPr id="371" name="Shape 371"/>
          <p:cNvSpPr txBox="1">
            <a:spLocks noGrp="1"/>
          </p:cNvSpPr>
          <p:nvPr>
            <p:ph type="ctrTitle" idx="2"/>
          </p:nvPr>
        </p:nvSpPr>
        <p:spPr>
          <a:xfrm>
            <a:off x="735575" y="1307700"/>
            <a:ext cx="3800400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 해제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  <a:r>
              <a:rPr lang="ko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right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ctrTitle"/>
          </p:nvPr>
        </p:nvSpPr>
        <p:spPr>
          <a:xfrm>
            <a:off x="640575" y="1212700"/>
            <a:ext cx="7890000" cy="3260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ctrTitle" idx="2"/>
          </p:nvPr>
        </p:nvSpPr>
        <p:spPr>
          <a:xfrm>
            <a:off x="735575" y="1307700"/>
            <a:ext cx="3800400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overflow:hidden</a:t>
            </a:r>
            <a:r>
              <a:rPr lang="ko" sz="36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auto</a:t>
            </a:r>
            <a:r>
              <a:rPr lang="ko" sz="36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scroll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ctrTitle"/>
          </p:nvPr>
        </p:nvSpPr>
        <p:spPr>
          <a:xfrm>
            <a:off x="640575" y="1212700"/>
            <a:ext cx="7890000" cy="3260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overflow:hidden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ctrTitle" idx="2"/>
          </p:nvPr>
        </p:nvSpPr>
        <p:spPr>
          <a:xfrm>
            <a:off x="735575" y="1307700"/>
            <a:ext cx="3800400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 sz="3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display:inline-block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ctrTitle"/>
          </p:nvPr>
        </p:nvSpPr>
        <p:spPr>
          <a:xfrm>
            <a:off x="640575" y="1212700"/>
            <a:ext cx="7890000" cy="3260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display:inline-block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2"/>
          </p:nvPr>
        </p:nvSpPr>
        <p:spPr>
          <a:xfrm>
            <a:off x="735575" y="1307700"/>
            <a:ext cx="3800400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B:after{content:’’;display:block;clear:both;}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6325" y="3003550"/>
            <a:ext cx="2075099" cy="56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1358525" y="2998600"/>
            <a:ext cx="1521900" cy="5669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648300" y="2998450"/>
            <a:ext cx="924899" cy="56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inline</a:t>
            </a:r>
          </a:p>
        </p:txBody>
      </p:sp>
      <p:sp>
        <p:nvSpPr>
          <p:cNvPr id="57" name="Shape 57"/>
          <p:cNvSpPr/>
          <p:nvPr/>
        </p:nvSpPr>
        <p:spPr>
          <a:xfrm>
            <a:off x="3457200" y="3003550"/>
            <a:ext cx="2075099" cy="56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729400" y="2998600"/>
            <a:ext cx="1521900" cy="5669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9" name="Shape 59"/>
          <p:cNvSpPr/>
          <p:nvPr/>
        </p:nvSpPr>
        <p:spPr>
          <a:xfrm>
            <a:off x="4019175" y="2998450"/>
            <a:ext cx="924899" cy="56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inline</a:t>
            </a:r>
          </a:p>
        </p:txBody>
      </p:sp>
      <p:sp>
        <p:nvSpPr>
          <p:cNvPr id="60" name="Shape 60"/>
          <p:cNvSpPr/>
          <p:nvPr/>
        </p:nvSpPr>
        <p:spPr>
          <a:xfrm>
            <a:off x="5828075" y="3003550"/>
            <a:ext cx="2075099" cy="5669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6100275" y="2998600"/>
            <a:ext cx="1521900" cy="566999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2" name="Shape 62"/>
          <p:cNvSpPr/>
          <p:nvPr/>
        </p:nvSpPr>
        <p:spPr>
          <a:xfrm>
            <a:off x="6390050" y="2998450"/>
            <a:ext cx="924899" cy="56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ko">
                <a:solidFill>
                  <a:srgbClr val="FFFFFF"/>
                </a:solidFill>
              </a:rPr>
              <a:t>inline</a:t>
            </a:r>
          </a:p>
        </p:txBody>
      </p:sp>
      <p:sp>
        <p:nvSpPr>
          <p:cNvPr id="63" name="Shape 63"/>
          <p:cNvSpPr/>
          <p:nvPr/>
        </p:nvSpPr>
        <p:spPr>
          <a:xfrm rot="5400000">
            <a:off x="3167480" y="2699949"/>
            <a:ext cx="280799" cy="316200"/>
          </a:xfrm>
          <a:prstGeom prst="leftBracket">
            <a:avLst>
              <a:gd name="adj" fmla="val 20477"/>
            </a:avLst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5400000">
            <a:off x="5526668" y="2699949"/>
            <a:ext cx="280799" cy="316200"/>
          </a:xfrm>
          <a:prstGeom prst="leftBracket">
            <a:avLst>
              <a:gd name="adj" fmla="val 20477"/>
            </a:avLst>
          </a:prstGeom>
          <a:noFill/>
          <a:ln w="19050" cap="flat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ctrTitle"/>
          </p:nvPr>
        </p:nvSpPr>
        <p:spPr>
          <a:xfrm>
            <a:off x="640575" y="1212700"/>
            <a:ext cx="7890000" cy="3260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:after{clear:both}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ctrTitle" idx="2"/>
          </p:nvPr>
        </p:nvSpPr>
        <p:spPr>
          <a:xfrm>
            <a:off x="735575" y="1307700"/>
            <a:ext cx="3800400" cy="307919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ko" sz="3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float:left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ctrTitle"/>
          </p:nvPr>
        </p:nvSpPr>
        <p:spPr>
          <a:xfrm>
            <a:off x="685800" y="724274"/>
            <a:ext cx="7772400" cy="5284500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position:static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position:relative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position:absolute</a:t>
            </a:r>
          </a:p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position:fixed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position:static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left, right, top, bottom, z-index 사용 불가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offset 기준이 없음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position:relative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left, right, top, bottom, z-index 사용 가능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박스의 현재 위치가 offset 기준점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position:absolute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left, right, top, bottom, z-index 사용 가능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부모 박스가 relative, absolute, fixed 일때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부모 박스 border 안쪽이 offset 기준점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position:fixed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left, right, top, bottom, z-index 사용 가능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document window가 offset 기준점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685800" y="716150"/>
            <a:ext cx="7772400" cy="5506199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z-index: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z-index의 값은 ‘0’ 또는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‘양의 정수’ 또는 ‘음의 정수’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높은 값이 z 축으로 위에 배치된다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685800" y="2111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display:inline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685800" y="1757689"/>
            <a:ext cx="7772400" cy="4488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 바꿈 X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너비값 X, 높이값 X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수평 마진 O, 수직 마진 X</a:t>
            </a:r>
          </a:p>
          <a:p>
            <a:pPr marL="457200" lvl="0" indent="-419100" algn="l" rtl="0">
              <a:spcBef>
                <a:spcPts val="0"/>
              </a:spcBef>
              <a:buClr>
                <a:srgbClr val="000000"/>
              </a:buClr>
              <a:buSzPct val="100000"/>
              <a:buFont typeface="Malgun Gothic"/>
              <a:buChar char="●"/>
            </a:pPr>
            <a:r>
              <a:rPr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수평 패딩 O, 수직 패딩 X</a:t>
            </a:r>
          </a:p>
          <a:p>
            <a:pPr lvl="0" algn="l" rtl="0">
              <a:spcBef>
                <a:spcPts val="0"/>
              </a:spcBef>
              <a:buNone/>
            </a:pPr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l">
              <a:spcBef>
                <a:spcPts val="0"/>
              </a:spcBef>
              <a:buNone/>
            </a:pPr>
            <a:r>
              <a:rPr lang="ko" sz="24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display:block 또는 float:left 또는 float:right 또는 position:absolute 또는 position:fixed 속성이 부여되면 inline 속성을 잃고 block이 된다.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1568900" y="1231800"/>
            <a:ext cx="2959200" cy="29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 sz="2400"/>
              <a:t>z-index:0</a:t>
            </a:r>
          </a:p>
        </p:txBody>
      </p:sp>
      <p:sp>
        <p:nvSpPr>
          <p:cNvPr id="471" name="Shape 471"/>
          <p:cNvSpPr/>
          <p:nvPr/>
        </p:nvSpPr>
        <p:spPr>
          <a:xfrm>
            <a:off x="3052900" y="1953800"/>
            <a:ext cx="2959200" cy="2959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z-index:1</a:t>
            </a:r>
          </a:p>
        </p:txBody>
      </p:sp>
      <p:sp>
        <p:nvSpPr>
          <p:cNvPr id="472" name="Shape 472"/>
          <p:cNvSpPr/>
          <p:nvPr/>
        </p:nvSpPr>
        <p:spPr>
          <a:xfrm>
            <a:off x="4528100" y="2667000"/>
            <a:ext cx="2959200" cy="295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z-index:2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ctrTitle"/>
          </p:nvPr>
        </p:nvSpPr>
        <p:spPr>
          <a:xfrm>
            <a:off x="685800" y="1071300"/>
            <a:ext cx="7772400" cy="451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z-index 값은</a:t>
            </a:r>
          </a:p>
          <a:p>
            <a:pPr rtl="0">
              <a:spcBef>
                <a:spcPts val="0"/>
              </a:spcBef>
              <a:buNone/>
            </a:pP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position:relative</a:t>
            </a:r>
          </a:p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position:absolute</a:t>
            </a:r>
          </a:p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position:fixed</a:t>
            </a:r>
          </a:p>
          <a:p>
            <a:pPr rtl="0">
              <a:spcBef>
                <a:spcPts val="0"/>
              </a:spcBef>
              <a:buNone/>
            </a:pPr>
            <a:endParaRPr sz="36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상태일 때 유효하다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ctrTitle"/>
          </p:nvPr>
        </p:nvSpPr>
        <p:spPr>
          <a:xfrm>
            <a:off x="685800" y="716150"/>
            <a:ext cx="7772400" cy="5506199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z-index: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z-index 기본 값은 ‘0’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ctrTitle"/>
          </p:nvPr>
        </p:nvSpPr>
        <p:spPr>
          <a:xfrm>
            <a:off x="685800" y="1628849"/>
            <a:ext cx="7772400" cy="3419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자식 요소의 z-index 순서는 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600">
                <a:latin typeface="Malgun Gothic"/>
                <a:ea typeface="Malgun Gothic"/>
                <a:cs typeface="Malgun Gothic"/>
                <a:sym typeface="Malgun Gothic"/>
              </a:rPr>
              <a:t>부모 요소의 z-index 순서에 종속된다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664437" y="1332775"/>
            <a:ext cx="2959200" cy="29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.A { z-index:0 }</a:t>
            </a:r>
          </a:p>
        </p:txBody>
      </p:sp>
      <p:sp>
        <p:nvSpPr>
          <p:cNvPr id="498" name="Shape 498"/>
          <p:cNvSpPr/>
          <p:nvPr/>
        </p:nvSpPr>
        <p:spPr>
          <a:xfrm>
            <a:off x="1340562" y="2566000"/>
            <a:ext cx="2959200" cy="2959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.B { z-index:1 }</a:t>
            </a:r>
          </a:p>
        </p:txBody>
      </p:sp>
      <p:sp>
        <p:nvSpPr>
          <p:cNvPr id="499" name="Shape 499"/>
          <p:cNvSpPr/>
          <p:nvPr/>
        </p:nvSpPr>
        <p:spPr>
          <a:xfrm>
            <a:off x="781499" y="1927425"/>
            <a:ext cx="2730900" cy="22463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.a { z-index:9 }</a:t>
            </a:r>
          </a:p>
        </p:txBody>
      </p:sp>
      <p:sp>
        <p:nvSpPr>
          <p:cNvPr id="500" name="Shape 500"/>
          <p:cNvSpPr/>
          <p:nvPr/>
        </p:nvSpPr>
        <p:spPr>
          <a:xfrm>
            <a:off x="4800312" y="1332775"/>
            <a:ext cx="2959200" cy="295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.A { z-index:0 }</a:t>
            </a:r>
          </a:p>
        </p:txBody>
      </p:sp>
      <p:sp>
        <p:nvSpPr>
          <p:cNvPr id="501" name="Shape 501"/>
          <p:cNvSpPr/>
          <p:nvPr/>
        </p:nvSpPr>
        <p:spPr>
          <a:xfrm>
            <a:off x="4917375" y="1927425"/>
            <a:ext cx="2730900" cy="2246399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>
                <a:solidFill>
                  <a:srgbClr val="FFFFFF"/>
                </a:solidFill>
              </a:rPr>
              <a:t>.a { z-index:9 }</a:t>
            </a:r>
          </a:p>
        </p:txBody>
      </p:sp>
      <p:sp>
        <p:nvSpPr>
          <p:cNvPr id="502" name="Shape 502"/>
          <p:cNvSpPr/>
          <p:nvPr/>
        </p:nvSpPr>
        <p:spPr>
          <a:xfrm>
            <a:off x="5476437" y="2566000"/>
            <a:ext cx="2959200" cy="2959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2400"/>
              <a:t>.B { z-index:1 }</a:t>
            </a:r>
          </a:p>
        </p:txBody>
      </p:sp>
      <p:sp>
        <p:nvSpPr>
          <p:cNvPr id="503" name="Shape 503"/>
          <p:cNvSpPr/>
          <p:nvPr/>
        </p:nvSpPr>
        <p:spPr>
          <a:xfrm>
            <a:off x="2183525" y="109750"/>
            <a:ext cx="2959200" cy="2713199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/>
          <p:nvPr/>
        </p:nvSpPr>
        <p:spPr>
          <a:xfrm>
            <a:off x="6934075" y="507031"/>
            <a:ext cx="1936199" cy="1936199"/>
          </a:xfrm>
          <a:prstGeom prst="donut">
            <a:avLst>
              <a:gd name="adj" fmla="val 25000"/>
            </a:avLst>
          </a:prstGeom>
          <a:solidFill>
            <a:srgbClr val="0000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content:’Hello World!’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body:before{content:’Hello World!’}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body:after{content:’Goodbye!’}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body:after{</a:t>
            </a:r>
          </a:p>
          <a:p>
            <a:pPr lvl="0" indent="457200" algn="l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content:’’;</a:t>
            </a:r>
          </a:p>
          <a:p>
            <a:pPr lvl="0" indent="457200" algn="l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font-size:0;</a:t>
            </a:r>
          </a:p>
          <a:p>
            <a:pPr lvl="0" indent="457200" algn="l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border:100px solid transparent;</a:t>
            </a:r>
          </a:p>
          <a:p>
            <a:pPr lvl="0" indent="457200" algn="l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border-left-color:red;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ctrTitle"/>
          </p:nvPr>
        </p:nvSpPr>
        <p:spPr>
          <a:xfrm>
            <a:off x="685800" y="716150"/>
            <a:ext cx="7772400" cy="5506199"/>
          </a:xfrm>
          <a:prstGeom prst="rect">
            <a:avLst/>
          </a:prstGeom>
          <a:ln w="2286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transform: &gt; fixed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2655748"/>
            <a:ext cx="7772400" cy="154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display:block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transform 속성이 부여된 요소의 자식 요소가 fixed 상태라면 fixed 요소의 offset 기준점은 더 이상 viewport가 아니다.</a:t>
            </a:r>
          </a:p>
          <a:p>
            <a:pPr rtl="0">
              <a:spcBef>
                <a:spcPts val="0"/>
              </a:spcBef>
              <a:buNone/>
            </a:pPr>
            <a:endParaRPr sz="3000"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fixed 요소는 transform 속성이 부여된 부모가 있는 경우 transform 속성이 부여된 부모를 기준으로 새로운 지역 좌표(offset)를 갖게 된다.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ctrTitle"/>
          </p:nvPr>
        </p:nvSpPr>
        <p:spPr>
          <a:xfrm>
            <a:off x="685800" y="1171950"/>
            <a:ext cx="7772400" cy="4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ko"/>
              <a:t>transform: &gt; fixed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30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http://codepen.io/naradesign/pen/pdqxr</a:t>
            </a:r>
            <a:r>
              <a:rPr lang="ko" sz="30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끝!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subTitle" idx="1"/>
          </p:nvPr>
        </p:nvSpPr>
        <p:spPr>
          <a:xfrm>
            <a:off x="685800" y="3814000"/>
            <a:ext cx="7772400" cy="93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blog: </a:t>
            </a:r>
            <a:r>
              <a:rPr lang="ko" sz="1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http://naradesign.net/</a:t>
            </a:r>
          </a:p>
          <a:p>
            <a:pPr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twitter: </a:t>
            </a:r>
            <a:r>
              <a:rPr lang="ko" sz="1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@naradesign</a:t>
            </a:r>
          </a:p>
          <a:p>
            <a:pPr lvl="0" rtl="0">
              <a:spcBef>
                <a:spcPts val="0"/>
              </a:spcBef>
              <a:buNone/>
            </a:pPr>
            <a:r>
              <a:rPr lang="ko" sz="1800">
                <a:latin typeface="Malgun Gothic"/>
                <a:ea typeface="Malgun Gothic"/>
                <a:cs typeface="Malgun Gothic"/>
                <a:sym typeface="Malgun Gothic"/>
              </a:rPr>
              <a:t>facebook: </a:t>
            </a:r>
            <a:r>
              <a:rPr lang="ko" sz="18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naradesign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</Words>
  <Application>Microsoft Macintosh PowerPoint</Application>
  <PresentationFormat>On-screen Show (4:3)</PresentationFormat>
  <Paragraphs>273</Paragraphs>
  <Slides>92</Slides>
  <Notes>92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Custom Theme</vt:lpstr>
      <vt:lpstr>CSS Tips &amp; Tricks</vt:lpstr>
      <vt:lpstr>display: padding: margin: float: position: z-index: content: transform: &gt; fixed</vt:lpstr>
      <vt:lpstr>display:</vt:lpstr>
      <vt:lpstr>inline | block | list-item | inline-block | table | inline-table | table-row-group | table-header-group | table-footer-group | table-row | table-column-group | table-column | table-cell | table-caption | none | inherit</vt:lpstr>
      <vt:lpstr>inline | block | list-item | inline-block | table | inline-table | table-row-group | table-header-group | table-footer-group | table-row | table-column-group | table-column | table-cell | table-caption | none | inherit</vt:lpstr>
      <vt:lpstr>display:inline</vt:lpstr>
      <vt:lpstr>Slide 7</vt:lpstr>
      <vt:lpstr>display:inline</vt:lpstr>
      <vt:lpstr>display:block</vt:lpstr>
      <vt:lpstr>Slide 10</vt:lpstr>
      <vt:lpstr>display:block</vt:lpstr>
      <vt:lpstr>display:inline-block</vt:lpstr>
      <vt:lpstr>Slide 13</vt:lpstr>
      <vt:lpstr>display:inline-block</vt:lpstr>
      <vt:lpstr>display:none</vt:lpstr>
      <vt:lpstr>display:none</vt:lpstr>
      <vt:lpstr>padding:</vt:lpstr>
      <vt:lpstr>padding-top: padding-right: padding-bottom: padding-left:</vt:lpstr>
      <vt:lpstr>padding-top: padding-right: padding-bottom: padding-left:</vt:lpstr>
      <vt:lpstr>padding:top right bottom left padding:10px 20px 30px 40px</vt:lpstr>
      <vt:lpstr>??? padding:10px 20px 30px</vt:lpstr>
      <vt:lpstr>padding:10px 20px 30px == padding:10px 20px 30px 20px</vt:lpstr>
      <vt:lpstr>??? padding:10px 20px</vt:lpstr>
      <vt:lpstr>padding:10px 20px == padding:10px 20px 10px 20px</vt:lpstr>
      <vt:lpstr>??? padding:10px</vt:lpstr>
      <vt:lpstr>padding:10px == padding:10px 10px 10px 10px</vt:lpstr>
      <vt:lpstr>Slide 27</vt:lpstr>
      <vt:lpstr>width, height 값에 padding 값이 추가되면?</vt:lpstr>
      <vt:lpstr>box의 실제 크기  Real width = width + padding-left + padding-right Real height = height + padding-top + padding-bottom </vt:lpstr>
      <vt:lpstr>width, height 값에 padding, border 값을 묻기.</vt:lpstr>
      <vt:lpstr>box-sizing:content-box box-sizing:padding-box box-sizing:border-box  padding, border 값이  width, height 값에 병합된다.</vt:lpstr>
      <vt:lpstr>!!! padding 영역에는 background가 표시됨</vt:lpstr>
      <vt:lpstr>!!! display:inline 속성이 부여된 요소는  padding-top: X padding-bottom: X</vt:lpstr>
      <vt:lpstr>!!! padding 값은 ‘0’ 또는 ‘양의 정수’</vt:lpstr>
      <vt:lpstr>margin:</vt:lpstr>
      <vt:lpstr>margin-top: margin-right: margin-bottom: margin-left:</vt:lpstr>
      <vt:lpstr>margin-top: margin-right: margin-bottom: margin-left:</vt:lpstr>
      <vt:lpstr>margin:top right bottom left margin:10px 20px 30px 40px</vt:lpstr>
      <vt:lpstr>수직 마진 중첩 현상</vt:lpstr>
      <vt:lpstr>인접 형제 수직 마진 중첩</vt:lpstr>
      <vt:lpstr>A</vt:lpstr>
      <vt:lpstr>A</vt:lpstr>
      <vt:lpstr>인접 형제 수직 마진  중첩 해제</vt:lpstr>
      <vt:lpstr>display:inline-block or float:left|right</vt:lpstr>
      <vt:lpstr>부모 자식 수직 마진 중첩</vt:lpstr>
      <vt:lpstr>A</vt:lpstr>
      <vt:lpstr>A</vt:lpstr>
      <vt:lpstr>부모 자식 수직 마진  중첩 해제</vt:lpstr>
      <vt:lpstr>자식 요소에  display:inline-block or float:left|right</vt:lpstr>
      <vt:lpstr>부모 요소에  display:inline-block or float:left|right or overflow:hidden|auto|scroll or padding: or border:</vt:lpstr>
      <vt:lpstr>!!! 수평 마진은 절대 중첩하지 않는다.</vt:lpstr>
      <vt:lpstr>!!! margin 영역은 투명하고 background 표시 안 됨</vt:lpstr>
      <vt:lpstr>!!! margin 값은 ‘0’ 또는  ‘양의 정수’ 또는 ‘음의 정수’</vt:lpstr>
      <vt:lpstr>float:</vt:lpstr>
      <vt:lpstr>float:left float:right float:none</vt:lpstr>
      <vt:lpstr>position:absolute 처리한 것처럼 z 축으로 뜬다.</vt:lpstr>
      <vt:lpstr>B float:none</vt:lpstr>
      <vt:lpstr>B float:none</vt:lpstr>
      <vt:lpstr>z 축으로 뜨기 때문에 부모 요소의 높이는 0px이 된다.</vt:lpstr>
      <vt:lpstr>B float:none</vt:lpstr>
      <vt:lpstr>B float:none</vt:lpstr>
      <vt:lpstr>float 해제</vt:lpstr>
      <vt:lpstr>float:left|right</vt:lpstr>
      <vt:lpstr>B float:left</vt:lpstr>
      <vt:lpstr>overflow:hidden|auto|scroll</vt:lpstr>
      <vt:lpstr>B overflow:hidden</vt:lpstr>
      <vt:lpstr>display:inline-block</vt:lpstr>
      <vt:lpstr>B display:inline-block</vt:lpstr>
      <vt:lpstr>B:after{content:’’;display:block;clear:both;}</vt:lpstr>
      <vt:lpstr>B :after{clear:both}</vt:lpstr>
      <vt:lpstr>position:</vt:lpstr>
      <vt:lpstr>position:static position:relative position:absolute position:fixed</vt:lpstr>
      <vt:lpstr>position:static  left, right, top, bottom, z-index 사용 불가 offset 기준이 없음</vt:lpstr>
      <vt:lpstr>position:relative  left, right, top, bottom, z-index 사용 가능 박스의 현재 위치가 offset 기준점</vt:lpstr>
      <vt:lpstr>position:absolute  left, right, top, bottom, z-index 사용 가능  부모 박스가 relative, absolute, fixed 일때 부모 박스 border 안쪽이 offset 기준점</vt:lpstr>
      <vt:lpstr>position:fixed  left, right, top, bottom, z-index 사용 가능 document window가 offset 기준점</vt:lpstr>
      <vt:lpstr>z-index:</vt:lpstr>
      <vt:lpstr>z-index의 값은 ‘0’ 또는  ‘양의 정수’ 또는 ‘음의 정수’</vt:lpstr>
      <vt:lpstr>높은 값이 z 축으로 위에 배치된다</vt:lpstr>
      <vt:lpstr>Slide 80</vt:lpstr>
      <vt:lpstr>z-index 값은  position:relative position:absolute position:fixed  상태일 때 유효하다</vt:lpstr>
      <vt:lpstr>z-index:</vt:lpstr>
      <vt:lpstr>z-index 기본 값은 ‘0’</vt:lpstr>
      <vt:lpstr>자식 요소의 z-index 순서는  부모 요소의 z-index 순서에 종속된다</vt:lpstr>
      <vt:lpstr>Slide 85</vt:lpstr>
      <vt:lpstr>content:’Hello World!’</vt:lpstr>
      <vt:lpstr>body:before{content:’Hello World!’} body:after{content:’Goodbye!’}</vt:lpstr>
      <vt:lpstr>body:after{ content:’’; font-size:0; border:100px solid transparent; border-left-color:red; }</vt:lpstr>
      <vt:lpstr>transform: &gt; fixed</vt:lpstr>
      <vt:lpstr>transform 속성이 부여된 요소의 자식 요소가 fixed 상태라면 fixed 요소의 offset 기준점은 더 이상 viewport가 아니다.  fixed 요소는 transform 속성이 부여된 부모가 있는 경우 transform 속성이 부여된 부모를 기준으로 새로운 지역 좌표(offset)를 갖게 된다.</vt:lpstr>
      <vt:lpstr>transform: &gt; fixed http://codepen.io/naradesign/pen/pdqxr </vt:lpstr>
      <vt:lpstr>끝!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Tips &amp; Tricks</dc:title>
  <cp:lastModifiedBy>admin</cp:lastModifiedBy>
  <cp:revision>1</cp:revision>
  <dcterms:created xsi:type="dcterms:W3CDTF">2015-02-16T14:56:47Z</dcterms:created>
  <dcterms:modified xsi:type="dcterms:W3CDTF">2015-02-16T14:57:11Z</dcterms:modified>
</cp:coreProperties>
</file>